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1" r:id="rId3"/>
    <p:sldId id="342" r:id="rId4"/>
    <p:sldId id="334" r:id="rId5"/>
    <p:sldId id="335" r:id="rId6"/>
    <p:sldId id="336" r:id="rId7"/>
    <p:sldId id="340" r:id="rId8"/>
    <p:sldId id="345" r:id="rId9"/>
    <p:sldId id="346" r:id="rId10"/>
    <p:sldId id="347" r:id="rId11"/>
    <p:sldId id="348" r:id="rId12"/>
    <p:sldId id="349" r:id="rId13"/>
    <p:sldId id="350" r:id="rId14"/>
    <p:sldId id="338" r:id="rId15"/>
    <p:sldId id="352" r:id="rId16"/>
    <p:sldId id="353" r:id="rId17"/>
    <p:sldId id="344" r:id="rId18"/>
    <p:sldId id="36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A878E1-6FFB-4667-849F-5747E832EAB7}"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91846F91-F093-4489-AAFB-92E4FA837E13}">
      <dgm:prSet/>
      <dgm:spPr/>
      <dgm:t>
        <a:bodyPr/>
        <a:lstStyle/>
        <a:p>
          <a:pPr rtl="0"/>
          <a:r>
            <a:rPr lang="en-US" dirty="0"/>
            <a:t>Consent of Plaintiff (express or implied)</a:t>
          </a:r>
        </a:p>
      </dgm:t>
    </dgm:pt>
    <dgm:pt modelId="{0712E65B-5023-45B1-A1EB-7F536CADA357}" type="parTrans" cxnId="{CA26A9D1-7A07-423D-B261-75BFF6AEE0C3}">
      <dgm:prSet/>
      <dgm:spPr/>
      <dgm:t>
        <a:bodyPr/>
        <a:lstStyle/>
        <a:p>
          <a:endParaRPr lang="en-US"/>
        </a:p>
      </dgm:t>
    </dgm:pt>
    <dgm:pt modelId="{C4E46BCF-9FA3-419D-BFFA-8EA046FDCE13}" type="sibTrans" cxnId="{CA26A9D1-7A07-423D-B261-75BFF6AEE0C3}">
      <dgm:prSet/>
      <dgm:spPr/>
      <dgm:t>
        <a:bodyPr/>
        <a:lstStyle/>
        <a:p>
          <a:endParaRPr lang="en-US"/>
        </a:p>
      </dgm:t>
    </dgm:pt>
    <dgm:pt modelId="{700B0CA9-4F67-4F09-83DE-9F7EEB1F3404}">
      <dgm:prSet/>
      <dgm:spPr/>
      <dgm:t>
        <a:bodyPr/>
        <a:lstStyle/>
        <a:p>
          <a:pPr rtl="0"/>
          <a:r>
            <a:rPr lang="en-US" dirty="0"/>
            <a:t>Act of God – </a:t>
          </a:r>
          <a:r>
            <a:rPr lang="en-US" i="1" dirty="0"/>
            <a:t>Nicholas v Marsland [1875-76] 2 Ex. D</a:t>
          </a:r>
          <a:endParaRPr lang="en-US" dirty="0"/>
        </a:p>
      </dgm:t>
    </dgm:pt>
    <dgm:pt modelId="{049627BF-FF92-4598-A63D-669DE6ED289B}" type="parTrans" cxnId="{6C685BFD-E563-4DB0-A40F-010C64AA266A}">
      <dgm:prSet/>
      <dgm:spPr/>
      <dgm:t>
        <a:bodyPr/>
        <a:lstStyle/>
        <a:p>
          <a:endParaRPr lang="en-US"/>
        </a:p>
      </dgm:t>
    </dgm:pt>
    <dgm:pt modelId="{D85F3E67-00F6-400E-9C37-7BC812D977AF}" type="sibTrans" cxnId="{6C685BFD-E563-4DB0-A40F-010C64AA266A}">
      <dgm:prSet/>
      <dgm:spPr/>
      <dgm:t>
        <a:bodyPr/>
        <a:lstStyle/>
        <a:p>
          <a:endParaRPr lang="en-US"/>
        </a:p>
      </dgm:t>
    </dgm:pt>
    <dgm:pt modelId="{18C3B4FE-1A8C-4CD3-B9FD-8BD4C956EB9C}">
      <dgm:prSet/>
      <dgm:spPr/>
      <dgm:t>
        <a:bodyPr/>
        <a:lstStyle/>
        <a:p>
          <a:pPr rtl="0"/>
          <a:r>
            <a:rPr lang="en-US" dirty="0"/>
            <a:t>Default of Plaintiff</a:t>
          </a:r>
        </a:p>
      </dgm:t>
    </dgm:pt>
    <dgm:pt modelId="{1749DEA6-264C-4ACC-B84D-6C889E179290}" type="parTrans" cxnId="{0618A989-B50E-461F-8183-66440AE39B9B}">
      <dgm:prSet/>
      <dgm:spPr/>
      <dgm:t>
        <a:bodyPr/>
        <a:lstStyle/>
        <a:p>
          <a:endParaRPr lang="en-US"/>
        </a:p>
      </dgm:t>
    </dgm:pt>
    <dgm:pt modelId="{4667E894-3E96-4674-ADFB-B4577FEACD95}" type="sibTrans" cxnId="{0618A989-B50E-461F-8183-66440AE39B9B}">
      <dgm:prSet/>
      <dgm:spPr/>
      <dgm:t>
        <a:bodyPr/>
        <a:lstStyle/>
        <a:p>
          <a:endParaRPr lang="en-US"/>
        </a:p>
      </dgm:t>
    </dgm:pt>
    <dgm:pt modelId="{02E341E1-84D6-4FC2-A05F-A55EB8239309}">
      <dgm:prSet/>
      <dgm:spPr/>
      <dgm:t>
        <a:bodyPr/>
        <a:lstStyle/>
        <a:p>
          <a:pPr rtl="0"/>
          <a:r>
            <a:rPr lang="en-US" dirty="0"/>
            <a:t>Act of Stranger – </a:t>
          </a:r>
          <a:r>
            <a:rPr lang="en-US" i="1" dirty="0"/>
            <a:t>Box v Jubb (1879) 4 Ex. D. 76</a:t>
          </a:r>
          <a:endParaRPr lang="en-US" dirty="0"/>
        </a:p>
      </dgm:t>
    </dgm:pt>
    <dgm:pt modelId="{1BD6ABA7-C3BE-4313-98EA-E805F64720F4}" type="parTrans" cxnId="{4002208E-DAD4-4161-85B4-60BA71DB6626}">
      <dgm:prSet/>
      <dgm:spPr/>
      <dgm:t>
        <a:bodyPr/>
        <a:lstStyle/>
        <a:p>
          <a:endParaRPr lang="en-US"/>
        </a:p>
      </dgm:t>
    </dgm:pt>
    <dgm:pt modelId="{2DE2E591-577D-43E7-B907-F2E4A2CF45B3}" type="sibTrans" cxnId="{4002208E-DAD4-4161-85B4-60BA71DB6626}">
      <dgm:prSet/>
      <dgm:spPr/>
      <dgm:t>
        <a:bodyPr/>
        <a:lstStyle/>
        <a:p>
          <a:endParaRPr lang="en-US"/>
        </a:p>
      </dgm:t>
    </dgm:pt>
    <dgm:pt modelId="{BDCA2BD3-CB0C-4204-8E5F-D82D2260C35D}">
      <dgm:prSet/>
      <dgm:spPr/>
      <dgm:t>
        <a:bodyPr/>
        <a:lstStyle/>
        <a:p>
          <a:pPr rtl="0"/>
          <a:r>
            <a:rPr lang="en-US" dirty="0"/>
            <a:t>Statutory Authority – </a:t>
          </a:r>
          <a:r>
            <a:rPr lang="en-US" i="1" dirty="0"/>
            <a:t>Green v Chelsea Waterworks Co. (1894) 70 L.T. 547</a:t>
          </a:r>
          <a:endParaRPr lang="en-US" dirty="0"/>
        </a:p>
      </dgm:t>
    </dgm:pt>
    <dgm:pt modelId="{0E7E1EB7-1553-4678-967F-F5F132A1B197}" type="parTrans" cxnId="{B19EFB33-D93D-4A06-BB72-7244E2545FF1}">
      <dgm:prSet/>
      <dgm:spPr/>
      <dgm:t>
        <a:bodyPr/>
        <a:lstStyle/>
        <a:p>
          <a:endParaRPr lang="en-US"/>
        </a:p>
      </dgm:t>
    </dgm:pt>
    <dgm:pt modelId="{1CCD03E2-EFB3-4C51-AB1B-38827CF9F5F3}" type="sibTrans" cxnId="{B19EFB33-D93D-4A06-BB72-7244E2545FF1}">
      <dgm:prSet/>
      <dgm:spPr/>
      <dgm:t>
        <a:bodyPr/>
        <a:lstStyle/>
        <a:p>
          <a:endParaRPr lang="en-US"/>
        </a:p>
      </dgm:t>
    </dgm:pt>
    <dgm:pt modelId="{8485A871-9FB7-4C04-8F85-0E778C2ABC3E}" type="pres">
      <dgm:prSet presAssocID="{9DA878E1-6FFB-4667-849F-5747E832EAB7}" presName="Name0" presStyleCnt="0">
        <dgm:presLayoutVars>
          <dgm:dir/>
          <dgm:resizeHandles val="exact"/>
        </dgm:presLayoutVars>
      </dgm:prSet>
      <dgm:spPr/>
      <dgm:t>
        <a:bodyPr/>
        <a:lstStyle/>
        <a:p>
          <a:endParaRPr lang="en-US"/>
        </a:p>
      </dgm:t>
    </dgm:pt>
    <dgm:pt modelId="{9F3FA7EC-5FB8-432A-9449-7E172C77E35F}" type="pres">
      <dgm:prSet presAssocID="{9DA878E1-6FFB-4667-849F-5747E832EAB7}" presName="arrow" presStyleLbl="bgShp" presStyleIdx="0" presStyleCnt="1"/>
      <dgm:spPr/>
    </dgm:pt>
    <dgm:pt modelId="{0E3AE9CA-BFBF-4DA5-8BE0-3F0189CDFAC4}" type="pres">
      <dgm:prSet presAssocID="{9DA878E1-6FFB-4667-849F-5747E832EAB7}" presName="points" presStyleCnt="0"/>
      <dgm:spPr/>
    </dgm:pt>
    <dgm:pt modelId="{2B3BF6F5-EBF1-49AD-919D-BFB0DBED26CA}" type="pres">
      <dgm:prSet presAssocID="{91846F91-F093-4489-AAFB-92E4FA837E13}" presName="compositeA" presStyleCnt="0"/>
      <dgm:spPr/>
    </dgm:pt>
    <dgm:pt modelId="{5F1F1368-BCED-4CF3-9972-BA6DB64CA6C4}" type="pres">
      <dgm:prSet presAssocID="{91846F91-F093-4489-AAFB-92E4FA837E13}" presName="textA" presStyleLbl="revTx" presStyleIdx="0" presStyleCnt="5">
        <dgm:presLayoutVars>
          <dgm:bulletEnabled val="1"/>
        </dgm:presLayoutVars>
      </dgm:prSet>
      <dgm:spPr/>
      <dgm:t>
        <a:bodyPr/>
        <a:lstStyle/>
        <a:p>
          <a:endParaRPr lang="en-US"/>
        </a:p>
      </dgm:t>
    </dgm:pt>
    <dgm:pt modelId="{1A6CF425-BFB4-463A-BDBB-DD90CBA438D1}" type="pres">
      <dgm:prSet presAssocID="{91846F91-F093-4489-AAFB-92E4FA837E13}" presName="circleA" presStyleLbl="node1" presStyleIdx="0" presStyleCnt="5"/>
      <dgm:spPr/>
    </dgm:pt>
    <dgm:pt modelId="{A81AC3DB-13CA-4F8A-8C4F-20082509D93D}" type="pres">
      <dgm:prSet presAssocID="{91846F91-F093-4489-AAFB-92E4FA837E13}" presName="spaceA" presStyleCnt="0"/>
      <dgm:spPr/>
    </dgm:pt>
    <dgm:pt modelId="{0F8840A6-EC7F-4C13-8AD1-93CA4A49EED4}" type="pres">
      <dgm:prSet presAssocID="{C4E46BCF-9FA3-419D-BFFA-8EA046FDCE13}" presName="space" presStyleCnt="0"/>
      <dgm:spPr/>
    </dgm:pt>
    <dgm:pt modelId="{2BA00893-DA43-4C55-B9F3-AA6B782C27CD}" type="pres">
      <dgm:prSet presAssocID="{700B0CA9-4F67-4F09-83DE-9F7EEB1F3404}" presName="compositeB" presStyleCnt="0"/>
      <dgm:spPr/>
    </dgm:pt>
    <dgm:pt modelId="{7FB76617-CCD8-4CE8-8DE2-A191E5F580B0}" type="pres">
      <dgm:prSet presAssocID="{700B0CA9-4F67-4F09-83DE-9F7EEB1F3404}" presName="textB" presStyleLbl="revTx" presStyleIdx="1" presStyleCnt="5">
        <dgm:presLayoutVars>
          <dgm:bulletEnabled val="1"/>
        </dgm:presLayoutVars>
      </dgm:prSet>
      <dgm:spPr/>
      <dgm:t>
        <a:bodyPr/>
        <a:lstStyle/>
        <a:p>
          <a:endParaRPr lang="en-US"/>
        </a:p>
      </dgm:t>
    </dgm:pt>
    <dgm:pt modelId="{9B4E9B8A-DAFF-470E-AC77-20B8C6B2AE28}" type="pres">
      <dgm:prSet presAssocID="{700B0CA9-4F67-4F09-83DE-9F7EEB1F3404}" presName="circleB" presStyleLbl="node1" presStyleIdx="1" presStyleCnt="5"/>
      <dgm:spPr/>
    </dgm:pt>
    <dgm:pt modelId="{EBBDDC38-B183-41B0-AE13-65E50C6B7C59}" type="pres">
      <dgm:prSet presAssocID="{700B0CA9-4F67-4F09-83DE-9F7EEB1F3404}" presName="spaceB" presStyleCnt="0"/>
      <dgm:spPr/>
    </dgm:pt>
    <dgm:pt modelId="{45DC544D-B0BC-4FCC-B8D6-8460AD5A9D4C}" type="pres">
      <dgm:prSet presAssocID="{D85F3E67-00F6-400E-9C37-7BC812D977AF}" presName="space" presStyleCnt="0"/>
      <dgm:spPr/>
    </dgm:pt>
    <dgm:pt modelId="{7D1C9C5C-6462-42AB-BB6F-47423CF5B6E9}" type="pres">
      <dgm:prSet presAssocID="{18C3B4FE-1A8C-4CD3-B9FD-8BD4C956EB9C}" presName="compositeA" presStyleCnt="0"/>
      <dgm:spPr/>
    </dgm:pt>
    <dgm:pt modelId="{75647968-77BF-4AA3-9EBD-A014EC129E51}" type="pres">
      <dgm:prSet presAssocID="{18C3B4FE-1A8C-4CD3-B9FD-8BD4C956EB9C}" presName="textA" presStyleLbl="revTx" presStyleIdx="2" presStyleCnt="5">
        <dgm:presLayoutVars>
          <dgm:bulletEnabled val="1"/>
        </dgm:presLayoutVars>
      </dgm:prSet>
      <dgm:spPr/>
      <dgm:t>
        <a:bodyPr/>
        <a:lstStyle/>
        <a:p>
          <a:endParaRPr lang="en-US"/>
        </a:p>
      </dgm:t>
    </dgm:pt>
    <dgm:pt modelId="{22B8F091-98D4-4031-AB3C-A761DB34AB4C}" type="pres">
      <dgm:prSet presAssocID="{18C3B4FE-1A8C-4CD3-B9FD-8BD4C956EB9C}" presName="circleA" presStyleLbl="node1" presStyleIdx="2" presStyleCnt="5"/>
      <dgm:spPr/>
    </dgm:pt>
    <dgm:pt modelId="{FBDA1F8D-DB7E-4B10-BF73-00A24092F788}" type="pres">
      <dgm:prSet presAssocID="{18C3B4FE-1A8C-4CD3-B9FD-8BD4C956EB9C}" presName="spaceA" presStyleCnt="0"/>
      <dgm:spPr/>
    </dgm:pt>
    <dgm:pt modelId="{E1385C15-55E3-4AA8-975E-41A90EFE04FA}" type="pres">
      <dgm:prSet presAssocID="{4667E894-3E96-4674-ADFB-B4577FEACD95}" presName="space" presStyleCnt="0"/>
      <dgm:spPr/>
    </dgm:pt>
    <dgm:pt modelId="{8E2A4478-5381-4F72-ABAF-93AE01EF7A5A}" type="pres">
      <dgm:prSet presAssocID="{02E341E1-84D6-4FC2-A05F-A55EB8239309}" presName="compositeB" presStyleCnt="0"/>
      <dgm:spPr/>
    </dgm:pt>
    <dgm:pt modelId="{60D9B4C4-05F2-4A7A-BDF6-3416FF52B4AA}" type="pres">
      <dgm:prSet presAssocID="{02E341E1-84D6-4FC2-A05F-A55EB8239309}" presName="textB" presStyleLbl="revTx" presStyleIdx="3" presStyleCnt="5">
        <dgm:presLayoutVars>
          <dgm:bulletEnabled val="1"/>
        </dgm:presLayoutVars>
      </dgm:prSet>
      <dgm:spPr/>
      <dgm:t>
        <a:bodyPr/>
        <a:lstStyle/>
        <a:p>
          <a:endParaRPr lang="en-US"/>
        </a:p>
      </dgm:t>
    </dgm:pt>
    <dgm:pt modelId="{ADE185D5-DED2-4213-B18A-7538085E0DA1}" type="pres">
      <dgm:prSet presAssocID="{02E341E1-84D6-4FC2-A05F-A55EB8239309}" presName="circleB" presStyleLbl="node1" presStyleIdx="3" presStyleCnt="5"/>
      <dgm:spPr/>
    </dgm:pt>
    <dgm:pt modelId="{26B14F18-61E4-472E-9F1A-364E6E39FB71}" type="pres">
      <dgm:prSet presAssocID="{02E341E1-84D6-4FC2-A05F-A55EB8239309}" presName="spaceB" presStyleCnt="0"/>
      <dgm:spPr/>
    </dgm:pt>
    <dgm:pt modelId="{8502DDA0-4E58-45C7-A28F-E396FA9231F1}" type="pres">
      <dgm:prSet presAssocID="{2DE2E591-577D-43E7-B907-F2E4A2CF45B3}" presName="space" presStyleCnt="0"/>
      <dgm:spPr/>
    </dgm:pt>
    <dgm:pt modelId="{25BB2A75-1A7B-4145-8139-42A4E3CD20D8}" type="pres">
      <dgm:prSet presAssocID="{BDCA2BD3-CB0C-4204-8E5F-D82D2260C35D}" presName="compositeA" presStyleCnt="0"/>
      <dgm:spPr/>
    </dgm:pt>
    <dgm:pt modelId="{F7417647-6778-4784-B4EE-AACC80B44E95}" type="pres">
      <dgm:prSet presAssocID="{BDCA2BD3-CB0C-4204-8E5F-D82D2260C35D}" presName="textA" presStyleLbl="revTx" presStyleIdx="4" presStyleCnt="5">
        <dgm:presLayoutVars>
          <dgm:bulletEnabled val="1"/>
        </dgm:presLayoutVars>
      </dgm:prSet>
      <dgm:spPr/>
      <dgm:t>
        <a:bodyPr/>
        <a:lstStyle/>
        <a:p>
          <a:endParaRPr lang="en-US"/>
        </a:p>
      </dgm:t>
    </dgm:pt>
    <dgm:pt modelId="{32564EF0-EE51-4CD3-B02F-EB145B325EC9}" type="pres">
      <dgm:prSet presAssocID="{BDCA2BD3-CB0C-4204-8E5F-D82D2260C35D}" presName="circleA" presStyleLbl="node1" presStyleIdx="4" presStyleCnt="5"/>
      <dgm:spPr/>
    </dgm:pt>
    <dgm:pt modelId="{68AB8036-34D5-4291-88D6-39081DBED848}" type="pres">
      <dgm:prSet presAssocID="{BDCA2BD3-CB0C-4204-8E5F-D82D2260C35D}" presName="spaceA" presStyleCnt="0"/>
      <dgm:spPr/>
    </dgm:pt>
  </dgm:ptLst>
  <dgm:cxnLst>
    <dgm:cxn modelId="{4002208E-DAD4-4161-85B4-60BA71DB6626}" srcId="{9DA878E1-6FFB-4667-849F-5747E832EAB7}" destId="{02E341E1-84D6-4FC2-A05F-A55EB8239309}" srcOrd="3" destOrd="0" parTransId="{1BD6ABA7-C3BE-4313-98EA-E805F64720F4}" sibTransId="{2DE2E591-577D-43E7-B907-F2E4A2CF45B3}"/>
    <dgm:cxn modelId="{88152864-B4B2-46AB-95E9-1D6BC1173D2F}" type="presOf" srcId="{9DA878E1-6FFB-4667-849F-5747E832EAB7}" destId="{8485A871-9FB7-4C04-8F85-0E778C2ABC3E}" srcOrd="0" destOrd="0" presId="urn:microsoft.com/office/officeart/2005/8/layout/hProcess11"/>
    <dgm:cxn modelId="{6307924A-457C-457C-A2DE-151E6DE9A7C1}" type="presOf" srcId="{BDCA2BD3-CB0C-4204-8E5F-D82D2260C35D}" destId="{F7417647-6778-4784-B4EE-AACC80B44E95}" srcOrd="0" destOrd="0" presId="urn:microsoft.com/office/officeart/2005/8/layout/hProcess11"/>
    <dgm:cxn modelId="{6C685BFD-E563-4DB0-A40F-010C64AA266A}" srcId="{9DA878E1-6FFB-4667-849F-5747E832EAB7}" destId="{700B0CA9-4F67-4F09-83DE-9F7EEB1F3404}" srcOrd="1" destOrd="0" parTransId="{049627BF-FF92-4598-A63D-669DE6ED289B}" sibTransId="{D85F3E67-00F6-400E-9C37-7BC812D977AF}"/>
    <dgm:cxn modelId="{B19EFB33-D93D-4A06-BB72-7244E2545FF1}" srcId="{9DA878E1-6FFB-4667-849F-5747E832EAB7}" destId="{BDCA2BD3-CB0C-4204-8E5F-D82D2260C35D}" srcOrd="4" destOrd="0" parTransId="{0E7E1EB7-1553-4678-967F-F5F132A1B197}" sibTransId="{1CCD03E2-EFB3-4C51-AB1B-38827CF9F5F3}"/>
    <dgm:cxn modelId="{D4B2053D-DF1E-4379-8086-5698C8D9983F}" type="presOf" srcId="{700B0CA9-4F67-4F09-83DE-9F7EEB1F3404}" destId="{7FB76617-CCD8-4CE8-8DE2-A191E5F580B0}" srcOrd="0" destOrd="0" presId="urn:microsoft.com/office/officeart/2005/8/layout/hProcess11"/>
    <dgm:cxn modelId="{34CBABDA-4183-451B-A573-615CD2B2496D}" type="presOf" srcId="{91846F91-F093-4489-AAFB-92E4FA837E13}" destId="{5F1F1368-BCED-4CF3-9972-BA6DB64CA6C4}" srcOrd="0" destOrd="0" presId="urn:microsoft.com/office/officeart/2005/8/layout/hProcess11"/>
    <dgm:cxn modelId="{0618A989-B50E-461F-8183-66440AE39B9B}" srcId="{9DA878E1-6FFB-4667-849F-5747E832EAB7}" destId="{18C3B4FE-1A8C-4CD3-B9FD-8BD4C956EB9C}" srcOrd="2" destOrd="0" parTransId="{1749DEA6-264C-4ACC-B84D-6C889E179290}" sibTransId="{4667E894-3E96-4674-ADFB-B4577FEACD95}"/>
    <dgm:cxn modelId="{4AD2CD8E-1345-4A77-874C-B037DBDEA93F}" type="presOf" srcId="{18C3B4FE-1A8C-4CD3-B9FD-8BD4C956EB9C}" destId="{75647968-77BF-4AA3-9EBD-A014EC129E51}" srcOrd="0" destOrd="0" presId="urn:microsoft.com/office/officeart/2005/8/layout/hProcess11"/>
    <dgm:cxn modelId="{6C970D37-56B8-4814-8C28-3EA1F9B191CC}" type="presOf" srcId="{02E341E1-84D6-4FC2-A05F-A55EB8239309}" destId="{60D9B4C4-05F2-4A7A-BDF6-3416FF52B4AA}" srcOrd="0" destOrd="0" presId="urn:microsoft.com/office/officeart/2005/8/layout/hProcess11"/>
    <dgm:cxn modelId="{CA26A9D1-7A07-423D-B261-75BFF6AEE0C3}" srcId="{9DA878E1-6FFB-4667-849F-5747E832EAB7}" destId="{91846F91-F093-4489-AAFB-92E4FA837E13}" srcOrd="0" destOrd="0" parTransId="{0712E65B-5023-45B1-A1EB-7F536CADA357}" sibTransId="{C4E46BCF-9FA3-419D-BFFA-8EA046FDCE13}"/>
    <dgm:cxn modelId="{B40E3C94-0B88-42C2-8875-EAD51BC3AE72}" type="presParOf" srcId="{8485A871-9FB7-4C04-8F85-0E778C2ABC3E}" destId="{9F3FA7EC-5FB8-432A-9449-7E172C77E35F}" srcOrd="0" destOrd="0" presId="urn:microsoft.com/office/officeart/2005/8/layout/hProcess11"/>
    <dgm:cxn modelId="{FFAE308D-DFD9-4217-A6D1-08C6AD72374C}" type="presParOf" srcId="{8485A871-9FB7-4C04-8F85-0E778C2ABC3E}" destId="{0E3AE9CA-BFBF-4DA5-8BE0-3F0189CDFAC4}" srcOrd="1" destOrd="0" presId="urn:microsoft.com/office/officeart/2005/8/layout/hProcess11"/>
    <dgm:cxn modelId="{1F062B6A-8239-48FB-8E4B-E31C84D112EB}" type="presParOf" srcId="{0E3AE9CA-BFBF-4DA5-8BE0-3F0189CDFAC4}" destId="{2B3BF6F5-EBF1-49AD-919D-BFB0DBED26CA}" srcOrd="0" destOrd="0" presId="urn:microsoft.com/office/officeart/2005/8/layout/hProcess11"/>
    <dgm:cxn modelId="{303A3C32-4FFF-4D3F-A292-9D3ECA1809D0}" type="presParOf" srcId="{2B3BF6F5-EBF1-49AD-919D-BFB0DBED26CA}" destId="{5F1F1368-BCED-4CF3-9972-BA6DB64CA6C4}" srcOrd="0" destOrd="0" presId="urn:microsoft.com/office/officeart/2005/8/layout/hProcess11"/>
    <dgm:cxn modelId="{2E23D37A-9B44-490A-9245-9A717B29E9E0}" type="presParOf" srcId="{2B3BF6F5-EBF1-49AD-919D-BFB0DBED26CA}" destId="{1A6CF425-BFB4-463A-BDBB-DD90CBA438D1}" srcOrd="1" destOrd="0" presId="urn:microsoft.com/office/officeart/2005/8/layout/hProcess11"/>
    <dgm:cxn modelId="{4DCA32F1-DF26-4AB7-ACE2-8E00EFFC15AD}" type="presParOf" srcId="{2B3BF6F5-EBF1-49AD-919D-BFB0DBED26CA}" destId="{A81AC3DB-13CA-4F8A-8C4F-20082509D93D}" srcOrd="2" destOrd="0" presId="urn:microsoft.com/office/officeart/2005/8/layout/hProcess11"/>
    <dgm:cxn modelId="{978971F6-CB9A-432C-89B6-9DC77E8C63DD}" type="presParOf" srcId="{0E3AE9CA-BFBF-4DA5-8BE0-3F0189CDFAC4}" destId="{0F8840A6-EC7F-4C13-8AD1-93CA4A49EED4}" srcOrd="1" destOrd="0" presId="urn:microsoft.com/office/officeart/2005/8/layout/hProcess11"/>
    <dgm:cxn modelId="{BCAA2FD7-5218-4830-8CF1-AB901281801D}" type="presParOf" srcId="{0E3AE9CA-BFBF-4DA5-8BE0-3F0189CDFAC4}" destId="{2BA00893-DA43-4C55-B9F3-AA6B782C27CD}" srcOrd="2" destOrd="0" presId="urn:microsoft.com/office/officeart/2005/8/layout/hProcess11"/>
    <dgm:cxn modelId="{13E06CA9-4384-452A-B058-404A11B307FD}" type="presParOf" srcId="{2BA00893-DA43-4C55-B9F3-AA6B782C27CD}" destId="{7FB76617-CCD8-4CE8-8DE2-A191E5F580B0}" srcOrd="0" destOrd="0" presId="urn:microsoft.com/office/officeart/2005/8/layout/hProcess11"/>
    <dgm:cxn modelId="{9F0AA7BD-AE90-49D2-94F2-B89C7AA24D99}" type="presParOf" srcId="{2BA00893-DA43-4C55-B9F3-AA6B782C27CD}" destId="{9B4E9B8A-DAFF-470E-AC77-20B8C6B2AE28}" srcOrd="1" destOrd="0" presId="urn:microsoft.com/office/officeart/2005/8/layout/hProcess11"/>
    <dgm:cxn modelId="{3BFF082D-B5E1-4787-9C2A-AA09832BAAD8}" type="presParOf" srcId="{2BA00893-DA43-4C55-B9F3-AA6B782C27CD}" destId="{EBBDDC38-B183-41B0-AE13-65E50C6B7C59}" srcOrd="2" destOrd="0" presId="urn:microsoft.com/office/officeart/2005/8/layout/hProcess11"/>
    <dgm:cxn modelId="{9E93360F-1723-447E-AE4D-69640628EF52}" type="presParOf" srcId="{0E3AE9CA-BFBF-4DA5-8BE0-3F0189CDFAC4}" destId="{45DC544D-B0BC-4FCC-B8D6-8460AD5A9D4C}" srcOrd="3" destOrd="0" presId="urn:microsoft.com/office/officeart/2005/8/layout/hProcess11"/>
    <dgm:cxn modelId="{9406816A-3E01-435A-A42A-FCDFCD3DD4B5}" type="presParOf" srcId="{0E3AE9CA-BFBF-4DA5-8BE0-3F0189CDFAC4}" destId="{7D1C9C5C-6462-42AB-BB6F-47423CF5B6E9}" srcOrd="4" destOrd="0" presId="urn:microsoft.com/office/officeart/2005/8/layout/hProcess11"/>
    <dgm:cxn modelId="{D942E873-F2A0-4A1D-AA38-9690853432FD}" type="presParOf" srcId="{7D1C9C5C-6462-42AB-BB6F-47423CF5B6E9}" destId="{75647968-77BF-4AA3-9EBD-A014EC129E51}" srcOrd="0" destOrd="0" presId="urn:microsoft.com/office/officeart/2005/8/layout/hProcess11"/>
    <dgm:cxn modelId="{7CE764E4-C64A-43F0-BCF6-A7F77A0CAB24}" type="presParOf" srcId="{7D1C9C5C-6462-42AB-BB6F-47423CF5B6E9}" destId="{22B8F091-98D4-4031-AB3C-A761DB34AB4C}" srcOrd="1" destOrd="0" presId="urn:microsoft.com/office/officeart/2005/8/layout/hProcess11"/>
    <dgm:cxn modelId="{A2C48E9E-FBF7-4E66-A1F1-352802C1D0C7}" type="presParOf" srcId="{7D1C9C5C-6462-42AB-BB6F-47423CF5B6E9}" destId="{FBDA1F8D-DB7E-4B10-BF73-00A24092F788}" srcOrd="2" destOrd="0" presId="urn:microsoft.com/office/officeart/2005/8/layout/hProcess11"/>
    <dgm:cxn modelId="{74605F4D-5E06-4EBD-B3F2-02469FCB304F}" type="presParOf" srcId="{0E3AE9CA-BFBF-4DA5-8BE0-3F0189CDFAC4}" destId="{E1385C15-55E3-4AA8-975E-41A90EFE04FA}" srcOrd="5" destOrd="0" presId="urn:microsoft.com/office/officeart/2005/8/layout/hProcess11"/>
    <dgm:cxn modelId="{BCEDFB8D-1D74-427A-BA45-B1C21FEABE7A}" type="presParOf" srcId="{0E3AE9CA-BFBF-4DA5-8BE0-3F0189CDFAC4}" destId="{8E2A4478-5381-4F72-ABAF-93AE01EF7A5A}" srcOrd="6" destOrd="0" presId="urn:microsoft.com/office/officeart/2005/8/layout/hProcess11"/>
    <dgm:cxn modelId="{8932BF0F-4591-4C79-BD18-BC0F89D4E01D}" type="presParOf" srcId="{8E2A4478-5381-4F72-ABAF-93AE01EF7A5A}" destId="{60D9B4C4-05F2-4A7A-BDF6-3416FF52B4AA}" srcOrd="0" destOrd="0" presId="urn:microsoft.com/office/officeart/2005/8/layout/hProcess11"/>
    <dgm:cxn modelId="{5DB715F3-1865-4241-AA9D-C55396F47201}" type="presParOf" srcId="{8E2A4478-5381-4F72-ABAF-93AE01EF7A5A}" destId="{ADE185D5-DED2-4213-B18A-7538085E0DA1}" srcOrd="1" destOrd="0" presId="urn:microsoft.com/office/officeart/2005/8/layout/hProcess11"/>
    <dgm:cxn modelId="{18779AD9-A314-441E-BF66-4E87C2D1DFF2}" type="presParOf" srcId="{8E2A4478-5381-4F72-ABAF-93AE01EF7A5A}" destId="{26B14F18-61E4-472E-9F1A-364E6E39FB71}" srcOrd="2" destOrd="0" presId="urn:microsoft.com/office/officeart/2005/8/layout/hProcess11"/>
    <dgm:cxn modelId="{D48493BC-3A57-4215-8D23-6B9E348612EB}" type="presParOf" srcId="{0E3AE9CA-BFBF-4DA5-8BE0-3F0189CDFAC4}" destId="{8502DDA0-4E58-45C7-A28F-E396FA9231F1}" srcOrd="7" destOrd="0" presId="urn:microsoft.com/office/officeart/2005/8/layout/hProcess11"/>
    <dgm:cxn modelId="{04781A52-EB8B-46FD-8398-A6E9C10F59A4}" type="presParOf" srcId="{0E3AE9CA-BFBF-4DA5-8BE0-3F0189CDFAC4}" destId="{25BB2A75-1A7B-4145-8139-42A4E3CD20D8}" srcOrd="8" destOrd="0" presId="urn:microsoft.com/office/officeart/2005/8/layout/hProcess11"/>
    <dgm:cxn modelId="{3075CBFD-69C2-447E-856E-B59050D49602}" type="presParOf" srcId="{25BB2A75-1A7B-4145-8139-42A4E3CD20D8}" destId="{F7417647-6778-4784-B4EE-AACC80B44E95}" srcOrd="0" destOrd="0" presId="urn:microsoft.com/office/officeart/2005/8/layout/hProcess11"/>
    <dgm:cxn modelId="{FE210D5B-5BB1-4519-B335-5FED053DE308}" type="presParOf" srcId="{25BB2A75-1A7B-4145-8139-42A4E3CD20D8}" destId="{32564EF0-EE51-4CD3-B02F-EB145B325EC9}" srcOrd="1" destOrd="0" presId="urn:microsoft.com/office/officeart/2005/8/layout/hProcess11"/>
    <dgm:cxn modelId="{7A738875-047E-43B2-82AF-D93A802B707A}" type="presParOf" srcId="{25BB2A75-1A7B-4145-8139-42A4E3CD20D8}" destId="{68AB8036-34D5-4291-88D6-39081DBED84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574812-0294-4594-A5CE-BD3A9FDBBA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28C088A8-38AB-4D37-88F1-478F006E85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0744C5FF-7FED-451A-86E3-0D0E87F82DF9}"/>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5" name="Footer Placeholder 4">
            <a:extLst>
              <a:ext uri="{FF2B5EF4-FFF2-40B4-BE49-F238E27FC236}">
                <a16:creationId xmlns="" xmlns:a16="http://schemas.microsoft.com/office/drawing/2014/main" id="{01A77E72-1099-4A4C-AC34-07DAA8F7DD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B512A9F-E590-4BDD-AFF1-2A6688541C02}"/>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321304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F3B9F5-B802-4810-8F67-FD82AABDE3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F4B2AE2-1EBA-4236-A41E-5A751177DA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D7941CE-A1A2-49B0-B594-630CE8E3E481}"/>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5" name="Footer Placeholder 4">
            <a:extLst>
              <a:ext uri="{FF2B5EF4-FFF2-40B4-BE49-F238E27FC236}">
                <a16:creationId xmlns="" xmlns:a16="http://schemas.microsoft.com/office/drawing/2014/main" id="{5DDC2C09-0998-4EAA-A4BB-28FB275857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D21BE45-3AAF-4E4A-977B-03A6CF2F3594}"/>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1836491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AC8458A-0B96-44B0-B339-91CC25D64D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2CC905E4-AFB2-4285-BE0B-704E04FA5C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31B05FE-811F-4A69-9CCC-342B53E0A68F}"/>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5" name="Footer Placeholder 4">
            <a:extLst>
              <a:ext uri="{FF2B5EF4-FFF2-40B4-BE49-F238E27FC236}">
                <a16:creationId xmlns="" xmlns:a16="http://schemas.microsoft.com/office/drawing/2014/main" id="{7451F608-2D12-49E6-BC8E-94BF83F05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E4F2B46-DF56-4DD3-B69B-FD0D2DBFE37D}"/>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38906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5D913F-8B65-4D9A-B198-5EBB9D178C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CC490F8-E777-472C-A97D-697DD5FE9A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C375AB-BB19-4C43-9CB4-2E00B9882A01}"/>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5" name="Footer Placeholder 4">
            <a:extLst>
              <a:ext uri="{FF2B5EF4-FFF2-40B4-BE49-F238E27FC236}">
                <a16:creationId xmlns="" xmlns:a16="http://schemas.microsoft.com/office/drawing/2014/main" id="{C01A3D22-09DA-4D5E-942E-41FEB433D3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E19A54B-D30C-4B59-804B-B96EA16DC798}"/>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2582485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587DDB-F256-4CD3-A305-766349CB3B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17B7D01A-34EC-41A7-A0F8-67B3F027A8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6169A95-B92A-4682-885B-4994EB3F0E0A}"/>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5" name="Footer Placeholder 4">
            <a:extLst>
              <a:ext uri="{FF2B5EF4-FFF2-40B4-BE49-F238E27FC236}">
                <a16:creationId xmlns="" xmlns:a16="http://schemas.microsoft.com/office/drawing/2014/main" id="{694F9631-1B49-4286-A8DD-2A3F7D6859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1D6B4C4-E81E-4E71-BFE1-92C74223AF19}"/>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2470604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1CE887-8EBF-4CD3-BD94-C6E6900AE5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5F18EAB-AB4C-4E7B-949F-D33249A722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0E0CCE16-087B-455E-881E-447ED77A21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65FB3E7-AC61-4C31-8873-A6F828143A77}"/>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6" name="Footer Placeholder 5">
            <a:extLst>
              <a:ext uri="{FF2B5EF4-FFF2-40B4-BE49-F238E27FC236}">
                <a16:creationId xmlns="" xmlns:a16="http://schemas.microsoft.com/office/drawing/2014/main" id="{6179583B-C236-478F-8826-E2D46A439D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9E0586B-69D2-4530-819F-60CECF93D666}"/>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1783809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DBAFE7-709D-44FA-B7CC-99EDA1071D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AED82B46-84BF-48B4-B2A4-03B0BA5B01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D75CBEC3-0328-4412-BDD6-CD07CA8867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43ADA73C-E774-42B7-9E0E-53B161F1EC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68B82B4-3C7F-4FFA-B650-79AEDBD0F9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DE13471B-5656-45C4-82F4-612D0500AE86}"/>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8" name="Footer Placeholder 7">
            <a:extLst>
              <a:ext uri="{FF2B5EF4-FFF2-40B4-BE49-F238E27FC236}">
                <a16:creationId xmlns="" xmlns:a16="http://schemas.microsoft.com/office/drawing/2014/main" id="{03242D3A-1BE2-473A-A6FA-E776759F3A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364913AD-8AC5-473B-A915-AD0E80DA8ED7}"/>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1656826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2D359C-E380-48ED-9E6F-11BDBEB875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B022930A-D88E-40FD-967D-C8FAD3347B58}"/>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4" name="Footer Placeholder 3">
            <a:extLst>
              <a:ext uri="{FF2B5EF4-FFF2-40B4-BE49-F238E27FC236}">
                <a16:creationId xmlns="" xmlns:a16="http://schemas.microsoft.com/office/drawing/2014/main" id="{A11E42C6-BAE0-4A22-8825-E1D357F7E1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99E656EF-98D9-4E31-90DE-801F21BC8202}"/>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2371823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E04AC09-2BC3-4C23-9242-0B531CF35828}"/>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3" name="Footer Placeholder 2">
            <a:extLst>
              <a:ext uri="{FF2B5EF4-FFF2-40B4-BE49-F238E27FC236}">
                <a16:creationId xmlns="" xmlns:a16="http://schemas.microsoft.com/office/drawing/2014/main" id="{21204649-9E7E-4DDF-8CFB-C168883222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9696417D-42DF-4C84-9E2A-14D364D09B45}"/>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3913901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72F964-23E0-4618-A02A-A65E956314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0FF60496-B0F7-432A-ADB2-AAAC5FFA35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3DE60C5E-1818-4BAD-9402-8B989D2D1A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EA6214E6-4CBB-42BB-A063-A2707D48CCC5}"/>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6" name="Footer Placeholder 5">
            <a:extLst>
              <a:ext uri="{FF2B5EF4-FFF2-40B4-BE49-F238E27FC236}">
                <a16:creationId xmlns="" xmlns:a16="http://schemas.microsoft.com/office/drawing/2014/main" id="{CD694CCE-5563-4F9C-9F79-47EC078B2C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DD58A99-A713-4DA3-8238-543C5BF5B2A0}"/>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381096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31E3E5-5228-4AFB-AB9E-071D2E6C19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6D3C19E3-F2FC-43C7-9880-B2791F78FA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50D8F9F-5F1E-40B7-B41E-6AE09050F3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6DFD347-0C8A-49CB-8C28-C6B70390A5AD}"/>
              </a:ext>
            </a:extLst>
          </p:cNvPr>
          <p:cNvSpPr>
            <a:spLocks noGrp="1"/>
          </p:cNvSpPr>
          <p:nvPr>
            <p:ph type="dt" sz="half" idx="10"/>
          </p:nvPr>
        </p:nvSpPr>
        <p:spPr/>
        <p:txBody>
          <a:bodyPr/>
          <a:lstStyle/>
          <a:p>
            <a:fld id="{4DEDC368-DCAC-4FB2-BFC6-AF6F9E2AE376}" type="datetimeFigureOut">
              <a:rPr lang="en-US" smtClean="0"/>
              <a:t>1/24/2022</a:t>
            </a:fld>
            <a:endParaRPr lang="en-US"/>
          </a:p>
        </p:txBody>
      </p:sp>
      <p:sp>
        <p:nvSpPr>
          <p:cNvPr id="6" name="Footer Placeholder 5">
            <a:extLst>
              <a:ext uri="{FF2B5EF4-FFF2-40B4-BE49-F238E27FC236}">
                <a16:creationId xmlns="" xmlns:a16="http://schemas.microsoft.com/office/drawing/2014/main" id="{F13EA210-BAE0-4C7E-889C-68DC0BDB18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E38B3A7-7308-4B36-BC5F-18387A8EA257}"/>
              </a:ext>
            </a:extLst>
          </p:cNvPr>
          <p:cNvSpPr>
            <a:spLocks noGrp="1"/>
          </p:cNvSpPr>
          <p:nvPr>
            <p:ph type="sldNum" sz="quarter" idx="12"/>
          </p:nvPr>
        </p:nvSpPr>
        <p:spPr/>
        <p:txBody>
          <a:bodyPr/>
          <a:lstStyle/>
          <a:p>
            <a:fld id="{2131090B-E374-42A4-9A56-5C08AE0AE4B9}" type="slidenum">
              <a:rPr lang="en-US" smtClean="0"/>
              <a:t>‹#›</a:t>
            </a:fld>
            <a:endParaRPr lang="en-US"/>
          </a:p>
        </p:txBody>
      </p:sp>
    </p:spTree>
    <p:extLst>
      <p:ext uri="{BB962C8B-B14F-4D97-AF65-F5344CB8AC3E}">
        <p14:creationId xmlns:p14="http://schemas.microsoft.com/office/powerpoint/2010/main" val="368653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798D35E-20F4-4DF6-9132-9C517D524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23B642A5-7B2E-4405-8260-C40A127583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B7579FC-7AEF-4794-B46D-41C0350167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EDC368-DCAC-4FB2-BFC6-AF6F9E2AE376}" type="datetimeFigureOut">
              <a:rPr lang="en-US" smtClean="0"/>
              <a:t>1/24/2022</a:t>
            </a:fld>
            <a:endParaRPr lang="en-US"/>
          </a:p>
        </p:txBody>
      </p:sp>
      <p:sp>
        <p:nvSpPr>
          <p:cNvPr id="5" name="Footer Placeholder 4">
            <a:extLst>
              <a:ext uri="{FF2B5EF4-FFF2-40B4-BE49-F238E27FC236}">
                <a16:creationId xmlns="" xmlns:a16="http://schemas.microsoft.com/office/drawing/2014/main" id="{F5367F72-9B91-42CB-9D6F-75C1B156BF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2EF87194-0F4A-4FC1-A8EA-3771810E67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1090B-E374-42A4-9A56-5C08AE0AE4B9}" type="slidenum">
              <a:rPr lang="en-US" smtClean="0"/>
              <a:t>‹#›</a:t>
            </a:fld>
            <a:endParaRPr lang="en-US"/>
          </a:p>
        </p:txBody>
      </p:sp>
    </p:spTree>
    <p:extLst>
      <p:ext uri="{BB962C8B-B14F-4D97-AF65-F5344CB8AC3E}">
        <p14:creationId xmlns:p14="http://schemas.microsoft.com/office/powerpoint/2010/main" val="568434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6BCBFE4-DD78-456A-8A64-91014AFA2326}"/>
              </a:ext>
            </a:extLst>
          </p:cNvPr>
          <p:cNvSpPr>
            <a:spLocks noGrp="1"/>
          </p:cNvSpPr>
          <p:nvPr>
            <p:ph type="title"/>
          </p:nvPr>
        </p:nvSpPr>
        <p:spPr>
          <a:xfrm>
            <a:off x="831850" y="2709207"/>
            <a:ext cx="10515600" cy="1500186"/>
          </a:xfrm>
        </p:spPr>
        <p:txBody>
          <a:bodyPr>
            <a:normAutofit/>
          </a:bodyPr>
          <a:lstStyle/>
          <a:p>
            <a:pPr algn="ctr"/>
            <a:r>
              <a:rPr lang="en-US" sz="4400" b="1"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latin typeface="Calibri" panose="020F0502020204030204"/>
              </a:rPr>
              <a:t>University of Lusaka</a:t>
            </a:r>
            <a:br>
              <a:rPr lang="en-US" sz="4400" b="1"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latin typeface="Calibri" panose="020F0502020204030204"/>
              </a:rPr>
            </a:br>
            <a:r>
              <a:rPr lang="en-US" sz="4400" b="1"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latin typeface="Calibri" panose="020F0502020204030204"/>
              </a:rPr>
              <a:t>School of Law</a:t>
            </a:r>
            <a:endParaRPr lang="en-US" dirty="0"/>
          </a:p>
        </p:txBody>
      </p:sp>
      <p:sp>
        <p:nvSpPr>
          <p:cNvPr id="7" name="Text Placeholder 6">
            <a:extLst>
              <a:ext uri="{FF2B5EF4-FFF2-40B4-BE49-F238E27FC236}">
                <a16:creationId xmlns="" xmlns:a16="http://schemas.microsoft.com/office/drawing/2014/main" id="{F0717272-D24B-42FC-93B1-292E6AD4E9BD}"/>
              </a:ext>
            </a:extLst>
          </p:cNvPr>
          <p:cNvSpPr>
            <a:spLocks noGrp="1"/>
          </p:cNvSpPr>
          <p:nvPr>
            <p:ph type="body" idx="1"/>
          </p:nvPr>
        </p:nvSpPr>
        <p:spPr>
          <a:xfrm>
            <a:off x="831850" y="4589464"/>
            <a:ext cx="10515600" cy="1070358"/>
          </a:xfrm>
        </p:spPr>
        <p:txBody>
          <a:bodyPr>
            <a:normAutofit/>
          </a:bodyPr>
          <a:lstStyle/>
          <a:p>
            <a:pPr algn="ctr"/>
            <a:r>
              <a:rPr lang="en-US" sz="3600" b="1" dirty="0">
                <a:solidFill>
                  <a:schemeClr val="tx1"/>
                </a:solidFill>
              </a:rPr>
              <a:t>Unit </a:t>
            </a:r>
            <a:r>
              <a:rPr lang="en-US" sz="3600" b="1" dirty="0" smtClean="0">
                <a:solidFill>
                  <a:schemeClr val="tx1"/>
                </a:solidFill>
              </a:rPr>
              <a:t>10 </a:t>
            </a:r>
            <a:r>
              <a:rPr lang="en-US" sz="3600" b="1" dirty="0">
                <a:solidFill>
                  <a:schemeClr val="tx1"/>
                </a:solidFill>
              </a:rPr>
              <a:t>– Strict Liability</a:t>
            </a:r>
          </a:p>
        </p:txBody>
      </p:sp>
    </p:spTree>
    <p:extLst>
      <p:ext uri="{BB962C8B-B14F-4D97-AF65-F5344CB8AC3E}">
        <p14:creationId xmlns:p14="http://schemas.microsoft.com/office/powerpoint/2010/main" val="20617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C8380F-83AB-46AC-993F-26FF41FFBE88}"/>
              </a:ext>
            </a:extLst>
          </p:cNvPr>
          <p:cNvSpPr>
            <a:spLocks noGrp="1"/>
          </p:cNvSpPr>
          <p:nvPr>
            <p:ph type="title"/>
          </p:nvPr>
        </p:nvSpPr>
        <p:spPr>
          <a:xfrm>
            <a:off x="838200" y="365125"/>
            <a:ext cx="10515600" cy="990709"/>
          </a:xfrm>
        </p:spPr>
        <p:txBody>
          <a:bodyPr/>
          <a:lstStyle/>
          <a:p>
            <a:r>
              <a:rPr lang="en-US" b="1" dirty="0"/>
              <a:t>Who can sue/be Sued?</a:t>
            </a:r>
          </a:p>
        </p:txBody>
      </p:sp>
      <p:sp>
        <p:nvSpPr>
          <p:cNvPr id="3" name="Content Placeholder 2">
            <a:extLst>
              <a:ext uri="{FF2B5EF4-FFF2-40B4-BE49-F238E27FC236}">
                <a16:creationId xmlns="" xmlns:a16="http://schemas.microsoft.com/office/drawing/2014/main" id="{197C5933-E8E2-48A9-ADB8-2655AE73C45E}"/>
              </a:ext>
            </a:extLst>
          </p:cNvPr>
          <p:cNvSpPr>
            <a:spLocks noGrp="1"/>
          </p:cNvSpPr>
          <p:nvPr>
            <p:ph idx="1"/>
          </p:nvPr>
        </p:nvSpPr>
        <p:spPr>
          <a:xfrm>
            <a:off x="838200" y="1355834"/>
            <a:ext cx="10515600" cy="5137041"/>
          </a:xfrm>
        </p:spPr>
        <p:txBody>
          <a:bodyPr/>
          <a:lstStyle/>
          <a:p>
            <a:pPr marL="0" indent="0">
              <a:buNone/>
            </a:pPr>
            <a:r>
              <a:rPr lang="en-US" dirty="0"/>
              <a:t>1. </a:t>
            </a:r>
            <a:r>
              <a:rPr lang="en-US" b="1" dirty="0"/>
              <a:t>Who can sue?</a:t>
            </a:r>
          </a:p>
          <a:p>
            <a:pPr lvl="1">
              <a:buFont typeface="Courier New" panose="02070309020205020404" pitchFamily="49" charset="0"/>
              <a:buChar char="o"/>
            </a:pPr>
            <a:r>
              <a:rPr lang="en-US" dirty="0"/>
              <a:t>Only parties with rights over land can sue under the rule in Rylands v Fletcher - </a:t>
            </a:r>
            <a:r>
              <a:rPr lang="en-US" b="1" dirty="0"/>
              <a:t>Transco plc v Stockport Metropolitan Borough Council [2004] 2 AC 1 House of Lords.</a:t>
            </a:r>
          </a:p>
          <a:p>
            <a:pPr lvl="1">
              <a:buFont typeface="Courier New" panose="02070309020205020404" pitchFamily="49" charset="0"/>
              <a:buChar char="o"/>
            </a:pPr>
            <a:endParaRPr lang="en-US" b="1" dirty="0"/>
          </a:p>
          <a:p>
            <a:pPr marL="0" indent="0">
              <a:buNone/>
            </a:pPr>
            <a:r>
              <a:rPr lang="en-US" b="1" dirty="0"/>
              <a:t>2. Who can be sued?</a:t>
            </a:r>
          </a:p>
          <a:p>
            <a:pPr marL="914400" lvl="1" indent="-457200">
              <a:buFont typeface="+mj-lt"/>
              <a:buAutoNum type="alphaLcParenR"/>
            </a:pPr>
            <a:r>
              <a:rPr lang="en-US" dirty="0"/>
              <a:t>The owner of the land;</a:t>
            </a:r>
          </a:p>
          <a:p>
            <a:pPr marL="914400" lvl="1" indent="-457200">
              <a:buFont typeface="+mj-lt"/>
              <a:buAutoNum type="alphaLcParenR"/>
            </a:pPr>
            <a:r>
              <a:rPr lang="en-US" dirty="0"/>
              <a:t>A licensee.</a:t>
            </a:r>
          </a:p>
          <a:p>
            <a:pPr marL="0" indent="0">
              <a:buNone/>
            </a:pPr>
            <a:endParaRPr lang="en-US" b="1" dirty="0"/>
          </a:p>
          <a:p>
            <a:pPr lvl="1">
              <a:buFont typeface="Courier New" panose="02070309020205020404" pitchFamily="49" charset="0"/>
              <a:buChar char="o"/>
            </a:pPr>
            <a:endParaRPr lang="en-US" b="1" dirty="0"/>
          </a:p>
        </p:txBody>
      </p:sp>
    </p:spTree>
    <p:extLst>
      <p:ext uri="{BB962C8B-B14F-4D97-AF65-F5344CB8AC3E}">
        <p14:creationId xmlns:p14="http://schemas.microsoft.com/office/powerpoint/2010/main" val="3943351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631970-D712-4BC3-9D1B-DC3DFCD9EF2C}"/>
              </a:ext>
            </a:extLst>
          </p:cNvPr>
          <p:cNvSpPr>
            <a:spLocks noGrp="1"/>
          </p:cNvSpPr>
          <p:nvPr>
            <p:ph type="title"/>
          </p:nvPr>
        </p:nvSpPr>
        <p:spPr>
          <a:xfrm>
            <a:off x="838200" y="268015"/>
            <a:ext cx="10515600" cy="961695"/>
          </a:xfrm>
        </p:spPr>
        <p:txBody>
          <a:bodyPr/>
          <a:lstStyle/>
          <a:p>
            <a:r>
              <a:rPr lang="en-US" b="1" dirty="0">
                <a:solidFill>
                  <a:prstClr val="black"/>
                </a:solidFill>
              </a:rPr>
              <a:t>Defences to Rule in Rylands v Fletcher</a:t>
            </a:r>
            <a:endParaRPr lang="en-US" dirty="0"/>
          </a:p>
        </p:txBody>
      </p:sp>
      <p:sp>
        <p:nvSpPr>
          <p:cNvPr id="3" name="Content Placeholder 2">
            <a:extLst>
              <a:ext uri="{FF2B5EF4-FFF2-40B4-BE49-F238E27FC236}">
                <a16:creationId xmlns="" xmlns:a16="http://schemas.microsoft.com/office/drawing/2014/main" id="{912321C0-0756-4E3C-BE34-188F358476A4}"/>
              </a:ext>
            </a:extLst>
          </p:cNvPr>
          <p:cNvSpPr>
            <a:spLocks noGrp="1"/>
          </p:cNvSpPr>
          <p:nvPr>
            <p:ph idx="1"/>
          </p:nvPr>
        </p:nvSpPr>
        <p:spPr>
          <a:xfrm>
            <a:off x="838200" y="1229710"/>
            <a:ext cx="10515600" cy="5360275"/>
          </a:xfrm>
        </p:spPr>
        <p:txBody>
          <a:bodyPr>
            <a:normAutofit/>
          </a:bodyPr>
          <a:lstStyle/>
          <a:p>
            <a:pPr marL="514350" indent="-514350">
              <a:buFont typeface="+mj-lt"/>
              <a:buAutoNum type="arabicParenR"/>
            </a:pPr>
            <a:r>
              <a:rPr lang="en-US" dirty="0"/>
              <a:t>Claimant’s default</a:t>
            </a:r>
          </a:p>
          <a:p>
            <a:pPr lvl="1">
              <a:buFont typeface="Courier New" panose="02070309020205020404" pitchFamily="49" charset="0"/>
              <a:buChar char="o"/>
            </a:pPr>
            <a:r>
              <a:rPr lang="en-US" dirty="0"/>
              <a:t>It is a valid defence that the escape was due wholly or partially to the claimant’s fault – see </a:t>
            </a:r>
            <a:r>
              <a:rPr lang="en-US" b="1" dirty="0"/>
              <a:t>Ponting v Noakes (1849) 2 QB 281</a:t>
            </a:r>
          </a:p>
          <a:p>
            <a:pPr marL="514350" indent="-514350">
              <a:buAutoNum type="arabicParenR" startAt="2"/>
            </a:pPr>
            <a:r>
              <a:rPr lang="en-US" dirty="0"/>
              <a:t>Unforeseeable act of a stranger</a:t>
            </a:r>
          </a:p>
          <a:p>
            <a:pPr lvl="1">
              <a:buFont typeface="Courier New" panose="02070309020205020404" pitchFamily="49" charset="0"/>
              <a:buChar char="o"/>
            </a:pPr>
            <a:r>
              <a:rPr lang="en-US" dirty="0"/>
              <a:t>The act of the third party must be unforeseeable; the defendant should have foreseen the intervention, the defence will not be established.</a:t>
            </a:r>
          </a:p>
          <a:p>
            <a:pPr lvl="1">
              <a:buFont typeface="Courier New" panose="02070309020205020404" pitchFamily="49" charset="0"/>
              <a:buChar char="o"/>
            </a:pPr>
            <a:r>
              <a:rPr lang="en-US" dirty="0"/>
              <a:t>See: </a:t>
            </a:r>
          </a:p>
          <a:p>
            <a:pPr lvl="2">
              <a:buFont typeface="Calibri" panose="020F0502020204030204" pitchFamily="34" charset="0"/>
              <a:buChar char="⁻"/>
            </a:pPr>
            <a:r>
              <a:rPr lang="en-US" sz="2400" b="1" dirty="0"/>
              <a:t>Box v </a:t>
            </a:r>
            <a:r>
              <a:rPr lang="en-US" sz="2400" b="1" dirty="0" err="1"/>
              <a:t>Jubb</a:t>
            </a:r>
            <a:r>
              <a:rPr lang="en-US" sz="2400" b="1" dirty="0"/>
              <a:t> LR 4 EX </a:t>
            </a:r>
            <a:r>
              <a:rPr lang="en-US" sz="2400" b="1" dirty="0" err="1"/>
              <a:t>Div</a:t>
            </a:r>
            <a:r>
              <a:rPr lang="en-US" sz="2400" b="1" dirty="0"/>
              <a:t> 76;</a:t>
            </a:r>
          </a:p>
          <a:p>
            <a:pPr lvl="2">
              <a:buFont typeface="Calibri" panose="020F0502020204030204" pitchFamily="34" charset="0"/>
              <a:buChar char="⁻"/>
            </a:pPr>
            <a:r>
              <a:rPr lang="en-US" sz="2400" b="1" dirty="0"/>
              <a:t>Northwestern Utilities Ltd. v. London Guarantee and Accident Co. (1936) AC at 119</a:t>
            </a:r>
            <a:endParaRPr lang="en-US" b="1" dirty="0"/>
          </a:p>
          <a:p>
            <a:pPr lvl="1">
              <a:buFont typeface="Courier New" panose="02070309020205020404" pitchFamily="49" charset="0"/>
              <a:buChar char="o"/>
            </a:pPr>
            <a:endParaRPr lang="en-US" dirty="0"/>
          </a:p>
          <a:p>
            <a:pPr marL="514350" indent="-514350">
              <a:buAutoNum type="arabicParenR" startAt="2"/>
            </a:pPr>
            <a:endParaRPr lang="en-US" dirty="0"/>
          </a:p>
          <a:p>
            <a:pPr marL="514350" indent="-514350">
              <a:buAutoNum type="arabicParenR" startAt="2"/>
            </a:pPr>
            <a:endParaRPr lang="en-US" dirty="0"/>
          </a:p>
          <a:p>
            <a:pPr marL="514350" indent="-514350">
              <a:buAutoNum type="arabicParenR" startAt="2"/>
            </a:pPr>
            <a:endParaRPr lang="en-US" b="1" dirty="0"/>
          </a:p>
        </p:txBody>
      </p:sp>
    </p:spTree>
    <p:extLst>
      <p:ext uri="{BB962C8B-B14F-4D97-AF65-F5344CB8AC3E}">
        <p14:creationId xmlns:p14="http://schemas.microsoft.com/office/powerpoint/2010/main" val="268588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1EE819-6DEC-4720-BEC4-5AC2D74A252C}"/>
              </a:ext>
            </a:extLst>
          </p:cNvPr>
          <p:cNvSpPr>
            <a:spLocks noGrp="1"/>
          </p:cNvSpPr>
          <p:nvPr>
            <p:ph type="title"/>
          </p:nvPr>
        </p:nvSpPr>
        <p:spPr>
          <a:xfrm>
            <a:off x="838200" y="365125"/>
            <a:ext cx="10515600" cy="864585"/>
          </a:xfrm>
        </p:spPr>
        <p:txBody>
          <a:bodyPr/>
          <a:lstStyle/>
          <a:p>
            <a:r>
              <a:rPr lang="en-US" b="1" dirty="0"/>
              <a:t>Defences to Rule in Rylands v Fletcher Cont’d</a:t>
            </a:r>
          </a:p>
        </p:txBody>
      </p:sp>
      <p:sp>
        <p:nvSpPr>
          <p:cNvPr id="3" name="Content Placeholder 2">
            <a:extLst>
              <a:ext uri="{FF2B5EF4-FFF2-40B4-BE49-F238E27FC236}">
                <a16:creationId xmlns="" xmlns:a16="http://schemas.microsoft.com/office/drawing/2014/main" id="{EED3D9E0-6B67-43D3-99A9-19C17A582320}"/>
              </a:ext>
            </a:extLst>
          </p:cNvPr>
          <p:cNvSpPr>
            <a:spLocks noGrp="1"/>
          </p:cNvSpPr>
          <p:nvPr>
            <p:ph idx="1"/>
          </p:nvPr>
        </p:nvSpPr>
        <p:spPr>
          <a:xfrm>
            <a:off x="838200" y="1229710"/>
            <a:ext cx="10515600" cy="5263165"/>
          </a:xfrm>
        </p:spPr>
        <p:txBody>
          <a:bodyPr/>
          <a:lstStyle/>
          <a:p>
            <a:pPr marL="0" lvl="0" indent="0">
              <a:buNone/>
            </a:pPr>
            <a:r>
              <a:rPr lang="en-US" dirty="0">
                <a:solidFill>
                  <a:prstClr val="black"/>
                </a:solidFill>
              </a:rPr>
              <a:t>3) Act of God</a:t>
            </a:r>
          </a:p>
          <a:p>
            <a:pPr lvl="1">
              <a:buFont typeface="Courier New" panose="02070309020205020404" pitchFamily="49" charset="0"/>
              <a:buChar char="o"/>
            </a:pPr>
            <a:r>
              <a:rPr lang="en-US" sz="2600" dirty="0">
                <a:solidFill>
                  <a:prstClr val="black"/>
                </a:solidFill>
              </a:rPr>
              <a:t>The defendant will not be held liable where the escape is due solely to natural causes, in circumstances where no human foresight or prudence could reasonably recognise the possibility of such an occurrence and provide against it.</a:t>
            </a:r>
          </a:p>
          <a:p>
            <a:pPr lvl="1">
              <a:buFont typeface="Courier New" panose="02070309020205020404" pitchFamily="49" charset="0"/>
              <a:buChar char="o"/>
            </a:pPr>
            <a:r>
              <a:rPr lang="en-US" sz="2600" dirty="0">
                <a:solidFill>
                  <a:prstClr val="black"/>
                </a:solidFill>
              </a:rPr>
              <a:t>See the case of </a:t>
            </a:r>
            <a:r>
              <a:rPr lang="en-US" sz="2600" b="1" dirty="0">
                <a:solidFill>
                  <a:prstClr val="black"/>
                </a:solidFill>
              </a:rPr>
              <a:t>Nichols v </a:t>
            </a:r>
            <a:r>
              <a:rPr lang="en-US" sz="2600" b="1" dirty="0" err="1">
                <a:solidFill>
                  <a:prstClr val="black"/>
                </a:solidFill>
              </a:rPr>
              <a:t>Marsland</a:t>
            </a:r>
            <a:r>
              <a:rPr lang="en-US" sz="2600" b="1" dirty="0">
                <a:solidFill>
                  <a:prstClr val="black"/>
                </a:solidFill>
              </a:rPr>
              <a:t>: CA 1876</a:t>
            </a:r>
          </a:p>
          <a:p>
            <a:pPr lvl="1">
              <a:buFont typeface="Courier New" panose="02070309020205020404" pitchFamily="49" charset="0"/>
              <a:buChar char="o"/>
            </a:pPr>
            <a:r>
              <a:rPr lang="en-US" sz="2600" dirty="0">
                <a:solidFill>
                  <a:prstClr val="black"/>
                </a:solidFill>
              </a:rPr>
              <a:t>A stricter view was however taken in</a:t>
            </a:r>
            <a:r>
              <a:rPr lang="en-US" sz="2600" b="1" dirty="0">
                <a:solidFill>
                  <a:prstClr val="black"/>
                </a:solidFill>
              </a:rPr>
              <a:t> Greenock Corporation v Caledonian Railway [1917] AC 556, </a:t>
            </a:r>
            <a:r>
              <a:rPr lang="en-US" sz="2600" dirty="0">
                <a:solidFill>
                  <a:prstClr val="black"/>
                </a:solidFill>
              </a:rPr>
              <a:t>in which the court was critical of the approach taken by the Court in Nichols.</a:t>
            </a:r>
          </a:p>
          <a:p>
            <a:endParaRPr lang="en-US" dirty="0"/>
          </a:p>
        </p:txBody>
      </p:sp>
    </p:spTree>
    <p:extLst>
      <p:ext uri="{BB962C8B-B14F-4D97-AF65-F5344CB8AC3E}">
        <p14:creationId xmlns:p14="http://schemas.microsoft.com/office/powerpoint/2010/main" val="2915187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947E8B-0412-42BE-BA80-C2B7163B6EA9}"/>
              </a:ext>
            </a:extLst>
          </p:cNvPr>
          <p:cNvSpPr>
            <a:spLocks noGrp="1"/>
          </p:cNvSpPr>
          <p:nvPr>
            <p:ph type="title"/>
          </p:nvPr>
        </p:nvSpPr>
        <p:spPr>
          <a:xfrm>
            <a:off x="838200" y="365125"/>
            <a:ext cx="10515600" cy="1069537"/>
          </a:xfrm>
        </p:spPr>
        <p:txBody>
          <a:bodyPr/>
          <a:lstStyle/>
          <a:p>
            <a:r>
              <a:rPr lang="en-US" b="1" dirty="0">
                <a:solidFill>
                  <a:prstClr val="black"/>
                </a:solidFill>
              </a:rPr>
              <a:t>Defences to Rule in Rylands v Fletcher Cont’d</a:t>
            </a:r>
            <a:endParaRPr lang="en-US" dirty="0"/>
          </a:p>
        </p:txBody>
      </p:sp>
      <p:sp>
        <p:nvSpPr>
          <p:cNvPr id="3" name="Content Placeholder 2">
            <a:extLst>
              <a:ext uri="{FF2B5EF4-FFF2-40B4-BE49-F238E27FC236}">
                <a16:creationId xmlns="" xmlns:a16="http://schemas.microsoft.com/office/drawing/2014/main" id="{9C56BEAB-1D2B-4395-9983-42D22012E558}"/>
              </a:ext>
            </a:extLst>
          </p:cNvPr>
          <p:cNvSpPr>
            <a:spLocks noGrp="1"/>
          </p:cNvSpPr>
          <p:nvPr>
            <p:ph idx="1"/>
          </p:nvPr>
        </p:nvSpPr>
        <p:spPr>
          <a:xfrm>
            <a:off x="838200" y="1434662"/>
            <a:ext cx="10515600" cy="5058213"/>
          </a:xfrm>
        </p:spPr>
        <p:txBody>
          <a:bodyPr/>
          <a:lstStyle/>
          <a:p>
            <a:pPr marL="0" indent="0">
              <a:buNone/>
            </a:pPr>
            <a:r>
              <a:rPr lang="en-US" dirty="0"/>
              <a:t>4) Statutory Defence</a:t>
            </a:r>
          </a:p>
          <a:p>
            <a:pPr lvl="1">
              <a:buFont typeface="Courier New" panose="02070309020205020404" pitchFamily="49" charset="0"/>
              <a:buChar char="o"/>
            </a:pPr>
            <a:r>
              <a:rPr lang="en-US" sz="2600" dirty="0"/>
              <a:t>The courts will examine whether the breach of the rule in Rylands v Fletcher was authorized by the statute in question -</a:t>
            </a:r>
            <a:r>
              <a:rPr lang="en-US" sz="2600" b="1" dirty="0"/>
              <a:t>Green v Chelsea Waterworks Co. (1894) 70 L.T. 547</a:t>
            </a:r>
          </a:p>
          <a:p>
            <a:pPr lvl="1">
              <a:buFont typeface="Courier New" panose="02070309020205020404" pitchFamily="49" charset="0"/>
              <a:buChar char="o"/>
            </a:pPr>
            <a:r>
              <a:rPr lang="en-US" sz="2600" dirty="0"/>
              <a:t>See the case of </a:t>
            </a:r>
            <a:r>
              <a:rPr lang="en-US" sz="2600" b="1" dirty="0"/>
              <a:t>Botha V Zambia Railways Board (1974) Z.R. 65 (H.C.)</a:t>
            </a:r>
          </a:p>
          <a:p>
            <a:pPr marL="0" indent="0">
              <a:buNone/>
            </a:pPr>
            <a:r>
              <a:rPr lang="en-US" dirty="0"/>
              <a:t>5</a:t>
            </a:r>
            <a:r>
              <a:rPr lang="en-US" b="1" dirty="0"/>
              <a:t>) </a:t>
            </a:r>
            <a:r>
              <a:rPr lang="en-US" dirty="0"/>
              <a:t>Consent</a:t>
            </a:r>
          </a:p>
          <a:p>
            <a:pPr lvl="1">
              <a:buFont typeface="Courier New" panose="02070309020205020404" pitchFamily="49" charset="0"/>
              <a:buChar char="o"/>
            </a:pPr>
            <a:r>
              <a:rPr lang="en-US" sz="2600" dirty="0"/>
              <a:t>This may be express or implied.</a:t>
            </a:r>
          </a:p>
          <a:p>
            <a:pPr lvl="1">
              <a:buFont typeface="Courier New" panose="02070309020205020404" pitchFamily="49" charset="0"/>
              <a:buChar char="o"/>
            </a:pPr>
            <a:r>
              <a:rPr lang="en-US" sz="2600" dirty="0"/>
              <a:t>Consent will be implied where the escape results from something maintained for the common benefit.</a:t>
            </a:r>
          </a:p>
          <a:p>
            <a:pPr marL="0" indent="0">
              <a:buNone/>
            </a:pPr>
            <a:endParaRPr lang="en-US" sz="2600" b="1" dirty="0"/>
          </a:p>
          <a:p>
            <a:pPr marL="457200" lvl="1" indent="0">
              <a:buNone/>
            </a:pPr>
            <a:endParaRPr lang="en-US" b="1" dirty="0"/>
          </a:p>
        </p:txBody>
      </p:sp>
    </p:spTree>
    <p:extLst>
      <p:ext uri="{BB962C8B-B14F-4D97-AF65-F5344CB8AC3E}">
        <p14:creationId xmlns:p14="http://schemas.microsoft.com/office/powerpoint/2010/main" val="2205535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b="1" dirty="0"/>
              <a:t>Summary of Defences to Rule in Rylands v Fletcher</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258877"/>
              </p:ext>
            </p:extLst>
          </p:nvPr>
        </p:nvGraphicFramePr>
        <p:xfrm>
          <a:off x="1623849" y="1731965"/>
          <a:ext cx="8686800" cy="4006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4671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933B68-48F9-482C-BD5B-240811DC12BC}"/>
              </a:ext>
            </a:extLst>
          </p:cNvPr>
          <p:cNvSpPr>
            <a:spLocks noGrp="1"/>
          </p:cNvSpPr>
          <p:nvPr>
            <p:ph type="title"/>
          </p:nvPr>
        </p:nvSpPr>
        <p:spPr>
          <a:xfrm>
            <a:off x="838200" y="365125"/>
            <a:ext cx="10515600" cy="880351"/>
          </a:xfrm>
        </p:spPr>
        <p:txBody>
          <a:bodyPr/>
          <a:lstStyle/>
          <a:p>
            <a:r>
              <a:rPr lang="en-US" b="1" dirty="0" smtClean="0">
                <a:solidFill>
                  <a:prstClr val="black"/>
                </a:solidFill>
              </a:rPr>
              <a:t>Remedies</a:t>
            </a:r>
            <a:endParaRPr lang="en-US" b="1" dirty="0"/>
          </a:p>
        </p:txBody>
      </p:sp>
      <p:sp>
        <p:nvSpPr>
          <p:cNvPr id="3" name="Content Placeholder 2">
            <a:extLst>
              <a:ext uri="{FF2B5EF4-FFF2-40B4-BE49-F238E27FC236}">
                <a16:creationId xmlns="" xmlns:a16="http://schemas.microsoft.com/office/drawing/2014/main" id="{3956E80C-1B5F-4D30-A732-F04B3979E61E}"/>
              </a:ext>
            </a:extLst>
          </p:cNvPr>
          <p:cNvSpPr>
            <a:spLocks noGrp="1"/>
          </p:cNvSpPr>
          <p:nvPr>
            <p:ph idx="1"/>
          </p:nvPr>
        </p:nvSpPr>
        <p:spPr>
          <a:xfrm>
            <a:off x="838200" y="1245476"/>
            <a:ext cx="10515600" cy="4931487"/>
          </a:xfrm>
        </p:spPr>
        <p:txBody>
          <a:bodyPr>
            <a:normAutofit fontScale="92500"/>
          </a:bodyPr>
          <a:lstStyle/>
          <a:p>
            <a:pPr marL="514350" lvl="0" indent="-514350">
              <a:buFont typeface="+mj-lt"/>
              <a:buAutoNum type="arabicParenR"/>
            </a:pPr>
            <a:r>
              <a:rPr lang="en-US" dirty="0" smtClean="0">
                <a:solidFill>
                  <a:prstClr val="black"/>
                </a:solidFill>
              </a:rPr>
              <a:t>Injunction</a:t>
            </a:r>
          </a:p>
          <a:p>
            <a:pPr marL="514350" lvl="0" indent="-514350">
              <a:buFont typeface="+mj-lt"/>
              <a:buAutoNum type="arabicParenR"/>
            </a:pPr>
            <a:r>
              <a:rPr lang="en-US" dirty="0" smtClean="0">
                <a:solidFill>
                  <a:prstClr val="black"/>
                </a:solidFill>
              </a:rPr>
              <a:t>Abatement</a:t>
            </a:r>
            <a:endParaRPr lang="en-US" dirty="0">
              <a:solidFill>
                <a:prstClr val="black"/>
              </a:solidFill>
            </a:endParaRPr>
          </a:p>
          <a:p>
            <a:pPr lvl="1">
              <a:buFont typeface="Courier New" panose="02070309020205020404" pitchFamily="49" charset="0"/>
              <a:buChar char="o"/>
            </a:pPr>
            <a:r>
              <a:rPr lang="en-US" dirty="0">
                <a:solidFill>
                  <a:prstClr val="black"/>
                </a:solidFill>
              </a:rPr>
              <a:t>This is a form of self help by the claimants to stop the nuisance.</a:t>
            </a:r>
          </a:p>
          <a:p>
            <a:pPr lvl="1">
              <a:buFont typeface="Courier New" panose="02070309020205020404" pitchFamily="49" charset="0"/>
              <a:buChar char="o"/>
            </a:pPr>
            <a:r>
              <a:rPr lang="en-US" dirty="0">
                <a:solidFill>
                  <a:prstClr val="black"/>
                </a:solidFill>
              </a:rPr>
              <a:t>Claimants who wish to take the law into their own hands must do so at their peril, and run the risk of countervailing claims for trespass and related claims.</a:t>
            </a:r>
          </a:p>
          <a:p>
            <a:pPr lvl="1">
              <a:buFont typeface="Courier New" panose="02070309020205020404" pitchFamily="49" charset="0"/>
              <a:buChar char="o"/>
            </a:pPr>
            <a:r>
              <a:rPr lang="en-US" dirty="0">
                <a:solidFill>
                  <a:prstClr val="black"/>
                </a:solidFill>
              </a:rPr>
              <a:t>Thus with abatement, claimants proceed at their own risk and their actions must be no more than necessary to abate the nuisance</a:t>
            </a:r>
          </a:p>
          <a:p>
            <a:pPr marL="0" indent="0">
              <a:buNone/>
            </a:pPr>
            <a:r>
              <a:rPr lang="en-US" dirty="0">
                <a:solidFill>
                  <a:prstClr val="black"/>
                </a:solidFill>
              </a:rPr>
              <a:t>3) Damages</a:t>
            </a:r>
          </a:p>
          <a:p>
            <a:pPr lvl="1">
              <a:buFont typeface="Courier New" panose="02070309020205020404" pitchFamily="49" charset="0"/>
              <a:buChar char="o"/>
            </a:pPr>
            <a:r>
              <a:rPr lang="en-US" dirty="0">
                <a:solidFill>
                  <a:prstClr val="black"/>
                </a:solidFill>
              </a:rPr>
              <a:t>Damages are awarded to vindicate the rights of property owners to enjoy their land.</a:t>
            </a:r>
          </a:p>
          <a:p>
            <a:pPr lvl="1">
              <a:buFont typeface="Courier New" panose="02070309020205020404" pitchFamily="49" charset="0"/>
              <a:buChar char="o"/>
            </a:pPr>
            <a:r>
              <a:rPr lang="en-US" dirty="0">
                <a:solidFill>
                  <a:prstClr val="black"/>
                </a:solidFill>
              </a:rPr>
              <a:t>Compensation is therefore awarded for injury to land, not the person.</a:t>
            </a:r>
          </a:p>
          <a:p>
            <a:pPr lvl="1">
              <a:buFont typeface="Courier New" panose="02070309020205020404" pitchFamily="49" charset="0"/>
              <a:buChar char="o"/>
            </a:pPr>
            <a:r>
              <a:rPr lang="en-US" dirty="0">
                <a:solidFill>
                  <a:prstClr val="black"/>
                </a:solidFill>
              </a:rPr>
              <a:t>Personal injury is therefore  protected by the tort of negligence, and should therefore not be confused with personal discomfort, which is related to the diminished utility of the land – see </a:t>
            </a:r>
            <a:r>
              <a:rPr lang="en-US" b="1" dirty="0">
                <a:solidFill>
                  <a:prstClr val="black"/>
                </a:solidFill>
              </a:rPr>
              <a:t>Bone v Seale [1975] 1 WLR 797</a:t>
            </a:r>
          </a:p>
          <a:p>
            <a:endParaRPr lang="en-US" dirty="0"/>
          </a:p>
        </p:txBody>
      </p:sp>
    </p:spTree>
    <p:extLst>
      <p:ext uri="{BB962C8B-B14F-4D97-AF65-F5344CB8AC3E}">
        <p14:creationId xmlns:p14="http://schemas.microsoft.com/office/powerpoint/2010/main" val="1752148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37D7C0-3759-4D25-94B5-B560F54FCC66}"/>
              </a:ext>
            </a:extLst>
          </p:cNvPr>
          <p:cNvSpPr>
            <a:spLocks noGrp="1"/>
          </p:cNvSpPr>
          <p:nvPr>
            <p:ph type="title"/>
          </p:nvPr>
        </p:nvSpPr>
        <p:spPr>
          <a:xfrm>
            <a:off x="838200" y="365126"/>
            <a:ext cx="10515600" cy="959178"/>
          </a:xfrm>
        </p:spPr>
        <p:txBody>
          <a:bodyPr/>
          <a:lstStyle/>
          <a:p>
            <a:r>
              <a:rPr lang="en-US" b="1" dirty="0">
                <a:solidFill>
                  <a:prstClr val="black"/>
                </a:solidFill>
              </a:rPr>
              <a:t>Remedies Cont’d</a:t>
            </a:r>
            <a:endParaRPr lang="en-US" b="1" dirty="0"/>
          </a:p>
        </p:txBody>
      </p:sp>
      <p:sp>
        <p:nvSpPr>
          <p:cNvPr id="3" name="Content Placeholder 2">
            <a:extLst>
              <a:ext uri="{FF2B5EF4-FFF2-40B4-BE49-F238E27FC236}">
                <a16:creationId xmlns="" xmlns:a16="http://schemas.microsoft.com/office/drawing/2014/main" id="{6728274C-85FC-487D-82EF-1B88E93F59AF}"/>
              </a:ext>
            </a:extLst>
          </p:cNvPr>
          <p:cNvSpPr>
            <a:spLocks noGrp="1"/>
          </p:cNvSpPr>
          <p:nvPr>
            <p:ph idx="1"/>
          </p:nvPr>
        </p:nvSpPr>
        <p:spPr>
          <a:xfrm>
            <a:off x="838200" y="1324304"/>
            <a:ext cx="10515600" cy="5168570"/>
          </a:xfrm>
        </p:spPr>
        <p:txBody>
          <a:bodyPr/>
          <a:lstStyle/>
          <a:p>
            <a:pPr lvl="1">
              <a:buFont typeface="Courier New" panose="02070309020205020404" pitchFamily="49" charset="0"/>
              <a:buChar char="o"/>
            </a:pPr>
            <a:r>
              <a:rPr lang="en-US" dirty="0"/>
              <a:t> </a:t>
            </a:r>
            <a:r>
              <a:rPr lang="en-US" sz="2600" dirty="0"/>
              <a:t>Damages for economic loss – loss of profits is recoverable as consequential loss when it resulted from the claimant’s in</a:t>
            </a:r>
            <a:r>
              <a:rPr lang="en-US" sz="2600" dirty="0">
                <a:solidFill>
                  <a:prstClr val="black"/>
                </a:solidFill>
              </a:rPr>
              <a:t>ability</a:t>
            </a:r>
            <a:r>
              <a:rPr lang="en-US" sz="2600" dirty="0"/>
              <a:t> to use the land for purposes of his business -</a:t>
            </a:r>
            <a:r>
              <a:rPr lang="en-US" sz="2600" b="1" dirty="0"/>
              <a:t>Hunter v Canary Wharf [1997] AC 655, HL</a:t>
            </a:r>
          </a:p>
          <a:p>
            <a:pPr lvl="1">
              <a:buFont typeface="Courier New" panose="02070309020205020404" pitchFamily="49" charset="0"/>
              <a:buChar char="o"/>
            </a:pPr>
            <a:r>
              <a:rPr lang="en-US" sz="2600" dirty="0"/>
              <a:t>Damage to chattels – the court does award damages for loss of chattels - </a:t>
            </a:r>
            <a:r>
              <a:rPr lang="en-US" sz="2600" b="1" dirty="0"/>
              <a:t>Halsey v. Esso Petroleum Co., Ltd. [1961] 1 W.L.R. 683</a:t>
            </a:r>
          </a:p>
          <a:p>
            <a:pPr lvl="1">
              <a:buFont typeface="Courier New" panose="02070309020205020404" pitchFamily="49" charset="0"/>
              <a:buChar char="o"/>
            </a:pPr>
            <a:r>
              <a:rPr lang="en-US" sz="2600" dirty="0"/>
              <a:t>Remoteness</a:t>
            </a:r>
            <a:r>
              <a:rPr lang="en-US" sz="2600" b="1" dirty="0"/>
              <a:t> – </a:t>
            </a:r>
            <a:r>
              <a:rPr lang="en-US" sz="2600" dirty="0"/>
              <a:t>damages under private nuisance, public nuisance and the rule in Rylands v Fletcher is subject to the test set out in the </a:t>
            </a:r>
            <a:r>
              <a:rPr lang="en-US" sz="2600" b="1" dirty="0"/>
              <a:t>Wagon Mound (No. 1) case,</a:t>
            </a:r>
            <a:r>
              <a:rPr lang="en-US" sz="2600" dirty="0"/>
              <a:t> namely that the defendant is only liable for damages of a type which can be reasonably foreseen</a:t>
            </a:r>
            <a:r>
              <a:rPr lang="en-US" b="1" dirty="0"/>
              <a:t>.</a:t>
            </a:r>
          </a:p>
        </p:txBody>
      </p:sp>
    </p:spTree>
    <p:extLst>
      <p:ext uri="{BB962C8B-B14F-4D97-AF65-F5344CB8AC3E}">
        <p14:creationId xmlns:p14="http://schemas.microsoft.com/office/powerpoint/2010/main" val="753653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5BFE85-1A27-4E03-A47C-547698D26F0E}"/>
              </a:ext>
            </a:extLst>
          </p:cNvPr>
          <p:cNvSpPr>
            <a:spLocks noGrp="1"/>
          </p:cNvSpPr>
          <p:nvPr>
            <p:ph type="title"/>
          </p:nvPr>
        </p:nvSpPr>
        <p:spPr/>
        <p:txBody>
          <a:bodyPr/>
          <a:lstStyle/>
          <a:p>
            <a:r>
              <a:rPr lang="en-US" b="1" dirty="0"/>
              <a:t>The relationship between the rule in Rylands and private nuisance</a:t>
            </a:r>
          </a:p>
        </p:txBody>
      </p:sp>
      <p:sp>
        <p:nvSpPr>
          <p:cNvPr id="3" name="Content Placeholder 2">
            <a:extLst>
              <a:ext uri="{FF2B5EF4-FFF2-40B4-BE49-F238E27FC236}">
                <a16:creationId xmlns="" xmlns:a16="http://schemas.microsoft.com/office/drawing/2014/main" id="{70FA73CA-D062-4434-ADC6-DA122B379792}"/>
              </a:ext>
            </a:extLst>
          </p:cNvPr>
          <p:cNvSpPr>
            <a:spLocks noGrp="1"/>
          </p:cNvSpPr>
          <p:nvPr>
            <p:ph idx="1"/>
          </p:nvPr>
        </p:nvSpPr>
        <p:spPr/>
        <p:txBody>
          <a:bodyPr>
            <a:normAutofit fontScale="92500"/>
          </a:bodyPr>
          <a:lstStyle/>
          <a:p>
            <a:r>
              <a:rPr lang="en-US" dirty="0"/>
              <a:t>Lord Goff in </a:t>
            </a:r>
            <a:r>
              <a:rPr lang="en-US" b="1" i="1" dirty="0"/>
              <a:t>Cambridge Water v Eastern Counties Leather plc [1994] 2 AC 264 House of Lords </a:t>
            </a:r>
            <a:r>
              <a:rPr lang="en-US" dirty="0"/>
              <a:t>state the following:</a:t>
            </a:r>
          </a:p>
          <a:p>
            <a:pPr lvl="1">
              <a:buFont typeface="Courier New" panose="02070309020205020404" pitchFamily="49" charset="0"/>
              <a:buChar char="o"/>
            </a:pPr>
            <a:r>
              <a:rPr lang="en-US" i="1" dirty="0"/>
              <a:t>“it would…lead to a more coherent body of common law principles if the rule were to be regarded essentially as an extension of the law of nuisance to isolated escapes from land”.</a:t>
            </a:r>
          </a:p>
          <a:p>
            <a:r>
              <a:rPr lang="en-US" dirty="0"/>
              <a:t>The rule in Rylands v Fletcher should therefore be treated as a sub- species of private nuisance.</a:t>
            </a:r>
          </a:p>
          <a:p>
            <a:r>
              <a:rPr lang="en-US" dirty="0"/>
              <a:t>The rule should thus be confined to exceptional circumstances where the occupier has brought some dangerous thing onto his land which poses an exceptionally high risk to </a:t>
            </a:r>
            <a:r>
              <a:rPr lang="en-US" dirty="0" err="1"/>
              <a:t>neighbouring</a:t>
            </a:r>
            <a:r>
              <a:rPr lang="en-US" dirty="0"/>
              <a:t> property should it escape, and which amounts to an extraordinary and unusual use of the land.</a:t>
            </a:r>
          </a:p>
          <a:p>
            <a:endParaRPr lang="en-US" dirty="0"/>
          </a:p>
          <a:p>
            <a:endParaRPr lang="en-US" i="1" dirty="0"/>
          </a:p>
        </p:txBody>
      </p:sp>
    </p:spTree>
    <p:extLst>
      <p:ext uri="{BB962C8B-B14F-4D97-AF65-F5344CB8AC3E}">
        <p14:creationId xmlns:p14="http://schemas.microsoft.com/office/powerpoint/2010/main" val="3986379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6468" y="206489"/>
            <a:ext cx="11505126" cy="1623008"/>
          </a:xfrm>
          <a:prstGeom prst="rect">
            <a:avLst/>
          </a:prstGeom>
        </p:spPr>
        <p:txBody>
          <a:bodyPr wrap="square">
            <a:spAutoFit/>
          </a:bodyPr>
          <a:lstStyle/>
          <a:p>
            <a:pPr marL="228600" lvl="0" indent="-228600">
              <a:lnSpc>
                <a:spcPct val="90000"/>
              </a:lnSpc>
              <a:spcBef>
                <a:spcPts val="1000"/>
              </a:spcBef>
              <a:buFont typeface="Wingdings" panose="05000000000000000000" pitchFamily="2" charset="2"/>
              <a:buChar char="ü"/>
            </a:pPr>
            <a:r>
              <a:rPr lang="en-US" sz="3200" b="1" dirty="0">
                <a:solidFill>
                  <a:prstClr val="black"/>
                </a:solidFill>
              </a:rPr>
              <a:t>Job well done!! You have successfully completed unit </a:t>
            </a:r>
            <a:r>
              <a:rPr lang="en-US" sz="3200" b="1" dirty="0" smtClean="0">
                <a:solidFill>
                  <a:prstClr val="black"/>
                </a:solidFill>
              </a:rPr>
              <a:t>10</a:t>
            </a:r>
            <a:endParaRPr lang="en-US" sz="3200" b="1" dirty="0">
              <a:solidFill>
                <a:prstClr val="black"/>
              </a:solidFill>
            </a:endParaRPr>
          </a:p>
          <a:p>
            <a:pPr lvl="0">
              <a:lnSpc>
                <a:spcPct val="90000"/>
              </a:lnSpc>
              <a:spcBef>
                <a:spcPts val="1000"/>
              </a:spcBef>
            </a:pPr>
            <a:endParaRPr lang="en-US" sz="3200" b="1" i="1" dirty="0">
              <a:solidFill>
                <a:prstClr val="black"/>
              </a:solidFill>
            </a:endParaRPr>
          </a:p>
          <a:p>
            <a:pPr marL="228600" lvl="0" indent="-228600">
              <a:lnSpc>
                <a:spcPct val="90000"/>
              </a:lnSpc>
              <a:spcBef>
                <a:spcPts val="1000"/>
              </a:spcBef>
              <a:buFont typeface="Arial" panose="020B0604020202020204" pitchFamily="34" charset="0"/>
              <a:buChar char="•"/>
            </a:pPr>
            <a:endParaRPr lang="en-US" sz="2800" dirty="0">
              <a:solidFill>
                <a:prstClr val="black"/>
              </a:solidFill>
            </a:endParaRPr>
          </a:p>
        </p:txBody>
      </p:sp>
      <p:pic>
        <p:nvPicPr>
          <p:cNvPr id="4" name="Picture 3"/>
          <p:cNvPicPr>
            <a:picLocks noChangeAspect="1"/>
          </p:cNvPicPr>
          <p:nvPr/>
        </p:nvPicPr>
        <p:blipFill>
          <a:blip r:embed="rId2"/>
          <a:stretch>
            <a:fillRect/>
          </a:stretch>
        </p:blipFill>
        <p:spPr>
          <a:xfrm>
            <a:off x="1506828" y="761999"/>
            <a:ext cx="8589672" cy="5677437"/>
          </a:xfrm>
          <a:prstGeom prst="rect">
            <a:avLst/>
          </a:prstGeom>
        </p:spPr>
      </p:pic>
    </p:spTree>
    <p:extLst>
      <p:ext uri="{BB962C8B-B14F-4D97-AF65-F5344CB8AC3E}">
        <p14:creationId xmlns:p14="http://schemas.microsoft.com/office/powerpoint/2010/main" val="1422576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CE1FE6-09D6-4884-BA46-96D91D4BDF87}"/>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 xmlns:a16="http://schemas.microsoft.com/office/drawing/2014/main" id="{1AAB8D14-004A-4A5F-AD8B-9E62B48FC877}"/>
              </a:ext>
            </a:extLst>
          </p:cNvPr>
          <p:cNvSpPr>
            <a:spLocks noGrp="1"/>
          </p:cNvSpPr>
          <p:nvPr>
            <p:ph idx="1"/>
          </p:nvPr>
        </p:nvSpPr>
        <p:spPr>
          <a:xfrm>
            <a:off x="838200" y="1825625"/>
            <a:ext cx="10515600" cy="4667250"/>
          </a:xfrm>
        </p:spPr>
        <p:txBody>
          <a:bodyPr>
            <a:normAutofit fontScale="92500" lnSpcReduction="10000"/>
          </a:bodyPr>
          <a:lstStyle/>
          <a:p>
            <a:r>
              <a:rPr lang="en-US" dirty="0"/>
              <a:t>In the previous Unit, we considered the way in which nuisance protects the claimant’s ability to exercise his or her rights without undue interference by the defendant.</a:t>
            </a:r>
          </a:p>
          <a:p>
            <a:r>
              <a:rPr lang="en-US" dirty="0"/>
              <a:t>In this Unit, we consider a particular cause of action which protects an occupier against interference due to an isolated escape from his or her neighbour’s land.</a:t>
            </a:r>
          </a:p>
          <a:p>
            <a:r>
              <a:rPr lang="en-US" dirty="0"/>
              <a:t>Rylands v</a:t>
            </a:r>
            <a:r>
              <a:rPr lang="en-US" dirty="0" smtClean="0"/>
              <a:t> </a:t>
            </a:r>
            <a:r>
              <a:rPr lang="en-US" dirty="0"/>
              <a:t>Fletcher is one of the most famous and a landmark case in tort. It was an English case in year 1868 and was originator of the doctrine of Strict Liability for abnormally dangerous conditions and activities. </a:t>
            </a:r>
          </a:p>
          <a:p>
            <a:r>
              <a:rPr lang="en-US" dirty="0"/>
              <a:t>Strict liability states that a person is responsible for the damage or loss done or occurred to another by his or her activity without the concern of elements such as negligence or fault. </a:t>
            </a:r>
          </a:p>
        </p:txBody>
      </p:sp>
    </p:spTree>
    <p:extLst>
      <p:ext uri="{BB962C8B-B14F-4D97-AF65-F5344CB8AC3E}">
        <p14:creationId xmlns:p14="http://schemas.microsoft.com/office/powerpoint/2010/main" val="198493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49FA72-8B6C-411F-A0F5-89A9C57CC13B}"/>
              </a:ext>
            </a:extLst>
          </p:cNvPr>
          <p:cNvSpPr>
            <a:spLocks noGrp="1"/>
          </p:cNvSpPr>
          <p:nvPr>
            <p:ph type="title"/>
          </p:nvPr>
        </p:nvSpPr>
        <p:spPr/>
        <p:txBody>
          <a:bodyPr/>
          <a:lstStyle/>
          <a:p>
            <a:r>
              <a:rPr lang="en-US" b="1" dirty="0"/>
              <a:t>Rylands v Fletcher – Facts of the case</a:t>
            </a:r>
          </a:p>
        </p:txBody>
      </p:sp>
      <p:sp>
        <p:nvSpPr>
          <p:cNvPr id="3" name="Content Placeholder 2">
            <a:extLst>
              <a:ext uri="{FF2B5EF4-FFF2-40B4-BE49-F238E27FC236}">
                <a16:creationId xmlns="" xmlns:a16="http://schemas.microsoft.com/office/drawing/2014/main" id="{DD88AE7D-2D3B-48D0-B0D5-93FA294BA66C}"/>
              </a:ext>
            </a:extLst>
          </p:cNvPr>
          <p:cNvSpPr>
            <a:spLocks noGrp="1"/>
          </p:cNvSpPr>
          <p:nvPr>
            <p:ph idx="1"/>
          </p:nvPr>
        </p:nvSpPr>
        <p:spPr>
          <a:xfrm>
            <a:off x="838200" y="1825625"/>
            <a:ext cx="10515600" cy="4626690"/>
          </a:xfrm>
        </p:spPr>
        <p:txBody>
          <a:bodyPr>
            <a:normAutofit/>
          </a:bodyPr>
          <a:lstStyle/>
          <a:p>
            <a:r>
              <a:rPr lang="en-US" dirty="0"/>
              <a:t>Rylands and Fletcher were </a:t>
            </a:r>
            <a:r>
              <a:rPr lang="en-US" dirty="0" err="1"/>
              <a:t>neighbours</a:t>
            </a:r>
            <a:r>
              <a:rPr lang="en-US" dirty="0"/>
              <a:t>. Rylands owned a mill for whose energy requirement he constructed a water reservoir on his </a:t>
            </a:r>
            <a:r>
              <a:rPr lang="en-US" dirty="0" smtClean="0"/>
              <a:t>land. He </a:t>
            </a:r>
            <a:r>
              <a:rPr lang="en-US" dirty="0"/>
              <a:t>gave this work to independent contractor and </a:t>
            </a:r>
            <a:r>
              <a:rPr lang="en-US" dirty="0" smtClean="0"/>
              <a:t>engineers. Due </a:t>
            </a:r>
            <a:r>
              <a:rPr lang="en-US" dirty="0"/>
              <a:t>to the negligence of the private contractor, the shafts that led the way to Fletcher’s mine were broken which led the water into the mine, causing heavy loss to </a:t>
            </a:r>
            <a:r>
              <a:rPr lang="en-US" dirty="0" smtClean="0"/>
              <a:t>him. Fletcher </a:t>
            </a:r>
            <a:r>
              <a:rPr lang="en-US" dirty="0"/>
              <a:t>sued Rylands</a:t>
            </a:r>
            <a:r>
              <a:rPr lang="en-US" dirty="0" smtClean="0"/>
              <a:t>.</a:t>
            </a:r>
          </a:p>
          <a:p>
            <a:pPr lvl="0"/>
            <a:r>
              <a:rPr lang="en-US" dirty="0">
                <a:solidFill>
                  <a:prstClr val="black"/>
                </a:solidFill>
              </a:rPr>
              <a:t>It was held that the defendants owed a duty of care towards the risk which he took by engaging in the unnatural use of his land and bringing any object to his land which was not harmful that time but would be harmful if it escapes.</a:t>
            </a:r>
          </a:p>
          <a:p>
            <a:pPr lvl="0"/>
            <a:r>
              <a:rPr lang="en-US" dirty="0">
                <a:solidFill>
                  <a:prstClr val="black"/>
                </a:solidFill>
              </a:rPr>
              <a:t>Appeal was dismissed and compensation was given to Fletcher</a:t>
            </a:r>
          </a:p>
          <a:p>
            <a:endParaRPr lang="en-US" dirty="0"/>
          </a:p>
        </p:txBody>
      </p:sp>
    </p:spTree>
    <p:extLst>
      <p:ext uri="{BB962C8B-B14F-4D97-AF65-F5344CB8AC3E}">
        <p14:creationId xmlns:p14="http://schemas.microsoft.com/office/powerpoint/2010/main" val="1678441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a:t>Strict Liability Cont’d</a:t>
            </a:r>
          </a:p>
        </p:txBody>
      </p:sp>
      <p:sp>
        <p:nvSpPr>
          <p:cNvPr id="2" name="Content Placeholder 1"/>
          <p:cNvSpPr>
            <a:spLocks noGrp="1"/>
          </p:cNvSpPr>
          <p:nvPr>
            <p:ph idx="1"/>
          </p:nvPr>
        </p:nvSpPr>
        <p:spPr>
          <a:xfrm>
            <a:off x="838200" y="1442434"/>
            <a:ext cx="10515600" cy="5009881"/>
          </a:xfrm>
        </p:spPr>
        <p:txBody>
          <a:bodyPr>
            <a:normAutofit/>
          </a:bodyPr>
          <a:lstStyle/>
          <a:p>
            <a:pPr algn="just"/>
            <a:r>
              <a:rPr lang="en-US" dirty="0" smtClean="0"/>
              <a:t>Strict liability – liability for a </a:t>
            </a:r>
            <a:r>
              <a:rPr lang="en-US" dirty="0"/>
              <a:t>wrong that is imposed without the Plaintiff having to prove that the Defendant was at </a:t>
            </a:r>
            <a:r>
              <a:rPr lang="en-US" dirty="0" smtClean="0"/>
              <a:t>fault or negligent.</a:t>
            </a:r>
          </a:p>
          <a:p>
            <a:pPr lvl="0" algn="just"/>
            <a:r>
              <a:rPr lang="en-US" dirty="0">
                <a:solidFill>
                  <a:prstClr val="black"/>
                </a:solidFill>
              </a:rPr>
              <a:t>Liability is established provided that the Plaintiff proves that it was the Defendant’s object or thing that caused him/her harm</a:t>
            </a:r>
            <a:r>
              <a:rPr lang="en-US" dirty="0" smtClean="0">
                <a:solidFill>
                  <a:prstClr val="black"/>
                </a:solidFill>
              </a:rPr>
              <a:t>.</a:t>
            </a:r>
            <a:endParaRPr lang="en-US" dirty="0"/>
          </a:p>
          <a:p>
            <a:pPr algn="just"/>
            <a:r>
              <a:rPr lang="en-US" dirty="0" smtClean="0"/>
              <a:t>Strict </a:t>
            </a:r>
            <a:r>
              <a:rPr lang="en-US" dirty="0"/>
              <a:t>liability is exceptional in the law of tort, but is imposed for torts involving </a:t>
            </a:r>
            <a:r>
              <a:rPr lang="en-US" b="1" dirty="0" smtClean="0">
                <a:solidFill>
                  <a:srgbClr val="00B050"/>
                </a:solidFill>
              </a:rPr>
              <a:t>dangerous </a:t>
            </a:r>
            <a:r>
              <a:rPr lang="en-US" b="1" dirty="0">
                <a:solidFill>
                  <a:srgbClr val="00B050"/>
                </a:solidFill>
              </a:rPr>
              <a:t>things (the rule in Rylands v Fletcher) </a:t>
            </a:r>
            <a:r>
              <a:rPr lang="en-US" dirty="0" smtClean="0"/>
              <a:t>and </a:t>
            </a:r>
            <a:r>
              <a:rPr lang="en-US" b="1" dirty="0" smtClean="0">
                <a:solidFill>
                  <a:srgbClr val="0070C0"/>
                </a:solidFill>
              </a:rPr>
              <a:t>dangerous animals</a:t>
            </a:r>
            <a:r>
              <a:rPr lang="en-US" b="1" dirty="0" smtClean="0"/>
              <a:t>.</a:t>
            </a:r>
            <a:endParaRPr lang="en-US" b="1" dirty="0"/>
          </a:p>
          <a:p>
            <a:pPr marL="566928" indent="-457200" algn="just"/>
            <a:endParaRPr lang="en-US" dirty="0"/>
          </a:p>
          <a:p>
            <a:pPr algn="just"/>
            <a:endParaRPr lang="en-US" dirty="0"/>
          </a:p>
        </p:txBody>
      </p:sp>
    </p:spTree>
    <p:extLst>
      <p:ext uri="{BB962C8B-B14F-4D97-AF65-F5344CB8AC3E}">
        <p14:creationId xmlns:p14="http://schemas.microsoft.com/office/powerpoint/2010/main" val="1723289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1325563"/>
          </a:xfrm>
        </p:spPr>
        <p:txBody>
          <a:bodyPr>
            <a:normAutofit/>
          </a:bodyPr>
          <a:lstStyle/>
          <a:p>
            <a:r>
              <a:rPr lang="en-US" b="1" dirty="0"/>
              <a:t>Rule In Rylands </a:t>
            </a:r>
            <a:r>
              <a:rPr lang="en-US" b="1" dirty="0" smtClean="0"/>
              <a:t>v </a:t>
            </a:r>
            <a:r>
              <a:rPr lang="en-US" b="1" dirty="0"/>
              <a:t>Fletcher</a:t>
            </a:r>
          </a:p>
        </p:txBody>
      </p:sp>
      <p:sp>
        <p:nvSpPr>
          <p:cNvPr id="2" name="Content Placeholder 1"/>
          <p:cNvSpPr>
            <a:spLocks noGrp="1"/>
          </p:cNvSpPr>
          <p:nvPr>
            <p:ph idx="1"/>
          </p:nvPr>
        </p:nvSpPr>
        <p:spPr/>
        <p:txBody>
          <a:bodyPr>
            <a:normAutofit/>
          </a:bodyPr>
          <a:lstStyle/>
          <a:p>
            <a:pPr algn="just"/>
            <a:r>
              <a:rPr lang="en-US" dirty="0"/>
              <a:t>This rule emanated from the centennial case of </a:t>
            </a:r>
            <a:r>
              <a:rPr lang="en-US" i="1" dirty="0"/>
              <a:t>Rylands v Fletcher (1836) L.R. 3 H.L 330 </a:t>
            </a:r>
            <a:r>
              <a:rPr lang="en-US" dirty="0"/>
              <a:t>where the House of Lords held that:</a:t>
            </a:r>
          </a:p>
          <a:p>
            <a:pPr marL="1024128" lvl="1" indent="-457200" algn="just">
              <a:buFont typeface="Courier New" panose="02070309020205020404" pitchFamily="49" charset="0"/>
              <a:buChar char="o"/>
            </a:pPr>
            <a:r>
              <a:rPr lang="en-US" b="1" i="1" dirty="0"/>
              <a:t>“A person who for his own purposes brings on his land and collects and keeps there anything likely to do mischief if it escapes must keep it in at his own peril, and if he does not do so, is prima facie answerable for all the damage which is the natural consequence of its escape.”</a:t>
            </a:r>
          </a:p>
          <a:p>
            <a:pPr marL="566928" indent="-457200" algn="just"/>
            <a:r>
              <a:rPr lang="en-US" dirty="0"/>
              <a:t>There are four elements which must be established for the claimant to sue under the rule</a:t>
            </a:r>
          </a:p>
        </p:txBody>
      </p:sp>
    </p:spTree>
    <p:extLst>
      <p:ext uri="{BB962C8B-B14F-4D97-AF65-F5344CB8AC3E}">
        <p14:creationId xmlns:p14="http://schemas.microsoft.com/office/powerpoint/2010/main" val="3079276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990709"/>
          </a:xfrm>
        </p:spPr>
        <p:txBody>
          <a:bodyPr/>
          <a:lstStyle/>
          <a:p>
            <a:r>
              <a:rPr lang="en-US" b="1" dirty="0"/>
              <a:t>Elements to be Proved</a:t>
            </a:r>
          </a:p>
        </p:txBody>
      </p:sp>
      <p:sp>
        <p:nvSpPr>
          <p:cNvPr id="2" name="Content Placeholder 1"/>
          <p:cNvSpPr>
            <a:spLocks noGrp="1"/>
          </p:cNvSpPr>
          <p:nvPr>
            <p:ph idx="1"/>
          </p:nvPr>
        </p:nvSpPr>
        <p:spPr>
          <a:xfrm>
            <a:off x="838200" y="1690688"/>
            <a:ext cx="10515600" cy="4486275"/>
          </a:xfrm>
        </p:spPr>
        <p:txBody>
          <a:bodyPr/>
          <a:lstStyle/>
          <a:p>
            <a:pPr marL="681228" indent="-571500" algn="just">
              <a:buFont typeface="+mj-lt"/>
              <a:buAutoNum type="arabicPeriod"/>
            </a:pPr>
            <a:r>
              <a:rPr lang="en-US" dirty="0"/>
              <a:t>That the Defendant brought unto his/her land something which was likely to do mischief if it escaped e.g. water, chemicals, fire, electricity, etc.</a:t>
            </a:r>
          </a:p>
          <a:p>
            <a:pPr marL="681228" indent="-571500" algn="just">
              <a:buFont typeface="+mj-lt"/>
              <a:buAutoNum type="arabicPeriod"/>
            </a:pPr>
            <a:r>
              <a:rPr lang="en-US" dirty="0"/>
              <a:t>That the thing escaped.</a:t>
            </a:r>
          </a:p>
          <a:p>
            <a:pPr marL="681228" indent="-571500" algn="just">
              <a:buFont typeface="+mj-lt"/>
              <a:buAutoNum type="arabicPeriod"/>
            </a:pPr>
            <a:r>
              <a:rPr lang="en-US" dirty="0"/>
              <a:t>That the Defendant made unnatural use of his/her land. Unnatural may also imply extraordinary, exceptional or abnormal.</a:t>
            </a:r>
          </a:p>
          <a:p>
            <a:pPr marL="681228" indent="-571500" algn="just">
              <a:buFont typeface="+mj-lt"/>
              <a:buAutoNum type="arabicPeriod"/>
            </a:pPr>
            <a:r>
              <a:rPr lang="en-US" dirty="0"/>
              <a:t>That damage was caused to the Plaintiff as a result of that escape. </a:t>
            </a:r>
          </a:p>
        </p:txBody>
      </p:sp>
    </p:spTree>
    <p:extLst>
      <p:ext uri="{BB962C8B-B14F-4D97-AF65-F5344CB8AC3E}">
        <p14:creationId xmlns:p14="http://schemas.microsoft.com/office/powerpoint/2010/main" val="4069482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F69E7D-147F-480A-BAAD-0D08B45E2A6C}"/>
              </a:ext>
            </a:extLst>
          </p:cNvPr>
          <p:cNvSpPr>
            <a:spLocks noGrp="1"/>
          </p:cNvSpPr>
          <p:nvPr>
            <p:ph type="title"/>
          </p:nvPr>
        </p:nvSpPr>
        <p:spPr/>
        <p:txBody>
          <a:bodyPr/>
          <a:lstStyle/>
          <a:p>
            <a:r>
              <a:rPr lang="en-US" b="1" dirty="0"/>
              <a:t>Elements to be Proved</a:t>
            </a:r>
          </a:p>
        </p:txBody>
      </p:sp>
      <p:sp>
        <p:nvSpPr>
          <p:cNvPr id="3" name="Content Placeholder 2">
            <a:extLst>
              <a:ext uri="{FF2B5EF4-FFF2-40B4-BE49-F238E27FC236}">
                <a16:creationId xmlns="" xmlns:a16="http://schemas.microsoft.com/office/drawing/2014/main" id="{84142606-6D66-426F-90A0-C796269EBAB2}"/>
              </a:ext>
            </a:extLst>
          </p:cNvPr>
          <p:cNvSpPr>
            <a:spLocks noGrp="1"/>
          </p:cNvSpPr>
          <p:nvPr>
            <p:ph idx="1"/>
          </p:nvPr>
        </p:nvSpPr>
        <p:spPr>
          <a:xfrm>
            <a:off x="838200" y="1558343"/>
            <a:ext cx="10515600" cy="5078939"/>
          </a:xfrm>
        </p:spPr>
        <p:txBody>
          <a:bodyPr>
            <a:normAutofit fontScale="77500" lnSpcReduction="20000"/>
          </a:bodyPr>
          <a:lstStyle/>
          <a:p>
            <a:pPr marL="514350" indent="-514350">
              <a:buFont typeface="+mj-lt"/>
              <a:buAutoNum type="arabicPeriod"/>
            </a:pPr>
            <a:r>
              <a:rPr lang="en-US" sz="3100" dirty="0"/>
              <a:t>That the Defendant brought unto his/her land something which was likely to do mischief if it escaped;</a:t>
            </a:r>
          </a:p>
          <a:p>
            <a:pPr lvl="1">
              <a:buFont typeface="Courier New" panose="02070309020205020404" pitchFamily="49" charset="0"/>
              <a:buChar char="o"/>
            </a:pPr>
            <a:r>
              <a:rPr lang="en-US" sz="3100" dirty="0"/>
              <a:t>This requires the voluntary act of bringing something on  the land.</a:t>
            </a:r>
          </a:p>
          <a:p>
            <a:pPr lvl="1">
              <a:buFont typeface="Courier New" panose="02070309020205020404" pitchFamily="49" charset="0"/>
              <a:buChar char="o"/>
            </a:pPr>
            <a:r>
              <a:rPr lang="en-US" sz="3100" dirty="0"/>
              <a:t>It must be shown that the defendant has done something which he recognised, or judged by the standards appropriate at the relevant place and time, he ought reasonably to have recognised, as giving rise to an exceptionally high risk of danger or mischief if there should be an escape, however unlikely an escape may have been thought to be.</a:t>
            </a:r>
          </a:p>
          <a:p>
            <a:pPr marL="0" indent="0">
              <a:buNone/>
            </a:pPr>
            <a:r>
              <a:rPr lang="en-US" sz="3100" dirty="0"/>
              <a:t>2. That the thing escaped;</a:t>
            </a:r>
          </a:p>
          <a:p>
            <a:pPr lvl="1">
              <a:buFont typeface="Courier New" panose="02070309020205020404" pitchFamily="49" charset="0"/>
              <a:buChar char="o"/>
            </a:pPr>
            <a:r>
              <a:rPr lang="en-US" sz="3100" dirty="0"/>
              <a:t>This is  one of the key features of liability; the rule in Rylands v Fletcher deals with isolated escapes and therefore proof of an actual escape is vital.</a:t>
            </a:r>
          </a:p>
          <a:p>
            <a:pPr lvl="1">
              <a:buFont typeface="Courier New" panose="02070309020205020404" pitchFamily="49" charset="0"/>
              <a:buChar char="o"/>
            </a:pPr>
            <a:r>
              <a:rPr lang="en-US" sz="3100" dirty="0"/>
              <a:t>If the defendant deliberately causes the escape, then this is more likely to fall under the tort of trespass e.g. </a:t>
            </a:r>
            <a:r>
              <a:rPr lang="en-US" sz="3100" b="1" dirty="0"/>
              <a:t>Rigby v Chief Const of </a:t>
            </a:r>
            <a:r>
              <a:rPr lang="en-US" sz="3100" b="1" dirty="0" err="1"/>
              <a:t>Northamptonshire</a:t>
            </a:r>
            <a:r>
              <a:rPr lang="en-US" sz="3100" b="1" dirty="0"/>
              <a:t> [1985</a:t>
            </a:r>
            <a:r>
              <a:rPr lang="en-US" sz="3100" b="1" dirty="0" smtClean="0"/>
              <a:t>]</a:t>
            </a:r>
          </a:p>
          <a:p>
            <a:pPr lvl="1">
              <a:buFont typeface="Courier New" panose="02070309020205020404" pitchFamily="49" charset="0"/>
              <a:buChar char="o"/>
            </a:pPr>
            <a:r>
              <a:rPr lang="en-US" sz="3100" b="1" dirty="0" smtClean="0"/>
              <a:t>See also - Read </a:t>
            </a:r>
            <a:r>
              <a:rPr lang="en-US" sz="3100" b="1" dirty="0"/>
              <a:t>v J. Lyons and Co. Ltd (1947) A.C. 156</a:t>
            </a:r>
          </a:p>
          <a:p>
            <a:pPr marL="457200" lvl="1" indent="0">
              <a:buNone/>
            </a:pPr>
            <a:endParaRPr lang="en-US" b="1" dirty="0"/>
          </a:p>
          <a:p>
            <a:pPr marL="0" indent="0">
              <a:buNone/>
            </a:pPr>
            <a:r>
              <a:rPr lang="en-US" dirty="0"/>
              <a:t>	</a:t>
            </a:r>
          </a:p>
          <a:p>
            <a:pPr marL="514350" indent="-514350">
              <a:buFont typeface="+mj-lt"/>
              <a:buAutoNum type="arabicPeriod"/>
            </a:pPr>
            <a:endParaRPr lang="en-US" dirty="0"/>
          </a:p>
        </p:txBody>
      </p:sp>
    </p:spTree>
    <p:extLst>
      <p:ext uri="{BB962C8B-B14F-4D97-AF65-F5344CB8AC3E}">
        <p14:creationId xmlns:p14="http://schemas.microsoft.com/office/powerpoint/2010/main" val="3289106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2251DD-53C5-4417-9858-2B645FEA6BF9}"/>
              </a:ext>
            </a:extLst>
          </p:cNvPr>
          <p:cNvSpPr>
            <a:spLocks noGrp="1"/>
          </p:cNvSpPr>
          <p:nvPr>
            <p:ph type="title"/>
          </p:nvPr>
        </p:nvSpPr>
        <p:spPr/>
        <p:txBody>
          <a:bodyPr/>
          <a:lstStyle/>
          <a:p>
            <a:r>
              <a:rPr lang="en-US" b="1" dirty="0"/>
              <a:t>Elements Cont’d</a:t>
            </a:r>
          </a:p>
        </p:txBody>
      </p:sp>
      <p:sp>
        <p:nvSpPr>
          <p:cNvPr id="3" name="Content Placeholder 2">
            <a:extLst>
              <a:ext uri="{FF2B5EF4-FFF2-40B4-BE49-F238E27FC236}">
                <a16:creationId xmlns="" xmlns:a16="http://schemas.microsoft.com/office/drawing/2014/main" id="{3FAFFD1C-AFA0-4B53-B61A-137148F1CAD5}"/>
              </a:ext>
            </a:extLst>
          </p:cNvPr>
          <p:cNvSpPr>
            <a:spLocks noGrp="1"/>
          </p:cNvSpPr>
          <p:nvPr>
            <p:ph idx="1"/>
          </p:nvPr>
        </p:nvSpPr>
        <p:spPr>
          <a:xfrm>
            <a:off x="838200" y="1481070"/>
            <a:ext cx="10515600" cy="5011805"/>
          </a:xfrm>
        </p:spPr>
        <p:txBody>
          <a:bodyPr>
            <a:normAutofit/>
          </a:bodyPr>
          <a:lstStyle/>
          <a:p>
            <a:pPr marL="514350" indent="-514350">
              <a:buAutoNum type="arabicPeriod" startAt="3"/>
            </a:pPr>
            <a:r>
              <a:rPr lang="en-US" dirty="0"/>
              <a:t>That the Defendant made unnatural use of his/her land. Unnatural may also imply extraordinary, exceptional or abnormal.</a:t>
            </a:r>
          </a:p>
          <a:p>
            <a:pPr lvl="1">
              <a:buFont typeface="Courier New" panose="02070309020205020404" pitchFamily="49" charset="0"/>
              <a:buChar char="o"/>
            </a:pPr>
            <a:r>
              <a:rPr lang="en-US" dirty="0"/>
              <a:t>It is not every use to which land is put that brings the principle into play.</a:t>
            </a:r>
          </a:p>
          <a:p>
            <a:pPr lvl="1">
              <a:buFont typeface="Courier New" panose="02070309020205020404" pitchFamily="49" charset="0"/>
              <a:buChar char="o"/>
            </a:pPr>
            <a:r>
              <a:rPr lang="en-US" dirty="0"/>
              <a:t>It must be some special use bringing with it increased danger to others, and </a:t>
            </a:r>
            <a:r>
              <a:rPr lang="en-US" b="1" dirty="0"/>
              <a:t>not merely be the ordinary use of the land </a:t>
            </a:r>
            <a:r>
              <a:rPr lang="en-US" dirty="0"/>
              <a:t>or such as is proper for the general benefit of the community.</a:t>
            </a:r>
          </a:p>
          <a:p>
            <a:pPr lvl="1">
              <a:buFont typeface="Courier New" panose="02070309020205020404" pitchFamily="49" charset="0"/>
              <a:buChar char="o"/>
            </a:pPr>
            <a:r>
              <a:rPr lang="en-US" dirty="0"/>
              <a:t>The use must be extraordinary and unusual according to contemporary standards.</a:t>
            </a:r>
          </a:p>
          <a:p>
            <a:pPr lvl="1">
              <a:buFont typeface="Courier New" panose="02070309020205020404" pitchFamily="49" charset="0"/>
              <a:buChar char="o"/>
            </a:pPr>
            <a:r>
              <a:rPr lang="en-US" dirty="0"/>
              <a:t>A useful guide in deciding whether the risk has been created by an unnatural user of land is therefore to ask whether the damage which eventuated was something against which the occupier could reasonably be expected to have insured himself. If it is, then the use is classified as ordinary and the test is not satisfied.</a:t>
            </a:r>
          </a:p>
          <a:p>
            <a:pPr lvl="1">
              <a:buFont typeface="Courier New" panose="02070309020205020404" pitchFamily="49" charset="0"/>
              <a:buChar char="o"/>
            </a:pPr>
            <a:endParaRPr lang="en-US" dirty="0"/>
          </a:p>
          <a:p>
            <a:endParaRPr lang="en-US" dirty="0"/>
          </a:p>
        </p:txBody>
      </p:sp>
    </p:spTree>
    <p:extLst>
      <p:ext uri="{BB962C8B-B14F-4D97-AF65-F5344CB8AC3E}">
        <p14:creationId xmlns:p14="http://schemas.microsoft.com/office/powerpoint/2010/main" val="1872580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F406E9-2C08-451F-A59B-BBD33E2D2923}"/>
              </a:ext>
            </a:extLst>
          </p:cNvPr>
          <p:cNvSpPr>
            <a:spLocks noGrp="1"/>
          </p:cNvSpPr>
          <p:nvPr>
            <p:ph type="title"/>
          </p:nvPr>
        </p:nvSpPr>
        <p:spPr/>
        <p:txBody>
          <a:bodyPr/>
          <a:lstStyle/>
          <a:p>
            <a:r>
              <a:rPr lang="en-US" b="1" dirty="0">
                <a:solidFill>
                  <a:prstClr val="black"/>
                </a:solidFill>
              </a:rPr>
              <a:t>Elements Cont’d</a:t>
            </a:r>
            <a:endParaRPr lang="en-US" dirty="0"/>
          </a:p>
        </p:txBody>
      </p:sp>
      <p:sp>
        <p:nvSpPr>
          <p:cNvPr id="3" name="Content Placeholder 2">
            <a:extLst>
              <a:ext uri="{FF2B5EF4-FFF2-40B4-BE49-F238E27FC236}">
                <a16:creationId xmlns="" xmlns:a16="http://schemas.microsoft.com/office/drawing/2014/main" id="{19D7AB7B-D296-4615-87DC-35986478CE17}"/>
              </a:ext>
            </a:extLst>
          </p:cNvPr>
          <p:cNvSpPr>
            <a:spLocks noGrp="1"/>
          </p:cNvSpPr>
          <p:nvPr>
            <p:ph idx="1"/>
          </p:nvPr>
        </p:nvSpPr>
        <p:spPr/>
        <p:txBody>
          <a:bodyPr/>
          <a:lstStyle/>
          <a:p>
            <a:pPr marL="514350" lvl="0" indent="-514350">
              <a:buAutoNum type="arabicPeriod" startAt="4"/>
            </a:pPr>
            <a:r>
              <a:rPr lang="en-US" dirty="0">
                <a:solidFill>
                  <a:prstClr val="black"/>
                </a:solidFill>
              </a:rPr>
              <a:t>That damage was caused to the Plaintiff as a result of that escape.</a:t>
            </a:r>
          </a:p>
          <a:p>
            <a:pPr lvl="1">
              <a:buFont typeface="Courier New" panose="02070309020205020404" pitchFamily="49" charset="0"/>
              <a:buChar char="o"/>
            </a:pPr>
            <a:r>
              <a:rPr lang="en-US" sz="2600" dirty="0">
                <a:solidFill>
                  <a:prstClr val="black"/>
                </a:solidFill>
              </a:rPr>
              <a:t>In the Cambridge Water Co case cited above, the House of Lords held that the defendants were not liable  because the damage was not foreseeable.</a:t>
            </a:r>
          </a:p>
          <a:p>
            <a:pPr lvl="1">
              <a:buFont typeface="Courier New" panose="02070309020205020404" pitchFamily="49" charset="0"/>
              <a:buChar char="o"/>
            </a:pPr>
            <a:r>
              <a:rPr lang="en-US" sz="2600" dirty="0">
                <a:solidFill>
                  <a:prstClr val="black"/>
                </a:solidFill>
              </a:rPr>
              <a:t>Thus, foreseeability of the damage is a requirement of liability under the Rylands v Fletcher rule.</a:t>
            </a:r>
          </a:p>
          <a:p>
            <a:pPr lvl="1">
              <a:buFont typeface="Courier New" panose="02070309020205020404" pitchFamily="49" charset="0"/>
              <a:buChar char="o"/>
            </a:pPr>
            <a:r>
              <a:rPr lang="en-US" sz="2600" b="1" dirty="0">
                <a:solidFill>
                  <a:prstClr val="black"/>
                </a:solidFill>
              </a:rPr>
              <a:t>It must be noted however that it is the damage that is foreseeable and not the escape it self</a:t>
            </a:r>
            <a:r>
              <a:rPr lang="en-US" sz="2600" dirty="0">
                <a:solidFill>
                  <a:prstClr val="black"/>
                </a:solidFill>
              </a:rPr>
              <a:t> – the principle is one of strict liability in the sence that the defendant maybe held liable notwithstanding that he exercised all due care to prevent the escape from occurring.</a:t>
            </a:r>
          </a:p>
          <a:p>
            <a:pPr marL="514350" lvl="0" indent="-514350">
              <a:buAutoNum type="arabicPeriod" startAt="4"/>
            </a:pPr>
            <a:endParaRPr lang="en-US" sz="2600" dirty="0">
              <a:solidFill>
                <a:prstClr val="black"/>
              </a:solidFill>
            </a:endParaRPr>
          </a:p>
          <a:p>
            <a:endParaRPr lang="en-US" dirty="0"/>
          </a:p>
        </p:txBody>
      </p:sp>
    </p:spTree>
    <p:extLst>
      <p:ext uri="{BB962C8B-B14F-4D97-AF65-F5344CB8AC3E}">
        <p14:creationId xmlns:p14="http://schemas.microsoft.com/office/powerpoint/2010/main" val="2806976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1610</TotalTime>
  <Words>1797</Words>
  <Application>Microsoft Office PowerPoint</Application>
  <PresentationFormat>Widescreen</PresentationFormat>
  <Paragraphs>100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Courier New</vt:lpstr>
      <vt:lpstr>Wingdings</vt:lpstr>
      <vt:lpstr>Office Theme</vt:lpstr>
      <vt:lpstr>University of Lusaka School of Law</vt:lpstr>
      <vt:lpstr>Introduction</vt:lpstr>
      <vt:lpstr>Rylands v Fletcher – Facts of the case</vt:lpstr>
      <vt:lpstr>Strict Liability Cont’d</vt:lpstr>
      <vt:lpstr>Rule In Rylands v Fletcher</vt:lpstr>
      <vt:lpstr>Elements to be Proved</vt:lpstr>
      <vt:lpstr>Elements to be Proved</vt:lpstr>
      <vt:lpstr>Elements Cont’d</vt:lpstr>
      <vt:lpstr>Elements Cont’d</vt:lpstr>
      <vt:lpstr>Who can sue/be Sued?</vt:lpstr>
      <vt:lpstr>Defences to Rule in Rylands v Fletcher</vt:lpstr>
      <vt:lpstr>Defences to Rule in Rylands v Fletcher Cont’d</vt:lpstr>
      <vt:lpstr>Defences to Rule in Rylands v Fletcher Cont’d</vt:lpstr>
      <vt:lpstr>Summary of Defences to Rule in Rylands v Fletcher</vt:lpstr>
      <vt:lpstr>Remedies</vt:lpstr>
      <vt:lpstr>Remedies Cont’d</vt:lpstr>
      <vt:lpstr>The relationship between the rule in Rylands and private nuisance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92</cp:revision>
  <dcterms:created xsi:type="dcterms:W3CDTF">2020-03-26T13:07:33Z</dcterms:created>
  <dcterms:modified xsi:type="dcterms:W3CDTF">2022-01-24T10:23:37Z</dcterms:modified>
</cp:coreProperties>
</file>