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574812-0294-4594-A5CE-BD3A9FDBBA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28C088A8-38AB-4D37-88F1-478F006E85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0744C5FF-7FED-451A-86E3-0D0E87F82DF9}"/>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01A77E72-1099-4A4C-AC34-07DAA8F7DD9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DB512A9F-E590-4BDD-AFF1-2A6688541C02}"/>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069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F3B9F5-B802-4810-8F67-FD82AABDE3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F4B2AE2-1EBA-4236-A41E-5A751177DA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D7941CE-A1A2-49B0-B594-630CE8E3E481}"/>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5DDC2C09-0998-4EAA-A4BB-28FB27585783}"/>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4D21BE45-3AAF-4E4A-977B-03A6CF2F3594}"/>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760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AC8458A-0B96-44B0-B339-91CC25D64D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2CC905E4-AFB2-4285-BE0B-704E04FA5C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31B05FE-811F-4A69-9CCC-342B53E0A68F}"/>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7451F608-2D12-49E6-BC8E-94BF83F05677}"/>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0E4F2B46-DF56-4DD3-B69B-FD0D2DBFE37D}"/>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639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5D913F-8B65-4D9A-B198-5EBB9D178C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CC490F8-E777-472C-A97D-697DD5FE9A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C375AB-BB19-4C43-9CB4-2E00B9882A01}"/>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C01A3D22-09DA-4D5E-942E-41FEB433D3F9}"/>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FE19A54B-D30C-4B59-804B-B96EA16DC798}"/>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2081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587DDB-F256-4CD3-A305-766349CB3B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17B7D01A-34EC-41A7-A0F8-67B3F027A8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6169A95-B92A-4682-885B-4994EB3F0E0A}"/>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694F9631-1B49-4286-A8DD-2A3F7D685946}"/>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31D6B4C4-E81E-4E71-BFE1-92C74223AF19}"/>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1243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1CE887-8EBF-4CD3-BD94-C6E6900AE5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5F18EAB-AB4C-4E7B-949F-D33249A722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0E0CCE16-087B-455E-881E-447ED77A21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65FB3E7-AC61-4C31-8873-A6F828143A77}"/>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6179583B-C236-478F-8826-E2D46A439DC2}"/>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19E0586B-69D2-4530-819F-60CECF93D666}"/>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7017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DBAFE7-709D-44FA-B7CC-99EDA1071D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ED82B46-84BF-48B4-B2A4-03B0BA5B01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75CBEC3-0328-4412-BDD6-CD07CA8867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43ADA73C-E774-42B7-9E0E-53B161F1EC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68B82B4-3C7F-4FFA-B650-79AEDBD0F9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E13471B-5656-45C4-82F4-612D0500AE86}"/>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8" name="Footer Placeholder 7">
            <a:extLst>
              <a:ext uri="{FF2B5EF4-FFF2-40B4-BE49-F238E27FC236}">
                <a16:creationId xmlns="" xmlns:a16="http://schemas.microsoft.com/office/drawing/2014/main" id="{03242D3A-1BE2-473A-A6FA-E776759F3A87}"/>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 xmlns:a16="http://schemas.microsoft.com/office/drawing/2014/main" id="{364913AD-8AC5-473B-A915-AD0E80DA8ED7}"/>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087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2D359C-E380-48ED-9E6F-11BDBEB875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B022930A-D88E-40FD-967D-C8FAD3347B58}"/>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4" name="Footer Placeholder 3">
            <a:extLst>
              <a:ext uri="{FF2B5EF4-FFF2-40B4-BE49-F238E27FC236}">
                <a16:creationId xmlns="" xmlns:a16="http://schemas.microsoft.com/office/drawing/2014/main" id="{A11E42C6-BAE0-4A22-8825-E1D357F7E140}"/>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 xmlns:a16="http://schemas.microsoft.com/office/drawing/2014/main" id="{99E656EF-98D9-4E31-90DE-801F21BC8202}"/>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4143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E04AC09-2BC3-4C23-9242-0B531CF35828}"/>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3" name="Footer Placeholder 2">
            <a:extLst>
              <a:ext uri="{FF2B5EF4-FFF2-40B4-BE49-F238E27FC236}">
                <a16:creationId xmlns="" xmlns:a16="http://schemas.microsoft.com/office/drawing/2014/main" id="{21204649-9E7E-4DDF-8CFB-C1688832225A}"/>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 xmlns:a16="http://schemas.microsoft.com/office/drawing/2014/main" id="{9696417D-42DF-4C84-9E2A-14D364D09B45}"/>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586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72F964-23E0-4618-A02A-A65E956314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0FF60496-B0F7-432A-ADB2-AAAC5FFA35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DE60C5E-1818-4BAD-9402-8B989D2D1A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EA6214E6-4CBB-42BB-A063-A2707D48CCC5}"/>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CD694CCE-5563-4F9C-9F79-47EC078B2C19}"/>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8DD58A99-A713-4DA3-8238-543C5BF5B2A0}"/>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37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31E3E5-5228-4AFB-AB9E-071D2E6C1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6D3C19E3-F2FC-43C7-9880-B2791F78FA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50D8F9F-5F1E-40B7-B41E-6AE09050F3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6DFD347-0C8A-49CB-8C28-C6B70390A5AD}"/>
              </a:ext>
            </a:extLst>
          </p:cNvPr>
          <p:cNvSpPr>
            <a:spLocks noGrp="1"/>
          </p:cNvSpPr>
          <p:nvPr>
            <p:ph type="dt" sz="half" idx="10"/>
          </p:nvPr>
        </p:nvSpPr>
        <p:spPr/>
        <p:txBody>
          <a:body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F13EA210-BAE0-4C7E-889C-68DC0BDB18BA}"/>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AE38B3A7-7308-4B36-BC5F-18387A8EA257}"/>
              </a:ext>
            </a:extLst>
          </p:cNvPr>
          <p:cNvSpPr>
            <a:spLocks noGrp="1"/>
          </p:cNvSpPr>
          <p:nvPr>
            <p:ph type="sldNum" sz="quarter" idx="12"/>
          </p:nvPr>
        </p:nvSpPr>
        <p:spPr/>
        <p:txBody>
          <a:body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7549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798D35E-20F4-4DF6-9132-9C517D524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23B642A5-7B2E-4405-8260-C40A127583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B7579FC-7AEF-4794-B46D-41C0350167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EDC368-DCAC-4FB2-BFC6-AF6F9E2AE376}"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F5367F72-9B91-42CB-9D6F-75C1B156BF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2EF87194-0F4A-4FC1-A8EA-3771810E67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1090B-E374-42A4-9A56-5C08AE0AE4B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4118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D65D4D-40D4-467F-B383-912F2A3E34A1}"/>
              </a:ext>
            </a:extLst>
          </p:cNvPr>
          <p:cNvSpPr>
            <a:spLocks noGrp="1"/>
          </p:cNvSpPr>
          <p:nvPr>
            <p:ph type="title"/>
          </p:nvPr>
        </p:nvSpPr>
        <p:spPr>
          <a:xfrm>
            <a:off x="780831" y="1011214"/>
            <a:ext cx="10515600" cy="2134585"/>
          </a:xfrm>
        </p:spPr>
        <p:txBody>
          <a:bodyPr/>
          <a:lstStyle/>
          <a:p>
            <a:pPr algn="ctr"/>
            <a: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t>University of Lusaka</a:t>
            </a:r>
            <a:b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br>
            <a: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t>School of Law</a:t>
            </a:r>
            <a:endParaRPr lang="en-US" dirty="0"/>
          </a:p>
        </p:txBody>
      </p:sp>
      <p:sp>
        <p:nvSpPr>
          <p:cNvPr id="3" name="Text Placeholder 2">
            <a:extLst>
              <a:ext uri="{FF2B5EF4-FFF2-40B4-BE49-F238E27FC236}">
                <a16:creationId xmlns="" xmlns:a16="http://schemas.microsoft.com/office/drawing/2014/main" id="{13438F1D-B67C-40C7-95A8-EDCB2A44B54A}"/>
              </a:ext>
            </a:extLst>
          </p:cNvPr>
          <p:cNvSpPr>
            <a:spLocks noGrp="1"/>
          </p:cNvSpPr>
          <p:nvPr>
            <p:ph type="body" idx="1"/>
          </p:nvPr>
        </p:nvSpPr>
        <p:spPr>
          <a:xfrm>
            <a:off x="1205833" y="3410826"/>
            <a:ext cx="10515600" cy="928468"/>
          </a:xfrm>
        </p:spPr>
        <p:txBody>
          <a:bodyPr>
            <a:normAutofit/>
          </a:bodyPr>
          <a:lstStyle/>
          <a:p>
            <a:pPr algn="ctr"/>
            <a:r>
              <a:rPr lang="en-US" sz="3200" b="1" dirty="0">
                <a:solidFill>
                  <a:schemeClr val="tx1"/>
                </a:solidFill>
              </a:rPr>
              <a:t>Unit </a:t>
            </a:r>
            <a:r>
              <a:rPr lang="en-US" sz="3200" b="1" dirty="0" smtClean="0">
                <a:solidFill>
                  <a:schemeClr val="tx1"/>
                </a:solidFill>
              </a:rPr>
              <a:t>11 </a:t>
            </a:r>
            <a:r>
              <a:rPr lang="en-US" sz="3200" b="1" dirty="0">
                <a:solidFill>
                  <a:schemeClr val="tx1"/>
                </a:solidFill>
              </a:rPr>
              <a:t>– Liability for Animals</a:t>
            </a:r>
          </a:p>
        </p:txBody>
      </p:sp>
    </p:spTree>
    <p:extLst>
      <p:ext uri="{BB962C8B-B14F-4D97-AF65-F5344CB8AC3E}">
        <p14:creationId xmlns:p14="http://schemas.microsoft.com/office/powerpoint/2010/main" val="901920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C4272B-DBB1-4A92-9DC6-C2AD26C4CC8F}"/>
              </a:ext>
            </a:extLst>
          </p:cNvPr>
          <p:cNvSpPr>
            <a:spLocks noGrp="1"/>
          </p:cNvSpPr>
          <p:nvPr>
            <p:ph type="title"/>
          </p:nvPr>
        </p:nvSpPr>
        <p:spPr>
          <a:xfrm>
            <a:off x="838200" y="365126"/>
            <a:ext cx="10515600" cy="974944"/>
          </a:xfrm>
        </p:spPr>
        <p:txBody>
          <a:bodyPr/>
          <a:lstStyle/>
          <a:p>
            <a:r>
              <a:rPr lang="en-US" b="1" dirty="0">
                <a:solidFill>
                  <a:prstClr val="black"/>
                </a:solidFill>
              </a:rPr>
              <a:t>Defences to Cattle trespass </a:t>
            </a:r>
            <a:endParaRPr lang="en-US" dirty="0"/>
          </a:p>
        </p:txBody>
      </p:sp>
      <p:sp>
        <p:nvSpPr>
          <p:cNvPr id="3" name="Content Placeholder 2">
            <a:extLst>
              <a:ext uri="{FF2B5EF4-FFF2-40B4-BE49-F238E27FC236}">
                <a16:creationId xmlns="" xmlns:a16="http://schemas.microsoft.com/office/drawing/2014/main" id="{4123830A-ABDF-42FE-86D2-B6CF3D68096B}"/>
              </a:ext>
            </a:extLst>
          </p:cNvPr>
          <p:cNvSpPr>
            <a:spLocks noGrp="1"/>
          </p:cNvSpPr>
          <p:nvPr>
            <p:ph idx="1"/>
          </p:nvPr>
        </p:nvSpPr>
        <p:spPr>
          <a:xfrm>
            <a:off x="838200" y="1340070"/>
            <a:ext cx="10515600" cy="5152804"/>
          </a:xfrm>
        </p:spPr>
        <p:txBody>
          <a:bodyPr>
            <a:normAutofit/>
          </a:bodyPr>
          <a:lstStyle/>
          <a:p>
            <a:r>
              <a:rPr lang="en-US" dirty="0"/>
              <a:t>The defences to animal trespass are the same as the defences for the rule in Rylands vs. Fletcher.</a:t>
            </a:r>
          </a:p>
          <a:p>
            <a:pPr marL="514350" indent="-514350">
              <a:buFont typeface="+mj-lt"/>
              <a:buAutoNum type="arabicParenR"/>
            </a:pPr>
            <a:r>
              <a:rPr lang="en-US" dirty="0"/>
              <a:t>the defence </a:t>
            </a:r>
            <a:r>
              <a:rPr lang="en-US" b="1" dirty="0"/>
              <a:t>of plaintiff’s default </a:t>
            </a:r>
            <a:r>
              <a:rPr lang="en-US" dirty="0"/>
              <a:t>would apply in a situation in which the plaintiff neglected to build a fence round his property, thus allowing for cattle to stray there and cause damage.</a:t>
            </a:r>
          </a:p>
          <a:p>
            <a:pPr marL="514350" indent="-514350">
              <a:buFont typeface="+mj-lt"/>
              <a:buAutoNum type="arabicParenR"/>
            </a:pPr>
            <a:r>
              <a:rPr lang="en-US" dirty="0"/>
              <a:t>the defence of the </a:t>
            </a:r>
            <a:r>
              <a:rPr lang="en-US" b="1" dirty="0"/>
              <a:t>act of a stranger </a:t>
            </a:r>
            <a:r>
              <a:rPr lang="en-US" dirty="0"/>
              <a:t>would apply in a situation in which a third party drove the cattle onto the plaintiff’s land.</a:t>
            </a:r>
          </a:p>
          <a:p>
            <a:pPr marL="514350" indent="-514350">
              <a:buFont typeface="+mj-lt"/>
              <a:buAutoNum type="arabicParenR"/>
            </a:pPr>
            <a:r>
              <a:rPr lang="en-US" dirty="0"/>
              <a:t>The defence of </a:t>
            </a:r>
            <a:r>
              <a:rPr lang="en-US" b="1" dirty="0"/>
              <a:t>act of God</a:t>
            </a:r>
            <a:r>
              <a:rPr lang="en-US" dirty="0"/>
              <a:t> would also apply if lightning strikes terror into the cattle that they end up stampeding into the land belonging to the plaintiff.</a:t>
            </a:r>
          </a:p>
        </p:txBody>
      </p:sp>
    </p:spTree>
    <p:extLst>
      <p:ext uri="{BB962C8B-B14F-4D97-AF65-F5344CB8AC3E}">
        <p14:creationId xmlns:p14="http://schemas.microsoft.com/office/powerpoint/2010/main" val="4171859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F1C99CA-A0C0-4B5B-8FEC-A99A511FE584}"/>
              </a:ext>
            </a:extLst>
          </p:cNvPr>
          <p:cNvSpPr>
            <a:spLocks noGrp="1"/>
          </p:cNvSpPr>
          <p:nvPr>
            <p:ph type="title"/>
          </p:nvPr>
        </p:nvSpPr>
        <p:spPr>
          <a:xfrm>
            <a:off x="838200" y="365126"/>
            <a:ext cx="10515600" cy="974944"/>
          </a:xfrm>
        </p:spPr>
        <p:txBody>
          <a:bodyPr/>
          <a:lstStyle/>
          <a:p>
            <a:r>
              <a:rPr lang="en-US" b="1" dirty="0"/>
              <a:t>Statutory Liability</a:t>
            </a:r>
          </a:p>
        </p:txBody>
      </p:sp>
      <p:sp>
        <p:nvSpPr>
          <p:cNvPr id="3" name="Content Placeholder 2">
            <a:extLst>
              <a:ext uri="{FF2B5EF4-FFF2-40B4-BE49-F238E27FC236}">
                <a16:creationId xmlns="" xmlns:a16="http://schemas.microsoft.com/office/drawing/2014/main" id="{909E2D03-7429-420F-9CDB-0C8FCB505558}"/>
              </a:ext>
            </a:extLst>
          </p:cNvPr>
          <p:cNvSpPr>
            <a:spLocks noGrp="1"/>
          </p:cNvSpPr>
          <p:nvPr>
            <p:ph idx="1"/>
          </p:nvPr>
        </p:nvSpPr>
        <p:spPr>
          <a:xfrm>
            <a:off x="838200" y="1497724"/>
            <a:ext cx="10515600" cy="4679239"/>
          </a:xfrm>
        </p:spPr>
        <p:txBody>
          <a:bodyPr>
            <a:normAutofit/>
          </a:bodyPr>
          <a:lstStyle/>
          <a:p>
            <a:r>
              <a:rPr lang="en-US" b="1" dirty="0"/>
              <a:t>The Public Pounds and Trespass Act chapter 253 of the Laws of Zambia </a:t>
            </a:r>
            <a:r>
              <a:rPr lang="en-US" dirty="0"/>
              <a:t>is an Act which aims to, amongst others, provide for the assessment of damages and trespass money in respect of animals found trespassing.</a:t>
            </a:r>
          </a:p>
          <a:p>
            <a:r>
              <a:rPr lang="en-US" b="1" dirty="0"/>
              <a:t>In section 2 of the Act, </a:t>
            </a:r>
          </a:p>
          <a:p>
            <a:pPr lvl="1">
              <a:buFont typeface="Courier New" panose="02070309020205020404" pitchFamily="49" charset="0"/>
              <a:buChar char="o"/>
            </a:pPr>
            <a:r>
              <a:rPr lang="en-US" sz="2800" dirty="0"/>
              <a:t>animal is defined to include cattle, horses, sheep, goats and pigs.</a:t>
            </a:r>
          </a:p>
          <a:p>
            <a:pPr lvl="1">
              <a:buFont typeface="Courier New" panose="02070309020205020404" pitchFamily="49" charset="0"/>
              <a:buChar char="o"/>
            </a:pPr>
            <a:r>
              <a:rPr lang="en-US" sz="2800" dirty="0"/>
              <a:t>Cattle is defined to include any bull, cow, ox, steer, heifer or calf.</a:t>
            </a:r>
          </a:p>
          <a:p>
            <a:pPr lvl="1">
              <a:buFont typeface="Courier New" panose="02070309020205020404" pitchFamily="49" charset="0"/>
              <a:buChar char="o"/>
            </a:pPr>
            <a:r>
              <a:rPr lang="en-US" sz="2800" dirty="0"/>
              <a:t>owner, in relation to land, includes a lessee or occupier and, in relation to any animal, an agent or caretaker</a:t>
            </a:r>
          </a:p>
        </p:txBody>
      </p:sp>
    </p:spTree>
    <p:extLst>
      <p:ext uri="{BB962C8B-B14F-4D97-AF65-F5344CB8AC3E}">
        <p14:creationId xmlns:p14="http://schemas.microsoft.com/office/powerpoint/2010/main" val="3391934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917D64-9703-49D5-9AD8-55EEE9748466}"/>
              </a:ext>
            </a:extLst>
          </p:cNvPr>
          <p:cNvSpPr>
            <a:spLocks noGrp="1"/>
          </p:cNvSpPr>
          <p:nvPr>
            <p:ph type="title"/>
          </p:nvPr>
        </p:nvSpPr>
        <p:spPr/>
        <p:txBody>
          <a:bodyPr/>
          <a:lstStyle/>
          <a:p>
            <a:r>
              <a:rPr lang="en-US" b="1" dirty="0">
                <a:solidFill>
                  <a:prstClr val="black"/>
                </a:solidFill>
              </a:rPr>
              <a:t>Statutory Liability Cont’d</a:t>
            </a:r>
            <a:endParaRPr lang="en-US" dirty="0"/>
          </a:p>
        </p:txBody>
      </p:sp>
      <p:sp>
        <p:nvSpPr>
          <p:cNvPr id="3" name="Content Placeholder 2">
            <a:extLst>
              <a:ext uri="{FF2B5EF4-FFF2-40B4-BE49-F238E27FC236}">
                <a16:creationId xmlns="" xmlns:a16="http://schemas.microsoft.com/office/drawing/2014/main" id="{0AB7E935-943B-4FF1-8FD2-9A00BA7E8856}"/>
              </a:ext>
            </a:extLst>
          </p:cNvPr>
          <p:cNvSpPr>
            <a:spLocks noGrp="1"/>
          </p:cNvSpPr>
          <p:nvPr>
            <p:ph idx="1"/>
          </p:nvPr>
        </p:nvSpPr>
        <p:spPr>
          <a:xfrm>
            <a:off x="838200" y="1825625"/>
            <a:ext cx="10515600" cy="4667250"/>
          </a:xfrm>
        </p:spPr>
        <p:txBody>
          <a:bodyPr/>
          <a:lstStyle/>
          <a:p>
            <a:r>
              <a:rPr lang="en-US" b="1" dirty="0"/>
              <a:t>Under s 27 (2) (b) </a:t>
            </a:r>
            <a:r>
              <a:rPr lang="en-US" dirty="0"/>
              <a:t>- the owner of any dog, or any person having a dog in his possession or under his control, shall be liable to make good any damage done by such dog to any game or animals in any fenced camp or enclosed place.</a:t>
            </a:r>
          </a:p>
          <a:p>
            <a:r>
              <a:rPr lang="en-US" b="1" dirty="0"/>
              <a:t>Under s 28 </a:t>
            </a:r>
            <a:r>
              <a:rPr lang="en-US" dirty="0"/>
              <a:t>– the owner of an animal trespasser may pay damages to the person whose land has been trespassed upon by the said animal.</a:t>
            </a:r>
          </a:p>
          <a:p>
            <a:r>
              <a:rPr lang="en-US" b="1" dirty="0"/>
              <a:t>Under s 31 - </a:t>
            </a:r>
            <a:r>
              <a:rPr lang="en-US" dirty="0"/>
              <a:t> the land owner can detain an animal trespasser but not for a period longer than 24 hours.</a:t>
            </a:r>
          </a:p>
          <a:p>
            <a:r>
              <a:rPr lang="en-US" dirty="0"/>
              <a:t>see also, s. </a:t>
            </a:r>
            <a:r>
              <a:rPr lang="en-US" b="1" dirty="0"/>
              <a:t>34, 35 </a:t>
            </a:r>
            <a:r>
              <a:rPr lang="en-US" dirty="0"/>
              <a:t>and</a:t>
            </a:r>
            <a:r>
              <a:rPr lang="en-US" b="1" dirty="0"/>
              <a:t> 36 </a:t>
            </a:r>
            <a:r>
              <a:rPr lang="en-US" dirty="0"/>
              <a:t>of the Act.</a:t>
            </a:r>
          </a:p>
          <a:p>
            <a:endParaRPr lang="en-US" dirty="0"/>
          </a:p>
        </p:txBody>
      </p:sp>
    </p:spTree>
    <p:extLst>
      <p:ext uri="{BB962C8B-B14F-4D97-AF65-F5344CB8AC3E}">
        <p14:creationId xmlns:p14="http://schemas.microsoft.com/office/powerpoint/2010/main" val="752007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08D4CA-E8B7-4E84-ABDB-8C9B608E5D98}"/>
              </a:ext>
            </a:extLst>
          </p:cNvPr>
          <p:cNvSpPr>
            <a:spLocks noGrp="1"/>
          </p:cNvSpPr>
          <p:nvPr>
            <p:ph idx="1"/>
          </p:nvPr>
        </p:nvSpPr>
        <p:spPr>
          <a:xfrm>
            <a:off x="838200" y="472966"/>
            <a:ext cx="10515600" cy="6101255"/>
          </a:xfrm>
        </p:spPr>
        <p:txBody>
          <a:bodyPr/>
          <a:lstStyle/>
          <a:p>
            <a:pPr lvl="0">
              <a:buFont typeface="Wingdings" panose="05000000000000000000" pitchFamily="2" charset="2"/>
              <a:buChar char="ü"/>
            </a:pPr>
            <a:r>
              <a:rPr lang="en-US" dirty="0">
                <a:solidFill>
                  <a:prstClr val="black"/>
                </a:solidFill>
              </a:rPr>
              <a:t> </a:t>
            </a:r>
            <a:r>
              <a:rPr lang="en-US" sz="3200" b="1" dirty="0">
                <a:solidFill>
                  <a:prstClr val="black"/>
                </a:solidFill>
              </a:rPr>
              <a:t>Job well done!! You have successfully completed </a:t>
            </a:r>
            <a:r>
              <a:rPr lang="en-US" sz="3200" b="1" dirty="0" smtClean="0">
                <a:solidFill>
                  <a:prstClr val="black"/>
                </a:solidFill>
              </a:rPr>
              <a:t>unit 11</a:t>
            </a:r>
            <a:endParaRPr lang="en-US" sz="3200" b="1" dirty="0">
              <a:solidFill>
                <a:prstClr val="black"/>
              </a:solidFill>
            </a:endParaRPr>
          </a:p>
          <a:p>
            <a:pPr marL="0" lvl="0" indent="0">
              <a:buNone/>
            </a:pPr>
            <a:endParaRPr lang="en-US" sz="3200" b="1" i="1" dirty="0">
              <a:solidFill>
                <a:prstClr val="black"/>
              </a:solidFill>
            </a:endParaRPr>
          </a:p>
          <a:p>
            <a:endParaRPr lang="en-US" dirty="0"/>
          </a:p>
        </p:txBody>
      </p:sp>
      <p:pic>
        <p:nvPicPr>
          <p:cNvPr id="2" name="Picture 1"/>
          <p:cNvPicPr>
            <a:picLocks noChangeAspect="1"/>
          </p:cNvPicPr>
          <p:nvPr/>
        </p:nvPicPr>
        <p:blipFill>
          <a:blip r:embed="rId2"/>
          <a:stretch>
            <a:fillRect/>
          </a:stretch>
        </p:blipFill>
        <p:spPr>
          <a:xfrm>
            <a:off x="2910625" y="1838325"/>
            <a:ext cx="5442800" cy="4459444"/>
          </a:xfrm>
          <a:prstGeom prst="rect">
            <a:avLst/>
          </a:prstGeom>
        </p:spPr>
      </p:pic>
    </p:spTree>
    <p:extLst>
      <p:ext uri="{BB962C8B-B14F-4D97-AF65-F5344CB8AC3E}">
        <p14:creationId xmlns:p14="http://schemas.microsoft.com/office/powerpoint/2010/main" val="352340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A558B8-DB08-4C18-B3DD-E1C31D3449C4}"/>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 xmlns:a16="http://schemas.microsoft.com/office/drawing/2014/main" id="{5930F591-3E2F-445E-9E2C-8F04674BD68D}"/>
              </a:ext>
            </a:extLst>
          </p:cNvPr>
          <p:cNvSpPr>
            <a:spLocks noGrp="1"/>
          </p:cNvSpPr>
          <p:nvPr>
            <p:ph idx="1"/>
          </p:nvPr>
        </p:nvSpPr>
        <p:spPr>
          <a:xfrm>
            <a:off x="838200" y="1690688"/>
            <a:ext cx="10515600" cy="4802187"/>
          </a:xfrm>
        </p:spPr>
        <p:txBody>
          <a:bodyPr>
            <a:normAutofit/>
          </a:bodyPr>
          <a:lstStyle/>
          <a:p>
            <a:r>
              <a:rPr lang="en-US" dirty="0"/>
              <a:t>You have either heard of, or personally experienced situations in which an animal attacks and injures a human being. </a:t>
            </a:r>
          </a:p>
          <a:p>
            <a:r>
              <a:rPr lang="en-US" dirty="0"/>
              <a:t>These animals are often times the property of other members of the society. </a:t>
            </a:r>
          </a:p>
          <a:p>
            <a:r>
              <a:rPr lang="en-US" dirty="0"/>
              <a:t>Since an animal is considered to be property under the law, the law of torts holds the owners of the animals strictly liable for injuries caused by their animals. </a:t>
            </a:r>
          </a:p>
          <a:p>
            <a:r>
              <a:rPr lang="en-US" dirty="0"/>
              <a:t>Liability for animals under the law of torts is classified into two:</a:t>
            </a:r>
          </a:p>
          <a:p>
            <a:pPr marL="971550" lvl="1" indent="-514350">
              <a:buFont typeface="+mj-lt"/>
              <a:buAutoNum type="arabicParenR"/>
            </a:pPr>
            <a:r>
              <a:rPr lang="en-US" dirty="0"/>
              <a:t>Scienter Action (Liability for Dangerous Animals).</a:t>
            </a:r>
          </a:p>
          <a:p>
            <a:pPr marL="971550" lvl="1" indent="-514350">
              <a:buFont typeface="+mj-lt"/>
              <a:buAutoNum type="arabicParenR"/>
            </a:pPr>
            <a:r>
              <a:rPr lang="en-US" dirty="0"/>
              <a:t>Animal Trespass.</a:t>
            </a:r>
          </a:p>
        </p:txBody>
      </p:sp>
    </p:spTree>
    <p:extLst>
      <p:ext uri="{BB962C8B-B14F-4D97-AF65-F5344CB8AC3E}">
        <p14:creationId xmlns:p14="http://schemas.microsoft.com/office/powerpoint/2010/main" val="112326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959178"/>
          </a:xfrm>
        </p:spPr>
        <p:txBody>
          <a:bodyPr>
            <a:normAutofit fontScale="90000"/>
          </a:bodyPr>
          <a:lstStyle/>
          <a:p>
            <a:r>
              <a:rPr lang="en-US" b="1" dirty="0"/>
              <a:t>Scienter Action (Liability For Dangerous Animals)</a:t>
            </a:r>
          </a:p>
        </p:txBody>
      </p:sp>
      <p:sp>
        <p:nvSpPr>
          <p:cNvPr id="2" name="Content Placeholder 1"/>
          <p:cNvSpPr>
            <a:spLocks noGrp="1"/>
          </p:cNvSpPr>
          <p:nvPr>
            <p:ph idx="1"/>
          </p:nvPr>
        </p:nvSpPr>
        <p:spPr/>
        <p:txBody>
          <a:bodyPr>
            <a:normAutofit/>
          </a:bodyPr>
          <a:lstStyle/>
          <a:p>
            <a:pPr algn="just"/>
            <a:r>
              <a:rPr lang="en-US" dirty="0"/>
              <a:t>Certain animals are in their NATURE so dangerous to mankind that the keeper of them could not be heard to say that he did not know of their character.</a:t>
            </a:r>
          </a:p>
          <a:p>
            <a:pPr algn="just"/>
            <a:r>
              <a:rPr lang="en-US" dirty="0"/>
              <a:t>Under this branch of tort we have two classes of animals:</a:t>
            </a:r>
          </a:p>
          <a:p>
            <a:pPr marL="624078" indent="-514350" algn="just">
              <a:buFont typeface="+mj-lt"/>
              <a:buAutoNum type="arabicPeriod"/>
            </a:pPr>
            <a:r>
              <a:rPr lang="en-US" b="1" i="1" dirty="0"/>
              <a:t>Animals ferae </a:t>
            </a:r>
            <a:r>
              <a:rPr lang="en-US" b="1" i="1" dirty="0" err="1"/>
              <a:t>naturae</a:t>
            </a:r>
            <a:endParaRPr lang="en-US" dirty="0"/>
          </a:p>
          <a:p>
            <a:pPr marL="624078" indent="-514350" algn="just">
              <a:buFont typeface="+mj-lt"/>
              <a:buAutoNum type="arabicPeriod"/>
            </a:pPr>
            <a:r>
              <a:rPr lang="en-US" b="1" i="1" dirty="0"/>
              <a:t>Animals </a:t>
            </a:r>
            <a:r>
              <a:rPr lang="en-US" b="1" i="1" dirty="0" err="1"/>
              <a:t>mansuete</a:t>
            </a:r>
            <a:r>
              <a:rPr lang="en-US" dirty="0"/>
              <a:t> </a:t>
            </a:r>
            <a:r>
              <a:rPr lang="en-US" b="1" i="1" dirty="0" err="1"/>
              <a:t>naturae</a:t>
            </a:r>
            <a:endParaRPr lang="en-US" dirty="0"/>
          </a:p>
        </p:txBody>
      </p:sp>
    </p:spTree>
    <p:extLst>
      <p:ext uri="{BB962C8B-B14F-4D97-AF65-F5344CB8AC3E}">
        <p14:creationId xmlns:p14="http://schemas.microsoft.com/office/powerpoint/2010/main" val="2923880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7CB0B5-8FA3-443B-94A2-02B544058348}"/>
              </a:ext>
            </a:extLst>
          </p:cNvPr>
          <p:cNvSpPr>
            <a:spLocks noGrp="1"/>
          </p:cNvSpPr>
          <p:nvPr>
            <p:ph type="title"/>
          </p:nvPr>
        </p:nvSpPr>
        <p:spPr>
          <a:xfrm>
            <a:off x="856593" y="112876"/>
            <a:ext cx="10515600" cy="1325563"/>
          </a:xfrm>
        </p:spPr>
        <p:txBody>
          <a:bodyPr/>
          <a:lstStyle/>
          <a:p>
            <a:r>
              <a:rPr lang="en-US" b="1" i="1" dirty="0"/>
              <a:t>Animals ferae </a:t>
            </a:r>
            <a:r>
              <a:rPr lang="en-US" b="1" i="1" dirty="0" err="1"/>
              <a:t>naturae</a:t>
            </a:r>
            <a:r>
              <a:rPr lang="en-US" b="1" i="1" dirty="0"/>
              <a:t> </a:t>
            </a:r>
          </a:p>
        </p:txBody>
      </p:sp>
      <p:sp>
        <p:nvSpPr>
          <p:cNvPr id="3" name="Content Placeholder 2">
            <a:extLst>
              <a:ext uri="{FF2B5EF4-FFF2-40B4-BE49-F238E27FC236}">
                <a16:creationId xmlns="" xmlns:a16="http://schemas.microsoft.com/office/drawing/2014/main" id="{BC2DD1AF-DB7F-41FB-A2D7-D141A2BF73AC}"/>
              </a:ext>
            </a:extLst>
          </p:cNvPr>
          <p:cNvSpPr>
            <a:spLocks noGrp="1"/>
          </p:cNvSpPr>
          <p:nvPr>
            <p:ph idx="1"/>
          </p:nvPr>
        </p:nvSpPr>
        <p:spPr>
          <a:xfrm>
            <a:off x="838200" y="1438439"/>
            <a:ext cx="10515600" cy="5056954"/>
          </a:xfrm>
        </p:spPr>
        <p:txBody>
          <a:bodyPr>
            <a:normAutofit/>
          </a:bodyPr>
          <a:lstStyle/>
          <a:p>
            <a:r>
              <a:rPr lang="en-US" dirty="0"/>
              <a:t>These are animals which are dangerous by nature. </a:t>
            </a:r>
          </a:p>
          <a:p>
            <a:r>
              <a:rPr lang="en-US" dirty="0"/>
              <a:t>They include lions, tigers, cheetahs, elephants and other wild animals that can cause harm to others. </a:t>
            </a:r>
          </a:p>
          <a:p>
            <a:r>
              <a:rPr lang="en-US" dirty="0"/>
              <a:t>They are generally dangerous but some of them can be tamed. </a:t>
            </a:r>
          </a:p>
          <a:p>
            <a:r>
              <a:rPr lang="en-US" dirty="0"/>
              <a:t>Where animals are ferae </a:t>
            </a:r>
            <a:r>
              <a:rPr lang="en-US" dirty="0" err="1"/>
              <a:t>naturae</a:t>
            </a:r>
            <a:r>
              <a:rPr lang="en-US" dirty="0"/>
              <a:t> the liability is strict on its keeper in order to ensure that it does not cause mischief and as such he/she who keeps dangerous animals does so at his/her peril.</a:t>
            </a:r>
          </a:p>
        </p:txBody>
      </p:sp>
    </p:spTree>
    <p:extLst>
      <p:ext uri="{BB962C8B-B14F-4D97-AF65-F5344CB8AC3E}">
        <p14:creationId xmlns:p14="http://schemas.microsoft.com/office/powerpoint/2010/main" val="23414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i="1" dirty="0"/>
              <a:t>Animals ferae </a:t>
            </a:r>
            <a:r>
              <a:rPr lang="en-US" b="1" i="1" dirty="0" err="1"/>
              <a:t>naturae</a:t>
            </a:r>
            <a:r>
              <a:rPr lang="en-US" b="1" i="1" dirty="0"/>
              <a:t> </a:t>
            </a:r>
            <a:r>
              <a:rPr lang="en-US" b="1" dirty="0"/>
              <a:t>Cont’d</a:t>
            </a:r>
          </a:p>
        </p:txBody>
      </p:sp>
      <p:sp>
        <p:nvSpPr>
          <p:cNvPr id="2" name="Content Placeholder 1"/>
          <p:cNvSpPr>
            <a:spLocks noGrp="1"/>
          </p:cNvSpPr>
          <p:nvPr>
            <p:ph idx="1"/>
          </p:nvPr>
        </p:nvSpPr>
        <p:spPr/>
        <p:txBody>
          <a:bodyPr/>
          <a:lstStyle/>
          <a:p>
            <a:pPr algn="just"/>
            <a:r>
              <a:rPr lang="en-US" dirty="0"/>
              <a:t>The liability is for any damage caused by the animal of the dangerous species and it is irrelevant that the animal is in fact tamed or it was acting out of fright rather than viciously or that it has never in fact attacked any one.</a:t>
            </a:r>
          </a:p>
          <a:p>
            <a:pPr algn="just"/>
            <a:r>
              <a:rPr lang="en-US" dirty="0"/>
              <a:t>The reason for this is that these animals are by instinct, dangerous to human beings. Hence, anyone who brings them to human dwelling does so at his own risk.</a:t>
            </a:r>
          </a:p>
          <a:p>
            <a:pPr marL="109728" indent="0" algn="just">
              <a:buNone/>
            </a:pPr>
            <a:r>
              <a:rPr lang="en-US" dirty="0"/>
              <a:t>See: </a:t>
            </a:r>
            <a:r>
              <a:rPr lang="en-US" b="1" dirty="0"/>
              <a:t>Behrens vs. Bertram Mills Circus[1957] 1 All ER 583,</a:t>
            </a:r>
          </a:p>
          <a:p>
            <a:pPr marL="109728" indent="0" algn="just">
              <a:buNone/>
            </a:pPr>
            <a:endParaRPr lang="en-US" dirty="0"/>
          </a:p>
        </p:txBody>
      </p:sp>
    </p:spTree>
    <p:extLst>
      <p:ext uri="{BB962C8B-B14F-4D97-AF65-F5344CB8AC3E}">
        <p14:creationId xmlns:p14="http://schemas.microsoft.com/office/powerpoint/2010/main" val="2149972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i="1" dirty="0"/>
              <a:t>Animals </a:t>
            </a:r>
            <a:r>
              <a:rPr lang="en-US" b="1" i="1" dirty="0" err="1"/>
              <a:t>mansuete</a:t>
            </a:r>
            <a:r>
              <a:rPr lang="en-US" b="1" i="1" dirty="0"/>
              <a:t> </a:t>
            </a:r>
            <a:r>
              <a:rPr lang="en-US" b="1" i="1" dirty="0" err="1"/>
              <a:t>naturae</a:t>
            </a:r>
            <a:endParaRPr lang="en-US" b="1" i="1" dirty="0"/>
          </a:p>
        </p:txBody>
      </p:sp>
      <p:sp>
        <p:nvSpPr>
          <p:cNvPr id="2" name="Content Placeholder 1"/>
          <p:cNvSpPr>
            <a:spLocks noGrp="1"/>
          </p:cNvSpPr>
          <p:nvPr>
            <p:ph idx="1"/>
          </p:nvPr>
        </p:nvSpPr>
        <p:spPr>
          <a:xfrm>
            <a:off x="838200" y="1825625"/>
            <a:ext cx="10515600" cy="4667250"/>
          </a:xfrm>
        </p:spPr>
        <p:txBody>
          <a:bodyPr>
            <a:normAutofit/>
          </a:bodyPr>
          <a:lstStyle/>
          <a:p>
            <a:pPr algn="just"/>
            <a:r>
              <a:rPr lang="en-US" dirty="0"/>
              <a:t>These are animals that are normally tame but occasionally attack human beings and cause harm. </a:t>
            </a:r>
          </a:p>
          <a:p>
            <a:pPr algn="just"/>
            <a:r>
              <a:rPr lang="en-US" dirty="0"/>
              <a:t>A very good example of this is dogs. Dogs are tame, but once in a while, they attack and cause injury to human beings. </a:t>
            </a:r>
          </a:p>
          <a:p>
            <a:pPr algn="just"/>
            <a:r>
              <a:rPr lang="en-US" dirty="0"/>
              <a:t>In this situation, liability only arises if the owner of the animals had previous knowledge of the dangerous </a:t>
            </a:r>
            <a:r>
              <a:rPr lang="en-US" dirty="0" err="1"/>
              <a:t>behaviour</a:t>
            </a:r>
            <a:r>
              <a:rPr lang="en-US" dirty="0"/>
              <a:t> of the animal.</a:t>
            </a:r>
          </a:p>
        </p:txBody>
      </p:sp>
    </p:spTree>
    <p:extLst>
      <p:ext uri="{BB962C8B-B14F-4D97-AF65-F5344CB8AC3E}">
        <p14:creationId xmlns:p14="http://schemas.microsoft.com/office/powerpoint/2010/main" val="392575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005E01-1754-4F64-A185-B58CE3D55A1A}"/>
              </a:ext>
            </a:extLst>
          </p:cNvPr>
          <p:cNvSpPr>
            <a:spLocks noGrp="1"/>
          </p:cNvSpPr>
          <p:nvPr>
            <p:ph type="title"/>
          </p:nvPr>
        </p:nvSpPr>
        <p:spPr/>
        <p:txBody>
          <a:bodyPr/>
          <a:lstStyle/>
          <a:p>
            <a:r>
              <a:rPr lang="en-US" b="1" i="1" dirty="0">
                <a:solidFill>
                  <a:prstClr val="black"/>
                </a:solidFill>
              </a:rPr>
              <a:t>Animals </a:t>
            </a:r>
            <a:r>
              <a:rPr lang="en-US" b="1" i="1" dirty="0" err="1">
                <a:solidFill>
                  <a:prstClr val="black"/>
                </a:solidFill>
              </a:rPr>
              <a:t>mansuete</a:t>
            </a:r>
            <a:r>
              <a:rPr lang="en-US" b="1" i="1" dirty="0">
                <a:solidFill>
                  <a:prstClr val="black"/>
                </a:solidFill>
              </a:rPr>
              <a:t> </a:t>
            </a:r>
            <a:r>
              <a:rPr lang="en-US" b="1" i="1" dirty="0" err="1">
                <a:solidFill>
                  <a:prstClr val="black"/>
                </a:solidFill>
              </a:rPr>
              <a:t>naturae</a:t>
            </a:r>
            <a:r>
              <a:rPr lang="en-US" b="1" i="1" dirty="0">
                <a:solidFill>
                  <a:prstClr val="black"/>
                </a:solidFill>
              </a:rPr>
              <a:t> </a:t>
            </a:r>
            <a:r>
              <a:rPr lang="en-US" b="1" dirty="0">
                <a:solidFill>
                  <a:prstClr val="black"/>
                </a:solidFill>
              </a:rPr>
              <a:t>Cont’d</a:t>
            </a:r>
            <a:endParaRPr lang="en-US" dirty="0"/>
          </a:p>
        </p:txBody>
      </p:sp>
      <p:sp>
        <p:nvSpPr>
          <p:cNvPr id="3" name="Content Placeholder 2">
            <a:extLst>
              <a:ext uri="{FF2B5EF4-FFF2-40B4-BE49-F238E27FC236}">
                <a16:creationId xmlns="" xmlns:a16="http://schemas.microsoft.com/office/drawing/2014/main" id="{09243CC5-1571-418E-8467-1494900AFA28}"/>
              </a:ext>
            </a:extLst>
          </p:cNvPr>
          <p:cNvSpPr>
            <a:spLocks noGrp="1"/>
          </p:cNvSpPr>
          <p:nvPr>
            <p:ph idx="1"/>
          </p:nvPr>
        </p:nvSpPr>
        <p:spPr>
          <a:xfrm>
            <a:off x="838200" y="1825625"/>
            <a:ext cx="10515600" cy="4667250"/>
          </a:xfrm>
        </p:spPr>
        <p:txBody>
          <a:bodyPr/>
          <a:lstStyle/>
          <a:p>
            <a:r>
              <a:rPr lang="en-US" dirty="0"/>
              <a:t>Thus, all the plaintiff has to prove to establish liability is the fact that the animal had a vicious tendency and the owner was aware of this tendency.</a:t>
            </a:r>
          </a:p>
          <a:p>
            <a:pPr lvl="1">
              <a:buFont typeface="Courier New" panose="02070309020205020404" pitchFamily="49" charset="0"/>
              <a:buChar char="o"/>
            </a:pPr>
            <a:r>
              <a:rPr lang="en-US" sz="2800" dirty="0"/>
              <a:t>See the case of </a:t>
            </a:r>
            <a:r>
              <a:rPr lang="en-US" sz="2800" b="1" dirty="0" err="1"/>
              <a:t>Kaoma</a:t>
            </a:r>
            <a:r>
              <a:rPr lang="en-US" sz="2800" b="1" dirty="0"/>
              <a:t> </a:t>
            </a:r>
            <a:r>
              <a:rPr lang="en-US" sz="2800" b="1" dirty="0" smtClean="0"/>
              <a:t>v </a:t>
            </a:r>
            <a:r>
              <a:rPr lang="en-US" sz="2800" b="1" dirty="0"/>
              <a:t>Parmar   (1975) Z.R. 9 (H.C.)</a:t>
            </a:r>
          </a:p>
          <a:p>
            <a:r>
              <a:rPr lang="en-US" dirty="0"/>
              <a:t>The knowledge of the defendant would also be held to exist if the knowledge of the vicious propensity was acquired by a person to whom the defendant had delegated custody or control of the animal.</a:t>
            </a:r>
          </a:p>
          <a:p>
            <a:r>
              <a:rPr lang="en-US" dirty="0"/>
              <a:t>Thus, in a situation in which the wife or the servant of the defendant knew of the vicious tendency, the plaintiff would be held liable.</a:t>
            </a:r>
          </a:p>
        </p:txBody>
      </p:sp>
    </p:spTree>
    <p:extLst>
      <p:ext uri="{BB962C8B-B14F-4D97-AF65-F5344CB8AC3E}">
        <p14:creationId xmlns:p14="http://schemas.microsoft.com/office/powerpoint/2010/main" val="770518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E0C94B-BC63-476F-AE3B-247301D3E4B4}"/>
              </a:ext>
            </a:extLst>
          </p:cNvPr>
          <p:cNvSpPr>
            <a:spLocks noGrp="1"/>
          </p:cNvSpPr>
          <p:nvPr>
            <p:ph type="title"/>
          </p:nvPr>
        </p:nvSpPr>
        <p:spPr/>
        <p:txBody>
          <a:bodyPr/>
          <a:lstStyle/>
          <a:p>
            <a:r>
              <a:rPr lang="en-US" b="1" dirty="0"/>
              <a:t>Defences</a:t>
            </a:r>
          </a:p>
        </p:txBody>
      </p:sp>
      <p:sp>
        <p:nvSpPr>
          <p:cNvPr id="3" name="Content Placeholder 2">
            <a:extLst>
              <a:ext uri="{FF2B5EF4-FFF2-40B4-BE49-F238E27FC236}">
                <a16:creationId xmlns="" xmlns:a16="http://schemas.microsoft.com/office/drawing/2014/main" id="{016BCFE1-BB07-4695-9EAF-286DA6EFE616}"/>
              </a:ext>
            </a:extLst>
          </p:cNvPr>
          <p:cNvSpPr>
            <a:spLocks noGrp="1"/>
          </p:cNvSpPr>
          <p:nvPr>
            <p:ph idx="1"/>
          </p:nvPr>
        </p:nvSpPr>
        <p:spPr>
          <a:xfrm>
            <a:off x="838200" y="1825625"/>
            <a:ext cx="10515600" cy="4667250"/>
          </a:xfrm>
        </p:spPr>
        <p:txBody>
          <a:bodyPr/>
          <a:lstStyle/>
          <a:p>
            <a:pPr marL="514350" indent="-514350">
              <a:buFont typeface="+mj-lt"/>
              <a:buAutoNum type="arabicParenR"/>
            </a:pPr>
            <a:r>
              <a:rPr lang="en-US" b="1" dirty="0"/>
              <a:t>Fault of the victim</a:t>
            </a:r>
          </a:p>
          <a:p>
            <a:pPr lvl="1">
              <a:buFont typeface="Courier New" panose="02070309020205020404" pitchFamily="49" charset="0"/>
              <a:buChar char="o"/>
            </a:pPr>
            <a:r>
              <a:rPr lang="en-US" dirty="0"/>
              <a:t>The keeper will not be liable where the damage suffered is due wholly to the fault of the person suffering it, for example the claimant is bitten by a dog he has just kicked.</a:t>
            </a:r>
          </a:p>
          <a:p>
            <a:pPr marL="514350" indent="-514350">
              <a:buFont typeface="+mj-lt"/>
              <a:buAutoNum type="arabicParenR"/>
            </a:pPr>
            <a:r>
              <a:rPr lang="en-US" b="1" dirty="0"/>
              <a:t>Voluntary acceptance of risk</a:t>
            </a:r>
          </a:p>
          <a:p>
            <a:pPr lvl="1">
              <a:buFont typeface="Courier New" panose="02070309020205020404" pitchFamily="49" charset="0"/>
              <a:buChar char="o"/>
            </a:pPr>
            <a:r>
              <a:rPr lang="en-US" dirty="0"/>
              <a:t>For example a person who tries to escape despite being warned that if he does, the police dog will be released on him. Such a person will be deemed to have voluntarily accepted the risk.</a:t>
            </a:r>
          </a:p>
          <a:p>
            <a:pPr marL="514350" indent="-514350">
              <a:lnSpc>
                <a:spcPct val="150000"/>
              </a:lnSpc>
              <a:buFont typeface="+mj-lt"/>
              <a:buAutoNum type="arabicParenR"/>
            </a:pPr>
            <a:r>
              <a:rPr lang="en-US" b="1" dirty="0"/>
              <a:t>The victim is a trespasser </a:t>
            </a:r>
            <a:r>
              <a:rPr lang="en-US" dirty="0"/>
              <a:t>- </a:t>
            </a:r>
            <a:r>
              <a:rPr lang="nb-NO" b="1" dirty="0"/>
              <a:t>Cummings v Granger [1977] QB 397</a:t>
            </a:r>
            <a:endParaRPr lang="en-US" b="1" dirty="0"/>
          </a:p>
          <a:p>
            <a:pPr marL="514350" indent="-514350">
              <a:lnSpc>
                <a:spcPct val="150000"/>
              </a:lnSpc>
              <a:buFont typeface="+mj-lt"/>
              <a:buAutoNum type="arabicParenR"/>
            </a:pPr>
            <a:r>
              <a:rPr lang="en-US" b="1" dirty="0"/>
              <a:t>contributory negligence on the part of the plaintiff </a:t>
            </a:r>
          </a:p>
        </p:txBody>
      </p:sp>
    </p:spTree>
    <p:extLst>
      <p:ext uri="{BB962C8B-B14F-4D97-AF65-F5344CB8AC3E}">
        <p14:creationId xmlns:p14="http://schemas.microsoft.com/office/powerpoint/2010/main" val="241397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5DAFC2-8CC2-4E6B-87E6-5983E65193F3}"/>
              </a:ext>
            </a:extLst>
          </p:cNvPr>
          <p:cNvSpPr>
            <a:spLocks noGrp="1"/>
          </p:cNvSpPr>
          <p:nvPr>
            <p:ph type="title"/>
          </p:nvPr>
        </p:nvSpPr>
        <p:spPr>
          <a:xfrm>
            <a:off x="838200" y="365125"/>
            <a:ext cx="10515600" cy="1006475"/>
          </a:xfrm>
        </p:spPr>
        <p:txBody>
          <a:bodyPr/>
          <a:lstStyle/>
          <a:p>
            <a:r>
              <a:rPr lang="en-US" b="1" dirty="0"/>
              <a:t>Cattle Trespass</a:t>
            </a:r>
          </a:p>
        </p:txBody>
      </p:sp>
      <p:sp>
        <p:nvSpPr>
          <p:cNvPr id="3" name="Content Placeholder 2">
            <a:extLst>
              <a:ext uri="{FF2B5EF4-FFF2-40B4-BE49-F238E27FC236}">
                <a16:creationId xmlns="" xmlns:a16="http://schemas.microsoft.com/office/drawing/2014/main" id="{BF0D49C5-C1D2-4C71-B051-55F73FAC6773}"/>
              </a:ext>
            </a:extLst>
          </p:cNvPr>
          <p:cNvSpPr>
            <a:spLocks noGrp="1"/>
          </p:cNvSpPr>
          <p:nvPr>
            <p:ph idx="1"/>
          </p:nvPr>
        </p:nvSpPr>
        <p:spPr>
          <a:xfrm>
            <a:off x="838200" y="1371600"/>
            <a:ext cx="10515600" cy="5297214"/>
          </a:xfrm>
        </p:spPr>
        <p:txBody>
          <a:bodyPr>
            <a:normAutofit/>
          </a:bodyPr>
          <a:lstStyle/>
          <a:p>
            <a:pPr lvl="1">
              <a:buFont typeface="Courier New" panose="02070309020205020404" pitchFamily="49" charset="0"/>
              <a:buChar char="o"/>
            </a:pPr>
            <a:r>
              <a:rPr lang="en-US" sz="2800" dirty="0"/>
              <a:t>Apart from scienter the other special rule relating to animal liability is known as Cattle Trespass. </a:t>
            </a:r>
          </a:p>
          <a:p>
            <a:pPr lvl="1">
              <a:buFont typeface="Courier New" panose="02070309020205020404" pitchFamily="49" charset="0"/>
              <a:buChar char="o"/>
            </a:pPr>
            <a:r>
              <a:rPr lang="en-US" sz="2800" dirty="0"/>
              <a:t>Here too, as in the scienter action, the owner is, in the appropriate circumstances, strictly liable for damage caused by his trespassing cattle.</a:t>
            </a:r>
          </a:p>
          <a:p>
            <a:pPr lvl="1">
              <a:buFont typeface="Courier New" panose="02070309020205020404" pitchFamily="49" charset="0"/>
              <a:buChar char="o"/>
            </a:pPr>
            <a:r>
              <a:rPr lang="en-US" sz="2800" dirty="0"/>
              <a:t>A distinction must be made between Cattle Trespass on the one hand and the personal trespass which one may commit through the medium of one's animals.</a:t>
            </a:r>
          </a:p>
          <a:p>
            <a:pPr lvl="1">
              <a:buFont typeface="Courier New" panose="02070309020205020404" pitchFamily="49" charset="0"/>
              <a:buChar char="o"/>
            </a:pPr>
            <a:r>
              <a:rPr lang="en-US" sz="2800" dirty="0"/>
              <a:t>If, for example, my cattle stray from my land and go onto the land of another this is properly called cattle trespass. If, on the other hand, I drive my cattle or deposit them onto another's land, then this is not cattle trespass, but trespass to land committed by me through the instrumentality of my cattle.</a:t>
            </a:r>
          </a:p>
        </p:txBody>
      </p:sp>
    </p:spTree>
    <p:extLst>
      <p:ext uri="{BB962C8B-B14F-4D97-AF65-F5344CB8AC3E}">
        <p14:creationId xmlns:p14="http://schemas.microsoft.com/office/powerpoint/2010/main" val="1579640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1111</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Wingdings</vt:lpstr>
      <vt:lpstr>1_Office Theme</vt:lpstr>
      <vt:lpstr>University of Lusaka School of Law</vt:lpstr>
      <vt:lpstr>Introduction</vt:lpstr>
      <vt:lpstr>Scienter Action (Liability For Dangerous Animals)</vt:lpstr>
      <vt:lpstr>Animals ferae naturae </vt:lpstr>
      <vt:lpstr>Animals ferae naturae Cont’d</vt:lpstr>
      <vt:lpstr>Animals mansuete naturae</vt:lpstr>
      <vt:lpstr>Animals mansuete naturae Cont’d</vt:lpstr>
      <vt:lpstr>Defences</vt:lpstr>
      <vt:lpstr>Cattle Trespass</vt:lpstr>
      <vt:lpstr>Defences to Cattle trespass </vt:lpstr>
      <vt:lpstr>Statutory Liability</vt:lpstr>
      <vt:lpstr>Statutory Liability Cont’d</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Lumbiwe</dc:creator>
  <cp:lastModifiedBy>Lumbiwe</cp:lastModifiedBy>
  <cp:revision>1</cp:revision>
  <dcterms:created xsi:type="dcterms:W3CDTF">2022-01-24T10:07:25Z</dcterms:created>
  <dcterms:modified xsi:type="dcterms:W3CDTF">2022-01-24T10:23:51Z</dcterms:modified>
</cp:coreProperties>
</file>