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69" r:id="rId3"/>
    <p:sldId id="270" r:id="rId4"/>
    <p:sldId id="257" r:id="rId5"/>
    <p:sldId id="258" r:id="rId6"/>
    <p:sldId id="260" r:id="rId7"/>
    <p:sldId id="263" r:id="rId8"/>
    <p:sldId id="264" r:id="rId9"/>
    <p:sldId id="265" r:id="rId10"/>
    <p:sldId id="266" r:id="rId11"/>
    <p:sldId id="267" r:id="rId12"/>
    <p:sldId id="268" r:id="rId13"/>
    <p:sldId id="271" r:id="rId14"/>
  </p:sldIdLst>
  <p:sldSz cx="12192000" cy="6858000"/>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2257EAE-B04E-4CD0-8AEB-991F3A6613BC}" type="datetimeFigureOut">
              <a:rPr lang="en-US" smtClean="0"/>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46F390-98EB-46CC-A02E-BE89C5CDD27F}" type="slidenum">
              <a:rPr lang="en-US" smtClean="0"/>
              <a:t>‹#›</a:t>
            </a:fld>
            <a:endParaRPr lang="en-US"/>
          </a:p>
        </p:txBody>
      </p:sp>
    </p:spTree>
    <p:extLst>
      <p:ext uri="{BB962C8B-B14F-4D97-AF65-F5344CB8AC3E}">
        <p14:creationId xmlns:p14="http://schemas.microsoft.com/office/powerpoint/2010/main" val="913353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257EAE-B04E-4CD0-8AEB-991F3A6613BC}" type="datetimeFigureOut">
              <a:rPr lang="en-US" smtClean="0"/>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46F390-98EB-46CC-A02E-BE89C5CDD27F}" type="slidenum">
              <a:rPr lang="en-US" smtClean="0"/>
              <a:t>‹#›</a:t>
            </a:fld>
            <a:endParaRPr lang="en-US"/>
          </a:p>
        </p:txBody>
      </p:sp>
    </p:spTree>
    <p:extLst>
      <p:ext uri="{BB962C8B-B14F-4D97-AF65-F5344CB8AC3E}">
        <p14:creationId xmlns:p14="http://schemas.microsoft.com/office/powerpoint/2010/main" val="2313362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257EAE-B04E-4CD0-8AEB-991F3A6613BC}" type="datetimeFigureOut">
              <a:rPr lang="en-US" smtClean="0"/>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46F390-98EB-46CC-A02E-BE89C5CDD27F}" type="slidenum">
              <a:rPr lang="en-US" smtClean="0"/>
              <a:t>‹#›</a:t>
            </a:fld>
            <a:endParaRPr lang="en-US"/>
          </a:p>
        </p:txBody>
      </p:sp>
    </p:spTree>
    <p:extLst>
      <p:ext uri="{BB962C8B-B14F-4D97-AF65-F5344CB8AC3E}">
        <p14:creationId xmlns:p14="http://schemas.microsoft.com/office/powerpoint/2010/main" val="3089459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257EAE-B04E-4CD0-8AEB-991F3A6613BC}" type="datetimeFigureOut">
              <a:rPr lang="en-US" smtClean="0"/>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46F390-98EB-46CC-A02E-BE89C5CDD27F}" type="slidenum">
              <a:rPr lang="en-US" smtClean="0"/>
              <a:t>‹#›</a:t>
            </a:fld>
            <a:endParaRPr lang="en-US"/>
          </a:p>
        </p:txBody>
      </p:sp>
    </p:spTree>
    <p:extLst>
      <p:ext uri="{BB962C8B-B14F-4D97-AF65-F5344CB8AC3E}">
        <p14:creationId xmlns:p14="http://schemas.microsoft.com/office/powerpoint/2010/main" val="534711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257EAE-B04E-4CD0-8AEB-991F3A6613BC}" type="datetimeFigureOut">
              <a:rPr lang="en-US" smtClean="0"/>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46F390-98EB-46CC-A02E-BE89C5CDD27F}" type="slidenum">
              <a:rPr lang="en-US" smtClean="0"/>
              <a:t>‹#›</a:t>
            </a:fld>
            <a:endParaRPr lang="en-US"/>
          </a:p>
        </p:txBody>
      </p:sp>
    </p:spTree>
    <p:extLst>
      <p:ext uri="{BB962C8B-B14F-4D97-AF65-F5344CB8AC3E}">
        <p14:creationId xmlns:p14="http://schemas.microsoft.com/office/powerpoint/2010/main" val="1171127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2257EAE-B04E-4CD0-8AEB-991F3A6613BC}" type="datetimeFigureOut">
              <a:rPr lang="en-US" smtClean="0"/>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46F390-98EB-46CC-A02E-BE89C5CDD27F}" type="slidenum">
              <a:rPr lang="en-US" smtClean="0"/>
              <a:t>‹#›</a:t>
            </a:fld>
            <a:endParaRPr lang="en-US"/>
          </a:p>
        </p:txBody>
      </p:sp>
    </p:spTree>
    <p:extLst>
      <p:ext uri="{BB962C8B-B14F-4D97-AF65-F5344CB8AC3E}">
        <p14:creationId xmlns:p14="http://schemas.microsoft.com/office/powerpoint/2010/main" val="1052795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2257EAE-B04E-4CD0-8AEB-991F3A6613BC}" type="datetimeFigureOut">
              <a:rPr lang="en-US" smtClean="0"/>
              <a:t>1/24/2022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46F390-98EB-46CC-A02E-BE89C5CDD27F}" type="slidenum">
              <a:rPr lang="en-US" smtClean="0"/>
              <a:t>‹#›</a:t>
            </a:fld>
            <a:endParaRPr lang="en-US"/>
          </a:p>
        </p:txBody>
      </p:sp>
    </p:spTree>
    <p:extLst>
      <p:ext uri="{BB962C8B-B14F-4D97-AF65-F5344CB8AC3E}">
        <p14:creationId xmlns:p14="http://schemas.microsoft.com/office/powerpoint/2010/main" val="1235707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2257EAE-B04E-4CD0-8AEB-991F3A6613BC}" type="datetimeFigureOut">
              <a:rPr lang="en-US" smtClean="0"/>
              <a:t>1/24/2022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46F390-98EB-46CC-A02E-BE89C5CDD27F}" type="slidenum">
              <a:rPr lang="en-US" smtClean="0"/>
              <a:t>‹#›</a:t>
            </a:fld>
            <a:endParaRPr lang="en-US"/>
          </a:p>
        </p:txBody>
      </p:sp>
    </p:spTree>
    <p:extLst>
      <p:ext uri="{BB962C8B-B14F-4D97-AF65-F5344CB8AC3E}">
        <p14:creationId xmlns:p14="http://schemas.microsoft.com/office/powerpoint/2010/main" val="3691238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257EAE-B04E-4CD0-8AEB-991F3A6613BC}" type="datetimeFigureOut">
              <a:rPr lang="en-US" smtClean="0"/>
              <a:t>1/24/2022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46F390-98EB-46CC-A02E-BE89C5CDD27F}" type="slidenum">
              <a:rPr lang="en-US" smtClean="0"/>
              <a:t>‹#›</a:t>
            </a:fld>
            <a:endParaRPr lang="en-US"/>
          </a:p>
        </p:txBody>
      </p:sp>
    </p:spTree>
    <p:extLst>
      <p:ext uri="{BB962C8B-B14F-4D97-AF65-F5344CB8AC3E}">
        <p14:creationId xmlns:p14="http://schemas.microsoft.com/office/powerpoint/2010/main" val="2599485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2257EAE-B04E-4CD0-8AEB-991F3A6613BC}" type="datetimeFigureOut">
              <a:rPr lang="en-US" smtClean="0"/>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46F390-98EB-46CC-A02E-BE89C5CDD27F}" type="slidenum">
              <a:rPr lang="en-US" smtClean="0"/>
              <a:t>‹#›</a:t>
            </a:fld>
            <a:endParaRPr lang="en-US"/>
          </a:p>
        </p:txBody>
      </p:sp>
    </p:spTree>
    <p:extLst>
      <p:ext uri="{BB962C8B-B14F-4D97-AF65-F5344CB8AC3E}">
        <p14:creationId xmlns:p14="http://schemas.microsoft.com/office/powerpoint/2010/main" val="2736036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2257EAE-B04E-4CD0-8AEB-991F3A6613BC}" type="datetimeFigureOut">
              <a:rPr lang="en-US" smtClean="0"/>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46F390-98EB-46CC-A02E-BE89C5CDD27F}" type="slidenum">
              <a:rPr lang="en-US" smtClean="0"/>
              <a:t>‹#›</a:t>
            </a:fld>
            <a:endParaRPr lang="en-US"/>
          </a:p>
        </p:txBody>
      </p:sp>
    </p:spTree>
    <p:extLst>
      <p:ext uri="{BB962C8B-B14F-4D97-AF65-F5344CB8AC3E}">
        <p14:creationId xmlns:p14="http://schemas.microsoft.com/office/powerpoint/2010/main" val="2295185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257EAE-B04E-4CD0-8AEB-991F3A6613BC}" type="datetimeFigureOut">
              <a:rPr lang="en-US" smtClean="0"/>
              <a:t>1/24/2022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46F390-98EB-46CC-A02E-BE89C5CDD27F}" type="slidenum">
              <a:rPr lang="en-US" smtClean="0"/>
              <a:t>‹#›</a:t>
            </a:fld>
            <a:endParaRPr lang="en-US"/>
          </a:p>
        </p:txBody>
      </p:sp>
    </p:spTree>
    <p:extLst>
      <p:ext uri="{BB962C8B-B14F-4D97-AF65-F5344CB8AC3E}">
        <p14:creationId xmlns:p14="http://schemas.microsoft.com/office/powerpoint/2010/main" val="1005801981"/>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33C9652-479D-46CF-8DB0-AC765DB4A294}"/>
              </a:ext>
            </a:extLst>
          </p:cNvPr>
          <p:cNvSpPr>
            <a:spLocks noGrp="1"/>
          </p:cNvSpPr>
          <p:nvPr>
            <p:ph type="ctrTitle"/>
          </p:nvPr>
        </p:nvSpPr>
        <p:spPr>
          <a:xfrm>
            <a:off x="1524000" y="1122363"/>
            <a:ext cx="9144000" cy="2133599"/>
          </a:xfrm>
        </p:spPr>
        <p:txBody>
          <a:bodyPr/>
          <a:lstStyle/>
          <a:p>
            <a:r>
              <a:rPr lang="en-US" sz="4400" b="1" dirty="0">
                <a:ln>
                  <a:solidFill>
                    <a:prstClr val="black">
                      <a:lumMod val="75000"/>
                      <a:lumOff val="25000"/>
                      <a:alpha val="10000"/>
                    </a:prstClr>
                  </a:solidFill>
                </a:ln>
                <a:effectLst>
                  <a:outerShdw blurRad="9525" dist="25400" dir="14640000" algn="tl" rotWithShape="0">
                    <a:prstClr val="black">
                      <a:alpha val="30000"/>
                    </a:prstClr>
                  </a:outerShdw>
                </a:effectLst>
              </a:rPr>
              <a:t>University of Lusaka</a:t>
            </a:r>
            <a:br>
              <a:rPr lang="en-US" sz="4400" b="1" dirty="0">
                <a:ln>
                  <a:solidFill>
                    <a:prstClr val="black">
                      <a:lumMod val="75000"/>
                      <a:lumOff val="25000"/>
                      <a:alpha val="10000"/>
                    </a:prstClr>
                  </a:solidFill>
                </a:ln>
                <a:effectLst>
                  <a:outerShdw blurRad="9525" dist="25400" dir="14640000" algn="tl" rotWithShape="0">
                    <a:prstClr val="black">
                      <a:alpha val="30000"/>
                    </a:prstClr>
                  </a:outerShdw>
                </a:effectLst>
              </a:rPr>
            </a:br>
            <a:r>
              <a:rPr lang="en-US" sz="4400" b="1" dirty="0">
                <a:ln>
                  <a:solidFill>
                    <a:prstClr val="black">
                      <a:lumMod val="75000"/>
                      <a:lumOff val="25000"/>
                      <a:alpha val="10000"/>
                    </a:prstClr>
                  </a:solidFill>
                </a:ln>
                <a:effectLst>
                  <a:outerShdw blurRad="9525" dist="25400" dir="14640000" algn="tl" rotWithShape="0">
                    <a:prstClr val="black">
                      <a:alpha val="30000"/>
                    </a:prstClr>
                  </a:outerShdw>
                </a:effectLst>
              </a:rPr>
              <a:t>School of Law</a:t>
            </a:r>
            <a:endParaRPr lang="en-US" dirty="0"/>
          </a:p>
        </p:txBody>
      </p:sp>
      <p:sp>
        <p:nvSpPr>
          <p:cNvPr id="3" name="Subtitle 2">
            <a:extLst>
              <a:ext uri="{FF2B5EF4-FFF2-40B4-BE49-F238E27FC236}">
                <a16:creationId xmlns="" xmlns:a16="http://schemas.microsoft.com/office/drawing/2014/main" id="{63C5569B-38B5-4929-8E2C-51CD5DCE4AC8}"/>
              </a:ext>
            </a:extLst>
          </p:cNvPr>
          <p:cNvSpPr>
            <a:spLocks noGrp="1"/>
          </p:cNvSpPr>
          <p:nvPr>
            <p:ph type="subTitle" idx="1"/>
          </p:nvPr>
        </p:nvSpPr>
        <p:spPr>
          <a:xfrm>
            <a:off x="1524000" y="3602038"/>
            <a:ext cx="9144000" cy="1364100"/>
          </a:xfrm>
        </p:spPr>
        <p:txBody>
          <a:bodyPr/>
          <a:lstStyle/>
          <a:p>
            <a:endParaRPr lang="en-US" dirty="0"/>
          </a:p>
          <a:p>
            <a:r>
              <a:rPr lang="en-US" sz="2800" b="1" dirty="0"/>
              <a:t>Unit 4 – Causation and Remoteness</a:t>
            </a:r>
          </a:p>
        </p:txBody>
      </p:sp>
    </p:spTree>
    <p:extLst>
      <p:ext uri="{BB962C8B-B14F-4D97-AF65-F5344CB8AC3E}">
        <p14:creationId xmlns:p14="http://schemas.microsoft.com/office/powerpoint/2010/main" val="4159805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79C6E6E-99F8-4A94-82D8-6CFE0B4A4138}"/>
              </a:ext>
            </a:extLst>
          </p:cNvPr>
          <p:cNvSpPr>
            <a:spLocks noGrp="1"/>
          </p:cNvSpPr>
          <p:nvPr>
            <p:ph type="title"/>
          </p:nvPr>
        </p:nvSpPr>
        <p:spPr>
          <a:xfrm>
            <a:off x="913795" y="96350"/>
            <a:ext cx="10353762" cy="970450"/>
          </a:xfrm>
        </p:spPr>
        <p:txBody>
          <a:bodyPr/>
          <a:lstStyle/>
          <a:p>
            <a:r>
              <a:rPr lang="en-US" b="1" dirty="0">
                <a:ln>
                  <a:solidFill>
                    <a:prstClr val="black">
                      <a:lumMod val="75000"/>
                      <a:lumOff val="25000"/>
                      <a:alpha val="10000"/>
                    </a:prstClr>
                  </a:solidFill>
                </a:ln>
              </a:rPr>
              <a:t>Novus Actus Interveniens Cont’d</a:t>
            </a:r>
            <a:endParaRPr lang="en-US" b="1" dirty="0"/>
          </a:p>
        </p:txBody>
      </p:sp>
      <p:sp>
        <p:nvSpPr>
          <p:cNvPr id="3" name="Content Placeholder 2">
            <a:extLst>
              <a:ext uri="{FF2B5EF4-FFF2-40B4-BE49-F238E27FC236}">
                <a16:creationId xmlns="" xmlns:a16="http://schemas.microsoft.com/office/drawing/2014/main" id="{51161C20-F52D-4AB7-851D-2EC0129F3035}"/>
              </a:ext>
            </a:extLst>
          </p:cNvPr>
          <p:cNvSpPr>
            <a:spLocks noGrp="1"/>
          </p:cNvSpPr>
          <p:nvPr>
            <p:ph idx="1"/>
          </p:nvPr>
        </p:nvSpPr>
        <p:spPr>
          <a:xfrm>
            <a:off x="913795" y="1213945"/>
            <a:ext cx="10353762" cy="5376041"/>
          </a:xfrm>
        </p:spPr>
        <p:txBody>
          <a:bodyPr>
            <a:normAutofit/>
          </a:bodyPr>
          <a:lstStyle/>
          <a:p>
            <a:r>
              <a:rPr lang="en-US" sz="2600" dirty="0"/>
              <a:t>Intentional acts of wrong doing by third parties normally break the chain of causation – </a:t>
            </a:r>
          </a:p>
          <a:p>
            <a:pPr lvl="1">
              <a:buFont typeface="Courier New" panose="02070309020205020404" pitchFamily="49" charset="0"/>
              <a:buChar char="o"/>
            </a:pPr>
            <a:r>
              <a:rPr lang="en-US" sz="2600" dirty="0"/>
              <a:t>Zambia National Commercial Bank Limited V </a:t>
            </a:r>
            <a:r>
              <a:rPr lang="en-US" sz="2600" dirty="0" err="1"/>
              <a:t>Kapeka</a:t>
            </a:r>
            <a:r>
              <a:rPr lang="en-US" sz="2600" dirty="0"/>
              <a:t> Button </a:t>
            </a:r>
            <a:r>
              <a:rPr lang="en-US" sz="2600" dirty="0" err="1"/>
              <a:t>Mhone</a:t>
            </a:r>
            <a:r>
              <a:rPr lang="en-US" sz="2600" dirty="0"/>
              <a:t> (SCZ Judgment No.  30 of 2000)</a:t>
            </a:r>
          </a:p>
          <a:p>
            <a:pPr lvl="1">
              <a:buFont typeface="Courier New" panose="02070309020205020404" pitchFamily="49" charset="0"/>
              <a:buChar char="o"/>
            </a:pPr>
            <a:r>
              <a:rPr lang="en-US" sz="2600" dirty="0"/>
              <a:t>Home Office v Dorset Yacht Co Ltd [1970] AC 1004</a:t>
            </a:r>
          </a:p>
          <a:p>
            <a:pPr lvl="1">
              <a:buFont typeface="Courier New" panose="02070309020205020404" pitchFamily="49" charset="0"/>
              <a:buChar char="o"/>
            </a:pPr>
            <a:r>
              <a:rPr lang="en-US" sz="2600" dirty="0"/>
              <a:t>Attorney-General v Landless (1970) Z.R. 1</a:t>
            </a:r>
          </a:p>
          <a:p>
            <a:pPr marL="530100" indent="-457200"/>
            <a:r>
              <a:rPr lang="en-US" sz="2600" dirty="0"/>
              <a:t>The intervening act of the claimant can sometimes break the chain of causation. Read the following cases to understand the reasoning of the court in relation to the intervening act of the claimant:-</a:t>
            </a:r>
          </a:p>
          <a:p>
            <a:pPr lvl="1">
              <a:buFont typeface="Courier New" panose="02070309020205020404" pitchFamily="49" charset="0"/>
              <a:buChar char="o"/>
            </a:pPr>
            <a:r>
              <a:rPr lang="en-US" sz="2600" dirty="0" err="1"/>
              <a:t>McKew</a:t>
            </a:r>
            <a:r>
              <a:rPr lang="en-US" sz="2600" dirty="0"/>
              <a:t> v Holland &amp; </a:t>
            </a:r>
            <a:r>
              <a:rPr lang="en-US" sz="2600" dirty="0" err="1"/>
              <a:t>Hannen</a:t>
            </a:r>
            <a:r>
              <a:rPr lang="en-US" sz="2600" dirty="0"/>
              <a:t> &amp; </a:t>
            </a:r>
            <a:r>
              <a:rPr lang="en-US" sz="2600" dirty="0" err="1"/>
              <a:t>Cubitts</a:t>
            </a:r>
            <a:r>
              <a:rPr lang="en-US" sz="2600" dirty="0"/>
              <a:t> (Scotland) Ltd. [1969] 3 All ER 1621</a:t>
            </a:r>
          </a:p>
          <a:p>
            <a:pPr lvl="1">
              <a:buFont typeface="Courier New" panose="02070309020205020404" pitchFamily="49" charset="0"/>
              <a:buChar char="o"/>
            </a:pPr>
            <a:r>
              <a:rPr lang="en-US" sz="2600" dirty="0" err="1"/>
              <a:t>Pigney</a:t>
            </a:r>
            <a:r>
              <a:rPr lang="en-US" sz="2600" dirty="0"/>
              <a:t> v Pointers Transport Services [1957] 2 All ER 807.</a:t>
            </a:r>
          </a:p>
          <a:p>
            <a:pPr lvl="1">
              <a:buFont typeface="Courier New" panose="02070309020205020404" pitchFamily="49" charset="0"/>
              <a:buChar char="o"/>
            </a:pPr>
            <a:endParaRPr lang="en-US" sz="2400" b="1" dirty="0"/>
          </a:p>
        </p:txBody>
      </p:sp>
    </p:spTree>
    <p:extLst>
      <p:ext uri="{BB962C8B-B14F-4D97-AF65-F5344CB8AC3E}">
        <p14:creationId xmlns:p14="http://schemas.microsoft.com/office/powerpoint/2010/main" val="4110749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0DA45D8-BC26-44CD-B2D3-70311F43E29B}"/>
              </a:ext>
            </a:extLst>
          </p:cNvPr>
          <p:cNvSpPr>
            <a:spLocks noGrp="1"/>
          </p:cNvSpPr>
          <p:nvPr>
            <p:ph type="title"/>
          </p:nvPr>
        </p:nvSpPr>
        <p:spPr>
          <a:xfrm>
            <a:off x="944721" y="231227"/>
            <a:ext cx="10353762" cy="970450"/>
          </a:xfrm>
        </p:spPr>
        <p:txBody>
          <a:bodyPr/>
          <a:lstStyle/>
          <a:p>
            <a:r>
              <a:rPr lang="en-US" b="1" dirty="0"/>
              <a:t>Remoteness of Damage</a:t>
            </a:r>
          </a:p>
        </p:txBody>
      </p:sp>
      <p:sp>
        <p:nvSpPr>
          <p:cNvPr id="3" name="Content Placeholder 2">
            <a:extLst>
              <a:ext uri="{FF2B5EF4-FFF2-40B4-BE49-F238E27FC236}">
                <a16:creationId xmlns="" xmlns:a16="http://schemas.microsoft.com/office/drawing/2014/main" id="{D582B756-B741-4565-B213-D58309E5CE06}"/>
              </a:ext>
            </a:extLst>
          </p:cNvPr>
          <p:cNvSpPr>
            <a:spLocks noGrp="1"/>
          </p:cNvSpPr>
          <p:nvPr>
            <p:ph idx="1"/>
          </p:nvPr>
        </p:nvSpPr>
        <p:spPr>
          <a:xfrm>
            <a:off x="913795" y="1201677"/>
            <a:ext cx="10353762" cy="5425096"/>
          </a:xfrm>
        </p:spPr>
        <p:txBody>
          <a:bodyPr>
            <a:normAutofit/>
          </a:bodyPr>
          <a:lstStyle/>
          <a:p>
            <a:r>
              <a:rPr lang="en-US" sz="2600" dirty="0"/>
              <a:t>This is the extent to which a defendant is liable for the consequences of his wrongful act or omission.</a:t>
            </a:r>
          </a:p>
          <a:p>
            <a:r>
              <a:rPr lang="en-US" sz="2600" dirty="0"/>
              <a:t>In tort there is no single test to determine whether or not damage is too remote. </a:t>
            </a:r>
          </a:p>
          <a:p>
            <a:r>
              <a:rPr lang="en-US" sz="2600" dirty="0"/>
              <a:t>In actions for negligence and other forms of liability based on fault, the defendant is responsible only for damage of the type he should have foreseen, but if damage of that type is foreseeable, it is no defence that the extent of the resulting damage is greater than could have been expected. </a:t>
            </a:r>
          </a:p>
          <a:p>
            <a:r>
              <a:rPr lang="en-US" sz="2600" dirty="0"/>
              <a:t>READ the case of Oversees Tankship (UK) Ltd  v </a:t>
            </a:r>
            <a:r>
              <a:rPr lang="en-US" sz="2600" dirty="0" err="1"/>
              <a:t>Morts</a:t>
            </a:r>
            <a:r>
              <a:rPr lang="en-US" sz="2600" dirty="0"/>
              <a:t> Dock and Engineering Co. Ltd [1961] AC 388 [Wagon Mound No. 1)</a:t>
            </a:r>
          </a:p>
          <a:p>
            <a:endParaRPr lang="en-US" dirty="0"/>
          </a:p>
        </p:txBody>
      </p:sp>
    </p:spTree>
    <p:extLst>
      <p:ext uri="{BB962C8B-B14F-4D97-AF65-F5344CB8AC3E}">
        <p14:creationId xmlns:p14="http://schemas.microsoft.com/office/powerpoint/2010/main" val="1656821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E401C73-7749-4824-8FBC-D9FADE15C5F4}"/>
              </a:ext>
            </a:extLst>
          </p:cNvPr>
          <p:cNvSpPr>
            <a:spLocks noGrp="1"/>
          </p:cNvSpPr>
          <p:nvPr>
            <p:ph type="title"/>
          </p:nvPr>
        </p:nvSpPr>
        <p:spPr>
          <a:xfrm>
            <a:off x="928956" y="96350"/>
            <a:ext cx="10353762" cy="970450"/>
          </a:xfrm>
        </p:spPr>
        <p:txBody>
          <a:bodyPr/>
          <a:lstStyle/>
          <a:p>
            <a:r>
              <a:rPr lang="en-US" b="1" dirty="0"/>
              <a:t>The Egg-Shell Skull Rule </a:t>
            </a:r>
          </a:p>
        </p:txBody>
      </p:sp>
      <p:sp>
        <p:nvSpPr>
          <p:cNvPr id="3" name="Content Placeholder 2">
            <a:extLst>
              <a:ext uri="{FF2B5EF4-FFF2-40B4-BE49-F238E27FC236}">
                <a16:creationId xmlns="" xmlns:a16="http://schemas.microsoft.com/office/drawing/2014/main" id="{7E139E98-9DAF-4909-8741-972A3AF90940}"/>
              </a:ext>
            </a:extLst>
          </p:cNvPr>
          <p:cNvSpPr>
            <a:spLocks noGrp="1"/>
          </p:cNvSpPr>
          <p:nvPr>
            <p:ph idx="1"/>
          </p:nvPr>
        </p:nvSpPr>
        <p:spPr>
          <a:xfrm>
            <a:off x="913795" y="1066800"/>
            <a:ext cx="10353762" cy="5523185"/>
          </a:xfrm>
        </p:spPr>
        <p:txBody>
          <a:bodyPr/>
          <a:lstStyle/>
          <a:p>
            <a:r>
              <a:rPr lang="en-US" sz="2600" dirty="0"/>
              <a:t>The rule that a tortfeasor cannot complain if the injuries he/ she has caused turn out to be more serious than expected because his victim suffered from a pre-existing weakness, such as an unusually thin skull.</a:t>
            </a:r>
          </a:p>
          <a:p>
            <a:pPr marL="36900" indent="0">
              <a:buNone/>
            </a:pPr>
            <a:endParaRPr lang="en-US" sz="2600" dirty="0"/>
          </a:p>
          <a:p>
            <a:r>
              <a:rPr lang="en-US" sz="2600" dirty="0"/>
              <a:t>A tortfeasor must take his victim as he finds him.</a:t>
            </a:r>
          </a:p>
          <a:p>
            <a:pPr marL="379800" indent="-342900"/>
            <a:endParaRPr lang="en-US" sz="2600" dirty="0"/>
          </a:p>
          <a:p>
            <a:r>
              <a:rPr lang="en-US" sz="2600" dirty="0"/>
              <a:t>This rule applies to abnormal or sensitive Plaintiffs and requires that the Defendant must take his/her victim as he/she finds him – Smith v Leech Brian (1962) 2 QB 405</a:t>
            </a:r>
          </a:p>
          <a:p>
            <a:endParaRPr lang="en-US" dirty="0"/>
          </a:p>
        </p:txBody>
      </p:sp>
    </p:spTree>
    <p:extLst>
      <p:ext uri="{BB962C8B-B14F-4D97-AF65-F5344CB8AC3E}">
        <p14:creationId xmlns:p14="http://schemas.microsoft.com/office/powerpoint/2010/main" val="19454437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3712257" y="1438483"/>
            <a:ext cx="4767485" cy="3981033"/>
          </a:xfrm>
          <a:prstGeom prst="rect">
            <a:avLst/>
          </a:prstGeom>
        </p:spPr>
      </p:pic>
    </p:spTree>
    <p:extLst>
      <p:ext uri="{BB962C8B-B14F-4D97-AF65-F5344CB8AC3E}">
        <p14:creationId xmlns:p14="http://schemas.microsoft.com/office/powerpoint/2010/main" val="433882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171E457-9EF0-4DB6-9B80-13C9D6B7B58E}"/>
              </a:ext>
            </a:extLst>
          </p:cNvPr>
          <p:cNvSpPr>
            <a:spLocks noGrp="1"/>
          </p:cNvSpPr>
          <p:nvPr>
            <p:ph type="title"/>
          </p:nvPr>
        </p:nvSpPr>
        <p:spPr/>
        <p:txBody>
          <a:bodyPr/>
          <a:lstStyle/>
          <a:p>
            <a:r>
              <a:rPr lang="en-US" b="1" dirty="0"/>
              <a:t>Learning Outcomes</a:t>
            </a:r>
          </a:p>
        </p:txBody>
      </p:sp>
      <p:sp>
        <p:nvSpPr>
          <p:cNvPr id="3" name="Content Placeholder 2">
            <a:extLst>
              <a:ext uri="{FF2B5EF4-FFF2-40B4-BE49-F238E27FC236}">
                <a16:creationId xmlns="" xmlns:a16="http://schemas.microsoft.com/office/drawing/2014/main" id="{0B3066CB-8C08-4C23-9FDF-68ED8F24FD84}"/>
              </a:ext>
            </a:extLst>
          </p:cNvPr>
          <p:cNvSpPr>
            <a:spLocks noGrp="1"/>
          </p:cNvSpPr>
          <p:nvPr>
            <p:ph idx="1"/>
          </p:nvPr>
        </p:nvSpPr>
        <p:spPr>
          <a:xfrm>
            <a:off x="838200" y="1576552"/>
            <a:ext cx="10515600" cy="4792717"/>
          </a:xfrm>
        </p:spPr>
        <p:txBody>
          <a:bodyPr>
            <a:normAutofit/>
          </a:bodyPr>
          <a:lstStyle/>
          <a:p>
            <a:r>
              <a:rPr lang="en-US" sz="2600" dirty="0"/>
              <a:t>By the end of this lesson, the student should appreciate the following:</a:t>
            </a:r>
          </a:p>
          <a:p>
            <a:pPr marL="971550" lvl="1" indent="-514350">
              <a:buFont typeface="+mj-lt"/>
              <a:buAutoNum type="alphaLcParenR"/>
            </a:pPr>
            <a:r>
              <a:rPr lang="en-US" sz="2600" dirty="0"/>
              <a:t>The concept of causation;</a:t>
            </a:r>
          </a:p>
          <a:p>
            <a:pPr marL="971550" lvl="1" indent="-514350">
              <a:buFont typeface="+mj-lt"/>
              <a:buAutoNum type="alphaLcParenR"/>
            </a:pPr>
            <a:r>
              <a:rPr lang="en-US" sz="2600" dirty="0"/>
              <a:t>How concurrent and consecutive cases are dealt with;</a:t>
            </a:r>
          </a:p>
          <a:p>
            <a:pPr marL="971550" lvl="1" indent="-514350">
              <a:buFont typeface="+mj-lt"/>
              <a:buAutoNum type="alphaLcParenR"/>
            </a:pPr>
            <a:r>
              <a:rPr lang="en-US" sz="2600" dirty="0"/>
              <a:t>How causation is established;</a:t>
            </a:r>
          </a:p>
          <a:p>
            <a:pPr marL="971550" lvl="1" indent="-514350">
              <a:buFont typeface="+mj-lt"/>
              <a:buAutoNum type="alphaLcParenR"/>
            </a:pPr>
            <a:r>
              <a:rPr lang="en-US" sz="2600" dirty="0"/>
              <a:t>A new and intervening act and cite practical examples of the same;</a:t>
            </a:r>
          </a:p>
          <a:p>
            <a:pPr marL="971550" lvl="1" indent="-514350">
              <a:buFont typeface="+mj-lt"/>
              <a:buAutoNum type="alphaLcParenR"/>
            </a:pPr>
            <a:r>
              <a:rPr lang="en-US" sz="2600" dirty="0"/>
              <a:t>Remoteness of damage under negligence.</a:t>
            </a:r>
          </a:p>
        </p:txBody>
      </p:sp>
    </p:spTree>
    <p:extLst>
      <p:ext uri="{BB962C8B-B14F-4D97-AF65-F5344CB8AC3E}">
        <p14:creationId xmlns:p14="http://schemas.microsoft.com/office/powerpoint/2010/main" val="3438137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B31B0BB-6430-4948-B26A-839581D915EE}"/>
              </a:ext>
            </a:extLst>
          </p:cNvPr>
          <p:cNvSpPr>
            <a:spLocks noGrp="1"/>
          </p:cNvSpPr>
          <p:nvPr>
            <p:ph type="title"/>
          </p:nvPr>
        </p:nvSpPr>
        <p:spPr/>
        <p:txBody>
          <a:bodyPr/>
          <a:lstStyle/>
          <a:p>
            <a:r>
              <a:rPr lang="en-US" dirty="0"/>
              <a:t>Causation</a:t>
            </a:r>
          </a:p>
        </p:txBody>
      </p:sp>
      <p:sp>
        <p:nvSpPr>
          <p:cNvPr id="3" name="Content Placeholder 2">
            <a:extLst>
              <a:ext uri="{FF2B5EF4-FFF2-40B4-BE49-F238E27FC236}">
                <a16:creationId xmlns="" xmlns:a16="http://schemas.microsoft.com/office/drawing/2014/main" id="{B9EDC8BE-36B6-4721-BD62-FDABC752C5BF}"/>
              </a:ext>
            </a:extLst>
          </p:cNvPr>
          <p:cNvSpPr>
            <a:spLocks noGrp="1"/>
          </p:cNvSpPr>
          <p:nvPr>
            <p:ph idx="1"/>
          </p:nvPr>
        </p:nvSpPr>
        <p:spPr/>
        <p:txBody>
          <a:bodyPr/>
          <a:lstStyle/>
          <a:p>
            <a:r>
              <a:rPr lang="en-US" sz="2600" dirty="0"/>
              <a:t>Causation is the relationship between an act and the consequences it produces.</a:t>
            </a:r>
          </a:p>
          <a:p>
            <a:r>
              <a:rPr lang="en-US" sz="2600" dirty="0"/>
              <a:t> In tort it must be established that the defendant's tortious conduct caused or contributed to the damage to the claimant before the defendant can be found liable for that damage – </a:t>
            </a:r>
          </a:p>
          <a:p>
            <a:r>
              <a:rPr lang="en-US" sz="2600" dirty="0"/>
              <a:t>Sometimes a distinction is made between the effective or immediate cause (causa </a:t>
            </a:r>
            <a:r>
              <a:rPr lang="en-US" sz="2600" dirty="0" err="1"/>
              <a:t>causans</a:t>
            </a:r>
            <a:r>
              <a:rPr lang="en-US" sz="2600" dirty="0"/>
              <a:t>) of the damage and any other cause in the sequence of events leading up to it (causa sine qua non). </a:t>
            </a:r>
          </a:p>
          <a:p>
            <a:endParaRPr lang="en-US" dirty="0"/>
          </a:p>
        </p:txBody>
      </p:sp>
    </p:spTree>
    <p:extLst>
      <p:ext uri="{BB962C8B-B14F-4D97-AF65-F5344CB8AC3E}">
        <p14:creationId xmlns:p14="http://schemas.microsoft.com/office/powerpoint/2010/main" val="1486750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1873DFB-D5EB-4987-A2CC-D8B4C09FBCE3}"/>
              </a:ext>
            </a:extLst>
          </p:cNvPr>
          <p:cNvSpPr>
            <a:spLocks noGrp="1"/>
          </p:cNvSpPr>
          <p:nvPr>
            <p:ph type="title"/>
          </p:nvPr>
        </p:nvSpPr>
        <p:spPr>
          <a:xfrm>
            <a:off x="913795" y="96350"/>
            <a:ext cx="10353762" cy="970450"/>
          </a:xfrm>
        </p:spPr>
        <p:txBody>
          <a:bodyPr/>
          <a:lstStyle/>
          <a:p>
            <a:r>
              <a:rPr lang="en-US" b="1" dirty="0"/>
              <a:t>Causation Cont’d</a:t>
            </a:r>
          </a:p>
        </p:txBody>
      </p:sp>
      <p:sp>
        <p:nvSpPr>
          <p:cNvPr id="3" name="Content Placeholder 2">
            <a:extLst>
              <a:ext uri="{FF2B5EF4-FFF2-40B4-BE49-F238E27FC236}">
                <a16:creationId xmlns="" xmlns:a16="http://schemas.microsoft.com/office/drawing/2014/main" id="{F9EC1F13-86AF-4D97-90EA-6A3F7199CE05}"/>
              </a:ext>
            </a:extLst>
          </p:cNvPr>
          <p:cNvSpPr>
            <a:spLocks noGrp="1"/>
          </p:cNvSpPr>
          <p:nvPr>
            <p:ph idx="1"/>
          </p:nvPr>
        </p:nvSpPr>
        <p:spPr>
          <a:xfrm>
            <a:off x="913795" y="1261241"/>
            <a:ext cx="10353762" cy="5360276"/>
          </a:xfrm>
        </p:spPr>
        <p:txBody>
          <a:bodyPr>
            <a:normAutofit/>
          </a:bodyPr>
          <a:lstStyle/>
          <a:p>
            <a:r>
              <a:rPr lang="en-US" sz="2600" dirty="0"/>
              <a:t>Causation deals with the question of whether the defendant’s actions can be said to be the legal cause of the claimant’s loss.</a:t>
            </a:r>
          </a:p>
          <a:p>
            <a:r>
              <a:rPr lang="en-US" sz="2600" dirty="0"/>
              <a:t>In determining causation, two separate issues need to be addressed:-</a:t>
            </a:r>
          </a:p>
          <a:p>
            <a:pPr marL="792900" lvl="1" indent="-342900"/>
            <a:r>
              <a:rPr lang="en-US" sz="2600" dirty="0"/>
              <a:t>Was the defendant  (D) the cause of the factual loss suffered by the claimant (C) or the loss was caused by something else?</a:t>
            </a:r>
          </a:p>
          <a:p>
            <a:pPr lvl="2">
              <a:buFont typeface="Courier New" panose="02070309020205020404" pitchFamily="49" charset="0"/>
              <a:buChar char="o"/>
            </a:pPr>
            <a:r>
              <a:rPr lang="en-US" sz="2600" dirty="0"/>
              <a:t>Attorney General v Mwanza and Another (Appeal No. 203/2014) [2017] ZMSC 140; </a:t>
            </a:r>
          </a:p>
          <a:p>
            <a:pPr lvl="2">
              <a:buFont typeface="Courier New" panose="02070309020205020404" pitchFamily="49" charset="0"/>
              <a:buChar char="o"/>
            </a:pPr>
            <a:r>
              <a:rPr lang="en-US" sz="2600" dirty="0"/>
              <a:t>Roe v </a:t>
            </a:r>
            <a:r>
              <a:rPr lang="en-US" sz="2600" dirty="0" err="1"/>
              <a:t>MoH</a:t>
            </a:r>
            <a:r>
              <a:rPr lang="en-US" sz="2600" dirty="0"/>
              <a:t> (1954) 2 All ER 131 CA </a:t>
            </a:r>
          </a:p>
          <a:p>
            <a:pPr marL="792900" lvl="1" indent="-342900"/>
            <a:r>
              <a:rPr lang="en-US" sz="2600" dirty="0"/>
              <a:t>The second issue is in certain cases, although D caused C’s loss, the law ought to nevertheless say D is not liable because the loss is too remote – it is far removed a consequence of the D’s actions</a:t>
            </a:r>
            <a:r>
              <a:rPr lang="en-US" sz="2400" b="1" dirty="0"/>
              <a:t>.</a:t>
            </a:r>
            <a:endParaRPr lang="en-US" b="1" dirty="0"/>
          </a:p>
        </p:txBody>
      </p:sp>
    </p:spTree>
    <p:extLst>
      <p:ext uri="{BB962C8B-B14F-4D97-AF65-F5344CB8AC3E}">
        <p14:creationId xmlns:p14="http://schemas.microsoft.com/office/powerpoint/2010/main" val="3918075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D1CDB3-72BF-48FD-B807-3975F5F05C49}"/>
              </a:ext>
            </a:extLst>
          </p:cNvPr>
          <p:cNvSpPr>
            <a:spLocks noGrp="1"/>
          </p:cNvSpPr>
          <p:nvPr>
            <p:ph type="title"/>
          </p:nvPr>
        </p:nvSpPr>
        <p:spPr>
          <a:xfrm>
            <a:off x="913795" y="96350"/>
            <a:ext cx="10353762" cy="970450"/>
          </a:xfrm>
        </p:spPr>
        <p:txBody>
          <a:bodyPr/>
          <a:lstStyle/>
          <a:p>
            <a:r>
              <a:rPr lang="en-US" b="1" dirty="0"/>
              <a:t>Factual Causation</a:t>
            </a:r>
          </a:p>
        </p:txBody>
      </p:sp>
      <p:sp>
        <p:nvSpPr>
          <p:cNvPr id="3" name="Content Placeholder 2">
            <a:extLst>
              <a:ext uri="{FF2B5EF4-FFF2-40B4-BE49-F238E27FC236}">
                <a16:creationId xmlns="" xmlns:a16="http://schemas.microsoft.com/office/drawing/2014/main" id="{83BFAF08-9FA4-4CBB-A3E8-FD237B0CA4FA}"/>
              </a:ext>
            </a:extLst>
          </p:cNvPr>
          <p:cNvSpPr>
            <a:spLocks noGrp="1"/>
          </p:cNvSpPr>
          <p:nvPr>
            <p:ph idx="1"/>
          </p:nvPr>
        </p:nvSpPr>
        <p:spPr>
          <a:xfrm>
            <a:off x="913795" y="1066801"/>
            <a:ext cx="10353762" cy="5554716"/>
          </a:xfrm>
        </p:spPr>
        <p:txBody>
          <a:bodyPr>
            <a:normAutofit/>
          </a:bodyPr>
          <a:lstStyle/>
          <a:p>
            <a:r>
              <a:rPr lang="en-US" sz="2600" dirty="0"/>
              <a:t>factual causation – a defendant is held liable if the particular acts or omissions were the cause of the loss or damage sustained.</a:t>
            </a:r>
          </a:p>
          <a:p>
            <a:r>
              <a:rPr lang="en-US" sz="2600" dirty="0"/>
              <a:t>basic test of causation – to ask “but for, or without my breach of duty would you be harmed?” – if NO – I am liable.</a:t>
            </a:r>
          </a:p>
          <a:p>
            <a:r>
              <a:rPr lang="en-US" sz="2600" dirty="0"/>
              <a:t>Take the following case examples:</a:t>
            </a:r>
          </a:p>
          <a:p>
            <a:pPr lvl="1"/>
            <a:r>
              <a:rPr lang="en-US" sz="2600" dirty="0"/>
              <a:t>Barnett v Chelsea &amp; Kensington Hospital [1969] 1 QB 428</a:t>
            </a:r>
          </a:p>
        </p:txBody>
      </p:sp>
    </p:spTree>
    <p:extLst>
      <p:ext uri="{BB962C8B-B14F-4D97-AF65-F5344CB8AC3E}">
        <p14:creationId xmlns:p14="http://schemas.microsoft.com/office/powerpoint/2010/main" val="242799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6429550-FB49-46E7-9BC4-228F9DAB134B}"/>
              </a:ext>
            </a:extLst>
          </p:cNvPr>
          <p:cNvSpPr>
            <a:spLocks noGrp="1"/>
          </p:cNvSpPr>
          <p:nvPr>
            <p:ph type="title"/>
          </p:nvPr>
        </p:nvSpPr>
        <p:spPr>
          <a:xfrm>
            <a:off x="709448" y="204952"/>
            <a:ext cx="10878207" cy="861848"/>
          </a:xfrm>
        </p:spPr>
        <p:txBody>
          <a:bodyPr/>
          <a:lstStyle/>
          <a:p>
            <a:r>
              <a:rPr lang="en-US" b="1" dirty="0">
                <a:ln>
                  <a:solidFill>
                    <a:prstClr val="black">
                      <a:lumMod val="75000"/>
                      <a:lumOff val="25000"/>
                      <a:alpha val="10000"/>
                    </a:prstClr>
                  </a:solidFill>
                </a:ln>
              </a:rPr>
              <a:t>Factual Causation Cont’d</a:t>
            </a:r>
            <a:endParaRPr lang="en-US" dirty="0"/>
          </a:p>
        </p:txBody>
      </p:sp>
      <p:sp>
        <p:nvSpPr>
          <p:cNvPr id="3" name="Content Placeholder 2">
            <a:extLst>
              <a:ext uri="{FF2B5EF4-FFF2-40B4-BE49-F238E27FC236}">
                <a16:creationId xmlns="" xmlns:a16="http://schemas.microsoft.com/office/drawing/2014/main" id="{09DB466C-4948-4D51-92EC-B01ED514F1EA}"/>
              </a:ext>
            </a:extLst>
          </p:cNvPr>
          <p:cNvSpPr>
            <a:spLocks noGrp="1"/>
          </p:cNvSpPr>
          <p:nvPr>
            <p:ph idx="1"/>
          </p:nvPr>
        </p:nvSpPr>
        <p:spPr>
          <a:xfrm>
            <a:off x="709448" y="1066801"/>
            <a:ext cx="10878207" cy="5586247"/>
          </a:xfrm>
        </p:spPr>
        <p:txBody>
          <a:bodyPr>
            <a:noAutofit/>
          </a:bodyPr>
          <a:lstStyle/>
          <a:p>
            <a:r>
              <a:rPr lang="en-US" sz="2600" dirty="0"/>
              <a:t>Certain cases are traditionally described as involving concurrent causes – causes in question occur simultaneously (indeterminate) or, causes that occur at different times (consecutive) but their effects operate at the same time.</a:t>
            </a:r>
          </a:p>
          <a:p>
            <a:pPr marL="0" indent="0">
              <a:buNone/>
            </a:pPr>
            <a:r>
              <a:rPr lang="en-US" sz="2600" b="1" dirty="0"/>
              <a:t>Concurrent cases:</a:t>
            </a:r>
          </a:p>
          <a:p>
            <a:r>
              <a:rPr lang="en-US" sz="2600" dirty="0"/>
              <a:t>In such cases, there is more than one defendant but there is only one operating cause of the claimants loss, it being unclear which of them caused the loss.</a:t>
            </a:r>
          </a:p>
          <a:p>
            <a:pPr lvl="1">
              <a:buFont typeface="Courier New" panose="02070309020205020404" pitchFamily="49" charset="0"/>
              <a:buChar char="o"/>
            </a:pPr>
            <a:r>
              <a:rPr lang="en-US" dirty="0"/>
              <a:t>For example, the claimant has one bullet wound but there are several persons who shot in the claimants direction, negligently, at the same and it is difficult to establish which of them caused the loss.</a:t>
            </a:r>
          </a:p>
          <a:p>
            <a:r>
              <a:rPr lang="en-US" sz="2600" dirty="0"/>
              <a:t>In the absence of evidence from either defendant that he is not responsible, they will all be liable. This approach is adopted in special circumstances where considerations of policy and justice demand that the but for test should be relaxed.</a:t>
            </a:r>
          </a:p>
          <a:p>
            <a:pPr marL="0" indent="0">
              <a:buNone/>
            </a:pPr>
            <a:endParaRPr lang="en-US" sz="2600" dirty="0"/>
          </a:p>
        </p:txBody>
      </p:sp>
    </p:spTree>
    <p:extLst>
      <p:ext uri="{BB962C8B-B14F-4D97-AF65-F5344CB8AC3E}">
        <p14:creationId xmlns:p14="http://schemas.microsoft.com/office/powerpoint/2010/main" val="210888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8FE7F44-97D1-4B97-A31A-C5826B8607E1}"/>
              </a:ext>
            </a:extLst>
          </p:cNvPr>
          <p:cNvSpPr>
            <a:spLocks noGrp="1"/>
          </p:cNvSpPr>
          <p:nvPr>
            <p:ph type="title"/>
          </p:nvPr>
        </p:nvSpPr>
        <p:spPr>
          <a:xfrm>
            <a:off x="913795" y="96350"/>
            <a:ext cx="10353762" cy="970450"/>
          </a:xfrm>
        </p:spPr>
        <p:txBody>
          <a:bodyPr/>
          <a:lstStyle/>
          <a:p>
            <a:r>
              <a:rPr lang="en-US" b="1" dirty="0"/>
              <a:t>Consecutive Cases</a:t>
            </a:r>
          </a:p>
        </p:txBody>
      </p:sp>
      <p:sp>
        <p:nvSpPr>
          <p:cNvPr id="3" name="Content Placeholder 2">
            <a:extLst>
              <a:ext uri="{FF2B5EF4-FFF2-40B4-BE49-F238E27FC236}">
                <a16:creationId xmlns="" xmlns:a16="http://schemas.microsoft.com/office/drawing/2014/main" id="{C29ADC35-59CC-4DF9-A10B-0795FFDCFD6F}"/>
              </a:ext>
            </a:extLst>
          </p:cNvPr>
          <p:cNvSpPr>
            <a:spLocks noGrp="1"/>
          </p:cNvSpPr>
          <p:nvPr>
            <p:ph idx="1"/>
          </p:nvPr>
        </p:nvSpPr>
        <p:spPr>
          <a:xfrm>
            <a:off x="913795" y="1066800"/>
            <a:ext cx="10353762" cy="5694849"/>
          </a:xfrm>
        </p:spPr>
        <p:txBody>
          <a:bodyPr>
            <a:normAutofit/>
          </a:bodyPr>
          <a:lstStyle/>
          <a:p>
            <a:r>
              <a:rPr lang="en-US" sz="2600" dirty="0"/>
              <a:t>One act succeeds another – the first act is overtaken by the second act – the first act is obliterated by the second act.</a:t>
            </a:r>
          </a:p>
          <a:p>
            <a:pPr lvl="1">
              <a:buFont typeface="Courier New" panose="02070309020205020404" pitchFamily="49" charset="0"/>
              <a:buChar char="o"/>
            </a:pPr>
            <a:r>
              <a:rPr lang="en-US" sz="2600" dirty="0"/>
              <a:t>Distinguish the decision in Baker v Willoughby [1970] AC 467 from that in Jobling v Associated Dairies Ltd [1982] AC 794.</a:t>
            </a:r>
          </a:p>
          <a:p>
            <a:pPr lvl="1">
              <a:buFont typeface="Courier New" panose="02070309020205020404" pitchFamily="49" charset="0"/>
              <a:buChar char="o"/>
            </a:pPr>
            <a:r>
              <a:rPr lang="en-US" sz="2600" dirty="0"/>
              <a:t>The above cases illustrate how the courts will approach the aspect of consecutive cases (acts following each other). </a:t>
            </a:r>
          </a:p>
          <a:p>
            <a:pPr lvl="1">
              <a:buFont typeface="Courier New" panose="02070309020205020404" pitchFamily="49" charset="0"/>
              <a:buChar char="o"/>
            </a:pPr>
            <a:r>
              <a:rPr lang="en-US" sz="2600" dirty="0"/>
              <a:t>Where there exist two causes occurring in succession it may be possible to identify the factual cause of the damage. However at times policy factors may come into play.</a:t>
            </a:r>
          </a:p>
        </p:txBody>
      </p:sp>
    </p:spTree>
    <p:extLst>
      <p:ext uri="{BB962C8B-B14F-4D97-AF65-F5344CB8AC3E}">
        <p14:creationId xmlns:p14="http://schemas.microsoft.com/office/powerpoint/2010/main" val="3095845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2FD78C8-B441-4F40-A4EE-AD47BAE6E542}"/>
              </a:ext>
            </a:extLst>
          </p:cNvPr>
          <p:cNvSpPr>
            <a:spLocks noGrp="1"/>
          </p:cNvSpPr>
          <p:nvPr>
            <p:ph type="title"/>
          </p:nvPr>
        </p:nvSpPr>
        <p:spPr>
          <a:xfrm>
            <a:off x="928956" y="96350"/>
            <a:ext cx="10353762" cy="970450"/>
          </a:xfrm>
        </p:spPr>
        <p:txBody>
          <a:bodyPr/>
          <a:lstStyle/>
          <a:p>
            <a:r>
              <a:rPr lang="en-US" b="1" dirty="0"/>
              <a:t>Proof of Causation</a:t>
            </a:r>
          </a:p>
        </p:txBody>
      </p:sp>
      <p:sp>
        <p:nvSpPr>
          <p:cNvPr id="3" name="Content Placeholder 2">
            <a:extLst>
              <a:ext uri="{FF2B5EF4-FFF2-40B4-BE49-F238E27FC236}">
                <a16:creationId xmlns="" xmlns:a16="http://schemas.microsoft.com/office/drawing/2014/main" id="{C14E4104-6BA6-4193-A910-25888DAF7277}"/>
              </a:ext>
            </a:extLst>
          </p:cNvPr>
          <p:cNvSpPr>
            <a:spLocks noGrp="1"/>
          </p:cNvSpPr>
          <p:nvPr>
            <p:ph idx="1"/>
          </p:nvPr>
        </p:nvSpPr>
        <p:spPr>
          <a:xfrm>
            <a:off x="913795" y="1066800"/>
            <a:ext cx="10353762" cy="5523185"/>
          </a:xfrm>
        </p:spPr>
        <p:txBody>
          <a:bodyPr>
            <a:normAutofit/>
          </a:bodyPr>
          <a:lstStyle/>
          <a:p>
            <a:r>
              <a:rPr lang="en-US" sz="2600" dirty="0"/>
              <a:t>All or nothing approach – prove on a balance of probabilities that the loss was caused by </a:t>
            </a:r>
            <a:r>
              <a:rPr lang="en-US" sz="2600" dirty="0" smtClean="0"/>
              <a:t>D (but for test)</a:t>
            </a:r>
            <a:endParaRPr lang="en-US" sz="2600" dirty="0"/>
          </a:p>
          <a:p>
            <a:pPr lvl="1">
              <a:buFont typeface="Courier New" panose="02070309020205020404" pitchFamily="49" charset="0"/>
              <a:buChar char="o"/>
            </a:pPr>
            <a:r>
              <a:rPr lang="en-US" sz="2600" dirty="0" err="1"/>
              <a:t>Hotson</a:t>
            </a:r>
            <a:r>
              <a:rPr lang="en-US" sz="2600" dirty="0"/>
              <a:t> v East Berkshire Area Health Authority [1987] AC 750</a:t>
            </a:r>
          </a:p>
          <a:p>
            <a:pPr lvl="1">
              <a:buFont typeface="Courier New" panose="02070309020205020404" pitchFamily="49" charset="0"/>
              <a:buChar char="o"/>
            </a:pPr>
            <a:r>
              <a:rPr lang="en-US" sz="2600" dirty="0" err="1"/>
              <a:t>Wilsher</a:t>
            </a:r>
            <a:r>
              <a:rPr lang="en-US" sz="2600" dirty="0"/>
              <a:t> v Essex Area Health Authority [1988] AC </a:t>
            </a:r>
            <a:r>
              <a:rPr lang="en-US" sz="2600" dirty="0" smtClean="0"/>
              <a:t>1074</a:t>
            </a:r>
          </a:p>
          <a:p>
            <a:pPr lvl="1">
              <a:buFont typeface="Courier New" panose="02070309020205020404" pitchFamily="49" charset="0"/>
              <a:buChar char="o"/>
            </a:pPr>
            <a:endParaRPr lang="en-US" sz="2600" dirty="0"/>
          </a:p>
          <a:p>
            <a:r>
              <a:rPr lang="en-US" sz="2600" dirty="0"/>
              <a:t>C can also establish that D materially increased the risk, this could happen in concurrent cases. This is an exceptional test and is not actually about a material contribution to risk, but about increasing risk of injury which then eventuated -  </a:t>
            </a:r>
            <a:endParaRPr lang="en-US" sz="2600" dirty="0" smtClean="0"/>
          </a:p>
          <a:p>
            <a:pPr lvl="1">
              <a:buFont typeface="Courier New" panose="02070309020205020404" pitchFamily="49" charset="0"/>
              <a:buChar char="o"/>
            </a:pPr>
            <a:r>
              <a:rPr lang="en-US" sz="2600" dirty="0" smtClean="0"/>
              <a:t>McGhee </a:t>
            </a:r>
            <a:r>
              <a:rPr lang="en-US" sz="2600" dirty="0"/>
              <a:t>v National Coal Board [1973] 1 WLR 1.</a:t>
            </a:r>
          </a:p>
          <a:p>
            <a:pPr lvl="1">
              <a:buFont typeface="Courier New" panose="02070309020205020404" pitchFamily="49" charset="0"/>
              <a:buChar char="o"/>
            </a:pPr>
            <a:r>
              <a:rPr lang="en-US" sz="2600" dirty="0"/>
              <a:t>See Fairchild v Glenhaven [2002] 3 WLR 89 House of Lords</a:t>
            </a:r>
            <a:r>
              <a:rPr lang="en-US" sz="2600" dirty="0" smtClean="0"/>
              <a:t>.</a:t>
            </a:r>
            <a:endParaRPr lang="en-US" sz="2600" dirty="0"/>
          </a:p>
        </p:txBody>
      </p:sp>
    </p:spTree>
    <p:extLst>
      <p:ext uri="{BB962C8B-B14F-4D97-AF65-F5344CB8AC3E}">
        <p14:creationId xmlns:p14="http://schemas.microsoft.com/office/powerpoint/2010/main" val="3787032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F279C50-94A4-4CCF-95BF-45F9E120CEFE}"/>
              </a:ext>
            </a:extLst>
          </p:cNvPr>
          <p:cNvSpPr>
            <a:spLocks noGrp="1"/>
          </p:cNvSpPr>
          <p:nvPr>
            <p:ph type="title"/>
          </p:nvPr>
        </p:nvSpPr>
        <p:spPr>
          <a:xfrm>
            <a:off x="913795" y="231228"/>
            <a:ext cx="10353762" cy="970450"/>
          </a:xfrm>
        </p:spPr>
        <p:txBody>
          <a:bodyPr/>
          <a:lstStyle/>
          <a:p>
            <a:r>
              <a:rPr lang="en-US" b="1" dirty="0"/>
              <a:t>Novus Actus Interveniens</a:t>
            </a:r>
          </a:p>
        </p:txBody>
      </p:sp>
      <p:sp>
        <p:nvSpPr>
          <p:cNvPr id="3" name="Content Placeholder 2">
            <a:extLst>
              <a:ext uri="{FF2B5EF4-FFF2-40B4-BE49-F238E27FC236}">
                <a16:creationId xmlns="" xmlns:a16="http://schemas.microsoft.com/office/drawing/2014/main" id="{6DB1F827-9C51-4028-B307-6A62C9504B1F}"/>
              </a:ext>
            </a:extLst>
          </p:cNvPr>
          <p:cNvSpPr>
            <a:spLocks noGrp="1"/>
          </p:cNvSpPr>
          <p:nvPr>
            <p:ph idx="1"/>
          </p:nvPr>
        </p:nvSpPr>
        <p:spPr>
          <a:xfrm>
            <a:off x="362607" y="1201678"/>
            <a:ext cx="11161986" cy="5425093"/>
          </a:xfrm>
        </p:spPr>
        <p:txBody>
          <a:bodyPr>
            <a:normAutofit/>
          </a:bodyPr>
          <a:lstStyle/>
          <a:p>
            <a:r>
              <a:rPr lang="en-US" sz="2600" dirty="0"/>
              <a:t>Sometimes a new act or event (Novus actus (or nova causa) Interveniens) may break the legal chain of causation and relieve the defendant of responsibility. </a:t>
            </a:r>
          </a:p>
          <a:p>
            <a:r>
              <a:rPr lang="en-US" sz="2600" dirty="0"/>
              <a:t>An event which occurs after the breach of duty, and contributes to the Plaintiff’s damage, may break the chain of causation, so as to render the Defendant not liable for any damage beyond that point.</a:t>
            </a:r>
          </a:p>
          <a:p>
            <a:pPr marL="871200" lvl="1" indent="-457200">
              <a:buFont typeface="+mj-lt"/>
              <a:buAutoNum type="arabicPeriod"/>
            </a:pPr>
            <a:r>
              <a:rPr lang="en-US" sz="2600" dirty="0"/>
              <a:t>Intervening Act of a third party:-</a:t>
            </a:r>
          </a:p>
          <a:p>
            <a:pPr marL="1177200" lvl="2" indent="-457200">
              <a:buFont typeface="Courier New" panose="02070309020205020404" pitchFamily="49" charset="0"/>
              <a:buChar char="o"/>
            </a:pPr>
            <a:r>
              <a:rPr lang="en-US" sz="2600" dirty="0"/>
              <a:t>Natural or instinctive intervention does not break the chain of causation – Scott v Shepherd (1773) (1773) 95 ER 1124</a:t>
            </a:r>
          </a:p>
          <a:p>
            <a:pPr marL="1177200" lvl="2" indent="-457200">
              <a:buFont typeface="Courier New" panose="02070309020205020404" pitchFamily="49" charset="0"/>
              <a:buChar char="o"/>
            </a:pPr>
            <a:r>
              <a:rPr lang="en-US" sz="2600" dirty="0"/>
              <a:t>Negligent acts of a third party can sometimes break the chain of causation - Knightley v Johns and Others [1982] 1 WLR 349; Roberts v Bettany [2001] EWCA Civ 109.</a:t>
            </a:r>
          </a:p>
        </p:txBody>
      </p:sp>
    </p:spTree>
    <p:extLst>
      <p:ext uri="{BB962C8B-B14F-4D97-AF65-F5344CB8AC3E}">
        <p14:creationId xmlns:p14="http://schemas.microsoft.com/office/powerpoint/2010/main" val="360996003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756</TotalTime>
  <Words>1213</Words>
  <Application>Microsoft Office PowerPoint</Application>
  <PresentationFormat>Widescreen</PresentationFormat>
  <Paragraphs>70</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Courier New</vt:lpstr>
      <vt:lpstr>Office Theme</vt:lpstr>
      <vt:lpstr>University of Lusaka School of Law</vt:lpstr>
      <vt:lpstr>Learning Outcomes</vt:lpstr>
      <vt:lpstr>Causation</vt:lpstr>
      <vt:lpstr>Causation Cont’d</vt:lpstr>
      <vt:lpstr>Factual Causation</vt:lpstr>
      <vt:lpstr>Factual Causation Cont’d</vt:lpstr>
      <vt:lpstr>Consecutive Cases</vt:lpstr>
      <vt:lpstr>Proof of Causation</vt:lpstr>
      <vt:lpstr>Novus Actus Interveniens</vt:lpstr>
      <vt:lpstr>Novus Actus Interveniens Cont’d</vt:lpstr>
      <vt:lpstr>Remoteness of Damage</vt:lpstr>
      <vt:lpstr>The Egg-Shell Skull Rule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 School of Law</dc:title>
  <dc:creator>Lumbwe</dc:creator>
  <cp:lastModifiedBy>Lumbiwe</cp:lastModifiedBy>
  <cp:revision>44</cp:revision>
  <cp:lastPrinted>2020-02-24T16:13:39Z</cp:lastPrinted>
  <dcterms:created xsi:type="dcterms:W3CDTF">2020-02-24T13:31:36Z</dcterms:created>
  <dcterms:modified xsi:type="dcterms:W3CDTF">2022-01-24T13:49:14Z</dcterms:modified>
</cp:coreProperties>
</file>