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256" r:id="rId2"/>
    <p:sldId id="257" r:id="rId3"/>
    <p:sldId id="258" r:id="rId4"/>
    <p:sldId id="403" r:id="rId5"/>
    <p:sldId id="364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88" r:id="rId14"/>
    <p:sldId id="389" r:id="rId15"/>
    <p:sldId id="390" r:id="rId16"/>
    <p:sldId id="375" r:id="rId17"/>
    <p:sldId id="377" r:id="rId18"/>
    <p:sldId id="397" r:id="rId19"/>
    <p:sldId id="378" r:id="rId20"/>
    <p:sldId id="396" r:id="rId21"/>
    <p:sldId id="404" r:id="rId22"/>
    <p:sldId id="380" r:id="rId23"/>
    <p:sldId id="381" r:id="rId24"/>
    <p:sldId id="383" r:id="rId25"/>
    <p:sldId id="384" r:id="rId26"/>
    <p:sldId id="385" r:id="rId27"/>
    <p:sldId id="386" r:id="rId28"/>
    <p:sldId id="398" r:id="rId29"/>
    <p:sldId id="387" r:id="rId30"/>
    <p:sldId id="324" r:id="rId31"/>
    <p:sldId id="325" r:id="rId32"/>
    <p:sldId id="326" r:id="rId33"/>
    <p:sldId id="327" r:id="rId34"/>
    <p:sldId id="328" r:id="rId35"/>
    <p:sldId id="329" r:id="rId36"/>
    <p:sldId id="330" r:id="rId37"/>
    <p:sldId id="331" r:id="rId38"/>
    <p:sldId id="332" r:id="rId39"/>
    <p:sldId id="333" r:id="rId40"/>
    <p:sldId id="400" r:id="rId41"/>
    <p:sldId id="335" r:id="rId42"/>
    <p:sldId id="337" r:id="rId43"/>
    <p:sldId id="338" r:id="rId44"/>
    <p:sldId id="339" r:id="rId45"/>
    <p:sldId id="340" r:id="rId46"/>
    <p:sldId id="341" r:id="rId47"/>
    <p:sldId id="342" r:id="rId48"/>
    <p:sldId id="343" r:id="rId49"/>
    <p:sldId id="344" r:id="rId50"/>
    <p:sldId id="345" r:id="rId51"/>
    <p:sldId id="346" r:id="rId52"/>
    <p:sldId id="347" r:id="rId53"/>
    <p:sldId id="349" r:id="rId54"/>
    <p:sldId id="350" r:id="rId55"/>
    <p:sldId id="351" r:id="rId56"/>
    <p:sldId id="352" r:id="rId57"/>
    <p:sldId id="353" r:id="rId58"/>
    <p:sldId id="355" r:id="rId59"/>
    <p:sldId id="356" r:id="rId60"/>
    <p:sldId id="357" r:id="rId61"/>
    <p:sldId id="358" r:id="rId62"/>
    <p:sldId id="359" r:id="rId63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2" autoAdjust="0"/>
    <p:restoredTop sz="94660"/>
  </p:normalViewPr>
  <p:slideViewPr>
    <p:cSldViewPr>
      <p:cViewPr varScale="1">
        <p:scale>
          <a:sx n="70" d="100"/>
          <a:sy n="70" d="100"/>
        </p:scale>
        <p:origin x="1608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0BA93-4EE7-4B78-974C-1FDF040A478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3604B9-0A71-482D-985F-6E4F8F3587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124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13D26C-6CCA-4632-BD72-4B884C6C6285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8"/>
            <a:ext cx="5335270" cy="446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525C3-A31A-457A-8F5F-B865ECCAF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146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525C3-A31A-457A-8F5F-B865ECCAFEB6}" type="slidenum">
              <a:rPr lang="en-GB" smtClean="0"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27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14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682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373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639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7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30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841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86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185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35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550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FCF94-127B-4F8D-8649-0524305FDAD8}" type="datetimeFigureOut">
              <a:rPr lang="en-GB" smtClean="0"/>
              <a:t>02/05/2023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CF7A2-1095-4E74-893B-124484B64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36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7990656" cy="2979763"/>
          </a:xfrm>
        </p:spPr>
        <p:txBody>
          <a:bodyPr>
            <a:normAutofit/>
          </a:bodyPr>
          <a:lstStyle/>
          <a:p>
            <a:r>
              <a:rPr lang="en-GB" dirty="0" smtClean="0"/>
              <a:t>LIS 2021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COLLECTION </a:t>
            </a:r>
            <a:r>
              <a:rPr lang="en-GB" dirty="0" smtClean="0"/>
              <a:t>DEV’T: </a:t>
            </a:r>
            <a:br>
              <a:rPr lang="en-GB" dirty="0" smtClean="0"/>
            </a:br>
            <a:r>
              <a:rPr lang="en-GB" sz="2800" dirty="0" smtClean="0"/>
              <a:t>ACQUISITION OF INFORMATION RESOURCES</a:t>
            </a:r>
            <a:endParaRPr lang="en-GB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749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D, Deposits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two </a:t>
            </a:r>
            <a:r>
              <a:rPr lang="en-GB" dirty="0"/>
              <a:t>types; </a:t>
            </a:r>
            <a:r>
              <a:rPr lang="en-GB" dirty="0">
                <a:solidFill>
                  <a:srgbClr val="92D050"/>
                </a:solidFill>
              </a:rPr>
              <a:t>legal</a:t>
            </a:r>
            <a:r>
              <a:rPr lang="en-GB" dirty="0"/>
              <a:t> and </a:t>
            </a:r>
            <a:r>
              <a:rPr lang="en-GB" dirty="0">
                <a:solidFill>
                  <a:schemeClr val="tx2"/>
                </a:solidFill>
              </a:rPr>
              <a:t>academic</a:t>
            </a:r>
            <a:r>
              <a:rPr lang="en-GB" dirty="0"/>
              <a:t>.  </a:t>
            </a:r>
            <a:endParaRPr lang="en-GB" dirty="0" smtClean="0"/>
          </a:p>
          <a:p>
            <a:r>
              <a:rPr lang="en-GB" dirty="0" smtClean="0"/>
              <a:t>Legal </a:t>
            </a:r>
            <a:r>
              <a:rPr lang="en-GB" dirty="0"/>
              <a:t>deposit </a:t>
            </a:r>
            <a:endParaRPr lang="en-GB" dirty="0" smtClean="0"/>
          </a:p>
          <a:p>
            <a:pPr lvl="1"/>
            <a:r>
              <a:rPr lang="en-GB" dirty="0" smtClean="0"/>
              <a:t>is </a:t>
            </a:r>
            <a:r>
              <a:rPr lang="en-GB" dirty="0"/>
              <a:t>a legal requirement (by law, rules) that producers of information materials deposit a designated number of copies of their publications with certain identified libraries assigned legal deposit status</a:t>
            </a:r>
            <a:r>
              <a:rPr lang="en-GB" dirty="0" smtClean="0"/>
              <a:t>..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656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Academic deposit </a:t>
            </a:r>
            <a:endParaRPr lang="en-GB" dirty="0" smtClean="0"/>
          </a:p>
          <a:p>
            <a:pPr lvl="1"/>
            <a:r>
              <a:rPr lang="en-GB" dirty="0" smtClean="0"/>
              <a:t>is </a:t>
            </a:r>
            <a:r>
              <a:rPr lang="en-GB" dirty="0"/>
              <a:t>a practice where publishers of scholarly and research publications deposit their materials in libraries and information centres voluntarily or as a requirement by academic institutions. 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Deposits </a:t>
            </a:r>
            <a:r>
              <a:rPr lang="en-GB" b="1" dirty="0" err="1" smtClean="0"/>
              <a:t>cont</a:t>
            </a:r>
            <a:r>
              <a:rPr lang="en-GB" b="1" dirty="0" smtClean="0"/>
              <a:t>…</a:t>
            </a:r>
            <a:r>
              <a:rPr lang="en-GB" b="1" dirty="0"/>
              <a:t/>
            </a:r>
            <a:br>
              <a:rPr lang="en-GB" b="1" dirty="0"/>
            </a:b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29029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 steps in the overall acquisitions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046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prstClr val="black"/>
                </a:solidFill>
              </a:rPr>
              <a:t>steps in the overall acquisitions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a. Request processing</a:t>
            </a:r>
          </a:p>
          <a:p>
            <a:r>
              <a:rPr lang="en-GB" dirty="0"/>
              <a:t>The acquisition process </a:t>
            </a:r>
            <a:r>
              <a:rPr lang="en-GB" dirty="0">
                <a:solidFill>
                  <a:srgbClr val="C00000"/>
                </a:solidFill>
              </a:rPr>
              <a:t>starts with receipt </a:t>
            </a:r>
            <a:r>
              <a:rPr lang="en-GB" dirty="0"/>
              <a:t>of a </a:t>
            </a:r>
            <a:r>
              <a:rPr lang="en-GB" dirty="0">
                <a:solidFill>
                  <a:srgbClr val="C00000"/>
                </a:solidFill>
              </a:rPr>
              <a:t>request form </a:t>
            </a:r>
            <a:r>
              <a:rPr lang="en-GB" dirty="0"/>
              <a:t>from recommenders/selectors or a selection list duly approved by </a:t>
            </a:r>
            <a:r>
              <a:rPr lang="en-GB" dirty="0" smtClean="0"/>
              <a:t>departments</a:t>
            </a:r>
          </a:p>
          <a:p>
            <a:r>
              <a:rPr lang="en-GB" dirty="0" smtClean="0"/>
              <a:t>Once requests are received they have to be </a:t>
            </a:r>
            <a:r>
              <a:rPr lang="en-GB" dirty="0" smtClean="0">
                <a:solidFill>
                  <a:srgbClr val="C00000"/>
                </a:solidFill>
              </a:rPr>
              <a:t>organised</a:t>
            </a:r>
            <a:r>
              <a:rPr lang="en-GB" dirty="0" smtClean="0"/>
              <a:t> in a way which makes it easy to search for the items requested for purchase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1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Items to be included in a request form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Author</a:t>
            </a:r>
          </a:p>
          <a:p>
            <a:r>
              <a:rPr lang="en-GB" dirty="0" smtClean="0"/>
              <a:t>Title</a:t>
            </a:r>
          </a:p>
          <a:p>
            <a:r>
              <a:rPr lang="en-GB" dirty="0" smtClean="0"/>
              <a:t>Publisher</a:t>
            </a:r>
          </a:p>
          <a:p>
            <a:r>
              <a:rPr lang="en-GB" dirty="0" smtClean="0"/>
              <a:t>Date of publication</a:t>
            </a:r>
          </a:p>
          <a:p>
            <a:r>
              <a:rPr lang="en-GB" dirty="0" smtClean="0"/>
              <a:t>Edition</a:t>
            </a:r>
          </a:p>
          <a:p>
            <a:r>
              <a:rPr lang="en-GB" dirty="0" smtClean="0"/>
              <a:t>Price</a:t>
            </a:r>
          </a:p>
          <a:p>
            <a:r>
              <a:rPr lang="en-GB" dirty="0" smtClean="0"/>
              <a:t>No of copies</a:t>
            </a:r>
          </a:p>
          <a:p>
            <a:r>
              <a:rPr lang="en-GB" dirty="0" smtClean="0"/>
              <a:t>ISBN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60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Items to be included in a request form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Requestor’s name</a:t>
            </a:r>
          </a:p>
          <a:p>
            <a:r>
              <a:rPr lang="en-GB" dirty="0" smtClean="0"/>
              <a:t>Vendor</a:t>
            </a:r>
          </a:p>
          <a:p>
            <a:r>
              <a:rPr lang="en-GB" dirty="0" smtClean="0"/>
              <a:t>Approval signature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831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steps </a:t>
            </a:r>
            <a:r>
              <a:rPr lang="en-GB" b="1" dirty="0"/>
              <a:t>in the overall acquisitions process</a:t>
            </a:r>
            <a:br>
              <a:rPr lang="en-GB" b="1" dirty="0"/>
            </a:br>
            <a:r>
              <a:rPr lang="en-GB" dirty="0"/>
              <a:t/>
            </a:r>
            <a:br>
              <a:rPr lang="en-GB" dirty="0"/>
            </a:b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GB" b="1" dirty="0" smtClean="0"/>
              <a:t>b. </a:t>
            </a:r>
            <a:r>
              <a:rPr lang="en-GB" b="1" dirty="0"/>
              <a:t>Pre-order/bibliographic searching and verification</a:t>
            </a:r>
            <a:endParaRPr lang="en-US" dirty="0" smtClean="0">
              <a:solidFill>
                <a:srgbClr val="FF0000"/>
              </a:solidFill>
            </a:endParaRPr>
          </a:p>
          <a:p>
            <a:pPr marL="0" lv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Searching</a:t>
            </a:r>
            <a:r>
              <a:rPr lang="en-US" dirty="0" smtClean="0"/>
              <a:t>- </a:t>
            </a:r>
          </a:p>
          <a:p>
            <a:pPr lvl="1"/>
            <a:r>
              <a:rPr lang="en-US" dirty="0" smtClean="0"/>
              <a:t>Establishing the </a:t>
            </a:r>
            <a:r>
              <a:rPr lang="en-US" dirty="0" smtClean="0">
                <a:solidFill>
                  <a:schemeClr val="tx2"/>
                </a:solidFill>
              </a:rPr>
              <a:t>existence</a:t>
            </a:r>
            <a:r>
              <a:rPr lang="en-US" dirty="0" smtClean="0"/>
              <a:t> of an item </a:t>
            </a:r>
          </a:p>
          <a:p>
            <a:pPr marL="457200" lvl="1" indent="0">
              <a:buNone/>
            </a:pPr>
            <a:r>
              <a:rPr lang="en-US" dirty="0" smtClean="0"/>
              <a:t>(author, title, publisher, date of publication, price, and where it may be acquired). 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Verification- </a:t>
            </a:r>
          </a:p>
          <a:p>
            <a:r>
              <a:rPr lang="en-GB" dirty="0" smtClean="0"/>
              <a:t>Establishing the </a:t>
            </a:r>
            <a:r>
              <a:rPr lang="en-GB" dirty="0" smtClean="0">
                <a:solidFill>
                  <a:schemeClr val="tx2"/>
                </a:solidFill>
              </a:rPr>
              <a:t>need for the item </a:t>
            </a:r>
            <a:r>
              <a:rPr lang="en-GB" dirty="0" smtClean="0"/>
              <a:t>by the library </a:t>
            </a:r>
          </a:p>
          <a:p>
            <a:pPr lvl="1"/>
            <a:r>
              <a:rPr lang="en-GB" dirty="0" smtClean="0"/>
              <a:t>verify whether the library already has the item, need for second copy, multiple copies or whether the item is already on order.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523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C</a:t>
            </a:r>
            <a:r>
              <a:rPr lang="en-GB" b="1" dirty="0"/>
              <a:t>.</a:t>
            </a:r>
            <a:r>
              <a:rPr lang="en-GB" b="1" dirty="0" smtClean="0"/>
              <a:t> </a:t>
            </a:r>
            <a:r>
              <a:rPr lang="en-GB" b="1" dirty="0"/>
              <a:t>Ordering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</a:t>
            </a:r>
            <a:r>
              <a:rPr lang="en-GB" dirty="0"/>
              <a:t>number of methods for ordering include:</a:t>
            </a:r>
          </a:p>
          <a:p>
            <a:pPr marL="0" lvl="0" indent="0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1. Firm Order</a:t>
            </a:r>
            <a:r>
              <a:rPr lang="en-GB" dirty="0" smtClean="0">
                <a:solidFill>
                  <a:srgbClr val="FF0000"/>
                </a:solidFill>
              </a:rPr>
              <a:t>: </a:t>
            </a:r>
          </a:p>
          <a:p>
            <a:pPr lvl="0"/>
            <a:r>
              <a:rPr lang="en-US" dirty="0"/>
              <a:t>A one-time order for a specific title or titles for a specific number of copies</a:t>
            </a:r>
            <a:r>
              <a:rPr lang="en-US" dirty="0" smtClean="0"/>
              <a:t>.</a:t>
            </a:r>
          </a:p>
          <a:p>
            <a:pPr marL="0" lvl="0" indent="0">
              <a:buNone/>
            </a:pPr>
            <a:r>
              <a:rPr lang="en-GB" b="1" i="1" dirty="0" smtClean="0">
                <a:solidFill>
                  <a:srgbClr val="FF0000"/>
                </a:solidFill>
              </a:rPr>
              <a:t>2.</a:t>
            </a:r>
            <a:r>
              <a:rPr lang="en-US" b="1" i="1" dirty="0">
                <a:solidFill>
                  <a:srgbClr val="FF0000"/>
                </a:solidFill>
              </a:rPr>
              <a:t>Standing order</a:t>
            </a:r>
            <a:r>
              <a:rPr lang="en-GB" dirty="0">
                <a:solidFill>
                  <a:srgbClr val="FF0000"/>
                </a:solidFill>
              </a:rPr>
              <a:t>: </a:t>
            </a:r>
          </a:p>
          <a:p>
            <a:r>
              <a:rPr lang="en-ZA" dirty="0" smtClean="0"/>
              <a:t>used for </a:t>
            </a:r>
            <a:r>
              <a:rPr lang="en-ZA" dirty="0">
                <a:solidFill>
                  <a:srgbClr val="7030A0"/>
                </a:solidFill>
              </a:rPr>
              <a:t>recurring </a:t>
            </a:r>
            <a:r>
              <a:rPr lang="en-ZA" dirty="0" smtClean="0">
                <a:solidFill>
                  <a:srgbClr val="7030A0"/>
                </a:solidFill>
              </a:rPr>
              <a:t>materials</a:t>
            </a:r>
          </a:p>
          <a:p>
            <a:r>
              <a:rPr lang="en-ZA" dirty="0" smtClean="0"/>
              <a:t>placed </a:t>
            </a:r>
            <a:r>
              <a:rPr lang="en-ZA" dirty="0"/>
              <a:t>for selected titles for which it is important to ensure uninterrupted receipt of updates, new editions, or parts. </a:t>
            </a:r>
            <a:endParaRPr lang="en-GB" dirty="0" smtClean="0">
              <a:solidFill>
                <a:srgbClr val="7030A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steps in the overall acquisitions </a:t>
            </a:r>
            <a:r>
              <a:rPr lang="en-GB" b="1" dirty="0" smtClean="0"/>
              <a:t>process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71329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C. Ordering</a:t>
            </a:r>
            <a:endParaRPr lang="en-US" b="1" i="1" dirty="0" smtClean="0"/>
          </a:p>
          <a:p>
            <a:pPr marL="0" indent="0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2. Standing order cont’d</a:t>
            </a:r>
            <a:r>
              <a:rPr lang="en-GB" dirty="0" smtClean="0">
                <a:solidFill>
                  <a:srgbClr val="FF0000"/>
                </a:solidFill>
              </a:rPr>
              <a:t>: </a:t>
            </a:r>
          </a:p>
          <a:p>
            <a:r>
              <a:rPr lang="en-GB" dirty="0"/>
              <a:t>Publisher/vendor </a:t>
            </a:r>
            <a:r>
              <a:rPr lang="en-GB" dirty="0">
                <a:solidFill>
                  <a:srgbClr val="FF0000"/>
                </a:solidFill>
              </a:rPr>
              <a:t>automatically send a new edition of a work when it is published.  </a:t>
            </a:r>
            <a:endParaRPr lang="en-GB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Standing </a:t>
            </a:r>
            <a:r>
              <a:rPr lang="en-GB" dirty="0"/>
              <a:t>orders are especially useful in purchasing </a:t>
            </a:r>
            <a:r>
              <a:rPr lang="en-GB" dirty="0">
                <a:solidFill>
                  <a:srgbClr val="C00000"/>
                </a:solidFill>
              </a:rPr>
              <a:t>standard reference </a:t>
            </a:r>
            <a:r>
              <a:rPr lang="en-GB" dirty="0"/>
              <a:t>materials that are published annually</a:t>
            </a:r>
            <a:r>
              <a:rPr lang="en-GB" dirty="0" smtClean="0"/>
              <a:t>.</a:t>
            </a:r>
            <a:r>
              <a:rPr lang="en-GB" dirty="0"/>
              <a:t> </a:t>
            </a:r>
            <a:endParaRPr lang="en-GB" dirty="0" smtClean="0"/>
          </a:p>
          <a:p>
            <a:r>
              <a:rPr lang="en-GB" dirty="0" smtClean="0"/>
              <a:t>Library </a:t>
            </a:r>
            <a:r>
              <a:rPr lang="en-GB" dirty="0"/>
              <a:t>pays upon receipt of the titles.</a:t>
            </a:r>
          </a:p>
          <a:p>
            <a:endParaRPr lang="en-GB" dirty="0" smtClean="0"/>
          </a:p>
          <a:p>
            <a:endParaRPr lang="en-ZA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steps in the overall acquisitions process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64458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4. Approval plan</a:t>
            </a:r>
            <a:r>
              <a:rPr lang="en-GB" dirty="0" smtClean="0"/>
              <a:t>: </a:t>
            </a:r>
          </a:p>
          <a:p>
            <a:pPr lvl="0"/>
            <a:r>
              <a:rPr lang="en-GB" dirty="0" smtClean="0"/>
              <a:t>is </a:t>
            </a:r>
            <a:r>
              <a:rPr lang="en-GB" dirty="0"/>
              <a:t>a method of acquiring library materials whereby a </a:t>
            </a:r>
            <a:r>
              <a:rPr lang="en-GB" dirty="0">
                <a:solidFill>
                  <a:srgbClr val="C00000"/>
                </a:solidFill>
              </a:rPr>
              <a:t>vendor selects material </a:t>
            </a:r>
            <a:r>
              <a:rPr lang="en-GB" dirty="0" smtClean="0">
                <a:solidFill>
                  <a:srgbClr val="C00000"/>
                </a:solidFill>
              </a:rPr>
              <a:t>based </a:t>
            </a:r>
            <a:r>
              <a:rPr lang="en-GB" dirty="0">
                <a:solidFill>
                  <a:srgbClr val="C00000"/>
                </a:solidFill>
              </a:rPr>
              <a:t>upon a profile provided by the Library</a:t>
            </a:r>
            <a:r>
              <a:rPr lang="en-GB" dirty="0"/>
              <a:t>. </a:t>
            </a:r>
            <a:endParaRPr lang="en-GB" dirty="0" smtClean="0"/>
          </a:p>
          <a:p>
            <a:pPr lvl="0"/>
            <a:r>
              <a:rPr lang="en-US" dirty="0"/>
              <a:t>The approval profile typically specifies </a:t>
            </a:r>
          </a:p>
          <a:p>
            <a:pPr lvl="1"/>
            <a:r>
              <a:rPr lang="en-US" dirty="0"/>
              <a:t>the library’s </a:t>
            </a:r>
            <a:r>
              <a:rPr lang="en-US" dirty="0">
                <a:solidFill>
                  <a:srgbClr val="C00000"/>
                </a:solidFill>
              </a:rPr>
              <a:t>subject focu</a:t>
            </a:r>
            <a:r>
              <a:rPr lang="en-US" dirty="0"/>
              <a:t>s areas and </a:t>
            </a:r>
            <a:r>
              <a:rPr lang="en-US" dirty="0">
                <a:solidFill>
                  <a:srgbClr val="7030A0"/>
                </a:solidFill>
              </a:rPr>
              <a:t>collection intensity </a:t>
            </a:r>
            <a:r>
              <a:rPr lang="en-US" dirty="0"/>
              <a:t>(e.g., comprehensive), and </a:t>
            </a:r>
          </a:p>
          <a:p>
            <a:pPr lvl="1"/>
            <a:r>
              <a:rPr lang="en-US" dirty="0"/>
              <a:t>other collection parameters such as </a:t>
            </a:r>
            <a:r>
              <a:rPr lang="en-US" dirty="0">
                <a:solidFill>
                  <a:srgbClr val="7030A0"/>
                </a:solidFill>
              </a:rPr>
              <a:t>format</a:t>
            </a:r>
            <a:r>
              <a:rPr lang="en-US" dirty="0"/>
              <a:t>, </a:t>
            </a:r>
            <a:r>
              <a:rPr lang="en-US" dirty="0">
                <a:solidFill>
                  <a:srgbClr val="C00000"/>
                </a:solidFill>
              </a:rPr>
              <a:t>language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place of publication</a:t>
            </a:r>
            <a:r>
              <a:rPr lang="en-US" dirty="0"/>
              <a:t> and </a:t>
            </a:r>
            <a:r>
              <a:rPr lang="en-US" dirty="0">
                <a:solidFill>
                  <a:srgbClr val="7030A0"/>
                </a:solidFill>
              </a:rPr>
              <a:t>price range</a:t>
            </a:r>
            <a:r>
              <a:rPr lang="en-US" dirty="0"/>
              <a:t>. 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steps in the overall acquisitions process</a:t>
            </a:r>
          </a:p>
        </p:txBody>
      </p:sp>
    </p:spTree>
    <p:extLst>
      <p:ext uri="{BB962C8B-B14F-4D97-AF65-F5344CB8AC3E}">
        <p14:creationId xmlns:p14="http://schemas.microsoft.com/office/powerpoint/2010/main" val="335690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INTRODUCTION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GB" sz="3600" dirty="0"/>
              <a:t>Acquisition is one of the central activities in the collection development process as it is the means by which the </a:t>
            </a:r>
            <a:r>
              <a:rPr lang="en-GB" sz="3600" dirty="0">
                <a:solidFill>
                  <a:srgbClr val="FF0000"/>
                </a:solidFill>
              </a:rPr>
              <a:t>desired information materials are procured</a:t>
            </a:r>
            <a:r>
              <a:rPr lang="en-GB" sz="3600" dirty="0"/>
              <a:t> for the community that the library is serving. </a:t>
            </a:r>
          </a:p>
        </p:txBody>
      </p:sp>
    </p:spTree>
    <p:extLst>
      <p:ext uri="{BB962C8B-B14F-4D97-AF65-F5344CB8AC3E}">
        <p14:creationId xmlns:p14="http://schemas.microsoft.com/office/powerpoint/2010/main" val="53705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ZA" b="1" dirty="0" smtClean="0">
                <a:solidFill>
                  <a:srgbClr val="FF0000"/>
                </a:solidFill>
              </a:rPr>
              <a:t>5. Subscriptions</a:t>
            </a:r>
            <a:r>
              <a:rPr lang="en-ZA" b="1" dirty="0" smtClean="0"/>
              <a:t> </a:t>
            </a:r>
          </a:p>
          <a:p>
            <a:r>
              <a:rPr lang="en-GB" dirty="0" smtClean="0"/>
              <a:t>Used  for any </a:t>
            </a:r>
            <a:r>
              <a:rPr lang="en-GB" dirty="0"/>
              <a:t>resource with an annual payment to retain </a:t>
            </a:r>
            <a:r>
              <a:rPr lang="en-GB" dirty="0" smtClean="0"/>
              <a:t>access e.g. Journals</a:t>
            </a:r>
            <a:r>
              <a:rPr lang="en-GB" dirty="0"/>
              <a:t>, magazines, newspapers, and databases</a:t>
            </a:r>
            <a:r>
              <a:rPr lang="en-ZA" dirty="0" smtClean="0"/>
              <a:t> </a:t>
            </a:r>
          </a:p>
          <a:p>
            <a:r>
              <a:rPr lang="en-GB" dirty="0"/>
              <a:t>Subscriptions are a combination of standing and blanket </a:t>
            </a:r>
            <a:r>
              <a:rPr lang="en-GB" dirty="0" smtClean="0"/>
              <a:t>orders </a:t>
            </a:r>
          </a:p>
          <a:p>
            <a:r>
              <a:rPr lang="en-GB" dirty="0" smtClean="0"/>
              <a:t>A </a:t>
            </a:r>
            <a:r>
              <a:rPr lang="en-GB" dirty="0"/>
              <a:t>library may enter a subscription for a given timeframe </a:t>
            </a:r>
            <a:r>
              <a:rPr lang="en-ZA" dirty="0" smtClean="0"/>
              <a:t>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steps in the overall acquisitions process</a:t>
            </a:r>
          </a:p>
        </p:txBody>
      </p:sp>
    </p:spTree>
    <p:extLst>
      <p:ext uri="{BB962C8B-B14F-4D97-AF65-F5344CB8AC3E}">
        <p14:creationId xmlns:p14="http://schemas.microsoft.com/office/powerpoint/2010/main" val="114990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6. Leases </a:t>
            </a:r>
          </a:p>
          <a:p>
            <a:r>
              <a:rPr lang="en-GB" sz="2400" dirty="0" smtClean="0"/>
              <a:t>primary </a:t>
            </a:r>
            <a:r>
              <a:rPr lang="en-GB" sz="2400" dirty="0"/>
              <a:t>means for handling </a:t>
            </a:r>
            <a:r>
              <a:rPr lang="en-GB" sz="2400" dirty="0" smtClean="0"/>
              <a:t>e-resources</a:t>
            </a:r>
          </a:p>
          <a:p>
            <a:r>
              <a:rPr lang="en-GB" sz="2400" dirty="0" smtClean="0"/>
              <a:t>The </a:t>
            </a:r>
            <a:r>
              <a:rPr lang="en-GB" sz="2400" dirty="0"/>
              <a:t>decision to lease is almost always in the hands of the supplier rather than the </a:t>
            </a:r>
            <a:r>
              <a:rPr lang="en-GB" sz="2400" dirty="0" smtClean="0"/>
              <a:t>library</a:t>
            </a:r>
          </a:p>
          <a:p>
            <a:r>
              <a:rPr lang="en-GB" sz="2400" dirty="0" smtClean="0"/>
              <a:t>The </a:t>
            </a:r>
            <a:r>
              <a:rPr lang="en-GB" sz="2400" dirty="0"/>
              <a:t>difference between buying and leasing has significant implications for the library and its users. </a:t>
            </a:r>
            <a:endParaRPr lang="en-GB" sz="2400" dirty="0" smtClean="0"/>
          </a:p>
          <a:p>
            <a:r>
              <a:rPr lang="en-GB" sz="2400" dirty="0" smtClean="0"/>
              <a:t>Essentially </a:t>
            </a:r>
            <a:r>
              <a:rPr lang="en-GB" sz="2400" dirty="0"/>
              <a:t>the library pays for access to the information for only as long as it pays the annual fee. </a:t>
            </a:r>
            <a:endParaRPr lang="en-GB" sz="2400" dirty="0" smtClean="0"/>
          </a:p>
          <a:p>
            <a:r>
              <a:rPr lang="en-GB" sz="2400" dirty="0" smtClean="0"/>
              <a:t>At </a:t>
            </a:r>
            <a:r>
              <a:rPr lang="en-GB" sz="2400" dirty="0"/>
              <a:t>the end of a lease, the library generally loses all access to the material it was paying for, although some suppliers will provide long-term access to the material that was available during the lease period</a:t>
            </a:r>
            <a:endParaRPr lang="en-GB" sz="24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steps in the overall acquisitions process</a:t>
            </a:r>
          </a:p>
        </p:txBody>
      </p:sp>
    </p:spTree>
    <p:extLst>
      <p:ext uri="{BB962C8B-B14F-4D97-AF65-F5344CB8AC3E}">
        <p14:creationId xmlns:p14="http://schemas.microsoft.com/office/powerpoint/2010/main" val="240085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/>
              <a:t>steps in the overall acquisitions </a:t>
            </a:r>
            <a:r>
              <a:rPr lang="en-GB" b="1" dirty="0" smtClean="0"/>
              <a:t>process</a:t>
            </a:r>
            <a:r>
              <a:rPr lang="en-GB" dirty="0"/>
              <a:t/>
            </a:r>
            <a:br>
              <a:rPr lang="en-GB" dirty="0"/>
            </a:br>
            <a:endParaRPr lang="en-GB" b="1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d. </a:t>
            </a:r>
            <a:r>
              <a:rPr lang="en-GB" b="1" dirty="0"/>
              <a:t>Order placement</a:t>
            </a:r>
            <a:endParaRPr lang="en-US" dirty="0" smtClean="0"/>
          </a:p>
          <a:p>
            <a:r>
              <a:rPr lang="en-US" dirty="0" smtClean="0"/>
              <a:t>A final list with full </a:t>
            </a:r>
            <a:r>
              <a:rPr lang="en-US" dirty="0" smtClean="0">
                <a:solidFill>
                  <a:srgbClr val="C00000"/>
                </a:solidFill>
              </a:rPr>
              <a:t>bibliographic details </a:t>
            </a:r>
            <a:r>
              <a:rPr lang="en-US" dirty="0" smtClean="0"/>
              <a:t>including </a:t>
            </a:r>
            <a:r>
              <a:rPr lang="en-US" dirty="0" smtClean="0">
                <a:solidFill>
                  <a:srgbClr val="7030A0"/>
                </a:solidFill>
              </a:rPr>
              <a:t>price</a:t>
            </a:r>
            <a:r>
              <a:rPr lang="en-US" dirty="0" smtClean="0"/>
              <a:t>, is sent to publishers or an agent </a:t>
            </a:r>
            <a:r>
              <a:rPr lang="en-US" dirty="0" smtClean="0">
                <a:solidFill>
                  <a:srgbClr val="C00000"/>
                </a:solidFill>
              </a:rPr>
              <a:t>requesting for a quotation</a:t>
            </a:r>
            <a:endParaRPr lang="en-US" dirty="0"/>
          </a:p>
          <a:p>
            <a:r>
              <a:rPr lang="en-US" dirty="0" smtClean="0"/>
              <a:t>Each order is assigned an </a:t>
            </a:r>
            <a:r>
              <a:rPr lang="en-US" dirty="0" smtClean="0">
                <a:solidFill>
                  <a:srgbClr val="7030A0"/>
                </a:solidFill>
              </a:rPr>
              <a:t>order number </a:t>
            </a:r>
            <a:r>
              <a:rPr lang="en-US" dirty="0" smtClean="0"/>
              <a:t>for easy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reference</a:t>
            </a:r>
            <a:endParaRPr lang="en-US" dirty="0"/>
          </a:p>
          <a:p>
            <a:r>
              <a:rPr lang="en-US" dirty="0" smtClean="0"/>
              <a:t>Once </a:t>
            </a:r>
            <a:r>
              <a:rPr lang="en-US" dirty="0"/>
              <a:t>the quotations are received comparisons are </a:t>
            </a:r>
            <a:r>
              <a:rPr lang="en-US" dirty="0" smtClean="0"/>
              <a:t>made.</a:t>
            </a:r>
          </a:p>
          <a:p>
            <a:r>
              <a:rPr lang="en-US" dirty="0" smtClean="0"/>
              <a:t>Arrangements </a:t>
            </a:r>
            <a:r>
              <a:rPr lang="en-US" dirty="0"/>
              <a:t>for payment are made, which can be through Bank Draft, Bank Certified Check </a:t>
            </a:r>
            <a:r>
              <a:rPr lang="en-US" dirty="0" smtClean="0"/>
              <a:t>or some </a:t>
            </a:r>
            <a:r>
              <a:rPr lang="en-US" dirty="0"/>
              <a:t>other convenient means, but rarely in cash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10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b="1" dirty="0"/>
              <a:t>steps in the overall acquisitions process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e. </a:t>
            </a:r>
            <a:r>
              <a:rPr lang="en-US" b="1" dirty="0"/>
              <a:t>Order Receipt</a:t>
            </a:r>
            <a:endParaRPr lang="en-US" dirty="0" smtClean="0"/>
          </a:p>
          <a:p>
            <a:r>
              <a:rPr lang="en-US" dirty="0" smtClean="0"/>
              <a:t>This step involves a number or procedures as outlined below:</a:t>
            </a:r>
            <a:endParaRPr lang="en-GB" dirty="0" smtClean="0"/>
          </a:p>
          <a:p>
            <a:pPr marL="971550" lvl="1" indent="-514350">
              <a:buFont typeface="+mj-lt"/>
              <a:buAutoNum type="alphaLcParenR"/>
            </a:pPr>
            <a:r>
              <a:rPr lang="en-US" sz="3200" dirty="0" smtClean="0"/>
              <a:t>Find the </a:t>
            </a:r>
            <a:r>
              <a:rPr lang="en-US" sz="3200" dirty="0" smtClean="0">
                <a:solidFill>
                  <a:schemeClr val="accent5">
                    <a:lumMod val="75000"/>
                  </a:schemeClr>
                </a:solidFill>
              </a:rPr>
              <a:t>packing list </a:t>
            </a:r>
            <a:r>
              <a:rPr lang="en-US" sz="3200" dirty="0" smtClean="0"/>
              <a:t>and invoice</a:t>
            </a:r>
            <a:endParaRPr lang="en-GB" sz="3200" dirty="0" smtClean="0"/>
          </a:p>
          <a:p>
            <a:pPr marL="971550" lvl="1" indent="-514350">
              <a:buFont typeface="+mj-lt"/>
              <a:buAutoNum type="alphaLcParenR"/>
            </a:pPr>
            <a:r>
              <a:rPr lang="en-US" sz="3200" dirty="0" smtClean="0"/>
              <a:t>Check </a:t>
            </a:r>
            <a:r>
              <a:rPr lang="en-US" sz="3200" dirty="0" smtClean="0">
                <a:solidFill>
                  <a:srgbClr val="7030A0"/>
                </a:solidFill>
              </a:rPr>
              <a:t>received items </a:t>
            </a:r>
            <a:r>
              <a:rPr lang="en-US" sz="3200" dirty="0" smtClean="0"/>
              <a:t>against the </a:t>
            </a:r>
            <a:r>
              <a:rPr lang="en-US" sz="3200" dirty="0" smtClean="0">
                <a:solidFill>
                  <a:srgbClr val="7030A0"/>
                </a:solidFill>
              </a:rPr>
              <a:t>packing list </a:t>
            </a:r>
            <a:r>
              <a:rPr lang="en-US" sz="3200" dirty="0" smtClean="0"/>
              <a:t>to ensure that suppliers have sent what they claim to have sent</a:t>
            </a:r>
            <a:endParaRPr lang="en-GB" sz="3200" dirty="0"/>
          </a:p>
          <a:p>
            <a:pPr marL="971550" lvl="1" indent="-514350">
              <a:buFont typeface="+mj-lt"/>
              <a:buAutoNum type="alphaLcParenR"/>
            </a:pPr>
            <a:r>
              <a:rPr lang="en-US" sz="3500" dirty="0" smtClean="0"/>
              <a:t>check </a:t>
            </a:r>
            <a:r>
              <a:rPr lang="en-US" sz="3500" dirty="0" smtClean="0">
                <a:solidFill>
                  <a:srgbClr val="7030A0"/>
                </a:solidFill>
              </a:rPr>
              <a:t>received items </a:t>
            </a:r>
            <a:r>
              <a:rPr lang="en-US" sz="3500" dirty="0" smtClean="0"/>
              <a:t>against the </a:t>
            </a:r>
            <a:r>
              <a:rPr lang="en-US" sz="3500" dirty="0" smtClean="0">
                <a:solidFill>
                  <a:srgbClr val="C00000"/>
                </a:solidFill>
              </a:rPr>
              <a:t>order</a:t>
            </a:r>
            <a:r>
              <a:rPr lang="en-US" sz="3500" dirty="0" smtClean="0"/>
              <a:t> to ensure that suppliers have sent what was ordered.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sz="3600" dirty="0"/>
              <a:t>Check the </a:t>
            </a:r>
            <a:r>
              <a:rPr lang="en-US" sz="3600" dirty="0">
                <a:solidFill>
                  <a:srgbClr val="FF0000"/>
                </a:solidFill>
              </a:rPr>
              <a:t>condition of received items </a:t>
            </a:r>
            <a:r>
              <a:rPr lang="en-US" sz="3600" dirty="0"/>
              <a:t>with a view to returning defective products.</a:t>
            </a:r>
          </a:p>
          <a:p>
            <a:pPr marL="457200" lvl="1" indent="0">
              <a:buNone/>
            </a:pPr>
            <a:endParaRPr lang="en-GB" sz="3500" dirty="0" smtClean="0"/>
          </a:p>
          <a:p>
            <a:pPr marL="514350" indent="-514350">
              <a:buFont typeface="+mj-lt"/>
              <a:buAutoNum type="alphaLcParenR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716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Receipt Problems</a:t>
            </a: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 number of problems arise during the receipt process and these include</a:t>
            </a:r>
          </a:p>
          <a:p>
            <a:pPr marL="400050" lvl="1" indent="0">
              <a:buNone/>
            </a:pPr>
            <a:r>
              <a:rPr lang="en-GB" dirty="0" smtClean="0"/>
              <a:t>1. wrong edition is received</a:t>
            </a:r>
          </a:p>
          <a:p>
            <a:pPr marL="400050" lvl="1" indent="0">
              <a:buNone/>
            </a:pPr>
            <a:r>
              <a:rPr lang="en-GB" dirty="0" smtClean="0"/>
              <a:t>2. items ordered are not received</a:t>
            </a:r>
          </a:p>
          <a:p>
            <a:pPr marL="400050" lvl="1" indent="0">
              <a:buNone/>
            </a:pPr>
            <a:r>
              <a:rPr lang="en-GB" dirty="0" smtClean="0"/>
              <a:t>3. items not ordered are received</a:t>
            </a:r>
          </a:p>
          <a:p>
            <a:pPr marL="400050" lvl="1" indent="0">
              <a:buNone/>
            </a:pPr>
            <a:r>
              <a:rPr lang="en-GB" dirty="0" smtClean="0"/>
              <a:t>4. too many copies of an item are received</a:t>
            </a:r>
          </a:p>
          <a:p>
            <a:pPr marL="400050" lvl="1" indent="0">
              <a:buNone/>
            </a:pPr>
            <a:r>
              <a:rPr lang="en-GB" dirty="0" smtClean="0"/>
              <a:t>5. imperfect copies are received</a:t>
            </a:r>
          </a:p>
          <a:p>
            <a:r>
              <a:rPr lang="en-GB" dirty="0" smtClean="0"/>
              <a:t>Contact vendor immediately so that corrective measures are taken.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018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steps </a:t>
            </a:r>
            <a:r>
              <a:rPr lang="en-GB" b="1" dirty="0"/>
              <a:t>in the overall acquisitions </a:t>
            </a:r>
            <a:r>
              <a:rPr lang="en-GB" b="1" dirty="0" smtClean="0"/>
              <a:t>process</a:t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f. </a:t>
            </a:r>
            <a:r>
              <a:rPr lang="en-US" b="1" dirty="0"/>
              <a:t>Processing Order</a:t>
            </a:r>
            <a:endParaRPr lang="en-US" dirty="0" smtClean="0"/>
          </a:p>
          <a:p>
            <a:r>
              <a:rPr lang="en-US" dirty="0" smtClean="0"/>
              <a:t>A number of activities are carried out before the received items can be added to the collection:</a:t>
            </a:r>
          </a:p>
          <a:p>
            <a:pPr lvl="1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dirty="0" smtClean="0"/>
              <a:t>a, stamping: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954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GB" sz="4400" b="1" dirty="0"/>
              <a:t/>
            </a:r>
            <a:br>
              <a:rPr lang="en-GB" sz="4400" b="1" dirty="0"/>
            </a:br>
            <a:endParaRPr lang="en-GB" sz="44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2" indent="0">
              <a:buNone/>
            </a:pPr>
            <a:r>
              <a:rPr lang="en-US" sz="3300" b="1" dirty="0"/>
              <a:t>f, Processing Order</a:t>
            </a:r>
            <a:endParaRPr lang="en-US" sz="3300" b="1" dirty="0" smtClean="0"/>
          </a:p>
          <a:p>
            <a:pPr marL="514350" lvl="2" indent="-514350">
              <a:buFont typeface="+mj-lt"/>
              <a:buAutoNum type="arabicPeriod"/>
            </a:pPr>
            <a:r>
              <a:rPr lang="en-US" sz="3200" b="1" dirty="0" smtClean="0"/>
              <a:t>Ownership Stamp</a:t>
            </a:r>
            <a:endParaRPr lang="en-GB" sz="3200" b="1" dirty="0" smtClean="0"/>
          </a:p>
          <a:p>
            <a:r>
              <a:rPr lang="en-US" dirty="0" smtClean="0"/>
              <a:t>The materials are stamped with a stamp bearing the institution name </a:t>
            </a:r>
          </a:p>
          <a:p>
            <a:r>
              <a:rPr lang="en-US" dirty="0" smtClean="0"/>
              <a:t>thus </a:t>
            </a:r>
            <a:r>
              <a:rPr lang="en-US" dirty="0" smtClean="0">
                <a:solidFill>
                  <a:srgbClr val="C00000"/>
                </a:solidFill>
              </a:rPr>
              <a:t>identifying the item as belonging to a particular library</a:t>
            </a:r>
            <a:r>
              <a:rPr lang="en-US" dirty="0" smtClean="0"/>
              <a:t>.</a:t>
            </a:r>
            <a:endParaRPr lang="en-GB" dirty="0" smtClean="0"/>
          </a:p>
          <a:p>
            <a:pPr marL="342900" lvl="2" indent="-342900">
              <a:buNone/>
            </a:pPr>
            <a:r>
              <a:rPr lang="en-GB" b="1" dirty="0" smtClean="0"/>
              <a:t>2</a:t>
            </a:r>
            <a:r>
              <a:rPr lang="en-GB" dirty="0" smtClean="0"/>
              <a:t>. </a:t>
            </a:r>
            <a:r>
              <a:rPr lang="en-US" sz="3200" b="1" dirty="0" smtClean="0"/>
              <a:t>Accessioning Stamp</a:t>
            </a:r>
          </a:p>
          <a:p>
            <a:pPr marL="342900" lvl="2" indent="-342900"/>
            <a:r>
              <a:rPr lang="en-US" sz="3200" dirty="0" smtClean="0"/>
              <a:t>Bears the accession number or stock number</a:t>
            </a:r>
          </a:p>
          <a:p>
            <a:pPr marL="342900" lvl="2" indent="-342900"/>
            <a:r>
              <a:rPr lang="en-US" sz="3200" dirty="0" smtClean="0"/>
              <a:t>This </a:t>
            </a:r>
            <a:r>
              <a:rPr lang="en-US" sz="3200" dirty="0"/>
              <a:t>serves to uniquely identify individual items and differentiate them from other materials of a similar nature </a:t>
            </a:r>
            <a:endParaRPr lang="en-US" sz="3200" dirty="0" smtClean="0"/>
          </a:p>
          <a:p>
            <a:pPr marL="342900" lvl="2" indent="-342900">
              <a:buNone/>
            </a:pPr>
            <a:endParaRPr lang="en-GB" sz="2000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steps in the overall acquisitions </a:t>
            </a:r>
            <a:r>
              <a:rPr lang="en-GB" b="1" dirty="0" smtClean="0"/>
              <a:t>process</a:t>
            </a:r>
            <a:br>
              <a:rPr lang="en-GB" b="1" dirty="0" smtClean="0"/>
            </a:b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37133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3. Security stamp</a:t>
            </a:r>
          </a:p>
          <a:p>
            <a:pPr marL="0" indent="0">
              <a:buNone/>
            </a:pPr>
            <a:endParaRPr lang="en-GB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r>
              <a:rPr lang="en-US" dirty="0" smtClean="0"/>
              <a:t>Usually a very </a:t>
            </a:r>
            <a:r>
              <a:rPr lang="en-US" dirty="0" smtClean="0">
                <a:solidFill>
                  <a:srgbClr val="7030A0"/>
                </a:solidFill>
              </a:rPr>
              <a:t>small stamp</a:t>
            </a:r>
            <a:endParaRPr lang="en-US" dirty="0" smtClean="0"/>
          </a:p>
          <a:p>
            <a:r>
              <a:rPr lang="en-US" dirty="0" smtClean="0"/>
              <a:t>this is placed on a </a:t>
            </a:r>
            <a:r>
              <a:rPr lang="en-US" dirty="0" smtClean="0">
                <a:solidFill>
                  <a:srgbClr val="00B050"/>
                </a:solidFill>
              </a:rPr>
              <a:t>secret page </a:t>
            </a:r>
            <a:r>
              <a:rPr lang="en-US" dirty="0" smtClean="0"/>
              <a:t>that outsiders are not aware of </a:t>
            </a:r>
            <a:endParaRPr lang="en-US" dirty="0"/>
          </a:p>
          <a:p>
            <a:r>
              <a:rPr lang="en-US" dirty="0" smtClean="0"/>
              <a:t>serves as proof that the material in question belongs to the library even where all other evidence has been removed.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f, Processing Order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916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sz="3200" dirty="0" smtClean="0"/>
              <a:t>b, Allocation of </a:t>
            </a:r>
            <a:r>
              <a:rPr lang="en-US" sz="3200" dirty="0" smtClean="0">
                <a:solidFill>
                  <a:srgbClr val="00B050"/>
                </a:solidFill>
              </a:rPr>
              <a:t>Stock number </a:t>
            </a:r>
            <a:r>
              <a:rPr lang="en-US" sz="3200" dirty="0" smtClean="0"/>
              <a:t>and entry into </a:t>
            </a:r>
            <a:r>
              <a:rPr lang="en-US" sz="3200" dirty="0" smtClean="0">
                <a:solidFill>
                  <a:srgbClr val="7030A0"/>
                </a:solidFill>
              </a:rPr>
              <a:t>Accessions Register</a:t>
            </a:r>
            <a:endParaRPr lang="en-GB" sz="3200" dirty="0" smtClean="0">
              <a:solidFill>
                <a:srgbClr val="7030A0"/>
              </a:solidFill>
            </a:endParaRPr>
          </a:p>
          <a:p>
            <a:pPr lvl="1">
              <a:buNone/>
            </a:pPr>
            <a:r>
              <a:rPr lang="en-US" sz="3200" dirty="0" smtClean="0"/>
              <a:t>C, Preparation of </a:t>
            </a:r>
            <a:r>
              <a:rPr lang="en-US" sz="3200" dirty="0" smtClean="0">
                <a:solidFill>
                  <a:srgbClr val="FFC000"/>
                </a:solidFill>
              </a:rPr>
              <a:t>new Acquisitions List</a:t>
            </a:r>
            <a:endParaRPr lang="en-GB" sz="3200" dirty="0" smtClean="0">
              <a:solidFill>
                <a:srgbClr val="FFC000"/>
              </a:solidFill>
            </a:endParaRPr>
          </a:p>
          <a:p>
            <a:pPr lvl="1">
              <a:buNone/>
            </a:pPr>
            <a:r>
              <a:rPr lang="en-US" sz="3200" dirty="0" smtClean="0"/>
              <a:t>d, </a:t>
            </a:r>
            <a:r>
              <a:rPr lang="en-US" sz="3200" dirty="0" smtClean="0">
                <a:solidFill>
                  <a:srgbClr val="FF0000"/>
                </a:solidFill>
              </a:rPr>
              <a:t>Dispatch</a:t>
            </a:r>
            <a:r>
              <a:rPr lang="en-US" sz="3200" dirty="0" smtClean="0"/>
              <a:t> books for </a:t>
            </a:r>
            <a:r>
              <a:rPr lang="en-US" sz="3200" dirty="0" smtClean="0">
                <a:solidFill>
                  <a:srgbClr val="00B050"/>
                </a:solidFill>
              </a:rPr>
              <a:t>cataloguing</a:t>
            </a:r>
            <a:endParaRPr lang="en-GB" sz="3200" dirty="0" smtClean="0">
              <a:solidFill>
                <a:srgbClr val="00B050"/>
              </a:solidFill>
            </a:endParaRPr>
          </a:p>
          <a:p>
            <a:pPr marL="342900" lvl="1" indent="-342900">
              <a:buNone/>
            </a:pPr>
            <a:endParaRPr lang="en-GB" sz="2400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/>
              <a:t>f, Processing Order</a:t>
            </a:r>
            <a:r>
              <a:rPr lang="en-GB" b="1" smtClean="0"/>
              <a:t/>
            </a:r>
            <a:br>
              <a:rPr lang="en-GB" b="1" smtClean="0"/>
            </a:b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6072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354162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PRODUCERS </a:t>
            </a:r>
            <a:r>
              <a:rPr lang="en-GB" b="1" dirty="0"/>
              <a:t>OF INFORMATION MATERIALS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8313" y="1773238"/>
            <a:ext cx="8218487" cy="43529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There are three major categories of producers of information materials:</a:t>
            </a:r>
            <a:endParaRPr lang="en-GB" dirty="0" smtClean="0"/>
          </a:p>
          <a:p>
            <a:pPr lvl="0"/>
            <a:r>
              <a:rPr lang="en-US" dirty="0" smtClean="0"/>
              <a:t>Producers Of Printed Materials (The Book Trade)</a:t>
            </a:r>
            <a:endParaRPr lang="en-GB" dirty="0" smtClean="0"/>
          </a:p>
          <a:p>
            <a:pPr lvl="0"/>
            <a:r>
              <a:rPr lang="en-US" dirty="0" smtClean="0"/>
              <a:t>Audio-Visual Producers</a:t>
            </a:r>
            <a:endParaRPr lang="en-GB" dirty="0" smtClean="0"/>
          </a:p>
          <a:p>
            <a:pPr lvl="0"/>
            <a:r>
              <a:rPr lang="en-US" dirty="0" smtClean="0"/>
              <a:t>Electronic Media Publishers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030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DEFINING </a:t>
            </a:r>
            <a:r>
              <a:rPr lang="en-GB" b="1" dirty="0" smtClean="0"/>
              <a:t>ACQUISITION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process </a:t>
            </a:r>
            <a:r>
              <a:rPr lang="en-US" dirty="0" smtClean="0"/>
              <a:t>in which </a:t>
            </a:r>
            <a:r>
              <a:rPr lang="en-GB" dirty="0" smtClean="0"/>
              <a:t>materials </a:t>
            </a:r>
            <a:r>
              <a:rPr lang="en-GB" dirty="0"/>
              <a:t>that have been selected for addition to the library collection are </a:t>
            </a:r>
            <a:r>
              <a:rPr lang="en-GB" dirty="0">
                <a:solidFill>
                  <a:schemeClr val="tx2"/>
                </a:solidFill>
              </a:rPr>
              <a:t>located and secured </a:t>
            </a:r>
            <a:r>
              <a:rPr lang="en-GB" dirty="0"/>
              <a:t>either </a:t>
            </a:r>
            <a:r>
              <a:rPr lang="en-GB" dirty="0">
                <a:solidFill>
                  <a:srgbClr val="00B050"/>
                </a:solidFill>
              </a:rPr>
              <a:t>physically</a:t>
            </a:r>
            <a:r>
              <a:rPr lang="en-GB" dirty="0"/>
              <a:t> or by </a:t>
            </a:r>
            <a:r>
              <a:rPr lang="en-GB" dirty="0">
                <a:solidFill>
                  <a:srgbClr val="00B050"/>
                </a:solidFill>
              </a:rPr>
              <a:t>facilitating access </a:t>
            </a:r>
            <a:r>
              <a:rPr lang="en-GB" dirty="0"/>
              <a:t>to them.  </a:t>
            </a:r>
          </a:p>
        </p:txBody>
      </p:sp>
    </p:spTree>
    <p:extLst>
      <p:ext uri="{BB962C8B-B14F-4D97-AF65-F5344CB8AC3E}">
        <p14:creationId xmlns:p14="http://schemas.microsoft.com/office/powerpoint/2010/main" val="182554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Producers </a:t>
            </a:r>
            <a:r>
              <a:rPr lang="en-US" sz="4400" b="1" dirty="0"/>
              <a:t>of Printed Materials (The Book Trade)</a:t>
            </a:r>
            <a:r>
              <a:rPr lang="en-GB" sz="4400" dirty="0"/>
              <a:t/>
            </a:r>
            <a:br>
              <a:rPr lang="en-GB" sz="4400" dirty="0"/>
            </a:br>
            <a:endParaRPr lang="en-GB" sz="44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45259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book trade is made up of several key </a:t>
            </a:r>
            <a:r>
              <a:rPr lang="en-US" dirty="0" smtClean="0"/>
              <a:t>players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7030A0"/>
                </a:solidFill>
              </a:rPr>
              <a:t>creators</a:t>
            </a:r>
            <a:r>
              <a:rPr lang="en-US" dirty="0"/>
              <a:t> or authors of materials such as </a:t>
            </a:r>
            <a:r>
              <a:rPr lang="en-US" dirty="0" smtClean="0"/>
              <a:t>writers, </a:t>
            </a:r>
            <a:r>
              <a:rPr lang="en-US" dirty="0"/>
              <a:t>performers </a:t>
            </a:r>
            <a:r>
              <a:rPr lang="en-US" dirty="0" smtClean="0"/>
              <a:t>etc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groups that </a:t>
            </a:r>
            <a:r>
              <a:rPr lang="en-US" dirty="0">
                <a:solidFill>
                  <a:srgbClr val="C00000"/>
                </a:solidFill>
              </a:rPr>
              <a:t>edit and manufacture </a:t>
            </a:r>
            <a:r>
              <a:rPr lang="en-US" dirty="0"/>
              <a:t>the materials (publishers and printers)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3. groups </a:t>
            </a:r>
            <a:r>
              <a:rPr lang="en-US" dirty="0"/>
              <a:t>that </a:t>
            </a:r>
            <a:r>
              <a:rPr lang="en-US" dirty="0">
                <a:solidFill>
                  <a:srgbClr val="00B050"/>
                </a:solidFill>
              </a:rPr>
              <a:t>distribute</a:t>
            </a:r>
            <a:r>
              <a:rPr lang="en-US" dirty="0"/>
              <a:t> the materials to the consumers.</a:t>
            </a:r>
            <a:endParaRPr lang="en-GB" dirty="0"/>
          </a:p>
          <a:p>
            <a:pPr>
              <a:buNone/>
            </a:pPr>
            <a:r>
              <a:rPr lang="en-US" dirty="0"/>
              <a:t> </a:t>
            </a:r>
            <a:endParaRPr lang="en-GB" dirty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35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Publishers </a:t>
            </a:r>
            <a:r>
              <a:rPr lang="en-US" sz="4000" b="1" dirty="0"/>
              <a:t>of Printed Materials (The Book Trade</a:t>
            </a:r>
            <a:r>
              <a:rPr lang="en-US" sz="4000" b="1" dirty="0" smtClean="0"/>
              <a:t>) cont’d</a:t>
            </a:r>
            <a:r>
              <a:rPr lang="en-GB" sz="4000" dirty="0"/>
              <a:t/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Authors originate </a:t>
            </a:r>
            <a:r>
              <a:rPr lang="en-US" dirty="0">
                <a:solidFill>
                  <a:srgbClr val="C00000"/>
                </a:solidFill>
              </a:rPr>
              <a:t>the work </a:t>
            </a:r>
            <a:r>
              <a:rPr lang="en-US" dirty="0"/>
              <a:t>and produce a </a:t>
            </a:r>
            <a:r>
              <a:rPr lang="en-US" dirty="0">
                <a:solidFill>
                  <a:srgbClr val="7030A0"/>
                </a:solidFill>
              </a:rPr>
              <a:t>manuscript</a:t>
            </a:r>
            <a:r>
              <a:rPr lang="en-US" dirty="0"/>
              <a:t>, which they send to </a:t>
            </a:r>
            <a:r>
              <a:rPr lang="en-US" dirty="0">
                <a:solidFill>
                  <a:srgbClr val="00B050"/>
                </a:solidFill>
              </a:rPr>
              <a:t>publishers who edit, review and finally publish the work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001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Functions of publishers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dirty="0" smtClean="0"/>
              <a:t>Tap sources of material (manuscripts)- </a:t>
            </a:r>
            <a:r>
              <a:rPr lang="en-US" dirty="0" smtClean="0"/>
              <a:t>using manuscript scouts, library agents and editorial staff.</a:t>
            </a:r>
            <a:endParaRPr lang="en-GB" dirty="0" smtClean="0"/>
          </a:p>
          <a:p>
            <a:r>
              <a:rPr lang="en-GB" dirty="0" smtClean="0"/>
              <a:t>Raise and supply the capital of books </a:t>
            </a:r>
          </a:p>
          <a:p>
            <a:r>
              <a:rPr lang="en-GB" dirty="0" smtClean="0"/>
              <a:t>Aid in the development of the manuscript  (editorial function)</a:t>
            </a:r>
          </a:p>
          <a:p>
            <a:r>
              <a:rPr lang="en-GB" dirty="0" smtClean="0"/>
              <a:t>Contract for the manufacturing (printing, binding and formatting) of the materials for sale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21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Distribute the materials as well as promoting and advertising the titles</a:t>
            </a:r>
          </a:p>
          <a:p>
            <a:r>
              <a:rPr lang="en-GB" dirty="0" smtClean="0"/>
              <a:t>Maintain records of sales, contracts and correspondence relating to the production and sale of materials</a:t>
            </a:r>
            <a:endParaRPr lang="en-GB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Functions of publishers cont’d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12743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The </a:t>
            </a:r>
            <a:r>
              <a:rPr lang="en-US" b="1" dirty="0"/>
              <a:t>Role of the Printers</a:t>
            </a:r>
            <a:r>
              <a:rPr lang="en-GB" b="1" dirty="0"/>
              <a:t/>
            </a:r>
            <a:br>
              <a:rPr lang="en-GB" b="1" dirty="0"/>
            </a:b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Unlike publishers, printers </a:t>
            </a:r>
            <a:r>
              <a:rPr lang="en-US" dirty="0">
                <a:solidFill>
                  <a:srgbClr val="00B050"/>
                </a:solidFill>
              </a:rPr>
              <a:t>do not take any risks. 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/>
              <a:t>Their concern is with the </a:t>
            </a:r>
            <a:r>
              <a:rPr lang="en-US" dirty="0">
                <a:solidFill>
                  <a:srgbClr val="7030A0"/>
                </a:solidFill>
              </a:rPr>
              <a:t>physical manufacturing</a:t>
            </a:r>
            <a:r>
              <a:rPr lang="en-US" dirty="0"/>
              <a:t> of a book (composing the type, doing the press work, binding the book and shipping the finished product to the publisher).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79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Role of the Printers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cont....</a:t>
            </a: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usually sign a </a:t>
            </a:r>
            <a:r>
              <a:rPr lang="en-US" dirty="0">
                <a:solidFill>
                  <a:srgbClr val="7030A0"/>
                </a:solidFill>
              </a:rPr>
              <a:t>contract with the publisher </a:t>
            </a:r>
            <a:r>
              <a:rPr lang="en-US" dirty="0"/>
              <a:t>to provide a fixed number of copies of a finished product at a specific price. </a:t>
            </a:r>
            <a:endParaRPr lang="en-US" dirty="0" smtClean="0"/>
          </a:p>
          <a:p>
            <a:r>
              <a:rPr lang="en-US" dirty="0"/>
              <a:t>Whether a book sells or does not, they will get paid for their work and thus </a:t>
            </a:r>
            <a:r>
              <a:rPr lang="en-US" dirty="0">
                <a:solidFill>
                  <a:srgbClr val="C00000"/>
                </a:solidFill>
              </a:rPr>
              <a:t>incur no losses</a:t>
            </a:r>
            <a:endParaRPr lang="en-GB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28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Types </a:t>
            </a:r>
            <a:r>
              <a:rPr lang="en-US" b="1" dirty="0"/>
              <a:t>of Publishers</a:t>
            </a:r>
            <a:r>
              <a:rPr lang="en-GB" b="1" dirty="0"/>
              <a:t/>
            </a:r>
            <a:br>
              <a:rPr lang="en-GB" b="1" dirty="0"/>
            </a:b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need to know the different types of publishers in order to decide the right source of information materials for your library. </a:t>
            </a:r>
            <a:endParaRPr lang="en-US" dirty="0" smtClean="0"/>
          </a:p>
          <a:p>
            <a:r>
              <a:rPr lang="en-US" dirty="0" smtClean="0"/>
              <a:t>different </a:t>
            </a:r>
            <a:r>
              <a:rPr lang="en-US" dirty="0"/>
              <a:t>types of publishers specialize in </a:t>
            </a:r>
            <a:r>
              <a:rPr lang="en-US" dirty="0" smtClean="0"/>
              <a:t>different </a:t>
            </a:r>
            <a:r>
              <a:rPr lang="en-US" dirty="0"/>
              <a:t>types of information </a:t>
            </a:r>
            <a:r>
              <a:rPr lang="en-US" dirty="0" smtClean="0"/>
              <a:t>materials.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46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Trade publishers</a:t>
            </a:r>
            <a:endParaRPr lang="en-GB" b="1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/>
              <a:t>R</a:t>
            </a:r>
            <a:r>
              <a:rPr lang="en-ZA" dirty="0" smtClean="0"/>
              <a:t>efers </a:t>
            </a:r>
            <a:r>
              <a:rPr lang="en-ZA" dirty="0"/>
              <a:t>to the business of publishing books for a </a:t>
            </a:r>
            <a:r>
              <a:rPr lang="en-ZA" dirty="0">
                <a:solidFill>
                  <a:srgbClr val="0070C0"/>
                </a:solidFill>
              </a:rPr>
              <a:t>general audience</a:t>
            </a:r>
            <a:r>
              <a:rPr lang="en-ZA" dirty="0"/>
              <a:t>. </a:t>
            </a:r>
            <a:endParaRPr lang="en-US" dirty="0" smtClean="0"/>
          </a:p>
          <a:p>
            <a:r>
              <a:rPr lang="en-US" dirty="0" smtClean="0"/>
              <a:t>They produce </a:t>
            </a:r>
            <a:r>
              <a:rPr lang="en-US" dirty="0"/>
              <a:t>a </a:t>
            </a:r>
            <a:r>
              <a:rPr lang="en-US" dirty="0">
                <a:solidFill>
                  <a:srgbClr val="7030A0"/>
                </a:solidFill>
              </a:rPr>
              <a:t>wide range of titles </a:t>
            </a:r>
            <a:r>
              <a:rPr lang="en-US" dirty="0"/>
              <a:t>having a wide sales potential, both </a:t>
            </a:r>
            <a:r>
              <a:rPr lang="en-US" dirty="0">
                <a:solidFill>
                  <a:srgbClr val="C00000"/>
                </a:solidFill>
              </a:rPr>
              <a:t>fiction</a:t>
            </a:r>
            <a:r>
              <a:rPr lang="en-US" dirty="0"/>
              <a:t> and </a:t>
            </a:r>
            <a:r>
              <a:rPr lang="en-US" dirty="0">
                <a:solidFill>
                  <a:srgbClr val="00B0F0"/>
                </a:solidFill>
              </a:rPr>
              <a:t>non-fiction</a:t>
            </a:r>
            <a:r>
              <a:rPr lang="en-US" dirty="0" smtClean="0"/>
              <a:t>.</a:t>
            </a:r>
            <a:r>
              <a:rPr lang="en-ZA" dirty="0"/>
              <a:t> </a:t>
            </a:r>
            <a:r>
              <a:rPr lang="en-US" dirty="0" smtClean="0"/>
              <a:t> </a:t>
            </a:r>
          </a:p>
          <a:p>
            <a:r>
              <a:rPr lang="en-US" dirty="0" smtClean="0"/>
              <a:t>E.g. </a:t>
            </a:r>
            <a:r>
              <a:rPr lang="en-US" b="1" dirty="0" smtClean="0">
                <a:solidFill>
                  <a:srgbClr val="C00000"/>
                </a:solidFill>
              </a:rPr>
              <a:t>Macmillan</a:t>
            </a:r>
            <a:r>
              <a:rPr lang="en-US" dirty="0"/>
              <a:t>, </a:t>
            </a:r>
            <a:r>
              <a:rPr lang="en-ZA" b="1" dirty="0" smtClean="0">
                <a:solidFill>
                  <a:srgbClr val="7030A0"/>
                </a:solidFill>
              </a:rPr>
              <a:t>HarperCollins</a:t>
            </a:r>
            <a:r>
              <a:rPr lang="en-US" dirty="0" smtClean="0"/>
              <a:t>, </a:t>
            </a:r>
            <a:r>
              <a:rPr lang="en-ZA" b="1" dirty="0">
                <a:solidFill>
                  <a:srgbClr val="00B050"/>
                </a:solidFill>
              </a:rPr>
              <a:t>Penguin Random </a:t>
            </a:r>
            <a:r>
              <a:rPr lang="en-ZA" b="1" dirty="0" smtClean="0">
                <a:solidFill>
                  <a:srgbClr val="00B050"/>
                </a:solidFill>
              </a:rPr>
              <a:t>House</a:t>
            </a:r>
            <a:r>
              <a:rPr lang="en-ZA" b="1" dirty="0" smtClean="0"/>
              <a:t>, </a:t>
            </a:r>
            <a:r>
              <a:rPr lang="en-ZA" b="1" dirty="0">
                <a:solidFill>
                  <a:srgbClr val="0070C0"/>
                </a:solidFill>
              </a:rPr>
              <a:t>Simon and </a:t>
            </a:r>
            <a:r>
              <a:rPr lang="en-ZA" b="1" dirty="0" smtClean="0">
                <a:solidFill>
                  <a:srgbClr val="0070C0"/>
                </a:solidFill>
              </a:rPr>
              <a:t>Schuster, </a:t>
            </a:r>
            <a:r>
              <a:rPr lang="en-ZA" b="1" dirty="0">
                <a:solidFill>
                  <a:schemeClr val="accent2"/>
                </a:solidFill>
              </a:rPr>
              <a:t>Hachette Book Group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690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i="1" dirty="0"/>
              <a:t>Special Commercial Publishers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They produce and sell books in </a:t>
            </a:r>
            <a:r>
              <a:rPr lang="en-US" dirty="0">
                <a:solidFill>
                  <a:srgbClr val="C00000"/>
                </a:solidFill>
              </a:rPr>
              <a:t>one or two fields</a:t>
            </a:r>
            <a:r>
              <a:rPr lang="en-US" dirty="0"/>
              <a:t>, and usually for a </a:t>
            </a:r>
            <a:r>
              <a:rPr lang="en-US" dirty="0" smtClean="0"/>
              <a:t>small and </a:t>
            </a:r>
            <a:r>
              <a:rPr lang="en-US" dirty="0" smtClean="0">
                <a:solidFill>
                  <a:srgbClr val="7030A0"/>
                </a:solidFill>
              </a:rPr>
              <a:t>clearly </a:t>
            </a:r>
            <a:r>
              <a:rPr lang="en-US" dirty="0">
                <a:solidFill>
                  <a:srgbClr val="7030A0"/>
                </a:solidFill>
              </a:rPr>
              <a:t>identified audience</a:t>
            </a:r>
            <a:r>
              <a:rPr lang="en-US" dirty="0"/>
              <a:t>.  </a:t>
            </a:r>
            <a:r>
              <a:rPr lang="en-US" dirty="0" smtClean="0"/>
              <a:t>E.g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err="1" smtClean="0"/>
              <a:t>Pergamon</a:t>
            </a:r>
            <a:r>
              <a:rPr lang="en-US" dirty="0" smtClean="0"/>
              <a:t> </a:t>
            </a:r>
            <a:r>
              <a:rPr lang="en-US" dirty="0"/>
              <a:t>Press (Science and Technology</a:t>
            </a:r>
            <a:r>
              <a:rPr lang="en-US" dirty="0" smtClean="0"/>
              <a:t>) - now an imprint of Elsevier</a:t>
            </a:r>
          </a:p>
          <a:p>
            <a:pPr lvl="1"/>
            <a:r>
              <a:rPr lang="en-US" dirty="0" smtClean="0"/>
              <a:t>West </a:t>
            </a:r>
            <a:r>
              <a:rPr lang="en-US" dirty="0"/>
              <a:t>Publishing (Law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Libraries </a:t>
            </a:r>
            <a:r>
              <a:rPr lang="en-US" dirty="0"/>
              <a:t>Unlimited (Library and Information </a:t>
            </a:r>
            <a:r>
              <a:rPr lang="en-US" dirty="0" smtClean="0"/>
              <a:t>science)</a:t>
            </a:r>
            <a:r>
              <a:rPr lang="en-ZA" dirty="0" smtClean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15476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Textbook publishers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sz="3800" dirty="0" smtClean="0"/>
              <a:t>Most publishers in this area develop a line of textbooks for several grades for primary, secondary schools and higher education </a:t>
            </a:r>
            <a:r>
              <a:rPr lang="en-GB" sz="3800" dirty="0" err="1" smtClean="0"/>
              <a:t>e.g</a:t>
            </a:r>
            <a:r>
              <a:rPr lang="en-GB" sz="3800" dirty="0" smtClean="0"/>
              <a:t>:</a:t>
            </a:r>
          </a:p>
          <a:p>
            <a:pPr lvl="1"/>
            <a:r>
              <a:rPr lang="en-ZA" sz="3800" dirty="0">
                <a:solidFill>
                  <a:srgbClr val="7030A0"/>
                </a:solidFill>
              </a:rPr>
              <a:t>McGraw-Hill Education </a:t>
            </a:r>
            <a:r>
              <a:rPr lang="en-ZA" sz="3800" dirty="0"/>
              <a:t>provides resources for educators, administrators, parents, students, and professionals. </a:t>
            </a:r>
            <a:endParaRPr lang="en-ZA" sz="3800" dirty="0" smtClean="0"/>
          </a:p>
          <a:p>
            <a:pPr lvl="2"/>
            <a:r>
              <a:rPr lang="en-ZA" sz="3400" dirty="0" smtClean="0"/>
              <a:t>accounting</a:t>
            </a:r>
            <a:r>
              <a:rPr lang="en-ZA" sz="3400" dirty="0"/>
              <a:t>, </a:t>
            </a:r>
            <a:endParaRPr lang="en-ZA" sz="3400" dirty="0" smtClean="0"/>
          </a:p>
          <a:p>
            <a:pPr lvl="2"/>
            <a:r>
              <a:rPr lang="en-ZA" sz="3400" dirty="0" smtClean="0"/>
              <a:t>business </a:t>
            </a:r>
            <a:r>
              <a:rPr lang="en-ZA" sz="3400" dirty="0"/>
              <a:t>communication, </a:t>
            </a:r>
            <a:endParaRPr lang="en-ZA" sz="3400" dirty="0" smtClean="0"/>
          </a:p>
          <a:p>
            <a:pPr lvl="2"/>
            <a:r>
              <a:rPr lang="en-ZA" sz="3400" dirty="0" smtClean="0"/>
              <a:t>economics</a:t>
            </a:r>
            <a:r>
              <a:rPr lang="en-ZA" sz="3400" dirty="0"/>
              <a:t>, </a:t>
            </a:r>
            <a:endParaRPr lang="en-ZA" sz="3400" dirty="0" smtClean="0"/>
          </a:p>
          <a:p>
            <a:pPr lvl="2"/>
            <a:r>
              <a:rPr lang="en-ZA" sz="3400" dirty="0" smtClean="0"/>
              <a:t>finance</a:t>
            </a:r>
            <a:r>
              <a:rPr lang="en-ZA" sz="3400" dirty="0"/>
              <a:t>, </a:t>
            </a:r>
            <a:endParaRPr lang="en-ZA" sz="3400" dirty="0" smtClean="0"/>
          </a:p>
          <a:p>
            <a:pPr lvl="2"/>
            <a:r>
              <a:rPr lang="en-ZA" sz="3400" dirty="0" smtClean="0"/>
              <a:t>business </a:t>
            </a:r>
            <a:r>
              <a:rPr lang="en-ZA" sz="3400" dirty="0"/>
              <a:t>law, </a:t>
            </a:r>
            <a:endParaRPr lang="en-ZA" sz="3400" dirty="0" smtClean="0"/>
          </a:p>
          <a:p>
            <a:pPr lvl="2"/>
            <a:r>
              <a:rPr lang="en-ZA" sz="3400" dirty="0" smtClean="0"/>
              <a:t>management </a:t>
            </a:r>
            <a:r>
              <a:rPr lang="en-ZA" sz="3400" dirty="0"/>
              <a:t>and organization, </a:t>
            </a:r>
            <a:endParaRPr lang="en-ZA" sz="3400" dirty="0" smtClean="0"/>
          </a:p>
          <a:p>
            <a:pPr lvl="2"/>
            <a:r>
              <a:rPr lang="en-ZA" sz="3400" dirty="0" smtClean="0"/>
              <a:t>marketing</a:t>
            </a:r>
            <a:r>
              <a:rPr lang="en-ZA" sz="3400" dirty="0"/>
              <a:t>, and management information systems, among several others. </a:t>
            </a:r>
            <a:endParaRPr lang="en-ZA" sz="34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39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Goals of the Acquisitions department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Five </a:t>
            </a:r>
            <a:r>
              <a:rPr lang="en-GB" dirty="0"/>
              <a:t>common goals are: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To </a:t>
            </a:r>
            <a:r>
              <a:rPr lang="en-GB" dirty="0"/>
              <a:t>acquire materials in as timely and cost-effective a manner as possible.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To </a:t>
            </a:r>
            <a:r>
              <a:rPr lang="en-GB" dirty="0"/>
              <a:t>maintain a high level of accuracy in all work procedures.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To </a:t>
            </a:r>
            <a:r>
              <a:rPr lang="en-GB" dirty="0"/>
              <a:t>keep workflows simple, in order to achieve the lowest possible unit cost.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To </a:t>
            </a:r>
            <a:r>
              <a:rPr lang="en-GB" dirty="0"/>
              <a:t>provide data on items acquired to collection management and administration.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To </a:t>
            </a:r>
            <a:r>
              <a:rPr lang="en-GB" dirty="0"/>
              <a:t>develop close, friendly working relationships with other library units and with vendors.</a:t>
            </a:r>
          </a:p>
        </p:txBody>
      </p:sp>
    </p:spTree>
    <p:extLst>
      <p:ext uri="{BB962C8B-B14F-4D97-AF65-F5344CB8AC3E}">
        <p14:creationId xmlns:p14="http://schemas.microsoft.com/office/powerpoint/2010/main" val="20544209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Textbook publishers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ZA" sz="3800" dirty="0" smtClean="0">
                <a:solidFill>
                  <a:srgbClr val="C00000"/>
                </a:solidFill>
              </a:rPr>
              <a:t>Macmillan </a:t>
            </a:r>
            <a:r>
              <a:rPr lang="en-ZA" sz="3800" dirty="0">
                <a:solidFill>
                  <a:srgbClr val="C00000"/>
                </a:solidFill>
              </a:rPr>
              <a:t>Learning </a:t>
            </a:r>
            <a:r>
              <a:rPr lang="en-ZA" sz="3800" dirty="0"/>
              <a:t>provides higher education resources for instructors and students on a variety of courses </a:t>
            </a:r>
            <a:endParaRPr lang="en-ZA" sz="3800" dirty="0" smtClean="0"/>
          </a:p>
          <a:p>
            <a:pPr lvl="2"/>
            <a:r>
              <a:rPr lang="en-ZA" sz="3400" dirty="0" smtClean="0"/>
              <a:t>chemistry</a:t>
            </a:r>
            <a:r>
              <a:rPr lang="en-ZA" sz="3400" dirty="0"/>
              <a:t>, </a:t>
            </a:r>
            <a:endParaRPr lang="en-ZA" sz="3400" dirty="0" smtClean="0"/>
          </a:p>
          <a:p>
            <a:pPr lvl="2"/>
            <a:r>
              <a:rPr lang="en-ZA" sz="3400" dirty="0" smtClean="0"/>
              <a:t>psychology</a:t>
            </a:r>
            <a:r>
              <a:rPr lang="en-ZA" sz="3400" dirty="0"/>
              <a:t>, </a:t>
            </a:r>
            <a:endParaRPr lang="en-ZA" sz="3400" dirty="0" smtClean="0"/>
          </a:p>
          <a:p>
            <a:pPr lvl="2"/>
            <a:r>
              <a:rPr lang="en-ZA" sz="3400" dirty="0" smtClean="0"/>
              <a:t>nutrition</a:t>
            </a:r>
            <a:r>
              <a:rPr lang="en-ZA" sz="3400" dirty="0"/>
              <a:t>, </a:t>
            </a:r>
            <a:endParaRPr lang="en-ZA" sz="3400" dirty="0" smtClean="0"/>
          </a:p>
          <a:p>
            <a:pPr lvl="2"/>
            <a:r>
              <a:rPr lang="en-ZA" sz="3400" dirty="0" smtClean="0"/>
              <a:t>mathematics</a:t>
            </a:r>
            <a:r>
              <a:rPr lang="en-ZA" sz="3400" dirty="0"/>
              <a:t>, and </a:t>
            </a:r>
            <a:endParaRPr lang="en-ZA" sz="3400" dirty="0" smtClean="0"/>
          </a:p>
          <a:p>
            <a:pPr lvl="2"/>
            <a:r>
              <a:rPr lang="en-ZA" sz="3400" dirty="0" smtClean="0"/>
              <a:t>economics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665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Vanity presses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ZA" b="1" dirty="0"/>
              <a:t>V</a:t>
            </a:r>
            <a:r>
              <a:rPr lang="en-ZA" b="1" dirty="0" smtClean="0"/>
              <a:t>anity</a:t>
            </a:r>
            <a:r>
              <a:rPr lang="en-ZA" dirty="0"/>
              <a:t> publisher, or subsidy publisher is a publishing house in which </a:t>
            </a:r>
            <a:r>
              <a:rPr lang="en-ZA" dirty="0">
                <a:solidFill>
                  <a:srgbClr val="7030A0"/>
                </a:solidFill>
              </a:rPr>
              <a:t>authors pay </a:t>
            </a:r>
            <a:r>
              <a:rPr lang="en-ZA" dirty="0"/>
              <a:t>to have their books published. </a:t>
            </a:r>
            <a:endParaRPr lang="en-GB" dirty="0" smtClean="0"/>
          </a:p>
          <a:p>
            <a:r>
              <a:rPr lang="en-GB" dirty="0" smtClean="0"/>
              <a:t>Differ from traditional publishing houses in that they </a:t>
            </a:r>
            <a:r>
              <a:rPr lang="en-GB" dirty="0" smtClean="0">
                <a:solidFill>
                  <a:srgbClr val="00B050"/>
                </a:solidFill>
              </a:rPr>
              <a:t>receive most of their operating funds from the authors </a:t>
            </a:r>
            <a:r>
              <a:rPr lang="en-GB" dirty="0" smtClean="0"/>
              <a:t>whose work they publish, </a:t>
            </a:r>
            <a:r>
              <a:rPr lang="en-GB" dirty="0" err="1" smtClean="0"/>
              <a:t>e.g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exposition press</a:t>
            </a:r>
          </a:p>
          <a:p>
            <a:r>
              <a:rPr lang="en-GB" dirty="0" smtClean="0"/>
              <a:t>Vanity presses </a:t>
            </a:r>
            <a:r>
              <a:rPr lang="en-GB" dirty="0" smtClean="0">
                <a:solidFill>
                  <a:srgbClr val="7030A0"/>
                </a:solidFill>
              </a:rPr>
              <a:t>always show profits</a:t>
            </a:r>
          </a:p>
          <a:p>
            <a:r>
              <a:rPr lang="en-GB" dirty="0" smtClean="0"/>
              <a:t>They offer editing assistance for a fee, and they arrange to print as many copies of the book as the author can afford</a:t>
            </a:r>
          </a:p>
          <a:p>
            <a:r>
              <a:rPr lang="en-GB" dirty="0" smtClean="0"/>
              <a:t>Distribution is the author’s chore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729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Private presses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A </a:t>
            </a:r>
            <a:r>
              <a:rPr lang="en-ZA" dirty="0"/>
              <a:t>printing </a:t>
            </a:r>
            <a:r>
              <a:rPr lang="en-ZA" dirty="0">
                <a:solidFill>
                  <a:srgbClr val="00B0F0"/>
                </a:solidFill>
              </a:rPr>
              <a:t>establishment </a:t>
            </a:r>
            <a:r>
              <a:rPr lang="en-ZA" dirty="0" smtClean="0">
                <a:solidFill>
                  <a:srgbClr val="00B0F0"/>
                </a:solidFill>
              </a:rPr>
              <a:t>operating </a:t>
            </a:r>
            <a:r>
              <a:rPr lang="en-ZA" dirty="0">
                <a:solidFill>
                  <a:srgbClr val="00B0F0"/>
                </a:solidFill>
              </a:rPr>
              <a:t>on a small scale </a:t>
            </a:r>
            <a:r>
              <a:rPr lang="en-ZA" dirty="0"/>
              <a:t>by a </a:t>
            </a:r>
            <a:r>
              <a:rPr lang="en-ZA" dirty="0">
                <a:solidFill>
                  <a:srgbClr val="7030A0"/>
                </a:solidFill>
              </a:rPr>
              <a:t>private person or group</a:t>
            </a:r>
            <a:r>
              <a:rPr lang="en-ZA" dirty="0"/>
              <a:t>, in which the emphasis is on quality and individuality rather than profit.</a:t>
            </a:r>
          </a:p>
          <a:p>
            <a:r>
              <a:rPr lang="en-GB" dirty="0" smtClean="0"/>
              <a:t>Most private presses are </a:t>
            </a:r>
            <a:r>
              <a:rPr lang="en-GB" dirty="0" smtClean="0">
                <a:solidFill>
                  <a:srgbClr val="FF0000"/>
                </a:solidFill>
              </a:rPr>
              <a:t>an avocation/hobby </a:t>
            </a:r>
            <a:r>
              <a:rPr lang="en-GB" dirty="0" smtClean="0"/>
              <a:t>rather than a vocation for the owners </a:t>
            </a:r>
            <a:r>
              <a:rPr lang="en-GB" dirty="0" err="1" smtClean="0"/>
              <a:t>e.g</a:t>
            </a:r>
            <a:r>
              <a:rPr lang="en-GB" dirty="0" smtClean="0"/>
              <a:t> Henry Morris, Bird and Pull Press</a:t>
            </a:r>
          </a:p>
          <a:p>
            <a:r>
              <a:rPr lang="en-GB" dirty="0" smtClean="0"/>
              <a:t>In many instances the owners </a:t>
            </a:r>
            <a:r>
              <a:rPr lang="en-GB" dirty="0" smtClean="0">
                <a:solidFill>
                  <a:srgbClr val="00B050"/>
                </a:solidFill>
              </a:rPr>
              <a:t>do not sell the products but give them away</a:t>
            </a: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57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Scholarly publishers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Most are </a:t>
            </a:r>
            <a:r>
              <a:rPr lang="en-GB" dirty="0" smtClean="0">
                <a:solidFill>
                  <a:srgbClr val="7030A0"/>
                </a:solidFill>
              </a:rPr>
              <a:t>part of an academic institution</a:t>
            </a:r>
            <a:r>
              <a:rPr lang="en-GB" dirty="0" smtClean="0"/>
              <a:t>, museum, research institution or learned society</a:t>
            </a:r>
          </a:p>
          <a:p>
            <a:r>
              <a:rPr lang="en-GB" dirty="0" smtClean="0"/>
              <a:t>As part of non-profit organizations </a:t>
            </a:r>
            <a:r>
              <a:rPr lang="en-GB" dirty="0" smtClean="0">
                <a:solidFill>
                  <a:srgbClr val="C00000"/>
                </a:solidFill>
              </a:rPr>
              <a:t>receive subsidies</a:t>
            </a:r>
          </a:p>
          <a:p>
            <a:r>
              <a:rPr lang="en-GB" dirty="0" smtClean="0"/>
              <a:t>Scholars establish these presses to </a:t>
            </a:r>
            <a:r>
              <a:rPr lang="en-GB" dirty="0" smtClean="0">
                <a:solidFill>
                  <a:srgbClr val="7030A0"/>
                </a:solidFill>
              </a:rPr>
              <a:t>produce scholarly books</a:t>
            </a:r>
            <a:r>
              <a:rPr lang="en-GB" dirty="0" smtClean="0"/>
              <a:t> that would </a:t>
            </a:r>
            <a:r>
              <a:rPr lang="en-GB" dirty="0" smtClean="0">
                <a:solidFill>
                  <a:srgbClr val="0070C0"/>
                </a:solidFill>
              </a:rPr>
              <a:t>not be acceptable to most for-profit publishers</a:t>
            </a:r>
            <a:r>
              <a:rPr lang="en-GB" dirty="0" smtClean="0"/>
              <a:t>. </a:t>
            </a:r>
          </a:p>
          <a:p>
            <a:r>
              <a:rPr lang="en-GB" dirty="0" smtClean="0"/>
              <a:t>Most scholarly books have limited sales appeal</a:t>
            </a:r>
          </a:p>
          <a:p>
            <a:r>
              <a:rPr lang="en-US" dirty="0" smtClean="0"/>
              <a:t>Such presses ensure that important works with limited appeal get published.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082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Government press</a:t>
            </a: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a class, they are the world’s largest publishers. </a:t>
            </a:r>
          </a:p>
          <a:p>
            <a:r>
              <a:rPr lang="en-US" dirty="0" smtClean="0"/>
              <a:t>Other than printing legislative hearings or actions, executive materials, national governments often publish essential and inexpensive (frequently free) materials on nutrition, farming, building trades, travel and a wealth of other topics.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788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Government press </a:t>
            </a:r>
            <a:r>
              <a:rPr lang="en-GB" b="1" dirty="0" err="1" smtClean="0"/>
              <a:t>cont</a:t>
            </a:r>
            <a:r>
              <a:rPr lang="en-GB" b="1" dirty="0" smtClean="0"/>
              <a:t>…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is they print very few copies and rarely publish a list of their publications.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066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Paperback publishers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en-GB" b="1" dirty="0" smtClean="0"/>
              <a:t>Quality trade paperbacks</a:t>
            </a:r>
          </a:p>
          <a:p>
            <a:r>
              <a:rPr lang="en-GB" dirty="0" smtClean="0"/>
              <a:t>a trade publisher may have a quality paperback division or may issue the paperbound version of a book through the same division that issued a hardcover book</a:t>
            </a:r>
          </a:p>
          <a:p>
            <a:r>
              <a:rPr lang="en-GB" dirty="0" smtClean="0"/>
              <a:t>Distribution of quality paperback books is the same as for hardcover books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2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b) mass-market paperback publishers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Issue only reprints or publications that first appeared in hardcover.</a:t>
            </a:r>
          </a:p>
          <a:p>
            <a:r>
              <a:rPr lang="en-GB" dirty="0" smtClean="0"/>
              <a:t>They sale anywhere the publisher can find someone to handle them</a:t>
            </a:r>
          </a:p>
          <a:p>
            <a:r>
              <a:rPr lang="en-GB" dirty="0" smtClean="0"/>
              <a:t>The paperback books on sale in trains and bus stations, kiosks, airline terminals and corner stores are mass-market paperbacks</a:t>
            </a:r>
          </a:p>
          <a:p>
            <a:r>
              <a:rPr lang="en-GB" dirty="0"/>
              <a:t> </a:t>
            </a:r>
            <a:r>
              <a:rPr lang="en-GB" dirty="0" smtClean="0"/>
              <a:t>their low price is based, in part, on the concept of mass sales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3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Advantages of Paperbacks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Low cost</a:t>
            </a:r>
            <a:endParaRPr lang="en-GB" dirty="0" smtClean="0"/>
          </a:p>
          <a:p>
            <a:pPr lvl="0"/>
            <a:r>
              <a:rPr lang="en-US" dirty="0" smtClean="0"/>
              <a:t>Relatively compact form which is more convenient for users</a:t>
            </a:r>
            <a:endParaRPr lang="en-GB" dirty="0" smtClean="0"/>
          </a:p>
          <a:p>
            <a:pPr lvl="0"/>
            <a:r>
              <a:rPr lang="en-US" dirty="0" smtClean="0"/>
              <a:t>Saves storage space</a:t>
            </a:r>
            <a:endParaRPr lang="en-GB" dirty="0" smtClean="0"/>
          </a:p>
          <a:p>
            <a:pPr lvl="0"/>
            <a:r>
              <a:rPr lang="en-US" dirty="0" smtClean="0"/>
              <a:t>Attractive cover is more appealing to users.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372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Reprint Houses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are concerned with retrospective materials.</a:t>
            </a:r>
          </a:p>
          <a:p>
            <a:r>
              <a:rPr lang="en-US" dirty="0" smtClean="0"/>
              <a:t>They reprint items that are no longer in print and many of the titles they reprint are in the public domain (i.e. no longer covered by copyright).</a:t>
            </a:r>
          </a:p>
          <a:p>
            <a:r>
              <a:rPr lang="en-US" dirty="0" smtClean="0"/>
              <a:t>They may also buy the rights to out of print titles from other publishers.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54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642194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MODES </a:t>
            </a:r>
            <a:r>
              <a:rPr lang="en-GB" b="1" dirty="0"/>
              <a:t>OF ACQUISITION OF INFORMATION MATERIALS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147248" cy="4137323"/>
          </a:xfrm>
        </p:spPr>
        <p:txBody>
          <a:bodyPr/>
          <a:lstStyle/>
          <a:p>
            <a:pPr marL="514350" lvl="0" indent="-514350">
              <a:buAutoNum type="alphaLcParenR"/>
            </a:pPr>
            <a:r>
              <a:rPr lang="en-GB" dirty="0" smtClean="0"/>
              <a:t>Purchase </a:t>
            </a:r>
            <a:r>
              <a:rPr lang="en-GB" dirty="0"/>
              <a:t>and </a:t>
            </a:r>
            <a:r>
              <a:rPr lang="en-GB" dirty="0" smtClean="0"/>
              <a:t>subscription</a:t>
            </a:r>
          </a:p>
          <a:p>
            <a:pPr marL="514350" lvl="0" indent="-514350">
              <a:buAutoNum type="alphaLcParenR"/>
            </a:pPr>
            <a:r>
              <a:rPr lang="en-GB" dirty="0" smtClean="0"/>
              <a:t>Gifts and donations</a:t>
            </a:r>
          </a:p>
          <a:p>
            <a:pPr marL="514350" lvl="0" indent="-514350">
              <a:buAutoNum type="alphaLcParenR"/>
            </a:pPr>
            <a:r>
              <a:rPr lang="en-GB" dirty="0" smtClean="0"/>
              <a:t>Exchanges</a:t>
            </a:r>
          </a:p>
          <a:p>
            <a:pPr marL="514350" lvl="0" indent="-514350">
              <a:buAutoNum type="alphaLcParenR"/>
            </a:pPr>
            <a:r>
              <a:rPr lang="en-GB" dirty="0" smtClean="0"/>
              <a:t>Deposit</a:t>
            </a:r>
          </a:p>
          <a:p>
            <a:pPr marL="0" lv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758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Reprint Houses cont…</a:t>
            </a: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Reprints are mostly sold to libraries and scholars and because of their very limited sales appeal, reprints can be quite expensive.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203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Professional Bodies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 interest groups such as professional associations, church organizations, and NGOs frequently establish their own publishing houses.</a:t>
            </a:r>
          </a:p>
          <a:p>
            <a:r>
              <a:rPr lang="en-US" dirty="0" smtClean="0"/>
              <a:t>They often publish professional journals, newsletters, pamphlets and reports, within their area of interest and at times issue books and A-V materials.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483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Professional Bodies cont…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Operating funds come from the group, which hopes to recover its costs.</a:t>
            </a:r>
          </a:p>
          <a:p>
            <a:r>
              <a:rPr lang="en-US" dirty="0" smtClean="0"/>
              <a:t>Examples: Zambia Library Association, Law Association of Zambia, Engineering Institution of Zambia, Medical Association of Zambia.</a:t>
            </a:r>
            <a:endParaRPr lang="en-GB" dirty="0" smtClean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10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Audio-Visual </a:t>
            </a:r>
            <a:r>
              <a:rPr lang="en-US" sz="3600" b="1" dirty="0"/>
              <a:t>Producers (Non-print Media Producers)</a:t>
            </a: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very diverse groups working with a variety of formats such as Audio recordings, films, videos, and microforms. </a:t>
            </a:r>
          </a:p>
          <a:p>
            <a:r>
              <a:rPr lang="en-US" dirty="0" smtClean="0"/>
              <a:t>Most of A-V materials produced are generally group-based and group-paced.  E.g. Films, video and audio tapes require the user to follow material as presented at a fixed pace, i.e. the pace of the equipment involved.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031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Audio-Visual Producers (Non-print Media Producers) cont…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take educational media, they are designed with group presentation and teacher in mind.</a:t>
            </a:r>
          </a:p>
          <a:p>
            <a:r>
              <a:rPr lang="en-US" dirty="0" smtClean="0"/>
              <a:t>In addition, most media are geared to the average ability of the target audience. .  E.g. </a:t>
            </a:r>
            <a:r>
              <a:rPr lang="en-US" dirty="0" err="1" smtClean="0"/>
              <a:t>Taonga</a:t>
            </a:r>
            <a:r>
              <a:rPr lang="en-US" dirty="0" smtClean="0"/>
              <a:t> Market – Grade 2 English, Grade 5 </a:t>
            </a:r>
            <a:r>
              <a:rPr lang="en-US" dirty="0" err="1" smtClean="0"/>
              <a:t>Maths</a:t>
            </a:r>
            <a:r>
              <a:rPr lang="en-US" dirty="0" smtClean="0"/>
              <a:t>, etc.</a:t>
            </a:r>
            <a:endParaRPr lang="en-GB" dirty="0" smtClean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72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>
              <a:spcBef>
                <a:spcPct val="0"/>
              </a:spcBef>
            </a:pPr>
            <a:r>
              <a:rPr lang="en-US" sz="4400" b="1" dirty="0"/>
              <a:t>Electronic Media Publishers</a:t>
            </a:r>
            <a:r>
              <a:rPr lang="en-GB" sz="4400" dirty="0"/>
              <a:t/>
            </a:r>
            <a:br>
              <a:rPr lang="en-GB" sz="4400" dirty="0"/>
            </a:br>
            <a:endParaRPr lang="en-GB" sz="44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publish electronic journals (e-journals), CD-ROMs, Digital Video Disc (DVD) and Online databases in various media such as texts, sound, graphics and a combination of all.  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71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DISTRIBUTORS OF INFORMATION MATERIALS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Jobbers, Wholesalers and Drop Shippers</a:t>
            </a:r>
            <a:endParaRPr lang="en-GB" dirty="0"/>
          </a:p>
          <a:p>
            <a:r>
              <a:rPr lang="en-US" dirty="0" smtClean="0"/>
              <a:t>These have an important role to play in the acquisition of information materials. As librarians, in many cases will have to deal with this group.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421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Jobbers purchase quantities of books from various publishers for sale to books stores and libraries.  Since they buy in bulk, they receive substantial discounts from the publishers </a:t>
            </a:r>
          </a:p>
          <a:p>
            <a:r>
              <a:rPr lang="en-US" dirty="0" smtClean="0"/>
              <a:t>A wholesaler sells </a:t>
            </a:r>
            <a:r>
              <a:rPr lang="en-US" dirty="0"/>
              <a:t>large quantities of goods to a retailer</a:t>
            </a:r>
            <a:r>
              <a:rPr lang="en-US" dirty="0" smtClean="0"/>
              <a:t>.</a:t>
            </a:r>
            <a:endParaRPr lang="en-GB" dirty="0"/>
          </a:p>
          <a:p>
            <a:pPr lvl="0"/>
            <a:r>
              <a:rPr lang="en-US" dirty="0"/>
              <a:t>A drop shipper </a:t>
            </a:r>
            <a:r>
              <a:rPr lang="en-US" dirty="0" smtClean="0"/>
              <a:t>orders </a:t>
            </a:r>
            <a:r>
              <a:rPr lang="en-US" dirty="0"/>
              <a:t>materials from manufactures after receiving an order from a retailer</a:t>
            </a:r>
            <a:r>
              <a:rPr lang="en-US" dirty="0" smtClean="0"/>
              <a:t>.  </a:t>
            </a:r>
            <a:r>
              <a:rPr lang="en-US" dirty="0"/>
              <a:t>The drop shipper thus does not stock materials.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Distributors of Information Materials </a:t>
            </a:r>
            <a:r>
              <a:rPr lang="en-GB" b="1" dirty="0" err="1" smtClean="0"/>
              <a:t>cont</a:t>
            </a:r>
            <a:r>
              <a:rPr lang="en-GB" b="1" dirty="0" smtClean="0"/>
              <a:t>…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338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Distributors of Information Materials</a:t>
            </a:r>
            <a:br>
              <a:rPr lang="en-GB" b="1" dirty="0" smtClean="0"/>
            </a:br>
            <a:r>
              <a:rPr lang="en-GB" b="1" dirty="0" smtClean="0"/>
              <a:t>cont...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Caution should be exercised in the choice of sources to order from.</a:t>
            </a:r>
          </a:p>
          <a:p>
            <a:r>
              <a:rPr lang="en-US" dirty="0" smtClean="0"/>
              <a:t>Some agents come up and fold up overnight and may disappear with your money without supplying the ordered items. E.g. Anglia Book Suppliers (South Africa) </a:t>
            </a:r>
            <a:r>
              <a:rPr lang="en-US" dirty="0" err="1" smtClean="0"/>
              <a:t>Transafrica</a:t>
            </a:r>
            <a:r>
              <a:rPr lang="en-US" dirty="0" smtClean="0"/>
              <a:t> Books (Zambia).  </a:t>
            </a:r>
            <a:endParaRPr lang="en-GB" dirty="0" smtClean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382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Purchase from Publishers vs Purchase from Jobbers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Although publisher prices are lower, in the long run it costs more to buy directly from them due to the following reasons:</a:t>
            </a:r>
            <a:endParaRPr lang="en-GB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For every item produced by a different publisher you need to place a separate order instead of placing a single order (increased paperwork)</a:t>
            </a:r>
            <a:endParaRPr lang="en-GB" dirty="0" smtClean="0"/>
          </a:p>
          <a:p>
            <a:pPr lvl="0">
              <a:buNone/>
            </a:pPr>
            <a:r>
              <a:rPr lang="en-US" dirty="0" smtClean="0"/>
              <a:t>2.  Total freight charges are likely to be higher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244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a) Purchase and subscription</a:t>
            </a:r>
            <a:br>
              <a:rPr lang="en-GB" b="1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Purchase refers to the </a:t>
            </a:r>
            <a:r>
              <a:rPr lang="en-GB" dirty="0">
                <a:solidFill>
                  <a:schemeClr val="tx2"/>
                </a:solidFill>
              </a:rPr>
              <a:t>buying</a:t>
            </a:r>
            <a:r>
              <a:rPr lang="en-GB" dirty="0"/>
              <a:t> of library materials either directly from the producer or through a vendor</a:t>
            </a:r>
            <a:r>
              <a:rPr lang="en-GB" dirty="0" smtClean="0"/>
              <a:t>.</a:t>
            </a:r>
          </a:p>
          <a:p>
            <a:pPr lvl="0"/>
            <a:r>
              <a:rPr lang="en-GB" dirty="0" smtClean="0"/>
              <a:t>This </a:t>
            </a:r>
            <a:r>
              <a:rPr lang="en-GB" dirty="0"/>
              <a:t>mode ensures that </a:t>
            </a:r>
            <a:r>
              <a:rPr lang="en-GB" dirty="0">
                <a:solidFill>
                  <a:srgbClr val="00B050"/>
                </a:solidFill>
              </a:rPr>
              <a:t>items acquired are those identified by the selectors as meeting the user needs</a:t>
            </a:r>
            <a:r>
              <a:rPr lang="en-GB" dirty="0"/>
              <a:t> and in line with the </a:t>
            </a:r>
            <a:r>
              <a:rPr lang="en-GB" dirty="0">
                <a:solidFill>
                  <a:schemeClr val="tx2"/>
                </a:solidFill>
              </a:rPr>
              <a:t>acquisition policy.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425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Purchase from Publishers vs Purchase from Jobbers </a:t>
            </a:r>
            <a:r>
              <a:rPr lang="en-US" b="1" dirty="0" err="1" smtClean="0"/>
              <a:t>cont</a:t>
            </a:r>
            <a:r>
              <a:rPr lang="en-US" b="1" dirty="0" smtClean="0"/>
              <a:t>….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/>
              <a:t>3. It is more expensive to follow up undelivered items from different sources</a:t>
            </a:r>
            <a:endParaRPr lang="en-GB" dirty="0" smtClean="0"/>
          </a:p>
          <a:p>
            <a:pPr marL="0" lvl="0" indent="0">
              <a:buNone/>
            </a:pPr>
            <a:r>
              <a:rPr lang="en-US" dirty="0" smtClean="0"/>
              <a:t>4. You have to send several bank drafts, which can be expensive.</a:t>
            </a:r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0253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 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US" b="1" dirty="0" smtClean="0"/>
              <a:t>Factors to Consider When Deciding Where to Order From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Price</a:t>
            </a:r>
            <a:endParaRPr lang="en-GB" dirty="0" smtClean="0"/>
          </a:p>
          <a:p>
            <a:pPr lvl="0"/>
            <a:r>
              <a:rPr lang="en-US" dirty="0" smtClean="0"/>
              <a:t>Delivery Period</a:t>
            </a:r>
            <a:endParaRPr lang="en-GB" dirty="0" smtClean="0"/>
          </a:p>
          <a:p>
            <a:pPr lvl="0"/>
            <a:r>
              <a:rPr lang="en-US" dirty="0" smtClean="0"/>
              <a:t>Terms of Payment</a:t>
            </a:r>
            <a:endParaRPr lang="en-GB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205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	 Book Stores (Retail Outlets)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book shops specialize in particular languages or subject area.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971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Subscription is a form of </a:t>
            </a:r>
            <a:r>
              <a:rPr lang="en-GB" dirty="0">
                <a:solidFill>
                  <a:srgbClr val="C00000"/>
                </a:solidFill>
              </a:rPr>
              <a:t>purchase </a:t>
            </a:r>
            <a:r>
              <a:rPr lang="en-GB" dirty="0"/>
              <a:t>most often used for </a:t>
            </a:r>
            <a:r>
              <a:rPr lang="en-GB" dirty="0">
                <a:solidFill>
                  <a:srgbClr val="92D050"/>
                </a:solidFill>
              </a:rPr>
              <a:t>periodicals</a:t>
            </a:r>
            <a:r>
              <a:rPr lang="en-GB" dirty="0"/>
              <a:t>, such as newspapers or magazines.  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 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a) Purchase and subscription </a:t>
            </a:r>
            <a:r>
              <a:rPr lang="en-GB" b="1" dirty="0" err="1" smtClean="0"/>
              <a:t>cont</a:t>
            </a:r>
            <a:r>
              <a:rPr lang="en-GB" b="1" dirty="0" smtClean="0"/>
              <a:t>…</a:t>
            </a:r>
            <a:br>
              <a:rPr lang="en-GB" b="1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814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B, Gifts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Gifts can be </a:t>
            </a:r>
            <a:r>
              <a:rPr lang="en-GB" dirty="0">
                <a:solidFill>
                  <a:srgbClr val="C00000"/>
                </a:solidFill>
              </a:rPr>
              <a:t>solicited</a:t>
            </a:r>
            <a:r>
              <a:rPr lang="en-GB" dirty="0"/>
              <a:t> or </a:t>
            </a:r>
            <a:r>
              <a:rPr lang="en-GB" dirty="0">
                <a:solidFill>
                  <a:srgbClr val="92D050"/>
                </a:solidFill>
              </a:rPr>
              <a:t>unsolicited</a:t>
            </a:r>
            <a:r>
              <a:rPr lang="en-GB" dirty="0"/>
              <a:t>. </a:t>
            </a:r>
            <a:endParaRPr lang="en-GB" dirty="0" smtClean="0"/>
          </a:p>
          <a:p>
            <a:r>
              <a:rPr lang="en-GB" dirty="0" smtClean="0"/>
              <a:t>Solicited donations </a:t>
            </a:r>
          </a:p>
          <a:p>
            <a:pPr lvl="1"/>
            <a:r>
              <a:rPr lang="en-GB" dirty="0" smtClean="0"/>
              <a:t>are those received when a library approaches donors requesting for either materials or funds to purchase library materials.  </a:t>
            </a:r>
          </a:p>
          <a:p>
            <a:r>
              <a:rPr lang="en-GB" dirty="0" smtClean="0"/>
              <a:t>Unsolicited gifts and donations </a:t>
            </a:r>
          </a:p>
          <a:p>
            <a:pPr lvl="1"/>
            <a:r>
              <a:rPr lang="en-GB" dirty="0" smtClean="0"/>
              <a:t>are those that come unexpectedly. </a:t>
            </a:r>
          </a:p>
        </p:txBody>
      </p:sp>
    </p:spTree>
    <p:extLst>
      <p:ext uri="{BB962C8B-B14F-4D97-AF65-F5344CB8AC3E}">
        <p14:creationId xmlns:p14="http://schemas.microsoft.com/office/powerpoint/2010/main" val="24098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C, Exchange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Exchange involves acquiring materials in exchange for your own. There are basically two types:</a:t>
            </a:r>
          </a:p>
          <a:p>
            <a:pPr marL="0" indent="0">
              <a:buNone/>
            </a:pPr>
            <a:r>
              <a:rPr lang="en-GB" dirty="0"/>
              <a:t>1. Exchange of unwanted duplicate materials and </a:t>
            </a:r>
          </a:p>
          <a:p>
            <a:pPr marL="0" indent="0">
              <a:buNone/>
            </a:pPr>
            <a:r>
              <a:rPr lang="en-GB" dirty="0"/>
              <a:t>2. The exchange of new materials between libraries.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397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5056</TotalTime>
  <Words>2585</Words>
  <Application>Microsoft Office PowerPoint</Application>
  <PresentationFormat>On-screen Show (4:3)</PresentationFormat>
  <Paragraphs>283</Paragraphs>
  <Slides>62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5" baseType="lpstr">
      <vt:lpstr>Arial</vt:lpstr>
      <vt:lpstr>Calibri</vt:lpstr>
      <vt:lpstr>Office Theme</vt:lpstr>
      <vt:lpstr>LIS 2021 COLLECTION DEV’T:  ACQUISITION OF INFORMATION RESOURCES</vt:lpstr>
      <vt:lpstr>INTRODUCTION</vt:lpstr>
      <vt:lpstr>DEFINING ACQUISITION</vt:lpstr>
      <vt:lpstr>Goals of the Acquisitions department</vt:lpstr>
      <vt:lpstr> MODES OF ACQUISITION OF INFORMATION MATERIALS </vt:lpstr>
      <vt:lpstr> a) Purchase and subscription </vt:lpstr>
      <vt:lpstr> a) Purchase and subscription cont… </vt:lpstr>
      <vt:lpstr>B, Gifts </vt:lpstr>
      <vt:lpstr>C, Exchange </vt:lpstr>
      <vt:lpstr> D, Deposits  </vt:lpstr>
      <vt:lpstr> Deposits cont… </vt:lpstr>
      <vt:lpstr> steps in the overall acquisitions process</vt:lpstr>
      <vt:lpstr>steps in the overall acquisitions process</vt:lpstr>
      <vt:lpstr>Items to be included in a request form</vt:lpstr>
      <vt:lpstr>Items to be included in a request form</vt:lpstr>
      <vt:lpstr>  steps in the overall acquisitions process  </vt:lpstr>
      <vt:lpstr>steps in the overall acquisitions process</vt:lpstr>
      <vt:lpstr>steps in the overall acquisitions process</vt:lpstr>
      <vt:lpstr>steps in the overall acquisitions process</vt:lpstr>
      <vt:lpstr>steps in the overall acquisitions process</vt:lpstr>
      <vt:lpstr>steps in the overall acquisitions process</vt:lpstr>
      <vt:lpstr> steps in the overall acquisitions process </vt:lpstr>
      <vt:lpstr>steps in the overall acquisitions process</vt:lpstr>
      <vt:lpstr>Receipt Problems</vt:lpstr>
      <vt:lpstr> steps in the overall acquisitions process </vt:lpstr>
      <vt:lpstr>  </vt:lpstr>
      <vt:lpstr>PowerPoint Presentation</vt:lpstr>
      <vt:lpstr> </vt:lpstr>
      <vt:lpstr> PRODUCERS OF INFORMATION MATERIALS </vt:lpstr>
      <vt:lpstr> Producers of Printed Materials (The Book Trade) </vt:lpstr>
      <vt:lpstr> Publishers of Printed Materials (The Book Trade) cont’d </vt:lpstr>
      <vt:lpstr>Functions of publishers</vt:lpstr>
      <vt:lpstr>Functions of publishers cont’d</vt:lpstr>
      <vt:lpstr> The Role of the Printers </vt:lpstr>
      <vt:lpstr>The Role of the Printers cont....</vt:lpstr>
      <vt:lpstr> Types of Publishers </vt:lpstr>
      <vt:lpstr>Trade publishers</vt:lpstr>
      <vt:lpstr>Special Commercial Publishers</vt:lpstr>
      <vt:lpstr>Textbook publishers</vt:lpstr>
      <vt:lpstr>Textbook publishers</vt:lpstr>
      <vt:lpstr>Vanity presses</vt:lpstr>
      <vt:lpstr>Private presses</vt:lpstr>
      <vt:lpstr>Scholarly publishers</vt:lpstr>
      <vt:lpstr>Government press</vt:lpstr>
      <vt:lpstr>Government press cont…</vt:lpstr>
      <vt:lpstr>Paperback publishers</vt:lpstr>
      <vt:lpstr>b) mass-market paperback publishers</vt:lpstr>
      <vt:lpstr> Advantages of Paperbacks </vt:lpstr>
      <vt:lpstr> Reprint Houses </vt:lpstr>
      <vt:lpstr>Reprint Houses cont…</vt:lpstr>
      <vt:lpstr> Professional Bodies </vt:lpstr>
      <vt:lpstr> Professional Bodies cont… </vt:lpstr>
      <vt:lpstr> Audio-Visual Producers (Non-print Media Producers) </vt:lpstr>
      <vt:lpstr>Audio-Visual Producers (Non-print Media Producers) cont…</vt:lpstr>
      <vt:lpstr>Electronic Media Publishers </vt:lpstr>
      <vt:lpstr> DISTRIBUTORS OF INFORMATION MATERIALS </vt:lpstr>
      <vt:lpstr> Distributors of Information Materials cont… </vt:lpstr>
      <vt:lpstr>Distributors of Information Materials cont...</vt:lpstr>
      <vt:lpstr> Purchase from Publishers vs Purchase from Jobbers </vt:lpstr>
      <vt:lpstr>Purchase from Publishers vs Purchase from Jobbers cont….</vt:lpstr>
      <vt:lpstr>  Factors to Consider When Deciding Where to Order From </vt:lpstr>
      <vt:lpstr>  Book Stores (Retail Outlets)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 2021 COLLECTICTIO DEV’T:  ACQUISITION OF INFORMATION RESOURCES</dc:title>
  <dc:creator>THABISO</dc:creator>
  <cp:lastModifiedBy>MAYAH THABS</cp:lastModifiedBy>
  <cp:revision>92</cp:revision>
  <cp:lastPrinted>2018-05-04T10:48:35Z</cp:lastPrinted>
  <dcterms:created xsi:type="dcterms:W3CDTF">2014-01-26T20:29:42Z</dcterms:created>
  <dcterms:modified xsi:type="dcterms:W3CDTF">2023-05-02T10:54:46Z</dcterms:modified>
</cp:coreProperties>
</file>