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>
              <a:defRPr/>
            </a:pPr>
            <a:fld id="{48A87A34-81AB-432B-8DAE-1953F412C126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7/31/2023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pPr defTabSz="4572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pPr defTabSz="457200">
              <a:defRPr/>
            </a:pPr>
            <a:fld id="{6D22F896-40B5-4ADD-8801-0D06FADFA095}" type="slidenum">
              <a:rPr lang="en-US" dirty="0">
                <a:solidFill>
                  <a:srgbClr val="B71E42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srgbClr val="B71E42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8853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>
              <a:defRPr/>
            </a:pPr>
            <a:fld id="{48A87A34-81AB-432B-8DAE-1953F412C126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7/31/2023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6D22F896-40B5-4ADD-8801-0D06FADFA095}" type="slidenum">
              <a:rPr lang="en-US" dirty="0">
                <a:solidFill>
                  <a:srgbClr val="B71E42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srgbClr val="B71E42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2744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>
              <a:defRPr/>
            </a:pPr>
            <a:fld id="{48A87A34-81AB-432B-8DAE-1953F412C126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7/31/2023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6D22F896-40B5-4ADD-8801-0D06FADFA095}" type="slidenum">
              <a:rPr lang="en-US" dirty="0">
                <a:solidFill>
                  <a:srgbClr val="B71E42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srgbClr val="B71E42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024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>
              <a:defRPr/>
            </a:pPr>
            <a:fld id="{48A87A34-81AB-432B-8DAE-1953F412C126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7/31/2023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6D22F896-40B5-4ADD-8801-0D06FADFA095}" type="slidenum">
              <a:rPr lang="en-US" dirty="0">
                <a:solidFill>
                  <a:srgbClr val="B71E42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srgbClr val="B71E42"/>
              </a:solidFill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6995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>
              <a:defRPr/>
            </a:pPr>
            <a:fld id="{48A87A34-81AB-432B-8DAE-1953F412C126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7/31/2023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6D22F896-40B5-4ADD-8801-0D06FADFA095}" type="slidenum">
              <a:rPr lang="en-US" dirty="0">
                <a:solidFill>
                  <a:srgbClr val="B71E42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srgbClr val="B71E42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9014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>
              <a:defRPr/>
            </a:pPr>
            <a:fld id="{48A87A34-81AB-432B-8DAE-1953F412C126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7/31/2023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6D22F896-40B5-4ADD-8801-0D06FADFA095}" type="slidenum">
              <a:rPr lang="en-US" dirty="0">
                <a:solidFill>
                  <a:srgbClr val="B71E42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srgbClr val="B71E42"/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2763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>
              <a:defRPr/>
            </a:pPr>
            <a:fld id="{48A87A34-81AB-432B-8DAE-1953F412C126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7/31/2023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6D22F896-40B5-4ADD-8801-0D06FADFA095}" type="slidenum">
              <a:rPr lang="en-US" dirty="0">
                <a:solidFill>
                  <a:srgbClr val="B71E42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srgbClr val="B71E42"/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1904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>
              <a:defRPr/>
            </a:pPr>
            <a:fld id="{48A87A34-81AB-432B-8DAE-1953F412C126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7/31/2023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6D22F896-40B5-4ADD-8801-0D06FADFA095}" type="slidenum">
              <a:rPr lang="en-US" dirty="0">
                <a:solidFill>
                  <a:srgbClr val="B71E42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srgbClr val="B71E42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671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>
              <a:defRPr/>
            </a:pPr>
            <a:fld id="{48A87A34-81AB-432B-8DAE-1953F412C126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7/31/2023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6D22F896-40B5-4ADD-8801-0D06FADFA095}" type="slidenum">
              <a:rPr lang="en-US" dirty="0">
                <a:solidFill>
                  <a:srgbClr val="B71E42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srgbClr val="B71E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92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>
              <a:defRPr/>
            </a:pPr>
            <a:fld id="{48A87A34-81AB-432B-8DAE-1953F412C126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7/31/2023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6D22F896-40B5-4ADD-8801-0D06FADFA095}" type="slidenum">
              <a:rPr lang="en-US" dirty="0">
                <a:solidFill>
                  <a:srgbClr val="B71E42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srgbClr val="B71E42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435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pPr defTabSz="457200">
              <a:defRPr/>
            </a:pPr>
            <a:fld id="{48A87A34-81AB-432B-8DAE-1953F412C126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7/31/2023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pPr defTabSz="4572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6D22F896-40B5-4ADD-8801-0D06FADFA095}" type="slidenum">
              <a:rPr lang="en-US" dirty="0">
                <a:solidFill>
                  <a:srgbClr val="B71E42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srgbClr val="B71E42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4614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>
              <a:defRPr/>
            </a:pPr>
            <a:fld id="{48A87A34-81AB-432B-8DAE-1953F412C126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7/31/2023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pPr defTabSz="457200">
              <a:defRPr/>
            </a:pPr>
            <a:fld id="{6D22F896-40B5-4ADD-8801-0D06FADFA095}" type="slidenum">
              <a:rPr lang="en-US" dirty="0">
                <a:solidFill>
                  <a:srgbClr val="B71E42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srgbClr val="B71E42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795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3600" b="1" cap="none" spc="-100" dirty="0" smtClean="0">
                <a:latin typeface="Cambria"/>
              </a:rPr>
              <a:t>UNIVERSITY OF LUSAKA</a:t>
            </a:r>
            <a:br>
              <a:rPr lang="en-US" sz="3600" b="1" cap="none" spc="-100" dirty="0" smtClean="0">
                <a:latin typeface="Cambria"/>
              </a:rPr>
            </a:br>
            <a:r>
              <a:rPr lang="en-US" sz="3600" b="1" cap="none" spc="-100" dirty="0" smtClean="0">
                <a:latin typeface="Cambria"/>
              </a:rPr>
              <a:t>SCHOOL OF LAW</a:t>
            </a:r>
            <a:r>
              <a:rPr lang="en-GB" sz="3600" b="1" cap="none" spc="-100" dirty="0" smtClean="0">
                <a:latin typeface="Cambria"/>
              </a:rPr>
              <a:t/>
            </a:r>
            <a:br>
              <a:rPr lang="en-GB" sz="3600" b="1" cap="none" spc="-100" dirty="0" smtClean="0">
                <a:latin typeface="Cambria"/>
              </a:rPr>
            </a:br>
            <a:r>
              <a:rPr lang="en-GB" sz="3600" b="1" cap="none" spc="-100" dirty="0" smtClean="0">
                <a:latin typeface="Cambria"/>
              </a:rPr>
              <a:t>L403</a:t>
            </a:r>
            <a:r>
              <a:rPr lang="en-GB" sz="3600" b="1" cap="none" spc="-100" dirty="0">
                <a:latin typeface="Cambria"/>
              </a:rPr>
              <a:t/>
            </a:r>
            <a:br>
              <a:rPr lang="en-GB" sz="3600" b="1" cap="none" spc="-100" dirty="0">
                <a:latin typeface="Cambria"/>
              </a:rPr>
            </a:br>
            <a:r>
              <a:rPr lang="en-GB" sz="3600" b="1" cap="none" spc="-100" dirty="0" smtClean="0">
                <a:latin typeface="Cambria"/>
              </a:rPr>
              <a:t>INTRODUCTION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GB" cap="none" dirty="0"/>
          </a:p>
        </p:txBody>
      </p:sp>
    </p:spTree>
    <p:extLst>
      <p:ext uri="{BB962C8B-B14F-4D97-AF65-F5344CB8AC3E}">
        <p14:creationId xmlns:p14="http://schemas.microsoft.com/office/powerpoint/2010/main" val="384983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cap="none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</a:rPr>
              <a:t>THE ROLE OF A LAWYER IN SOCIETY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Generally, the role of a lawyer can be described as: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 a Leader in every society,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 Gate Keeper of Justice ,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 an Advisor, 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a counsellor ,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 a conciliator, 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interpreter of the law, 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Speaks for the voiceless 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TO SUM IT UP – A GLADIATOR IN A SUIT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5687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cap="none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</a:rPr>
              <a:t>THE ROLE OF A LAWYER IN SOCIETY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However it is essential to examine the role of a law student before anything else as this is the formative stage.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73766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cap="none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w Cen MT" panose="020B0602020104020603" pitchFamily="34" charset="0"/>
              </a:rPr>
              <a:t>THE ROLE OF A LAW STUDENT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AutoNum type="arabicParenR"/>
              <a:defRPr/>
            </a:pPr>
            <a:r>
              <a:rPr lang="en-US" b="1" u="sng" dirty="0">
                <a:solidFill>
                  <a:prstClr val="black"/>
                </a:solidFill>
                <a:latin typeface="Tw Cen MT" panose="020B0602020104020603" pitchFamily="34" charset="0"/>
              </a:rPr>
              <a:t>THE QUEEN’S LANGUAGE AS AN ESSENTIAL TOOL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dirty="0">
                <a:solidFill>
                  <a:prstClr val="black"/>
                </a:solidFill>
                <a:latin typeface="Tw Cen MT" panose="020B0602020104020603" pitchFamily="34" charset="0"/>
              </a:rPr>
              <a:t> a good command of the queens' language is an essential tool that assists the student to articulate admirably and expound legal propositions. This also assists the markers.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endParaRPr lang="en-US" dirty="0">
              <a:solidFill>
                <a:prstClr val="black"/>
              </a:solidFill>
              <a:latin typeface="Tw Cen MT" panose="020B0602020104020603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b="1" i="1" dirty="0">
                <a:solidFill>
                  <a:prstClr val="black"/>
                </a:solidFill>
                <a:latin typeface="Tw Cen MT" panose="020B0602020104020603" pitchFamily="34" charset="0"/>
              </a:rPr>
              <a:t>A) Hand writing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dirty="0">
                <a:solidFill>
                  <a:prstClr val="black"/>
                </a:solidFill>
                <a:latin typeface="Tw Cen MT" panose="020B0602020104020603" pitchFamily="34" charset="0"/>
              </a:rPr>
              <a:t>A bad handwriting will most definitely cost you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b="1" dirty="0">
                <a:solidFill>
                  <a:prstClr val="black"/>
                </a:solidFill>
                <a:latin typeface="Tw Cen MT" panose="020B0602020104020603" pitchFamily="34" charset="0"/>
              </a:rPr>
              <a:t>Kalonga </a:t>
            </a:r>
            <a:r>
              <a:rPr lang="en-US" b="1" dirty="0" err="1">
                <a:solidFill>
                  <a:prstClr val="black"/>
                </a:solidFill>
                <a:latin typeface="Tw Cen MT" panose="020B0602020104020603" pitchFamily="34" charset="0"/>
              </a:rPr>
              <a:t>M’poyou</a:t>
            </a:r>
            <a:r>
              <a:rPr lang="en-US" b="1" dirty="0">
                <a:solidFill>
                  <a:prstClr val="black"/>
                </a:solidFill>
                <a:latin typeface="Tw Cen MT" panose="020B0602020104020603" pitchFamily="34" charset="0"/>
              </a:rPr>
              <a:t> and Kane </a:t>
            </a:r>
            <a:r>
              <a:rPr lang="en-US" b="1" dirty="0" err="1">
                <a:solidFill>
                  <a:prstClr val="black"/>
                </a:solidFill>
                <a:latin typeface="Tw Cen MT" panose="020B0602020104020603" pitchFamily="34" charset="0"/>
              </a:rPr>
              <a:t>Mounourou</a:t>
            </a:r>
            <a:r>
              <a:rPr lang="en-US" b="1" dirty="0">
                <a:solidFill>
                  <a:prstClr val="black"/>
                </a:solidFill>
                <a:latin typeface="Tw Cen MT" panose="020B0602020104020603" pitchFamily="34" charset="0"/>
              </a:rPr>
              <a:t> (1979)ZR 280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i="1" dirty="0">
                <a:solidFill>
                  <a:prstClr val="black"/>
                </a:solidFill>
                <a:latin typeface="Tw Cen MT" panose="020B0602020104020603" pitchFamily="34" charset="0"/>
              </a:rPr>
              <a:t>Judges neither have the time nor the disposition to act as headmaster or teachers to correct mistakes in document 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93024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cap="none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w Cen MT" panose="020B0602020104020603" pitchFamily="34" charset="0"/>
              </a:rPr>
              <a:t>THE ROLE OF A LAW STUDENT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b="1" i="1" dirty="0">
                <a:solidFill>
                  <a:prstClr val="black"/>
                </a:solidFill>
                <a:latin typeface="Tw Cen MT" panose="020B0602020104020603" pitchFamily="34" charset="0"/>
              </a:rPr>
              <a:t>b)	be factual with authorities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dirty="0">
                <a:solidFill>
                  <a:prstClr val="black"/>
                </a:solidFill>
                <a:latin typeface="Tw Cen MT" panose="020B0602020104020603" pitchFamily="34" charset="0"/>
              </a:rPr>
              <a:t>Most law students fall bellow the expected standard of the profession due to laziness and manufacture facts and holdings e.g. in a certain decided case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b="1" dirty="0">
                <a:solidFill>
                  <a:prstClr val="black"/>
                </a:solidFill>
                <a:latin typeface="Tw Cen MT" panose="020B0602020104020603" pitchFamily="34" charset="0"/>
              </a:rPr>
              <a:t>Jack Chanda and another vs The People (SCZ NO.29 OF 2002) </a:t>
            </a:r>
            <a:r>
              <a:rPr lang="en-US" dirty="0">
                <a:solidFill>
                  <a:prstClr val="black"/>
                </a:solidFill>
                <a:latin typeface="Tw Cen MT" panose="020B0602020104020603" pitchFamily="34" charset="0"/>
              </a:rPr>
              <a:t>The Court found that counsel had manufactured legal positions and presented to the court.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endParaRPr lang="en-US" dirty="0">
              <a:solidFill>
                <a:prstClr val="black"/>
              </a:solidFill>
              <a:latin typeface="Tw Cen MT" panose="020B0602020104020603" pitchFamily="34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b="1" i="1" dirty="0">
                <a:solidFill>
                  <a:prstClr val="black"/>
                </a:solidFill>
                <a:latin typeface="Tw Cen MT" panose="020B0602020104020603" pitchFamily="34" charset="0"/>
              </a:rPr>
              <a:t>c)	authorities to be cited in full and truthful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b="1" dirty="0">
                <a:solidFill>
                  <a:prstClr val="black"/>
                </a:solidFill>
                <a:latin typeface="Tw Cen MT" panose="020B0602020104020603" pitchFamily="34" charset="0"/>
              </a:rPr>
              <a:t>ZRA v The Post Newspapers(SCZ/8/339 OF 2015)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dirty="0">
                <a:solidFill>
                  <a:prstClr val="black"/>
                </a:solidFill>
                <a:latin typeface="Tw Cen MT" panose="020B0602020104020603" pitchFamily="34" charset="0"/>
              </a:rPr>
              <a:t>In quoting an authority counsel omitted some words in order to get a favorable outcome.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61741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cap="none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w Cen MT" panose="020B0602020104020603" pitchFamily="34" charset="0"/>
              </a:rPr>
              <a:t>THE ROLE OF A LAW STUDENT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lvl="0" indent="-45720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AutoNum type="arabicParenR" startAt="2"/>
              <a:defRPr/>
            </a:pPr>
            <a:r>
              <a:rPr lang="en-US" b="1" u="sng" dirty="0">
                <a:solidFill>
                  <a:prstClr val="black"/>
                </a:solidFill>
                <a:latin typeface="Tw Cen MT" panose="020B0602020104020603" pitchFamily="34" charset="0"/>
              </a:rPr>
              <a:t>PROFESSIONAL ETHICS, ETIQUETTE AND CONDUCT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dirty="0">
                <a:solidFill>
                  <a:prstClr val="black"/>
                </a:solidFill>
                <a:latin typeface="Tw Cen MT" panose="020B0602020104020603" pitchFamily="34" charset="0"/>
              </a:rPr>
              <a:t>The professional ethics etiquette and conduct of lawyers </a:t>
            </a:r>
            <a:r>
              <a:rPr lang="en-US" dirty="0" smtClean="0">
                <a:solidFill>
                  <a:prstClr val="black"/>
                </a:solidFill>
                <a:latin typeface="Tw Cen MT" panose="020B0602020104020603" pitchFamily="34" charset="0"/>
              </a:rPr>
              <a:t>trickle </a:t>
            </a:r>
            <a:r>
              <a:rPr lang="en-US" dirty="0">
                <a:solidFill>
                  <a:prstClr val="black"/>
                </a:solidFill>
                <a:latin typeface="Tw Cen MT" panose="020B0602020104020603" pitchFamily="34" charset="0"/>
              </a:rPr>
              <a:t>down to a law student who is expected to conduct themselves in an exemplary manner.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dirty="0">
                <a:solidFill>
                  <a:prstClr val="black"/>
                </a:solidFill>
                <a:latin typeface="Tw Cen MT" panose="020B0602020104020603" pitchFamily="34" charset="0"/>
              </a:rPr>
              <a:t>Good </a:t>
            </a:r>
            <a:r>
              <a:rPr lang="en-US" dirty="0" smtClean="0">
                <a:solidFill>
                  <a:prstClr val="black"/>
                </a:solidFill>
                <a:latin typeface="Tw Cen MT" panose="020B0602020104020603" pitchFamily="34" charset="0"/>
              </a:rPr>
              <a:t>reputation </a:t>
            </a:r>
            <a:r>
              <a:rPr lang="en-US" dirty="0">
                <a:solidFill>
                  <a:prstClr val="black"/>
                </a:solidFill>
                <a:latin typeface="Tw Cen MT" panose="020B0602020104020603" pitchFamily="34" charset="0"/>
              </a:rPr>
              <a:t>and notoriety is built over time..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endParaRPr lang="en-US" dirty="0">
              <a:solidFill>
                <a:prstClr val="black"/>
              </a:solidFill>
              <a:latin typeface="Tw Cen MT" panose="020B0602020104020603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dirty="0">
                <a:solidFill>
                  <a:prstClr val="black"/>
                </a:solidFill>
                <a:latin typeface="Tw Cen MT" panose="020B0602020104020603" pitchFamily="34" charset="0"/>
              </a:rPr>
              <a:t>Being a law student one is expected to act with integrity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dirty="0">
                <a:solidFill>
                  <a:prstClr val="black"/>
                </a:solidFill>
                <a:latin typeface="Tw Cen MT" panose="020B0602020104020603" pitchFamily="34" charset="0"/>
              </a:rPr>
              <a:t>a)	Sober Language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dirty="0">
                <a:solidFill>
                  <a:prstClr val="black"/>
                </a:solidFill>
                <a:latin typeface="Tw Cen MT" panose="020B0602020104020603" pitchFamily="34" charset="0"/>
              </a:rPr>
              <a:t>b)	Courteousness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dirty="0">
                <a:solidFill>
                  <a:prstClr val="black"/>
                </a:solidFill>
                <a:latin typeface="Tw Cen MT" panose="020B0602020104020603" pitchFamily="34" charset="0"/>
              </a:rPr>
              <a:t>c)	Mutual Respect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dirty="0">
                <a:solidFill>
                  <a:prstClr val="black"/>
                </a:solidFill>
                <a:latin typeface="Tw Cen MT" panose="020B0602020104020603" pitchFamily="34" charset="0"/>
              </a:rPr>
              <a:t>d)	Dress code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dirty="0">
                <a:solidFill>
                  <a:prstClr val="black"/>
                </a:solidFill>
                <a:latin typeface="Tw Cen MT" panose="020B0602020104020603" pitchFamily="34" charset="0"/>
              </a:rPr>
              <a:t>e)	Moderation in indulging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7908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cap="none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w Cen MT" panose="020B0602020104020603" pitchFamily="34" charset="0"/>
              </a:rPr>
              <a:t>THE ROLE OF A LAW STUDENT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dirty="0">
                <a:solidFill>
                  <a:prstClr val="black"/>
                </a:solidFill>
                <a:latin typeface="Tw Cen MT" panose="020B0602020104020603" pitchFamily="34" charset="0"/>
              </a:rPr>
              <a:t>3)	</a:t>
            </a:r>
            <a:r>
              <a:rPr lang="en-US" b="1" u="sng" dirty="0">
                <a:solidFill>
                  <a:prstClr val="black"/>
                </a:solidFill>
                <a:latin typeface="Tw Cen MT" panose="020B0602020104020603" pitchFamily="34" charset="0"/>
              </a:rPr>
              <a:t>HARD WORK –DEGREE NOT GIVEN ON A SILVER</a:t>
            </a:r>
            <a:r>
              <a:rPr lang="en-US" b="1" dirty="0">
                <a:solidFill>
                  <a:prstClr val="black"/>
                </a:solidFill>
                <a:latin typeface="Tw Cen MT" panose="020B0602020104020603" pitchFamily="34" charset="0"/>
              </a:rPr>
              <a:t> 	</a:t>
            </a:r>
            <a:r>
              <a:rPr lang="en-US" b="1" u="sng" dirty="0">
                <a:solidFill>
                  <a:prstClr val="black"/>
                </a:solidFill>
                <a:latin typeface="Tw Cen MT" panose="020B0602020104020603" pitchFamily="34" charset="0"/>
              </a:rPr>
              <a:t>PLATE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endParaRPr lang="en-US" b="1" u="sng" dirty="0">
              <a:solidFill>
                <a:prstClr val="black"/>
              </a:solidFill>
              <a:latin typeface="Tw Cen MT" panose="020B0602020104020603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b="1" dirty="0" err="1">
                <a:solidFill>
                  <a:prstClr val="black"/>
                </a:solidFill>
                <a:latin typeface="Tw Cen MT" panose="020B0602020104020603" pitchFamily="34" charset="0"/>
              </a:rPr>
              <a:t>Mumbuna</a:t>
            </a:r>
            <a:r>
              <a:rPr lang="en-US" b="1" dirty="0">
                <a:solidFill>
                  <a:prstClr val="black"/>
                </a:solidFill>
                <a:latin typeface="Tw Cen MT" panose="020B0602020104020603" pitchFamily="34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Tw Cen MT" panose="020B0602020104020603" pitchFamily="34" charset="0"/>
              </a:rPr>
              <a:t>Mwanineo</a:t>
            </a:r>
            <a:r>
              <a:rPr lang="en-US" b="1" dirty="0">
                <a:solidFill>
                  <a:prstClr val="black"/>
                </a:solidFill>
                <a:latin typeface="Tw Cen MT" panose="020B0602020104020603" pitchFamily="34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Tw Cen MT" panose="020B0602020104020603" pitchFamily="34" charset="0"/>
              </a:rPr>
              <a:t>Mwisiya</a:t>
            </a:r>
            <a:r>
              <a:rPr lang="en-US" b="1" dirty="0">
                <a:solidFill>
                  <a:prstClr val="black"/>
                </a:solidFill>
                <a:latin typeface="Tw Cen MT" panose="020B0602020104020603" pitchFamily="34" charset="0"/>
              </a:rPr>
              <a:t> v. University of Zambia Council (1981)ZR247. 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dirty="0">
                <a:solidFill>
                  <a:prstClr val="black"/>
                </a:solidFill>
                <a:latin typeface="Tw Cen MT" panose="020B0602020104020603" pitchFamily="34" charset="0"/>
              </a:rPr>
              <a:t>Degree will not be given as a matter of right as it has to b earned.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endParaRPr lang="en-US" b="1" dirty="0">
              <a:solidFill>
                <a:prstClr val="black"/>
              </a:solidFill>
              <a:latin typeface="Tw Cen MT" panose="020B0602020104020603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b="1" dirty="0" err="1">
                <a:solidFill>
                  <a:prstClr val="black"/>
                </a:solidFill>
                <a:latin typeface="Tw Cen MT" panose="020B0602020104020603" pitchFamily="34" charset="0"/>
              </a:rPr>
              <a:t>Reg</a:t>
            </a:r>
            <a:r>
              <a:rPr lang="en-US" b="1" dirty="0">
                <a:solidFill>
                  <a:prstClr val="black"/>
                </a:solidFill>
                <a:latin typeface="Tw Cen MT" panose="020B0602020104020603" pitchFamily="34" charset="0"/>
              </a:rPr>
              <a:t> v Aston University Senate Exp. </a:t>
            </a:r>
            <a:r>
              <a:rPr lang="en-US" b="1" dirty="0" err="1">
                <a:solidFill>
                  <a:prstClr val="black"/>
                </a:solidFill>
                <a:latin typeface="Tw Cen MT" panose="020B0602020104020603" pitchFamily="34" charset="0"/>
              </a:rPr>
              <a:t>Roffey</a:t>
            </a:r>
            <a:r>
              <a:rPr lang="en-US" b="1" dirty="0">
                <a:solidFill>
                  <a:prstClr val="black"/>
                </a:solidFill>
                <a:latin typeface="Tw Cen MT" panose="020B0602020104020603" pitchFamily="34" charset="0"/>
              </a:rPr>
              <a:t> and  Anor(1967)2QBD639. 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  <a:defRPr/>
            </a:pPr>
            <a:r>
              <a:rPr lang="en-US" dirty="0">
                <a:solidFill>
                  <a:prstClr val="black"/>
                </a:solidFill>
                <a:latin typeface="Tw Cen MT" panose="020B0602020104020603" pitchFamily="34" charset="0"/>
              </a:rPr>
              <a:t>Clarifies the Powers of an Examiner and discretion attached thereto.</a:t>
            </a:r>
            <a:r>
              <a:rPr lang="en-US" b="1" dirty="0">
                <a:solidFill>
                  <a:prstClr val="black"/>
                </a:solidFill>
                <a:latin typeface="Tw Cen MT" panose="020B0602020104020603" pitchFamily="34" charset="0"/>
              </a:rPr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0988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cap="none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w Cen MT" panose="020B0602020104020603" pitchFamily="34" charset="0"/>
              </a:rPr>
              <a:t>Expectations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Don’t come to class if you’re that tired.</a:t>
            </a:r>
            <a:r>
              <a:rPr lang="en-US" sz="2800" b="1" dirty="0">
                <a:solidFill>
                  <a:prstClr val="black"/>
                </a:solidFill>
                <a:latin typeface="Tw Cen MT" panose="020B0602020104020603" pitchFamily="34" charset="0"/>
              </a:rPr>
              <a:t> </a:t>
            </a:r>
            <a:r>
              <a:rPr lang="en-US" sz="2800" i="1" dirty="0">
                <a:solidFill>
                  <a:prstClr val="black"/>
                </a:solidFill>
                <a:latin typeface="Tw Cen MT" panose="020B0602020104020603" pitchFamily="34" charset="0"/>
              </a:rPr>
              <a:t>professor Dr. Andrew </a:t>
            </a:r>
            <a:r>
              <a:rPr lang="en-US" sz="2800" i="1" dirty="0" err="1">
                <a:solidFill>
                  <a:prstClr val="black"/>
                </a:solidFill>
                <a:latin typeface="Tw Cen MT" panose="020B0602020104020603" pitchFamily="34" charset="0"/>
              </a:rPr>
              <a:t>Selepak</a:t>
            </a:r>
            <a:r>
              <a:rPr lang="en-US" sz="2800" i="1" dirty="0">
                <a:solidFill>
                  <a:prstClr val="black"/>
                </a:solidFill>
                <a:latin typeface="Tw Cen MT" panose="020B0602020104020603" pitchFamily="34" charset="0"/>
              </a:rPr>
              <a:t> said: </a:t>
            </a:r>
            <a:r>
              <a:rPr lang="en-US" sz="2800" b="1" i="1" dirty="0">
                <a:solidFill>
                  <a:prstClr val="black"/>
                </a:solidFill>
                <a:latin typeface="Tw Cen MT" panose="020B0602020104020603" pitchFamily="34" charset="0"/>
              </a:rPr>
              <a:t>“You must make a choice: Suffer a hangover or come prepared to class</a:t>
            </a:r>
            <a:r>
              <a:rPr lang="en-US" sz="2800" b="1" i="1" dirty="0" smtClean="0">
                <a:solidFill>
                  <a:prstClr val="black"/>
                </a:solidFill>
                <a:latin typeface="Tw Cen MT" panose="020B0602020104020603" pitchFamily="34" charset="0"/>
              </a:rPr>
              <a:t>.”</a:t>
            </a:r>
            <a:endParaRPr lang="en-US" sz="2800" dirty="0">
              <a:solidFill>
                <a:prstClr val="black"/>
              </a:solidFill>
              <a:latin typeface="Tw Cen MT" panose="020B0602020104020603" pitchFamily="34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Read and write, read and write, read and write. Revise your own writing </a:t>
            </a:r>
            <a:r>
              <a:rPr lang="en-US" sz="2800" b="1" dirty="0">
                <a:solidFill>
                  <a:prstClr val="black"/>
                </a:solidFill>
                <a:latin typeface="Tw Cen MT" panose="020B0602020104020603" pitchFamily="34" charset="0"/>
              </a:rPr>
              <a:t>“Writing is critical to all the disciplines</a:t>
            </a:r>
            <a:r>
              <a:rPr lang="en-US" sz="2800" b="1" dirty="0" smtClean="0">
                <a:solidFill>
                  <a:prstClr val="black"/>
                </a:solidFill>
                <a:latin typeface="Tw Cen MT" panose="020B0602020104020603" pitchFamily="34" charset="0"/>
              </a:rPr>
              <a:t>.”</a:t>
            </a:r>
            <a:endParaRPr lang="en-US" sz="2800" dirty="0">
              <a:solidFill>
                <a:prstClr val="black"/>
              </a:solidFill>
              <a:latin typeface="Tw Cen MT" panose="020B0602020104020603" pitchFamily="34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Don’t come to class to be on your phone.</a:t>
            </a:r>
          </a:p>
          <a:p>
            <a:pPr marL="0" indent="0" algn="just">
              <a:buNone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179037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cap="none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w Cen MT" panose="020B0602020104020603" pitchFamily="34" charset="0"/>
              </a:rPr>
              <a:t>Expectations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Keep exploring what makes you succeed. 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</a:pPr>
            <a:endParaRPr lang="en-US" sz="2800" dirty="0">
              <a:solidFill>
                <a:prstClr val="black"/>
              </a:solidFill>
              <a:latin typeface="Tw Cen MT" panose="020B0602020104020603" pitchFamily="34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Don’t pack up minutes before class ends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</a:pPr>
            <a:endParaRPr lang="en-US" sz="2800" dirty="0">
              <a:solidFill>
                <a:prstClr val="black"/>
              </a:solidFill>
              <a:latin typeface="Tw Cen MT" panose="020B0602020104020603" pitchFamily="34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Come to class with an open mind.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</a:pPr>
            <a:endParaRPr lang="en-US" sz="2800" dirty="0">
              <a:solidFill>
                <a:prstClr val="black"/>
              </a:solidFill>
              <a:latin typeface="Tw Cen MT" panose="020B0602020104020603" pitchFamily="34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Care about what you’re learning.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</a:pPr>
            <a:endParaRPr lang="en-US" sz="2800" dirty="0">
              <a:solidFill>
                <a:prstClr val="black"/>
              </a:solidFill>
              <a:latin typeface="Tw Cen MT" panose="020B0602020104020603" pitchFamily="34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connect to your ultimate goals in your career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9441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cap="none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w Cen MT" panose="020B0602020104020603" pitchFamily="34" charset="0"/>
              </a:rPr>
              <a:t>Blocking ones own success!!!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Fear of the unknown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Absenteeism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Bad attitude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Late Coming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Self Sympathy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General lack of interest/Seriousness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last minute </a:t>
            </a:r>
            <a:r>
              <a:rPr lang="en-US" sz="2800" dirty="0" smtClean="0">
                <a:solidFill>
                  <a:prstClr val="black"/>
                </a:solidFill>
                <a:latin typeface="Tw Cen MT" panose="020B0602020104020603" pitchFamily="34" charset="0"/>
              </a:rPr>
              <a:t>cramming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</a:pPr>
            <a:endParaRPr lang="en-US" sz="2800" dirty="0" smtClean="0">
              <a:solidFill>
                <a:prstClr val="black"/>
              </a:solidFill>
              <a:latin typeface="Tw Cen MT" panose="020B0602020104020603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3144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cap="none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w Cen MT" panose="020B0602020104020603" pitchFamily="34" charset="0"/>
              </a:rPr>
              <a:t>Blocking ones own success!!!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Comparing Yourself to </a:t>
            </a:r>
            <a:r>
              <a:rPr lang="en-US" sz="2800" dirty="0" smtClean="0">
                <a:solidFill>
                  <a:prstClr val="black"/>
                </a:solidFill>
                <a:latin typeface="Tw Cen MT" panose="020B0602020104020603" pitchFamily="34" charset="0"/>
              </a:rPr>
              <a:t>Others</a:t>
            </a:r>
            <a:endParaRPr lang="en-US" sz="2800" dirty="0">
              <a:solidFill>
                <a:prstClr val="black"/>
              </a:solidFill>
              <a:latin typeface="Tw Cen MT" panose="020B0602020104020603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 Emotional Blame – Pointing the </a:t>
            </a:r>
            <a:r>
              <a:rPr lang="en-US" sz="2800" dirty="0" smtClean="0">
                <a:solidFill>
                  <a:prstClr val="black"/>
                </a:solidFill>
                <a:latin typeface="Tw Cen MT" panose="020B0602020104020603" pitchFamily="34" charset="0"/>
              </a:rPr>
              <a:t>Finger</a:t>
            </a:r>
            <a:endParaRPr lang="en-US" sz="2800" dirty="0">
              <a:solidFill>
                <a:prstClr val="black"/>
              </a:solidFill>
              <a:latin typeface="Tw Cen MT" panose="020B0602020104020603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800" dirty="0" smtClean="0">
                <a:solidFill>
                  <a:prstClr val="black"/>
                </a:solidFill>
                <a:latin typeface="Tw Cen MT" panose="020B0602020104020603" pitchFamily="34" charset="0"/>
              </a:rPr>
              <a:t>Self-Doubt</a:t>
            </a:r>
            <a:endParaRPr lang="en-US" sz="2800" dirty="0">
              <a:solidFill>
                <a:prstClr val="black"/>
              </a:solidFill>
              <a:latin typeface="Tw Cen MT" panose="020B0602020104020603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Achieving Perfectionism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9108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cap="none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</a:rPr>
              <a:t>WHAT ARE LEGAL ETHICS?</a:t>
            </a:r>
            <a:br>
              <a:rPr lang="en-US" cap="none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minimum standards of appropriate conduct within the legal profession.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</a:pPr>
            <a:endParaRPr lang="en-US" sz="2800" dirty="0">
              <a:solidFill>
                <a:prstClr val="black"/>
              </a:solidFill>
              <a:latin typeface="Tw Cen MT" panose="020B0602020104020603" pitchFamily="34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 </a:t>
            </a:r>
            <a:r>
              <a:rPr lang="en-US" sz="2800" b="1" i="1" dirty="0">
                <a:solidFill>
                  <a:prstClr val="black"/>
                </a:solidFill>
                <a:latin typeface="Tw Cen MT" panose="020B0602020104020603" pitchFamily="34" charset="0"/>
              </a:rPr>
              <a:t>The etiquette of the profession</a:t>
            </a: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 - the study or observance of these duties and the written regulations governing these duties. 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</a:pPr>
            <a:endParaRPr lang="en-US" sz="2800" dirty="0">
              <a:solidFill>
                <a:prstClr val="black"/>
              </a:solidFill>
              <a:latin typeface="Tw Cen MT" panose="020B0602020104020603" pitchFamily="34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800" dirty="0">
                <a:solidFill>
                  <a:prstClr val="black"/>
                </a:solidFill>
                <a:latin typeface="Tw Cen MT" panose="020B0602020104020603" pitchFamily="34" charset="0"/>
              </a:rPr>
              <a:t>Etiquette relates to the formal rules of correct and polite behavior among members of the legal profession.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0796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cap="none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</a:rPr>
              <a:t>WHAT ARE LEGAL ETHICS?</a:t>
            </a:r>
            <a:br>
              <a:rPr lang="en-US" cap="none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400" dirty="0">
                <a:solidFill>
                  <a:prstClr val="black"/>
                </a:solidFill>
                <a:latin typeface="Tw Cen MT" panose="020B0602020104020603" pitchFamily="34" charset="0"/>
              </a:rPr>
              <a:t>Polite </a:t>
            </a:r>
            <a:r>
              <a:rPr lang="en-US" sz="2400" dirty="0" err="1">
                <a:solidFill>
                  <a:prstClr val="black"/>
                </a:solidFill>
                <a:latin typeface="Tw Cen MT" panose="020B0602020104020603" pitchFamily="34" charset="0"/>
              </a:rPr>
              <a:t>behaviour</a:t>
            </a:r>
            <a:r>
              <a:rPr lang="en-US" sz="2400" dirty="0">
                <a:solidFill>
                  <a:prstClr val="black"/>
                </a:solidFill>
                <a:latin typeface="Tw Cen MT" panose="020B0602020104020603" pitchFamily="34" charset="0"/>
              </a:rPr>
              <a:t> before a court of law, before which a lawyer practices and earns his living.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</a:pPr>
            <a:endParaRPr lang="en-US" sz="2400" dirty="0">
              <a:solidFill>
                <a:prstClr val="black"/>
              </a:solidFill>
              <a:latin typeface="Tw Cen MT" panose="020B0602020104020603" pitchFamily="34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400" dirty="0">
                <a:solidFill>
                  <a:prstClr val="black"/>
                </a:solidFill>
                <a:latin typeface="Tw Cen MT" panose="020B0602020104020603" pitchFamily="34" charset="0"/>
              </a:rPr>
              <a:t>Each and every </a:t>
            </a:r>
            <a:r>
              <a:rPr lang="en-US" sz="2400" dirty="0" smtClean="0">
                <a:solidFill>
                  <a:prstClr val="black"/>
                </a:solidFill>
                <a:latin typeface="Tw Cen MT" panose="020B0602020104020603" pitchFamily="34" charset="0"/>
              </a:rPr>
              <a:t>profession wants </a:t>
            </a:r>
            <a:r>
              <a:rPr lang="en-US" sz="2400" dirty="0">
                <a:solidFill>
                  <a:prstClr val="black"/>
                </a:solidFill>
                <a:latin typeface="Tw Cen MT" panose="020B0602020104020603" pitchFamily="34" charset="0"/>
              </a:rPr>
              <a:t>to guard its own members and in order to maintain a certain level of dignity and decorum, there are rules as to who is permitted to enter the profession/be admitted to the Bar (for lawyers). 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</a:pPr>
            <a:endParaRPr lang="en-US" sz="2400" dirty="0">
              <a:solidFill>
                <a:prstClr val="black"/>
              </a:solidFill>
              <a:latin typeface="Tw Cen MT" panose="020B0602020104020603" pitchFamily="34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400" dirty="0">
                <a:solidFill>
                  <a:prstClr val="black"/>
                </a:solidFill>
                <a:latin typeface="Tw Cen MT" panose="020B0602020104020603" pitchFamily="34" charset="0"/>
              </a:rPr>
              <a:t>This is part of the controlled environment put in place to safeguard the reputation of the profession. 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400" dirty="0">
                <a:solidFill>
                  <a:prstClr val="black"/>
                </a:solidFill>
                <a:latin typeface="Tw Cen MT" panose="020B0602020104020603" pitchFamily="34" charset="0"/>
              </a:rPr>
              <a:t>breach of rules of conduct can lead not only to being disbarred but also criminal sanctions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</a:pPr>
            <a:endParaRPr lang="en-US" sz="2400" dirty="0">
              <a:solidFill>
                <a:prstClr val="black"/>
              </a:solidFill>
              <a:latin typeface="Calibri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995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cap="none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</a:rPr>
              <a:t>WHAT ARE LEGAL ETHICS?</a:t>
            </a:r>
            <a:br>
              <a:rPr lang="en-US" cap="none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</a:rPr>
            </a:b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1578" y="1957590"/>
            <a:ext cx="9603275" cy="413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610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cap="none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</a:rPr>
              <a:t>THE ROLE OF A LAWYER IN SOCIETY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The law as an instrument cannot work on its own. 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</a:pPr>
            <a:endParaRPr lang="en-US" sz="2800" dirty="0">
              <a:solidFill>
                <a:prstClr val="black"/>
              </a:solidFill>
              <a:latin typeface="Calibri"/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It will need servants to use it. 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</a:pPr>
            <a:endParaRPr lang="en-US" sz="2800" dirty="0">
              <a:solidFill>
                <a:prstClr val="black"/>
              </a:solidFill>
              <a:latin typeface="Calibri"/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Hence the role of a lawyer is extremely crucial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607310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555</Words>
  <Application>Microsoft Office PowerPoint</Application>
  <PresentationFormat>Widescreen</PresentationFormat>
  <Paragraphs>96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</vt:lpstr>
      <vt:lpstr>Gill Sans MT</vt:lpstr>
      <vt:lpstr>Tw Cen MT</vt:lpstr>
      <vt:lpstr>Gallery</vt:lpstr>
      <vt:lpstr>UNIVERSITY OF LUSAKA SCHOOL OF LAW L403 INTRODUCTION</vt:lpstr>
      <vt:lpstr>Expectations</vt:lpstr>
      <vt:lpstr>Expectations</vt:lpstr>
      <vt:lpstr>Blocking ones own success!!!</vt:lpstr>
      <vt:lpstr>Blocking ones own success!!!</vt:lpstr>
      <vt:lpstr>WHAT ARE LEGAL ETHICS? </vt:lpstr>
      <vt:lpstr>WHAT ARE LEGAL ETHICS? </vt:lpstr>
      <vt:lpstr>WHAT ARE LEGAL ETHICS? </vt:lpstr>
      <vt:lpstr>THE ROLE OF A LAWYER IN SOCIETY</vt:lpstr>
      <vt:lpstr>THE ROLE OF A LAWYER IN SOCIETY</vt:lpstr>
      <vt:lpstr>THE ROLE OF A LAWYER IN SOCIETY</vt:lpstr>
      <vt:lpstr>THE ROLE OF A LAW STUDENT</vt:lpstr>
      <vt:lpstr>THE ROLE OF A LAW STUDENT</vt:lpstr>
      <vt:lpstr>THE ROLE OF A LAW STUDENT</vt:lpstr>
      <vt:lpstr>THE ROLE OF A LAW STUDENT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LUSAKA SCHOOL OF LAW L403 MARXIST THEORY OF THE LAW</dc:title>
  <dc:creator>Chisanga Mutale</dc:creator>
  <cp:lastModifiedBy>MR CHISANGA</cp:lastModifiedBy>
  <cp:revision>26</cp:revision>
  <dcterms:created xsi:type="dcterms:W3CDTF">2023-07-28T09:49:02Z</dcterms:created>
  <dcterms:modified xsi:type="dcterms:W3CDTF">2023-07-31T06:52:44Z</dcterms:modified>
</cp:coreProperties>
</file>