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70" r:id="rId6"/>
    <p:sldId id="261" r:id="rId7"/>
    <p:sldId id="262" r:id="rId8"/>
    <p:sldId id="263" r:id="rId9"/>
    <p:sldId id="269" r:id="rId10"/>
    <p:sldId id="271" r:id="rId11"/>
    <p:sldId id="272" r:id="rId12"/>
    <p:sldId id="264" r:id="rId13"/>
    <p:sldId id="265" r:id="rId14"/>
    <p:sldId id="266" r:id="rId15"/>
    <p:sldId id="267" r:id="rId16"/>
    <p:sldId id="26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smtClean="0"/>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11"/>
          </p:nvPr>
        </p:nvSpPr>
        <p:spPr>
          <a:xfrm>
            <a:off x="2416500" y="329307"/>
            <a:ext cx="4973915" cy="309201"/>
          </a:xfrm>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a:xfrm>
            <a:off x="1437664" y="798973"/>
            <a:ext cx="811019" cy="503578"/>
          </a:xfrm>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480514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5768396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046318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2075938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924854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440303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8" name="Footer Placeholder 7"/>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9" name="Slide Number Placeholder 8"/>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992074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4" name="Footer Placeholder 3"/>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5" name="Slide Number Placeholder 4"/>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523589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3" name="Footer Placeholder 2"/>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4" name="Slide Number Placeholder 3"/>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spTree>
    <p:extLst>
      <p:ext uri="{BB962C8B-B14F-4D97-AF65-F5344CB8AC3E}">
        <p14:creationId xmlns:p14="http://schemas.microsoft.com/office/powerpoint/2010/main" val="20983237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smtClean="0"/>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6" name="Footer Placeholder 5"/>
          <p:cNvSpPr>
            <a:spLocks noGrp="1"/>
          </p:cNvSpPr>
          <p:nvPr>
            <p:ph type="ftr" sz="quarter" idx="11"/>
          </p:nvPr>
        </p:nvSpPr>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7384352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6" name="Footer Placeholder 5"/>
          <p:cNvSpPr>
            <a:spLocks noGrp="1"/>
          </p:cNvSpPr>
          <p:nvPr>
            <p:ph type="ftr" sz="quarter" idx="11"/>
          </p:nvPr>
        </p:nvSpPr>
        <p:spPr>
          <a:xfrm>
            <a:off x="1447382" y="318640"/>
            <a:ext cx="5541004" cy="320931"/>
          </a:xfrm>
        </p:spPr>
        <p:txBody>
          <a:bodyPr/>
          <a:lstStyle/>
          <a:p>
            <a:pPr defTabSz="457200">
              <a:defRPr/>
            </a:pPr>
            <a:endParaRPr lang="en-US" dirty="0">
              <a:solidFill>
                <a:prstClr val="black">
                  <a:tint val="75000"/>
                </a:prstClr>
              </a:solidFill>
            </a:endParaRPr>
          </a:p>
        </p:txBody>
      </p:sp>
      <p:sp>
        <p:nvSpPr>
          <p:cNvPr id="7" name="Slide Number Placeholder 6"/>
          <p:cNvSpPr>
            <a:spLocks noGrp="1"/>
          </p:cNvSpPr>
          <p:nvPr>
            <p:ph type="sldNum" sz="quarter" idx="12"/>
          </p:nvPr>
        </p:nvSpPr>
        <p:spPr/>
        <p:txBody>
          <a:body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4708220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pPr defTabSz="457200">
              <a:defRPr/>
            </a:pPr>
            <a:fld id="{48A87A34-81AB-432B-8DAE-1953F412C126}" type="datetimeFigureOut">
              <a:rPr lang="en-US" dirty="0">
                <a:solidFill>
                  <a:prstClr val="black">
                    <a:tint val="75000"/>
                  </a:prstClr>
                </a:solidFill>
              </a:rPr>
              <a:pPr defTabSz="457200">
                <a:defRPr/>
              </a:pPr>
              <a:t>21-Aug-23</a:t>
            </a:fld>
            <a:endParaRPr lang="en-US" dirty="0">
              <a:solidFill>
                <a:prstClr val="black">
                  <a:tint val="75000"/>
                </a:prstClr>
              </a:solidFill>
            </a:endParaRP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pPr defTabSz="457200">
              <a:defRPr/>
            </a:pPr>
            <a:endParaRPr lang="en-US" dirty="0">
              <a:solidFill>
                <a:prstClr val="black">
                  <a:tint val="75000"/>
                </a:prstClr>
              </a:solidFill>
            </a:endParaRP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pPr defTabSz="457200">
              <a:defRPr/>
            </a:pPr>
            <a:fld id="{6D22F896-40B5-4ADD-8801-0D06FADFA095}" type="slidenum">
              <a:rPr lang="en-US" dirty="0">
                <a:solidFill>
                  <a:srgbClr val="B71E42"/>
                </a:solidFill>
              </a:rPr>
              <a:pPr defTabSz="457200">
                <a:defRPr/>
              </a:pPr>
              <a:t>‹#›</a:t>
            </a:fld>
            <a:endParaRPr lang="en-US" dirty="0">
              <a:solidFill>
                <a:srgbClr val="B71E42"/>
              </a:solidFill>
            </a:endParaRP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71415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pPr algn="ctr">
              <a:lnSpc>
                <a:spcPct val="100000"/>
              </a:lnSpc>
            </a:pPr>
            <a:r>
              <a:rPr lang="en-US" sz="3600" b="1" cap="none" spc="-100" dirty="0" smtClean="0">
                <a:latin typeface="Cambria"/>
              </a:rPr>
              <a:t>UNIVERSITY OF LUSAKA</a:t>
            </a:r>
            <a:br>
              <a:rPr lang="en-US" sz="3600" b="1" cap="none" spc="-100" dirty="0" smtClean="0">
                <a:latin typeface="Cambria"/>
              </a:rPr>
            </a:br>
            <a:r>
              <a:rPr lang="en-US" sz="3600" b="1" cap="none" spc="-100" dirty="0" smtClean="0">
                <a:latin typeface="Cambria"/>
              </a:rPr>
              <a:t>SCHOOL OF LAW</a:t>
            </a:r>
            <a:r>
              <a:rPr lang="en-GB" sz="3600" b="1" cap="none" spc="-100" dirty="0" smtClean="0">
                <a:latin typeface="Cambria"/>
              </a:rPr>
              <a:t/>
            </a:r>
            <a:br>
              <a:rPr lang="en-GB" sz="3600" b="1" cap="none" spc="-100" dirty="0" smtClean="0">
                <a:latin typeface="Cambria"/>
              </a:rPr>
            </a:br>
            <a:r>
              <a:rPr lang="en-GB" sz="3600" b="1" cap="none" spc="-100" dirty="0" smtClean="0">
                <a:latin typeface="Cambria"/>
              </a:rPr>
              <a:t>L403</a:t>
            </a:r>
            <a:br>
              <a:rPr lang="en-GB" sz="3600" b="1" cap="none" spc="-100" dirty="0" smtClean="0">
                <a:latin typeface="Cambria"/>
              </a:rPr>
            </a:br>
            <a:r>
              <a:rPr lang="en-GB" sz="3600" b="1" cap="none" spc="-100" dirty="0" smtClean="0">
                <a:latin typeface="Cambria"/>
              </a:rPr>
              <a:t>PURE THEORY OF LAW</a:t>
            </a:r>
            <a:endParaRPr lang="en-GB" b="1" dirty="0"/>
          </a:p>
        </p:txBody>
      </p:sp>
      <p:sp>
        <p:nvSpPr>
          <p:cNvPr id="3" name="Subtitle 2"/>
          <p:cNvSpPr>
            <a:spLocks noGrp="1"/>
          </p:cNvSpPr>
          <p:nvPr>
            <p:ph type="subTitle" idx="1"/>
          </p:nvPr>
        </p:nvSpPr>
        <p:spPr/>
        <p:txBody>
          <a:bodyPr/>
          <a:lstStyle/>
          <a:p>
            <a:pPr algn="ctr"/>
            <a:endParaRPr lang="en-GB" cap="none" dirty="0"/>
          </a:p>
        </p:txBody>
      </p:sp>
    </p:spTree>
    <p:extLst>
      <p:ext uri="{BB962C8B-B14F-4D97-AF65-F5344CB8AC3E}">
        <p14:creationId xmlns:p14="http://schemas.microsoft.com/office/powerpoint/2010/main" val="291551167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US" dirty="0"/>
          </a:p>
        </p:txBody>
      </p:sp>
      <p:sp>
        <p:nvSpPr>
          <p:cNvPr id="3" name="Content Placeholder 2"/>
          <p:cNvSpPr>
            <a:spLocks noGrp="1"/>
          </p:cNvSpPr>
          <p:nvPr>
            <p:ph idx="1"/>
          </p:nvPr>
        </p:nvSpPr>
        <p:spPr/>
        <p:txBody>
          <a:bodyPr>
            <a:normAutofit fontScale="92500" lnSpcReduction="20000"/>
          </a:bodyPr>
          <a:lstStyle/>
          <a:p>
            <a:pPr algn="just"/>
            <a:r>
              <a:rPr lang="en-US" dirty="0"/>
              <a:t>In </a:t>
            </a:r>
            <a:r>
              <a:rPr lang="en-US" b="1" dirty="0" err="1"/>
              <a:t>Nawakwi</a:t>
            </a:r>
            <a:r>
              <a:rPr lang="en-US" b="1" dirty="0"/>
              <a:t> v Attorney </a:t>
            </a:r>
            <a:r>
              <a:rPr lang="en-US" b="1" dirty="0" smtClean="0"/>
              <a:t>General </a:t>
            </a:r>
            <a:r>
              <a:rPr lang="en-US" b="1" dirty="0"/>
              <a:t>1990/ HP/1724 (HC), </a:t>
            </a:r>
            <a:r>
              <a:rPr lang="en-US" dirty="0" err="1"/>
              <a:t>Nawakwi</a:t>
            </a:r>
            <a:r>
              <a:rPr lang="en-US" dirty="0"/>
              <a:t>, a single mother, was required to submit forms to the passport office, signed by the father of her children, before the passport office could endorse the children in her passport. </a:t>
            </a:r>
            <a:endParaRPr lang="en-US" dirty="0" smtClean="0"/>
          </a:p>
          <a:p>
            <a:pPr algn="just"/>
            <a:r>
              <a:rPr lang="en-US" dirty="0" smtClean="0"/>
              <a:t>She </a:t>
            </a:r>
            <a:r>
              <a:rPr lang="en-US" dirty="0"/>
              <a:t>successfully challenged the requirement, because no such requirement existed in the case of a man. </a:t>
            </a:r>
            <a:r>
              <a:rPr lang="en-US" dirty="0" err="1"/>
              <a:t>Nawakwi</a:t>
            </a:r>
            <a:r>
              <a:rPr lang="en-US" dirty="0"/>
              <a:t> relied on the constitutional provision that guaranteed equality of every person in Zambia, regardless of race, place of origin, political opinion, </a:t>
            </a:r>
            <a:r>
              <a:rPr lang="en-US" dirty="0" err="1"/>
              <a:t>colour</a:t>
            </a:r>
            <a:r>
              <a:rPr lang="en-US" dirty="0"/>
              <a:t>, creed, sex, or marital status. </a:t>
            </a:r>
            <a:r>
              <a:rPr lang="en-US" b="1" dirty="0"/>
              <a:t>The Constitution </a:t>
            </a:r>
            <a:r>
              <a:rPr lang="en-US" b="1" dirty="0" smtClean="0"/>
              <a:t>Article </a:t>
            </a:r>
            <a:r>
              <a:rPr lang="en-US" b="1" dirty="0"/>
              <a:t>11 of the </a:t>
            </a:r>
            <a:r>
              <a:rPr lang="en-US" b="1" dirty="0" smtClean="0"/>
              <a:t>Constitution</a:t>
            </a:r>
            <a:r>
              <a:rPr lang="en-US" dirty="0" smtClean="0"/>
              <a:t>.</a:t>
            </a:r>
            <a:endParaRPr lang="en-US" dirty="0"/>
          </a:p>
          <a:p>
            <a:pPr algn="just"/>
            <a:r>
              <a:rPr lang="en-US" dirty="0" smtClean="0"/>
              <a:t>The </a:t>
            </a:r>
            <a:r>
              <a:rPr lang="en-US" dirty="0"/>
              <a:t>High Court held that a single-parent family headed by a male or female constituted a </a:t>
            </a:r>
            <a:r>
              <a:rPr lang="en-US" dirty="0" smtClean="0"/>
              <a:t>recognized </a:t>
            </a:r>
            <a:r>
              <a:rPr lang="en-US" dirty="0"/>
              <a:t>family unit in Zambian society and that the failure to endorse her children in her passport amounted to unfair discrimination on the ground of sex</a:t>
            </a:r>
            <a:r>
              <a:rPr lang="en-US" dirty="0" smtClean="0"/>
              <a:t>.</a:t>
            </a:r>
            <a:endParaRPr lang="en-US" dirty="0"/>
          </a:p>
        </p:txBody>
      </p:sp>
    </p:spTree>
    <p:extLst>
      <p:ext uri="{BB962C8B-B14F-4D97-AF65-F5344CB8AC3E}">
        <p14:creationId xmlns:p14="http://schemas.microsoft.com/office/powerpoint/2010/main" val="17578313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US" dirty="0"/>
          </a:p>
        </p:txBody>
      </p:sp>
      <p:sp>
        <p:nvSpPr>
          <p:cNvPr id="3" name="Content Placeholder 2"/>
          <p:cNvSpPr>
            <a:spLocks noGrp="1"/>
          </p:cNvSpPr>
          <p:nvPr>
            <p:ph idx="1"/>
          </p:nvPr>
        </p:nvSpPr>
        <p:spPr/>
        <p:txBody>
          <a:bodyPr>
            <a:normAutofit fontScale="77500" lnSpcReduction="20000"/>
          </a:bodyPr>
          <a:lstStyle/>
          <a:p>
            <a:pPr algn="just"/>
            <a:r>
              <a:rPr lang="en-US" b="1" dirty="0" err="1" smtClean="0"/>
              <a:t>Longwe</a:t>
            </a:r>
            <a:r>
              <a:rPr lang="en-US" b="1" dirty="0" smtClean="0"/>
              <a:t> </a:t>
            </a:r>
            <a:r>
              <a:rPr lang="en-US" b="1" dirty="0"/>
              <a:t>v Intercontinental </a:t>
            </a:r>
            <a:r>
              <a:rPr lang="en-US" b="1" dirty="0" smtClean="0"/>
              <a:t>Hotel</a:t>
            </a:r>
            <a:r>
              <a:rPr lang="en-US" dirty="0"/>
              <a:t> </a:t>
            </a:r>
            <a:r>
              <a:rPr lang="en-US" b="1" dirty="0"/>
              <a:t>1992/HP/765 (HC) </a:t>
            </a:r>
            <a:r>
              <a:rPr lang="en-US" dirty="0" err="1"/>
              <a:t>Longwe</a:t>
            </a:r>
            <a:r>
              <a:rPr lang="en-US" dirty="0"/>
              <a:t> sued Intercontinental Hotel, seeking, inter alia, declarations pursuant to articles 11 and 23(2) of the Constitution. Briefly, the facts are that Sara </a:t>
            </a:r>
            <a:r>
              <a:rPr lang="en-US" dirty="0" err="1"/>
              <a:t>Longwe</a:t>
            </a:r>
            <a:r>
              <a:rPr lang="en-US" dirty="0"/>
              <a:t>, a pregnant woman, had been at the Intercontinental Hotel, attending a workshop hosted by the Zambia Association for Research and Development (ZARD). </a:t>
            </a:r>
            <a:endParaRPr lang="en-US" dirty="0" smtClean="0"/>
          </a:p>
          <a:p>
            <a:pPr algn="just"/>
            <a:r>
              <a:rPr lang="en-US" dirty="0" smtClean="0"/>
              <a:t>She </a:t>
            </a:r>
            <a:r>
              <a:rPr lang="en-US" dirty="0"/>
              <a:t>was one of the </a:t>
            </a:r>
            <a:r>
              <a:rPr lang="en-US" dirty="0" err="1"/>
              <a:t>organisers</a:t>
            </a:r>
            <a:r>
              <a:rPr lang="en-US" dirty="0"/>
              <a:t> of the event. After the closure of the workshop, she remained in the conference room to pack materials, and then followed her colleagues to Luangwa Bar in the hotel for refreshments. She was refused entry on the ground that she did not have male company, which was a requirement by the hotel for women wanting to go into the bar. </a:t>
            </a:r>
            <a:endParaRPr lang="en-US" dirty="0" smtClean="0"/>
          </a:p>
          <a:p>
            <a:pPr algn="just"/>
            <a:r>
              <a:rPr lang="en-US" dirty="0" smtClean="0"/>
              <a:t>She </a:t>
            </a:r>
            <a:r>
              <a:rPr lang="en-US" dirty="0"/>
              <a:t>challenged that requirement and argued that Zambia had ratified many international and regional treaties, including the Convention on the Elimination of All Forms of Discrimination against Women (CEDAW), and was a party to the African Charter on Human and Peoples’ Rights (ACHPR). She also quoted the Bangalore Principles of Judicial </a:t>
            </a:r>
            <a:r>
              <a:rPr lang="en-US" dirty="0" smtClean="0"/>
              <a:t>Conduct.</a:t>
            </a:r>
            <a:endParaRPr lang="en-US" dirty="0"/>
          </a:p>
        </p:txBody>
      </p:sp>
    </p:spTree>
    <p:extLst>
      <p:ext uri="{BB962C8B-B14F-4D97-AF65-F5344CB8AC3E}">
        <p14:creationId xmlns:p14="http://schemas.microsoft.com/office/powerpoint/2010/main" val="1965569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Functions of the basic norm</a:t>
            </a:r>
            <a:endParaRPr lang="en-GB" dirty="0"/>
          </a:p>
        </p:txBody>
      </p:sp>
      <p:sp>
        <p:nvSpPr>
          <p:cNvPr id="3" name="Content Placeholder 2"/>
          <p:cNvSpPr>
            <a:spLocks noGrp="1"/>
          </p:cNvSpPr>
          <p:nvPr>
            <p:ph idx="1"/>
          </p:nvPr>
        </p:nvSpPr>
        <p:spPr/>
        <p:txBody>
          <a:bodyPr/>
          <a:lstStyle/>
          <a:p>
            <a:pPr algn="just"/>
            <a:r>
              <a:rPr lang="en-GB" dirty="0"/>
              <a:t>The basic norm is intended to have two major functions. </a:t>
            </a:r>
            <a:r>
              <a:rPr lang="en-GB" b="1" dirty="0"/>
              <a:t>First, it assists us in distinguishing between the demands of a robber and those of the law. In other words, it enables us to regard a coercive order as objectively valid. </a:t>
            </a:r>
            <a:endParaRPr lang="en-GB" b="1" dirty="0" smtClean="0"/>
          </a:p>
          <a:p>
            <a:pPr algn="just"/>
            <a:r>
              <a:rPr lang="en-GB" b="1" dirty="0" smtClean="0"/>
              <a:t>Secondly</a:t>
            </a:r>
            <a:r>
              <a:rPr lang="en-GB" b="1" dirty="0"/>
              <a:t>, it explains the coherence and unity of a legal order. All valid legal norms may be interpreted as a non-contradictory field of meaning.</a:t>
            </a:r>
          </a:p>
        </p:txBody>
      </p:sp>
    </p:spTree>
    <p:extLst>
      <p:ext uri="{BB962C8B-B14F-4D97-AF65-F5344CB8AC3E}">
        <p14:creationId xmlns:p14="http://schemas.microsoft.com/office/powerpoint/2010/main" val="25420815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t>Pyramid and Hierarchical structure of </a:t>
            </a:r>
            <a:r>
              <a:rPr lang="en-US" altLang="en-US" b="1" dirty="0" err="1"/>
              <a:t>Grundnorm</a:t>
            </a: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altLang="en-US" sz="2300" dirty="0">
                <a:solidFill>
                  <a:prstClr val="black"/>
                </a:solidFill>
                <a:latin typeface="Tw Cen MT" panose="020B0602020104020603" pitchFamily="34" charset="0"/>
              </a:rPr>
              <a:t>Kelson’s picture of legal order emerges, not just as the collection of ought but a hierarchy depending downwards from a </a:t>
            </a:r>
            <a:r>
              <a:rPr lang="en-US" altLang="en-US" sz="2300" i="1" dirty="0" err="1">
                <a:solidFill>
                  <a:prstClr val="black"/>
                </a:solidFill>
                <a:latin typeface="Tw Cen MT" panose="020B0602020104020603" pitchFamily="34" charset="0"/>
              </a:rPr>
              <a:t>Grundnorm</a:t>
            </a:r>
            <a:r>
              <a:rPr lang="en-US" altLang="en-US" sz="2300" dirty="0">
                <a:solidFill>
                  <a:prstClr val="black"/>
                </a:solidFill>
                <a:latin typeface="Tw Cen MT" panose="020B0602020104020603" pitchFamily="34" charset="0"/>
              </a:rPr>
              <a:t> or branching upwards from it. </a:t>
            </a:r>
          </a:p>
          <a:p>
            <a:pPr marL="0" lvl="0" indent="0">
              <a:lnSpc>
                <a:spcPct val="100000"/>
              </a:lnSpc>
              <a:spcBef>
                <a:spcPct val="20000"/>
              </a:spcBef>
              <a:buClrTx/>
              <a:buSzTx/>
              <a:buNone/>
            </a:pPr>
            <a:endParaRPr lang="en-US" altLang="en-US" sz="2300" dirty="0">
              <a:solidFill>
                <a:prstClr val="black"/>
              </a:solidFill>
              <a:latin typeface="Tw Cen MT" panose="020B0602020104020603" pitchFamily="34" charset="0"/>
            </a:endParaRPr>
          </a:p>
          <a:p>
            <a:pPr marL="342900" lvl="0" indent="-342900">
              <a:lnSpc>
                <a:spcPct val="100000"/>
              </a:lnSpc>
              <a:spcBef>
                <a:spcPct val="20000"/>
              </a:spcBef>
              <a:buClrTx/>
              <a:buSzTx/>
            </a:pPr>
            <a:r>
              <a:rPr lang="en-US" altLang="en-US" sz="2300" dirty="0">
                <a:solidFill>
                  <a:prstClr val="black"/>
                </a:solidFill>
                <a:latin typeface="Tw Cen MT" panose="020B0602020104020603" pitchFamily="34" charset="0"/>
              </a:rPr>
              <a:t>He says that all other norms or rules come under the category of sub-norms derived from the basic norm.</a:t>
            </a:r>
            <a:endParaRPr lang="en-ZA" altLang="en-US" sz="2300" dirty="0">
              <a:solidFill>
                <a:prstClr val="black"/>
              </a:solidFill>
              <a:latin typeface="Tw Cen MT" panose="020B0602020104020603" pitchFamily="34" charset="0"/>
            </a:endParaRPr>
          </a:p>
          <a:p>
            <a:endParaRPr lang="en-GB" dirty="0"/>
          </a:p>
        </p:txBody>
      </p:sp>
    </p:spTree>
    <p:extLst>
      <p:ext uri="{BB962C8B-B14F-4D97-AF65-F5344CB8AC3E}">
        <p14:creationId xmlns:p14="http://schemas.microsoft.com/office/powerpoint/2010/main" val="8657076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altLang="en-US" b="1" dirty="0">
                <a:solidFill>
                  <a:prstClr val="black"/>
                </a:solidFill>
              </a:rPr>
              <a:t>Pyramid and Hierarchical structure of </a:t>
            </a:r>
            <a:r>
              <a:rPr lang="en-US" altLang="en-US" b="1" dirty="0" err="1">
                <a:solidFill>
                  <a:prstClr val="black"/>
                </a:solidFill>
              </a:rPr>
              <a:t>Grundnorm</a:t>
            </a:r>
            <a:endParaRPr lang="en-GB" dirty="0"/>
          </a:p>
        </p:txBody>
      </p:sp>
      <p:pic>
        <p:nvPicPr>
          <p:cNvPr id="4" name="Content Placeholder 3"/>
          <p:cNvPicPr>
            <a:picLocks noGrp="1" noChangeAspect="1"/>
          </p:cNvPicPr>
          <p:nvPr>
            <p:ph idx="1"/>
          </p:nvPr>
        </p:nvPicPr>
        <p:blipFill>
          <a:blip r:embed="rId2"/>
          <a:stretch>
            <a:fillRect/>
          </a:stretch>
        </p:blipFill>
        <p:spPr>
          <a:xfrm>
            <a:off x="2434107" y="2016124"/>
            <a:ext cx="8487178" cy="3946793"/>
          </a:xfrm>
          <a:prstGeom prst="rect">
            <a:avLst/>
          </a:prstGeom>
        </p:spPr>
      </p:pic>
    </p:spTree>
    <p:extLst>
      <p:ext uri="{BB962C8B-B14F-4D97-AF65-F5344CB8AC3E}">
        <p14:creationId xmlns:p14="http://schemas.microsoft.com/office/powerpoint/2010/main" val="264927712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t>Revolution and Martial </a:t>
            </a:r>
            <a:r>
              <a:rPr lang="en-GB" dirty="0" smtClean="0"/>
              <a:t>Law</a:t>
            </a:r>
            <a:r>
              <a:rPr lang="en-GB" dirty="0"/>
              <a:t/>
            </a:r>
            <a:br>
              <a:rPr lang="en-GB" dirty="0"/>
            </a:br>
            <a:endParaRPr lang="en-GB" dirty="0"/>
          </a:p>
        </p:txBody>
      </p:sp>
      <p:sp>
        <p:nvSpPr>
          <p:cNvPr id="3" name="Content Placeholder 2"/>
          <p:cNvSpPr>
            <a:spLocks noGrp="1"/>
          </p:cNvSpPr>
          <p:nvPr>
            <p:ph idx="1"/>
          </p:nvPr>
        </p:nvSpPr>
        <p:spPr/>
        <p:txBody>
          <a:bodyPr>
            <a:normAutofit fontScale="92500" lnSpcReduction="10000"/>
          </a:bodyPr>
          <a:lstStyle/>
          <a:p>
            <a:pPr algn="just"/>
            <a:r>
              <a:rPr lang="en-GB" dirty="0" smtClean="0"/>
              <a:t>The </a:t>
            </a:r>
            <a:r>
              <a:rPr lang="en-GB" dirty="0"/>
              <a:t>validity of a legal order requires the effectiveness of its basic norm, it follows that when that basic norm of the system no longer attracts </a:t>
            </a:r>
            <a:r>
              <a:rPr lang="en-GB" dirty="0" smtClean="0"/>
              <a:t>general support</a:t>
            </a:r>
            <a:r>
              <a:rPr lang="en-GB" dirty="0"/>
              <a:t>, there is no law. This is what happens after a successful revolution. </a:t>
            </a:r>
            <a:endParaRPr lang="en-GB" dirty="0" smtClean="0"/>
          </a:p>
          <a:p>
            <a:pPr algn="just"/>
            <a:r>
              <a:rPr lang="en-GB" b="1" dirty="0" smtClean="0"/>
              <a:t>The </a:t>
            </a:r>
            <a:r>
              <a:rPr lang="en-GB" b="1" dirty="0"/>
              <a:t>existing basic norm no longer exists, and, </a:t>
            </a:r>
            <a:r>
              <a:rPr lang="en-GB" b="1" dirty="0" err="1"/>
              <a:t>Kelsen</a:t>
            </a:r>
            <a:r>
              <a:rPr lang="en-GB" b="1" dirty="0"/>
              <a:t> says, once the new laws of the revolutionary government are effectively enforced, lawyers may presuppose a new basic norm. This is because the basic norm is not the constitution, but the presumption that the altered state of affairs ought to be accepted in </a:t>
            </a:r>
            <a:r>
              <a:rPr lang="en-GB" b="1" dirty="0" smtClean="0"/>
              <a:t>fact.</a:t>
            </a:r>
          </a:p>
          <a:p>
            <a:pPr algn="just"/>
            <a:r>
              <a:rPr lang="en-GB" dirty="0" err="1"/>
              <a:t>Kelsen’s</a:t>
            </a:r>
            <a:r>
              <a:rPr lang="en-GB" dirty="0"/>
              <a:t> ideas have been cited by a number of courts in countries which have experienced revolutions: Pakistan, Uganda, Rhodesia, and </a:t>
            </a:r>
            <a:r>
              <a:rPr lang="en-GB" dirty="0" smtClean="0"/>
              <a:t>Niger and Mali. </a:t>
            </a:r>
            <a:endParaRPr lang="en-GB" dirty="0"/>
          </a:p>
        </p:txBody>
      </p:sp>
    </p:spTree>
    <p:extLst>
      <p:ext uri="{BB962C8B-B14F-4D97-AF65-F5344CB8AC3E}">
        <p14:creationId xmlns:p14="http://schemas.microsoft.com/office/powerpoint/2010/main" val="68346704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Revolution and Martial Law</a:t>
            </a:r>
            <a:br>
              <a:rPr lang="en-GB" dirty="0">
                <a:solidFill>
                  <a:prstClr val="black"/>
                </a:solidFill>
              </a:rPr>
            </a:br>
            <a:endParaRPr lang="en-GB" dirty="0"/>
          </a:p>
        </p:txBody>
      </p:sp>
      <p:sp>
        <p:nvSpPr>
          <p:cNvPr id="3" name="Content Placeholder 2"/>
          <p:cNvSpPr>
            <a:spLocks noGrp="1"/>
          </p:cNvSpPr>
          <p:nvPr>
            <p:ph idx="1"/>
          </p:nvPr>
        </p:nvSpPr>
        <p:spPr/>
        <p:txBody>
          <a:bodyPr/>
          <a:lstStyle/>
          <a:p>
            <a:pPr marL="342900" lvl="0" indent="-342900">
              <a:lnSpc>
                <a:spcPct val="100000"/>
              </a:lnSpc>
              <a:spcBef>
                <a:spcPct val="20000"/>
              </a:spcBef>
              <a:buClrTx/>
              <a:buSzTx/>
            </a:pPr>
            <a:r>
              <a:rPr lang="en-US" altLang="en-US" sz="2600" dirty="0">
                <a:solidFill>
                  <a:prstClr val="black"/>
                </a:solidFill>
                <a:latin typeface="Tw Cen MT" panose="020B0602020104020603" pitchFamily="34" charset="0"/>
              </a:rPr>
              <a:t>Kelsen’s theory was accepted and applied in the case of the </a:t>
            </a:r>
            <a:r>
              <a:rPr lang="en-US" altLang="en-US" sz="2600" b="1" i="1" dirty="0">
                <a:solidFill>
                  <a:prstClr val="black"/>
                </a:solidFill>
                <a:latin typeface="Tw Cen MT" panose="020B0602020104020603" pitchFamily="34" charset="0"/>
              </a:rPr>
              <a:t>State v </a:t>
            </a:r>
            <a:r>
              <a:rPr lang="en-US" altLang="en-US" sz="2600" b="1" i="1" dirty="0" err="1">
                <a:solidFill>
                  <a:prstClr val="black"/>
                </a:solidFill>
                <a:latin typeface="Tw Cen MT" panose="020B0602020104020603" pitchFamily="34" charset="0"/>
              </a:rPr>
              <a:t>Dosso</a:t>
            </a:r>
            <a:r>
              <a:rPr lang="en-US" altLang="en-US" sz="2600" b="1" dirty="0">
                <a:solidFill>
                  <a:prstClr val="black"/>
                </a:solidFill>
                <a:latin typeface="Tw Cen MT" panose="020B0602020104020603" pitchFamily="34" charset="0"/>
              </a:rPr>
              <a:t> </a:t>
            </a:r>
            <a:r>
              <a:rPr lang="en-US" altLang="en-US" sz="2600" b="1" i="1" dirty="0">
                <a:solidFill>
                  <a:prstClr val="black"/>
                </a:solidFill>
                <a:latin typeface="Tw Cen MT" panose="020B0602020104020603" pitchFamily="34" charset="0"/>
              </a:rPr>
              <a:t>1958 PLD 533 SC.</a:t>
            </a:r>
            <a:r>
              <a:rPr lang="en-US" altLang="en-US" sz="2600" dirty="0">
                <a:solidFill>
                  <a:prstClr val="black"/>
                </a:solidFill>
                <a:latin typeface="Tw Cen MT" panose="020B0602020104020603" pitchFamily="34" charset="0"/>
              </a:rPr>
              <a:t> </a:t>
            </a:r>
            <a:r>
              <a:rPr lang="en-US" altLang="en-US" sz="2600" b="1" dirty="0">
                <a:solidFill>
                  <a:prstClr val="black"/>
                </a:solidFill>
                <a:latin typeface="Tw Cen MT" panose="020B0602020104020603" pitchFamily="34" charset="0"/>
              </a:rPr>
              <a:t>The court decided that the revolution had been successful as it satisfied the test of efficacy and thus became a basic law creating fact.</a:t>
            </a:r>
            <a:r>
              <a:rPr lang="en-US" altLang="en-US" sz="2600" dirty="0">
                <a:solidFill>
                  <a:prstClr val="black"/>
                </a:solidFill>
                <a:latin typeface="Tw Cen MT" panose="020B0602020104020603" pitchFamily="34" charset="0"/>
              </a:rPr>
              <a:t> In articulating this conclusion, the court relied explicitly on Kelsen’s work.</a:t>
            </a:r>
          </a:p>
          <a:p>
            <a:pPr marL="342900" lvl="0" indent="-342900">
              <a:lnSpc>
                <a:spcPct val="100000"/>
              </a:lnSpc>
              <a:spcBef>
                <a:spcPct val="20000"/>
              </a:spcBef>
              <a:buClrTx/>
              <a:buSzTx/>
            </a:pPr>
            <a:r>
              <a:rPr lang="en-ZA" altLang="en-US" sz="2600" b="1" dirty="0" err="1">
                <a:solidFill>
                  <a:prstClr val="black"/>
                </a:solidFill>
                <a:latin typeface="Tw Cen MT" panose="020B0602020104020603" pitchFamily="34" charset="0"/>
              </a:rPr>
              <a:t>Mulundika</a:t>
            </a:r>
            <a:r>
              <a:rPr lang="en-ZA" altLang="en-US" sz="2600" b="1" dirty="0">
                <a:solidFill>
                  <a:prstClr val="black"/>
                </a:solidFill>
                <a:latin typeface="Tw Cen MT" panose="020B0602020104020603" pitchFamily="34" charset="0"/>
              </a:rPr>
              <a:t> and 7 others v The People (1995-1997) ZR 20</a:t>
            </a:r>
          </a:p>
          <a:p>
            <a:pPr marL="342900" lvl="0" indent="-342900">
              <a:lnSpc>
                <a:spcPct val="100000"/>
              </a:lnSpc>
              <a:spcBef>
                <a:spcPct val="20000"/>
              </a:spcBef>
              <a:buClrTx/>
              <a:buSzTx/>
            </a:pPr>
            <a:r>
              <a:rPr lang="en-ZA" altLang="en-US" sz="2600" b="1" dirty="0">
                <a:solidFill>
                  <a:prstClr val="black"/>
                </a:solidFill>
                <a:latin typeface="Tw Cen MT" panose="020B0602020104020603" pitchFamily="34" charset="0"/>
              </a:rPr>
              <a:t>Madzimbamuto V Lardner- Burke (1969) 1 AC 645</a:t>
            </a:r>
            <a:endParaRPr lang="en-ZA" altLang="en-US" sz="2600" dirty="0">
              <a:solidFill>
                <a:prstClr val="black"/>
              </a:solidFill>
              <a:latin typeface="Tw Cen MT" panose="020B0602020104020603" pitchFamily="34" charset="0"/>
            </a:endParaRPr>
          </a:p>
          <a:p>
            <a:endParaRPr lang="en-GB" dirty="0"/>
          </a:p>
        </p:txBody>
      </p:sp>
    </p:spTree>
    <p:extLst>
      <p:ext uri="{BB962C8B-B14F-4D97-AF65-F5344CB8AC3E}">
        <p14:creationId xmlns:p14="http://schemas.microsoft.com/office/powerpoint/2010/main" val="10906532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INTRODUCTION</a:t>
            </a:r>
            <a:endParaRPr lang="en-GB" dirty="0"/>
          </a:p>
        </p:txBody>
      </p:sp>
      <p:sp>
        <p:nvSpPr>
          <p:cNvPr id="3" name="Content Placeholder 2"/>
          <p:cNvSpPr>
            <a:spLocks noGrp="1"/>
          </p:cNvSpPr>
          <p:nvPr>
            <p:ph idx="1"/>
          </p:nvPr>
        </p:nvSpPr>
        <p:spPr/>
        <p:txBody>
          <a:bodyPr/>
          <a:lstStyle/>
          <a:p>
            <a:pPr marL="0" indent="0">
              <a:buNone/>
            </a:pPr>
            <a:r>
              <a:rPr lang="en-GB" dirty="0"/>
              <a:t>Hans </a:t>
            </a:r>
            <a:r>
              <a:rPr lang="en-GB" dirty="0" err="1"/>
              <a:t>Kelsen</a:t>
            </a:r>
            <a:r>
              <a:rPr lang="en-GB" dirty="0"/>
              <a:t> (1881–1973), in his complex </a:t>
            </a:r>
            <a:r>
              <a:rPr lang="en-GB" b="1" dirty="0"/>
              <a:t>‘pure theory of law’, </a:t>
            </a:r>
            <a:r>
              <a:rPr lang="en-GB" dirty="0"/>
              <a:t>expounds a subtle and profound account of the way in which we should understand law. We should do so, he insists, by conceiving it to be a system of </a:t>
            </a:r>
            <a:r>
              <a:rPr lang="en-GB" b="1" dirty="0"/>
              <a:t>‘</a:t>
            </a:r>
            <a:r>
              <a:rPr lang="en-GB" b="1" dirty="0" err="1"/>
              <a:t>oughts</a:t>
            </a:r>
            <a:r>
              <a:rPr lang="en-GB" b="1" dirty="0"/>
              <a:t>’ </a:t>
            </a:r>
            <a:r>
              <a:rPr lang="en-GB" dirty="0"/>
              <a:t>or </a:t>
            </a:r>
            <a:r>
              <a:rPr lang="en-GB" b="1" dirty="0"/>
              <a:t>norms</a:t>
            </a:r>
            <a:r>
              <a:rPr lang="en-GB" b="1" dirty="0" smtClean="0"/>
              <a:t>.</a:t>
            </a:r>
          </a:p>
          <a:p>
            <a:pPr marL="0" indent="0">
              <a:buNone/>
            </a:pPr>
            <a:r>
              <a:rPr lang="en-GB" dirty="0"/>
              <a:t>T</a:t>
            </a:r>
            <a:r>
              <a:rPr lang="en-GB" dirty="0" smtClean="0"/>
              <a:t>o </a:t>
            </a:r>
            <a:r>
              <a:rPr lang="en-GB" dirty="0"/>
              <a:t>understand ‘the law’ we need formal categories, such as the basic norm – or </a:t>
            </a:r>
            <a:r>
              <a:rPr lang="en-GB" b="1" i="1" dirty="0" err="1"/>
              <a:t>Grundnorm</a:t>
            </a:r>
            <a:r>
              <a:rPr lang="en-GB" b="1" dirty="0"/>
              <a:t> </a:t>
            </a:r>
            <a:r>
              <a:rPr lang="en-GB" dirty="0"/>
              <a:t>– which, as its name suggests, lies at the base of any legal </a:t>
            </a:r>
            <a:r>
              <a:rPr lang="en-GB" dirty="0" smtClean="0"/>
              <a:t>system.</a:t>
            </a:r>
            <a:endParaRPr lang="en-GB" b="1" dirty="0"/>
          </a:p>
        </p:txBody>
      </p:sp>
    </p:spTree>
    <p:extLst>
      <p:ext uri="{BB962C8B-B14F-4D97-AF65-F5344CB8AC3E}">
        <p14:creationId xmlns:p14="http://schemas.microsoft.com/office/powerpoint/2010/main" val="32953322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INTRODUCTION</a:t>
            </a:r>
            <a:endParaRPr lang="en-GB" dirty="0"/>
          </a:p>
        </p:txBody>
      </p:sp>
      <p:sp>
        <p:nvSpPr>
          <p:cNvPr id="3" name="Content Placeholder 2"/>
          <p:cNvSpPr>
            <a:spLocks noGrp="1"/>
          </p:cNvSpPr>
          <p:nvPr>
            <p:ph idx="1"/>
          </p:nvPr>
        </p:nvSpPr>
        <p:spPr/>
        <p:txBody>
          <a:bodyPr/>
          <a:lstStyle/>
          <a:p>
            <a:pPr algn="just"/>
            <a:r>
              <a:rPr lang="en-GB" dirty="0"/>
              <a:t>Legal theory, argues </a:t>
            </a:r>
            <a:r>
              <a:rPr lang="en-GB" dirty="0" err="1"/>
              <a:t>Kelsen</a:t>
            </a:r>
            <a:r>
              <a:rPr lang="en-GB" dirty="0"/>
              <a:t>, is no less a science than physics or chemistry. </a:t>
            </a:r>
            <a:r>
              <a:rPr lang="en-GB" b="1" dirty="0"/>
              <a:t>Thus we need to disinfect the law of the impurities of morality, psychology, sociology, and political theory. </a:t>
            </a:r>
            <a:r>
              <a:rPr lang="en-GB" dirty="0"/>
              <a:t>He thus propounds a sort of </a:t>
            </a:r>
            <a:r>
              <a:rPr lang="en-GB" b="1" dirty="0"/>
              <a:t>ethical cleansing </a:t>
            </a:r>
            <a:r>
              <a:rPr lang="en-GB" dirty="0"/>
              <a:t>under which our analysis is directed to the norms of positive </a:t>
            </a:r>
            <a:r>
              <a:rPr lang="en-GB" dirty="0" smtClean="0"/>
              <a:t>law.</a:t>
            </a:r>
          </a:p>
          <a:p>
            <a:pPr algn="just"/>
            <a:r>
              <a:rPr lang="en-GB" b="1" dirty="0"/>
              <a:t>His ‘pure’ theory thus excludes that which we cannot objectively know, including law’s moral, social, or political functions. Law has but one purpose: the monopolization of force</a:t>
            </a:r>
            <a:r>
              <a:rPr lang="en-GB" dirty="0"/>
              <a:t>. </a:t>
            </a:r>
          </a:p>
        </p:txBody>
      </p:sp>
    </p:spTree>
    <p:extLst>
      <p:ext uri="{BB962C8B-B14F-4D97-AF65-F5344CB8AC3E}">
        <p14:creationId xmlns:p14="http://schemas.microsoft.com/office/powerpoint/2010/main" val="648867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MODEL OF A LEGAL SYSTEM UNDER THE PURE THEORY OF LAW</a:t>
            </a:r>
            <a:endParaRPr lang="en-GB" dirty="0"/>
          </a:p>
        </p:txBody>
      </p:sp>
      <p:sp>
        <p:nvSpPr>
          <p:cNvPr id="3" name="Content Placeholder 2"/>
          <p:cNvSpPr>
            <a:spLocks noGrp="1"/>
          </p:cNvSpPr>
          <p:nvPr>
            <p:ph idx="1"/>
          </p:nvPr>
        </p:nvSpPr>
        <p:spPr/>
        <p:txBody>
          <a:bodyPr/>
          <a:lstStyle/>
          <a:p>
            <a:pPr algn="just"/>
            <a:r>
              <a:rPr lang="en-GB" dirty="0"/>
              <a:t>His model of a legal system is </a:t>
            </a:r>
            <a:r>
              <a:rPr lang="en-GB" b="1" dirty="0"/>
              <a:t>therefore a succession of interconnected norms advancing from the most general ‘</a:t>
            </a:r>
            <a:r>
              <a:rPr lang="en-GB" b="1" dirty="0" err="1"/>
              <a:t>oughts</a:t>
            </a:r>
            <a:r>
              <a:rPr lang="en-GB" dirty="0"/>
              <a:t>’ (e.g. sanctions ought to be effected in accordance with the constitution) to the </a:t>
            </a:r>
            <a:r>
              <a:rPr lang="en-GB" b="1" dirty="0"/>
              <a:t>most particular or ‘concrete</a:t>
            </a:r>
            <a:r>
              <a:rPr lang="en-GB" dirty="0"/>
              <a:t>’ (e.g. </a:t>
            </a:r>
            <a:r>
              <a:rPr lang="en-GB" b="1" dirty="0"/>
              <a:t>Charles is contractually bound to mow </a:t>
            </a:r>
            <a:r>
              <a:rPr lang="en-GB" b="1" dirty="0" smtClean="0"/>
              <a:t>Chilufya’s </a:t>
            </a:r>
            <a:r>
              <a:rPr lang="en-GB" b="1" dirty="0"/>
              <a:t>grass</a:t>
            </a:r>
            <a:r>
              <a:rPr lang="en-GB" b="1" dirty="0" smtClean="0"/>
              <a:t>).</a:t>
            </a:r>
          </a:p>
          <a:p>
            <a:pPr algn="just"/>
            <a:r>
              <a:rPr lang="en-GB" dirty="0">
                <a:solidFill>
                  <a:srgbClr val="FF0000"/>
                </a:solidFill>
              </a:rPr>
              <a:t>Each norm in this hierarchical system draws its validity from another higher norm. The validity of all norms is ultimately based on the basic norm.</a:t>
            </a:r>
            <a:endParaRPr lang="en-GB" b="1" dirty="0">
              <a:solidFill>
                <a:srgbClr val="FF0000"/>
              </a:solidFill>
            </a:endParaRPr>
          </a:p>
        </p:txBody>
      </p:sp>
    </p:spTree>
    <p:extLst>
      <p:ext uri="{BB962C8B-B14F-4D97-AF65-F5344CB8AC3E}">
        <p14:creationId xmlns:p14="http://schemas.microsoft.com/office/powerpoint/2010/main" val="9826224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prstClr val="black"/>
                </a:solidFill>
              </a:rPr>
              <a:t>MODEL OF A LEGAL SYSTEM UNDER THE PURE THEORY OF LAW</a:t>
            </a:r>
            <a:endParaRPr lang="en-US" dirty="0"/>
          </a:p>
        </p:txBody>
      </p:sp>
      <p:sp>
        <p:nvSpPr>
          <p:cNvPr id="3" name="Content Placeholder 2"/>
          <p:cNvSpPr>
            <a:spLocks noGrp="1"/>
          </p:cNvSpPr>
          <p:nvPr>
            <p:ph idx="1"/>
          </p:nvPr>
        </p:nvSpPr>
        <p:spPr/>
        <p:txBody>
          <a:bodyPr>
            <a:normAutofit lnSpcReduction="10000"/>
          </a:bodyPr>
          <a:lstStyle/>
          <a:p>
            <a:pPr algn="just"/>
            <a:r>
              <a:rPr lang="en-US" dirty="0" smtClean="0"/>
              <a:t>An </a:t>
            </a:r>
            <a:r>
              <a:rPr lang="en-US" b="1" dirty="0"/>
              <a:t>administrative order </a:t>
            </a:r>
            <a:r>
              <a:rPr lang="en-US" dirty="0"/>
              <a:t>is valid if </a:t>
            </a:r>
            <a:r>
              <a:rPr lang="en-US" dirty="0" smtClean="0"/>
              <a:t>authorized </a:t>
            </a:r>
            <a:r>
              <a:rPr lang="en-US" dirty="0"/>
              <a:t>by </a:t>
            </a:r>
            <a:r>
              <a:rPr lang="en-US" b="1" dirty="0"/>
              <a:t>statute</a:t>
            </a:r>
            <a:r>
              <a:rPr lang="en-US" dirty="0"/>
              <a:t>; the </a:t>
            </a:r>
            <a:r>
              <a:rPr lang="en-US" dirty="0" smtClean="0"/>
              <a:t>authorizing </a:t>
            </a:r>
            <a:r>
              <a:rPr lang="en-US" dirty="0"/>
              <a:t>statute is valid if it has been made in accordance with the provisions of </a:t>
            </a:r>
            <a:r>
              <a:rPr lang="en-US" b="1" dirty="0"/>
              <a:t>a constitution </a:t>
            </a:r>
            <a:r>
              <a:rPr lang="en-US" dirty="0"/>
              <a:t>which, in turn, is valid if it has been promulgated by the authority of an earlier </a:t>
            </a:r>
            <a:r>
              <a:rPr lang="en-US" b="1" dirty="0"/>
              <a:t>constitution. </a:t>
            </a:r>
            <a:endParaRPr lang="en-US" b="1" dirty="0" smtClean="0"/>
          </a:p>
          <a:p>
            <a:pPr algn="just"/>
            <a:r>
              <a:rPr lang="en-US" dirty="0" smtClean="0"/>
              <a:t>But </a:t>
            </a:r>
            <a:r>
              <a:rPr lang="en-US" dirty="0"/>
              <a:t>if, for example, the constitution in question is </a:t>
            </a:r>
            <a:r>
              <a:rPr lang="en-US" dirty="0" smtClean="0"/>
              <a:t>the first </a:t>
            </a:r>
            <a:r>
              <a:rPr lang="en-US" dirty="0"/>
              <a:t>to be promulgated in a newly-founded state, then its validity may be considered in terms of what </a:t>
            </a:r>
            <a:r>
              <a:rPr lang="en-US" dirty="0" err="1"/>
              <a:t>Kelsen</a:t>
            </a:r>
            <a:r>
              <a:rPr lang="en-US" dirty="0"/>
              <a:t> describes as a ‘</a:t>
            </a:r>
            <a:r>
              <a:rPr lang="en-US" b="1" i="1" dirty="0"/>
              <a:t>basic norm’ (</a:t>
            </a:r>
            <a:r>
              <a:rPr lang="en-US" b="1" i="1" dirty="0" err="1"/>
              <a:t>Grundnorm</a:t>
            </a:r>
            <a:r>
              <a:rPr lang="en-US" b="1" i="1" dirty="0"/>
              <a:t>). </a:t>
            </a:r>
            <a:r>
              <a:rPr lang="en-US" dirty="0"/>
              <a:t>This is a norm presupposed by legal thinking. It must be presupposed because, in </a:t>
            </a:r>
            <a:r>
              <a:rPr lang="en-US" dirty="0" err="1"/>
              <a:t>Kelsen’s</a:t>
            </a:r>
            <a:r>
              <a:rPr lang="en-US" dirty="0"/>
              <a:t> words, ‘</a:t>
            </a:r>
            <a:r>
              <a:rPr lang="en-US" b="1" dirty="0"/>
              <a:t>it cannot be “posited”, that is to say, created by an authority whose competence would have to rest on a still higher norm’.</a:t>
            </a:r>
          </a:p>
        </p:txBody>
      </p:sp>
    </p:spTree>
    <p:extLst>
      <p:ext uri="{BB962C8B-B14F-4D97-AF65-F5344CB8AC3E}">
        <p14:creationId xmlns:p14="http://schemas.microsoft.com/office/powerpoint/2010/main" val="3186259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GB" dirty="0"/>
          </a:p>
        </p:txBody>
      </p:sp>
      <p:sp>
        <p:nvSpPr>
          <p:cNvPr id="3" name="Content Placeholder 2"/>
          <p:cNvSpPr>
            <a:spLocks noGrp="1"/>
          </p:cNvSpPr>
          <p:nvPr>
            <p:ph idx="1"/>
          </p:nvPr>
        </p:nvSpPr>
        <p:spPr/>
        <p:txBody>
          <a:bodyPr/>
          <a:lstStyle/>
          <a:p>
            <a:r>
              <a:rPr lang="en-GB" dirty="0"/>
              <a:t>As the validity of each norm depends on a higher norm whose validity depends in turn on another higher norm, we eventually reach a point of no return. </a:t>
            </a:r>
            <a:r>
              <a:rPr lang="en-GB" b="1" dirty="0"/>
              <a:t>This is the basic norm or </a:t>
            </a:r>
            <a:r>
              <a:rPr lang="en-GB" b="1" dirty="0" err="1" smtClean="0"/>
              <a:t>Grundnorm</a:t>
            </a:r>
            <a:r>
              <a:rPr lang="en-GB" b="1" dirty="0" smtClean="0"/>
              <a:t>. This reminds you of article 1(1) of the Constitution Right? But is the </a:t>
            </a:r>
            <a:r>
              <a:rPr lang="en-GB" b="1" dirty="0" err="1" smtClean="0"/>
              <a:t>grundnorm</a:t>
            </a:r>
            <a:r>
              <a:rPr lang="en-GB" b="1" dirty="0" smtClean="0"/>
              <a:t> really the constitution?</a:t>
            </a:r>
          </a:p>
          <a:p>
            <a:r>
              <a:rPr lang="en-GB" dirty="0"/>
              <a:t>All norms emanate from this norm in escalating levels of ‘concreteness’, including the very </a:t>
            </a:r>
            <a:r>
              <a:rPr lang="en-GB" b="1" dirty="0"/>
              <a:t>constitution of the </a:t>
            </a:r>
            <a:r>
              <a:rPr lang="en-GB" b="1" dirty="0" smtClean="0"/>
              <a:t>state.</a:t>
            </a:r>
            <a:endParaRPr lang="en-GB" b="1" dirty="0"/>
          </a:p>
        </p:txBody>
      </p:sp>
    </p:spTree>
    <p:extLst>
      <p:ext uri="{BB962C8B-B14F-4D97-AF65-F5344CB8AC3E}">
        <p14:creationId xmlns:p14="http://schemas.microsoft.com/office/powerpoint/2010/main" val="36879398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GB" dirty="0"/>
          </a:p>
        </p:txBody>
      </p:sp>
      <p:sp>
        <p:nvSpPr>
          <p:cNvPr id="3" name="Content Placeholder 2"/>
          <p:cNvSpPr>
            <a:spLocks noGrp="1"/>
          </p:cNvSpPr>
          <p:nvPr>
            <p:ph idx="1"/>
          </p:nvPr>
        </p:nvSpPr>
        <p:spPr/>
        <p:txBody>
          <a:bodyPr/>
          <a:lstStyle/>
          <a:p>
            <a:pPr algn="just"/>
            <a:r>
              <a:rPr lang="en-GB" dirty="0" smtClean="0"/>
              <a:t>Since by </a:t>
            </a:r>
            <a:r>
              <a:rPr lang="en-GB" dirty="0"/>
              <a:t>definition, the validity of the basic norm cannot depend </a:t>
            </a:r>
            <a:r>
              <a:rPr lang="en-GB" b="1" dirty="0"/>
              <a:t>on any other norm</a:t>
            </a:r>
            <a:r>
              <a:rPr lang="en-GB" dirty="0"/>
              <a:t>, it has to be </a:t>
            </a:r>
            <a:r>
              <a:rPr lang="en-GB" b="1" dirty="0"/>
              <a:t>presupposed</a:t>
            </a:r>
            <a:r>
              <a:rPr lang="en-GB" dirty="0"/>
              <a:t>. Without this </a:t>
            </a:r>
            <a:r>
              <a:rPr lang="en-GB" b="1" dirty="0"/>
              <a:t>presupposition</a:t>
            </a:r>
            <a:r>
              <a:rPr lang="en-GB" dirty="0"/>
              <a:t>, </a:t>
            </a:r>
            <a:r>
              <a:rPr lang="en-GB" dirty="0" err="1"/>
              <a:t>Kelsen</a:t>
            </a:r>
            <a:r>
              <a:rPr lang="en-GB" dirty="0"/>
              <a:t> claims, we cannot </a:t>
            </a:r>
            <a:r>
              <a:rPr lang="en-GB" b="1" dirty="0"/>
              <a:t>understand the legal order. </a:t>
            </a:r>
            <a:r>
              <a:rPr lang="en-GB" dirty="0"/>
              <a:t>The basic norm exists, but only in the </a:t>
            </a:r>
            <a:r>
              <a:rPr lang="en-GB" b="1" dirty="0"/>
              <a:t>‘juristic consciousness’. It is an assumption that makes possible our comprehension of the legal system by the legal scientist, judge, or </a:t>
            </a:r>
            <a:r>
              <a:rPr lang="en-GB" b="1" dirty="0" smtClean="0"/>
              <a:t>lawyer.</a:t>
            </a:r>
            <a:endParaRPr lang="en-GB" b="1" dirty="0"/>
          </a:p>
        </p:txBody>
      </p:sp>
    </p:spTree>
    <p:extLst>
      <p:ext uri="{BB962C8B-B14F-4D97-AF65-F5344CB8AC3E}">
        <p14:creationId xmlns:p14="http://schemas.microsoft.com/office/powerpoint/2010/main" val="2192367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GB" dirty="0"/>
          </a:p>
        </p:txBody>
      </p:sp>
      <p:sp>
        <p:nvSpPr>
          <p:cNvPr id="3" name="Content Placeholder 2"/>
          <p:cNvSpPr>
            <a:spLocks noGrp="1"/>
          </p:cNvSpPr>
          <p:nvPr>
            <p:ph idx="1"/>
          </p:nvPr>
        </p:nvSpPr>
        <p:spPr/>
        <p:txBody>
          <a:bodyPr>
            <a:normAutofit fontScale="92500" lnSpcReduction="10000"/>
          </a:bodyPr>
          <a:lstStyle/>
          <a:p>
            <a:pPr algn="just"/>
            <a:r>
              <a:rPr lang="en-GB" b="1" dirty="0" smtClean="0"/>
              <a:t>Illustration:</a:t>
            </a:r>
            <a:r>
              <a:rPr lang="en-GB" dirty="0" smtClean="0"/>
              <a:t> The </a:t>
            </a:r>
            <a:r>
              <a:rPr lang="en-GB" dirty="0"/>
              <a:t>nature of the basic norm is illustrated by </a:t>
            </a:r>
            <a:r>
              <a:rPr lang="en-GB" dirty="0" err="1"/>
              <a:t>Kelsen’s</a:t>
            </a:r>
            <a:r>
              <a:rPr lang="en-GB" dirty="0"/>
              <a:t> religious analogy in which a son is instructed by his father to go to school. To this individual norm, the son replies, ‘Why should I go to school?’ In other words, he asks why the subjective meaning of his father’s act of will is its objective meaning, i.e. a norm binding for him – or, which means the same thing, what is the basis of the validity of this norm. The father responds, ‘Because God has commanded that parents be obeyed – that is, God has authorized parents to issue commands to children.’ The son retorts, ‘Why should one obey the commands of God?’ He is, in </a:t>
            </a:r>
            <a:r>
              <a:rPr lang="en-GB" dirty="0" err="1"/>
              <a:t>Kelsenian</a:t>
            </a:r>
            <a:r>
              <a:rPr lang="en-GB" dirty="0"/>
              <a:t> terms, asking why the subjective meaning of this act of will of God is also its objective meaning – that is, a valid norm or, which amounts to the same thing, what is the basis of the validity of this general norm. </a:t>
            </a:r>
            <a:endParaRPr lang="en-GB" dirty="0" smtClean="0"/>
          </a:p>
        </p:txBody>
      </p:sp>
    </p:spTree>
    <p:extLst>
      <p:ext uri="{BB962C8B-B14F-4D97-AF65-F5344CB8AC3E}">
        <p14:creationId xmlns:p14="http://schemas.microsoft.com/office/powerpoint/2010/main" val="29528793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a:solidFill>
                  <a:prstClr val="black"/>
                </a:solidFill>
              </a:rPr>
              <a:t>MODEL OF A LEGAL SYSTEM UNDER THE PURE THEORY OF LAW</a:t>
            </a:r>
            <a:endParaRPr lang="en-GB" dirty="0"/>
          </a:p>
        </p:txBody>
      </p:sp>
      <p:sp>
        <p:nvSpPr>
          <p:cNvPr id="3" name="Content Placeholder 2"/>
          <p:cNvSpPr>
            <a:spLocks noGrp="1"/>
          </p:cNvSpPr>
          <p:nvPr>
            <p:ph idx="1"/>
          </p:nvPr>
        </p:nvSpPr>
        <p:spPr/>
        <p:txBody>
          <a:bodyPr/>
          <a:lstStyle/>
          <a:p>
            <a:pPr lvl="0" algn="just">
              <a:buClr>
                <a:srgbClr val="B71E42"/>
              </a:buClr>
            </a:pPr>
            <a:r>
              <a:rPr lang="en-GB" sz="1600" dirty="0">
                <a:solidFill>
                  <a:prstClr val="black"/>
                </a:solidFill>
              </a:rPr>
              <a:t>The only possible answer to this is: because, as a believer, </a:t>
            </a:r>
            <a:r>
              <a:rPr lang="en-GB" sz="1600" b="1" dirty="0">
                <a:solidFill>
                  <a:prstClr val="black"/>
                </a:solidFill>
              </a:rPr>
              <a:t>one presupposes </a:t>
            </a:r>
            <a:r>
              <a:rPr lang="en-GB" sz="1600" dirty="0">
                <a:solidFill>
                  <a:prstClr val="black"/>
                </a:solidFill>
              </a:rPr>
              <a:t>that one ought to obey the commands of God. This is the statement of the validity of a norm that must be presupposed in a believer’s thinking in order to ground the validity of the norms of a religious morality. It constitutes the basic norm of a religious morality, the norm that grounds the validity of all the norms of that morality – a ‘basic’ norm, because no further question can be raised about the basis of its validity.</a:t>
            </a:r>
          </a:p>
          <a:p>
            <a:endParaRPr lang="en-GB" dirty="0"/>
          </a:p>
        </p:txBody>
      </p:sp>
    </p:spTree>
    <p:extLst>
      <p:ext uri="{BB962C8B-B14F-4D97-AF65-F5344CB8AC3E}">
        <p14:creationId xmlns:p14="http://schemas.microsoft.com/office/powerpoint/2010/main" val="2987596616"/>
      </p:ext>
    </p:extLst>
  </p:cSld>
  <p:clrMapOvr>
    <a:masterClrMapping/>
  </p:clrMapOvr>
</p:sld>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otalTime>312</TotalTime>
  <Words>1638</Words>
  <Application>Microsoft Office PowerPoint</Application>
  <PresentationFormat>Widescreen</PresentationFormat>
  <Paragraphs>46</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Cambria</vt:lpstr>
      <vt:lpstr>Gill Sans MT</vt:lpstr>
      <vt:lpstr>Tw Cen MT</vt:lpstr>
      <vt:lpstr>Gallery</vt:lpstr>
      <vt:lpstr>UNIVERSITY OF LUSAKA SCHOOL OF LAW L403 PURE THEORY OF LAW</vt:lpstr>
      <vt:lpstr>INTRODUCTION</vt:lpstr>
      <vt:lpstr>INTRODUCTION</vt:lpstr>
      <vt:lpstr>MODEL OF A LEGAL SYSTEM UNDER THE PURE THEORY OF LAW</vt:lpstr>
      <vt:lpstr>MODEL OF A LEGAL SYSTEM UNDER THE PURE THEORY OF LAW</vt:lpstr>
      <vt:lpstr>MODEL OF A LEGAL SYSTEM UNDER THE PURE THEORY OF LAW</vt:lpstr>
      <vt:lpstr>MODEL OF A LEGAL SYSTEM UNDER THE PURE THEORY OF LAW</vt:lpstr>
      <vt:lpstr>MODEL OF A LEGAL SYSTEM UNDER THE PURE THEORY OF LAW</vt:lpstr>
      <vt:lpstr>MODEL OF A LEGAL SYSTEM UNDER THE PURE THEORY OF LAW</vt:lpstr>
      <vt:lpstr>MODEL OF A LEGAL SYSTEM UNDER THE PURE THEORY OF LAW</vt:lpstr>
      <vt:lpstr>MODEL OF A LEGAL SYSTEM UNDER THE PURE THEORY OF LAW</vt:lpstr>
      <vt:lpstr>Functions of the basic norm</vt:lpstr>
      <vt:lpstr>Pyramid and Hierarchical structure of Grundnorm</vt:lpstr>
      <vt:lpstr>Pyramid and Hierarchical structure of Grundnorm</vt:lpstr>
      <vt:lpstr>Revolution and Martial Law </vt:lpstr>
      <vt:lpstr>Revolution and Martial Law </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UNIVERSITY OF LUSAKA SCHOOL OF LAW L403 POSITVISTS THEORY OF LAW</dc:title>
  <dc:creator>Chisanga Mutale</dc:creator>
  <cp:lastModifiedBy>MR CHISANGA</cp:lastModifiedBy>
  <cp:revision>49</cp:revision>
  <dcterms:created xsi:type="dcterms:W3CDTF">2023-07-18T06:05:23Z</dcterms:created>
  <dcterms:modified xsi:type="dcterms:W3CDTF">2023-08-21T14:02:57Z</dcterms:modified>
</cp:coreProperties>
</file>