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9" r:id="rId2"/>
    <p:sldId id="270" r:id="rId3"/>
    <p:sldId id="256" r:id="rId4"/>
    <p:sldId id="257" r:id="rId5"/>
    <p:sldId id="258" r:id="rId6"/>
    <p:sldId id="259" r:id="rId7"/>
    <p:sldId id="260" r:id="rId8"/>
    <p:sldId id="272" r:id="rId9"/>
    <p:sldId id="273" r:id="rId10"/>
    <p:sldId id="274" r:id="rId11"/>
    <p:sldId id="261" r:id="rId12"/>
    <p:sldId id="262" r:id="rId13"/>
    <p:sldId id="263" r:id="rId14"/>
    <p:sldId id="264" r:id="rId15"/>
    <p:sldId id="271" r:id="rId16"/>
    <p:sldId id="276" r:id="rId17"/>
    <p:sldId id="277" r:id="rId18"/>
    <p:sldId id="265"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000000"/>
              </a:solidFill>
              <a:latin typeface="Gill Sans MT" pitchFamily="34" charset="0"/>
            </a:endParaRPr>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000000"/>
              </a:solidFill>
              <a:latin typeface="Gill Sans MT" pitchFamily="34" charset="0"/>
            </a:endParaRPr>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lstStyle>
          <a:p>
            <a:fld id="{545CAE25-2436-497D-A3BB-4D15ADD2110E}" type="datetimeFigureOut">
              <a:rPr lang="en-ZA" altLang="en-US"/>
              <a:pPr/>
              <a:t>2023/10/31</a:t>
            </a:fld>
            <a:endParaRPr lang="en-ZA" altLang="en-US"/>
          </a:p>
        </p:txBody>
      </p:sp>
      <p:sp>
        <p:nvSpPr>
          <p:cNvPr id="7" name="Footer Placeholder 19"/>
          <p:cNvSpPr>
            <a:spLocks noGrp="1"/>
          </p:cNvSpPr>
          <p:nvPr>
            <p:ph type="ftr" sz="quarter" idx="11"/>
          </p:nvPr>
        </p:nvSpPr>
        <p:spPr/>
        <p:txBody>
          <a:bodyPr/>
          <a:lstStyle>
            <a:lvl1pPr>
              <a:defRPr/>
            </a:lvl1pPr>
          </a:lstStyle>
          <a:p>
            <a:endParaRPr lang="en-ZA" altLang="en-US"/>
          </a:p>
        </p:txBody>
      </p:sp>
      <p:sp>
        <p:nvSpPr>
          <p:cNvPr id="8" name="Slide Number Placeholder 9"/>
          <p:cNvSpPr>
            <a:spLocks noGrp="1"/>
          </p:cNvSpPr>
          <p:nvPr>
            <p:ph type="sldNum" sz="quarter" idx="12"/>
          </p:nvPr>
        </p:nvSpPr>
        <p:spPr/>
        <p:txBody>
          <a:bodyPr/>
          <a:lstStyle>
            <a:lvl1pPr>
              <a:defRPr/>
            </a:lvl1pPr>
          </a:lstStyle>
          <a:p>
            <a:fld id="{453E09BB-F0D8-44F5-B755-84D24CC13536}" type="slidenum">
              <a:rPr lang="en-ZA" altLang="en-US"/>
              <a:pPr/>
              <a:t>‹#›</a:t>
            </a:fld>
            <a:endParaRPr lang="en-ZA" altLang="en-US"/>
          </a:p>
        </p:txBody>
      </p:sp>
    </p:spTree>
    <p:extLst>
      <p:ext uri="{BB962C8B-B14F-4D97-AF65-F5344CB8AC3E}">
        <p14:creationId xmlns:p14="http://schemas.microsoft.com/office/powerpoint/2010/main" val="2756255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fld id="{13910BFE-9C2E-4779-9849-DAEAA7E747D9}" type="datetimeFigureOut">
              <a:rPr lang="en-ZA" altLang="en-US"/>
              <a:pPr/>
              <a:t>2023/10/31</a:t>
            </a:fld>
            <a:endParaRPr lang="en-ZA" altLang="en-US"/>
          </a:p>
        </p:txBody>
      </p:sp>
      <p:sp>
        <p:nvSpPr>
          <p:cNvPr id="5" name="Footer Placeholder 9"/>
          <p:cNvSpPr>
            <a:spLocks noGrp="1"/>
          </p:cNvSpPr>
          <p:nvPr>
            <p:ph type="ftr" sz="quarter" idx="11"/>
          </p:nvPr>
        </p:nvSpPr>
        <p:spPr/>
        <p:txBody>
          <a:bodyPr/>
          <a:lstStyle>
            <a:lvl1pPr>
              <a:defRPr/>
            </a:lvl1pPr>
          </a:lstStyle>
          <a:p>
            <a:endParaRPr lang="en-ZA" altLang="en-US"/>
          </a:p>
        </p:txBody>
      </p:sp>
      <p:sp>
        <p:nvSpPr>
          <p:cNvPr id="6" name="Slide Number Placeholder 21"/>
          <p:cNvSpPr>
            <a:spLocks noGrp="1"/>
          </p:cNvSpPr>
          <p:nvPr>
            <p:ph type="sldNum" sz="quarter" idx="12"/>
          </p:nvPr>
        </p:nvSpPr>
        <p:spPr/>
        <p:txBody>
          <a:bodyPr/>
          <a:lstStyle>
            <a:lvl1pPr>
              <a:defRPr/>
            </a:lvl1pPr>
          </a:lstStyle>
          <a:p>
            <a:fld id="{94D70D9A-C71C-48D5-A9B0-8291B2B9120A}" type="slidenum">
              <a:rPr lang="en-ZA" altLang="en-US"/>
              <a:pPr/>
              <a:t>‹#›</a:t>
            </a:fld>
            <a:endParaRPr lang="en-ZA" altLang="en-US"/>
          </a:p>
        </p:txBody>
      </p:sp>
    </p:spTree>
    <p:extLst>
      <p:ext uri="{BB962C8B-B14F-4D97-AF65-F5344CB8AC3E}">
        <p14:creationId xmlns:p14="http://schemas.microsoft.com/office/powerpoint/2010/main" val="4234017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fld id="{D2F4D0C3-DA4D-4884-9B9D-E3B23FC1C5E0}" type="datetimeFigureOut">
              <a:rPr lang="en-ZA" altLang="en-US"/>
              <a:pPr/>
              <a:t>2023/10/31</a:t>
            </a:fld>
            <a:endParaRPr lang="en-ZA" altLang="en-US"/>
          </a:p>
        </p:txBody>
      </p:sp>
      <p:sp>
        <p:nvSpPr>
          <p:cNvPr id="5" name="Footer Placeholder 9"/>
          <p:cNvSpPr>
            <a:spLocks noGrp="1"/>
          </p:cNvSpPr>
          <p:nvPr>
            <p:ph type="ftr" sz="quarter" idx="11"/>
          </p:nvPr>
        </p:nvSpPr>
        <p:spPr/>
        <p:txBody>
          <a:bodyPr/>
          <a:lstStyle>
            <a:lvl1pPr>
              <a:defRPr/>
            </a:lvl1pPr>
          </a:lstStyle>
          <a:p>
            <a:endParaRPr lang="en-ZA" altLang="en-US"/>
          </a:p>
        </p:txBody>
      </p:sp>
      <p:sp>
        <p:nvSpPr>
          <p:cNvPr id="6" name="Slide Number Placeholder 21"/>
          <p:cNvSpPr>
            <a:spLocks noGrp="1"/>
          </p:cNvSpPr>
          <p:nvPr>
            <p:ph type="sldNum" sz="quarter" idx="12"/>
          </p:nvPr>
        </p:nvSpPr>
        <p:spPr/>
        <p:txBody>
          <a:bodyPr/>
          <a:lstStyle>
            <a:lvl1pPr>
              <a:defRPr/>
            </a:lvl1pPr>
          </a:lstStyle>
          <a:p>
            <a:fld id="{DFE57446-FC6E-4DC6-B741-2F22EB1F4F60}" type="slidenum">
              <a:rPr lang="en-ZA" altLang="en-US"/>
              <a:pPr/>
              <a:t>‹#›</a:t>
            </a:fld>
            <a:endParaRPr lang="en-ZA" altLang="en-US"/>
          </a:p>
        </p:txBody>
      </p:sp>
    </p:spTree>
    <p:extLst>
      <p:ext uri="{BB962C8B-B14F-4D97-AF65-F5344CB8AC3E}">
        <p14:creationId xmlns:p14="http://schemas.microsoft.com/office/powerpoint/2010/main" val="1726159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fld id="{91552970-DB87-4FEF-B0FA-91369F8335A6}" type="datetimeFigureOut">
              <a:rPr lang="en-ZA" altLang="en-US"/>
              <a:pPr/>
              <a:t>2023/10/31</a:t>
            </a:fld>
            <a:endParaRPr lang="en-ZA" altLang="en-US"/>
          </a:p>
        </p:txBody>
      </p:sp>
      <p:sp>
        <p:nvSpPr>
          <p:cNvPr id="5" name="Footer Placeholder 9"/>
          <p:cNvSpPr>
            <a:spLocks noGrp="1"/>
          </p:cNvSpPr>
          <p:nvPr>
            <p:ph type="ftr" sz="quarter" idx="11"/>
          </p:nvPr>
        </p:nvSpPr>
        <p:spPr/>
        <p:txBody>
          <a:bodyPr/>
          <a:lstStyle>
            <a:lvl1pPr>
              <a:defRPr/>
            </a:lvl1pPr>
          </a:lstStyle>
          <a:p>
            <a:endParaRPr lang="en-ZA" altLang="en-US"/>
          </a:p>
        </p:txBody>
      </p:sp>
      <p:sp>
        <p:nvSpPr>
          <p:cNvPr id="6" name="Slide Number Placeholder 21"/>
          <p:cNvSpPr>
            <a:spLocks noGrp="1"/>
          </p:cNvSpPr>
          <p:nvPr>
            <p:ph type="sldNum" sz="quarter" idx="12"/>
          </p:nvPr>
        </p:nvSpPr>
        <p:spPr/>
        <p:txBody>
          <a:bodyPr/>
          <a:lstStyle>
            <a:lvl1pPr>
              <a:defRPr/>
            </a:lvl1pPr>
          </a:lstStyle>
          <a:p>
            <a:fld id="{FC56A073-66E8-497E-8272-2126590DE42A}" type="slidenum">
              <a:rPr lang="en-ZA" altLang="en-US"/>
              <a:pPr/>
              <a:t>‹#›</a:t>
            </a:fld>
            <a:endParaRPr lang="en-ZA" altLang="en-US"/>
          </a:p>
        </p:txBody>
      </p:sp>
    </p:spTree>
    <p:extLst>
      <p:ext uri="{BB962C8B-B14F-4D97-AF65-F5344CB8AC3E}">
        <p14:creationId xmlns:p14="http://schemas.microsoft.com/office/powerpoint/2010/main" val="1340684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000000"/>
              </a:solidFill>
              <a:latin typeface="Gill Sans MT" pitchFamily="34" charset="0"/>
            </a:endParaRPr>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000000"/>
              </a:solidFill>
              <a:latin typeface="Gill Sans MT" pitchFamily="34" charset="0"/>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lstStyle>
          <a:p>
            <a:fld id="{0D4008D1-F34E-47BE-B376-F5276BDBA737}" type="datetimeFigureOut">
              <a:rPr lang="en-ZA" altLang="en-US"/>
              <a:pPr/>
              <a:t>2023/10/31</a:t>
            </a:fld>
            <a:endParaRPr lang="en-ZA" altLang="en-US"/>
          </a:p>
        </p:txBody>
      </p:sp>
      <p:sp>
        <p:nvSpPr>
          <p:cNvPr id="9" name="Footer Placeholder 4"/>
          <p:cNvSpPr>
            <a:spLocks noGrp="1"/>
          </p:cNvSpPr>
          <p:nvPr>
            <p:ph type="ftr" sz="quarter" idx="11"/>
          </p:nvPr>
        </p:nvSpPr>
        <p:spPr/>
        <p:txBody>
          <a:bodyPr/>
          <a:lstStyle>
            <a:lvl1pPr>
              <a:defRPr/>
            </a:lvl1pPr>
          </a:lstStyle>
          <a:p>
            <a:endParaRPr lang="en-ZA" altLang="en-US"/>
          </a:p>
        </p:txBody>
      </p:sp>
      <p:sp>
        <p:nvSpPr>
          <p:cNvPr id="10" name="Slide Number Placeholder 5"/>
          <p:cNvSpPr>
            <a:spLocks noGrp="1"/>
          </p:cNvSpPr>
          <p:nvPr>
            <p:ph type="sldNum" sz="quarter" idx="12"/>
          </p:nvPr>
        </p:nvSpPr>
        <p:spPr/>
        <p:txBody>
          <a:bodyPr/>
          <a:lstStyle>
            <a:lvl1pPr>
              <a:defRPr/>
            </a:lvl1pPr>
          </a:lstStyle>
          <a:p>
            <a:fld id="{85C903D3-A75A-4A0A-816A-744D15C8C277}" type="slidenum">
              <a:rPr lang="en-ZA" altLang="en-US"/>
              <a:pPr/>
              <a:t>‹#›</a:t>
            </a:fld>
            <a:endParaRPr lang="en-ZA" altLang="en-US"/>
          </a:p>
        </p:txBody>
      </p:sp>
    </p:spTree>
    <p:extLst>
      <p:ext uri="{BB962C8B-B14F-4D97-AF65-F5344CB8AC3E}">
        <p14:creationId xmlns:p14="http://schemas.microsoft.com/office/powerpoint/2010/main" val="2432413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fld id="{D43B137F-DE12-418F-957E-54B9CAEDD1DF}" type="datetimeFigureOut">
              <a:rPr lang="en-ZA" altLang="en-US"/>
              <a:pPr/>
              <a:t>2023/10/31</a:t>
            </a:fld>
            <a:endParaRPr lang="en-ZA" altLang="en-US"/>
          </a:p>
        </p:txBody>
      </p:sp>
      <p:sp>
        <p:nvSpPr>
          <p:cNvPr id="6" name="Footer Placeholder 9"/>
          <p:cNvSpPr>
            <a:spLocks noGrp="1"/>
          </p:cNvSpPr>
          <p:nvPr>
            <p:ph type="ftr" sz="quarter" idx="11"/>
          </p:nvPr>
        </p:nvSpPr>
        <p:spPr/>
        <p:txBody>
          <a:bodyPr/>
          <a:lstStyle>
            <a:lvl1pPr>
              <a:defRPr/>
            </a:lvl1pPr>
          </a:lstStyle>
          <a:p>
            <a:endParaRPr lang="en-ZA" altLang="en-US"/>
          </a:p>
        </p:txBody>
      </p:sp>
      <p:sp>
        <p:nvSpPr>
          <p:cNvPr id="7" name="Slide Number Placeholder 21"/>
          <p:cNvSpPr>
            <a:spLocks noGrp="1"/>
          </p:cNvSpPr>
          <p:nvPr>
            <p:ph type="sldNum" sz="quarter" idx="12"/>
          </p:nvPr>
        </p:nvSpPr>
        <p:spPr/>
        <p:txBody>
          <a:bodyPr/>
          <a:lstStyle>
            <a:lvl1pPr>
              <a:defRPr/>
            </a:lvl1pPr>
          </a:lstStyle>
          <a:p>
            <a:fld id="{5E58A2F9-A935-4CCE-814B-B0FFBF777738}" type="slidenum">
              <a:rPr lang="en-ZA" altLang="en-US"/>
              <a:pPr/>
              <a:t>‹#›</a:t>
            </a:fld>
            <a:endParaRPr lang="en-ZA" altLang="en-US"/>
          </a:p>
        </p:txBody>
      </p:sp>
    </p:spTree>
    <p:extLst>
      <p:ext uri="{BB962C8B-B14F-4D97-AF65-F5344CB8AC3E}">
        <p14:creationId xmlns:p14="http://schemas.microsoft.com/office/powerpoint/2010/main" val="4075185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941A8D05-921B-4A8B-82D1-0107DDCFA31A}" type="datetimeFigureOut">
              <a:rPr lang="en-ZA" altLang="en-US"/>
              <a:pPr/>
              <a:t>2023/10/31</a:t>
            </a:fld>
            <a:endParaRPr lang="en-ZA" altLang="en-US"/>
          </a:p>
        </p:txBody>
      </p:sp>
      <p:sp>
        <p:nvSpPr>
          <p:cNvPr id="8" name="Footer Placeholder 7"/>
          <p:cNvSpPr>
            <a:spLocks noGrp="1"/>
          </p:cNvSpPr>
          <p:nvPr>
            <p:ph type="ftr" sz="quarter" idx="11"/>
          </p:nvPr>
        </p:nvSpPr>
        <p:spPr/>
        <p:txBody>
          <a:bodyPr/>
          <a:lstStyle>
            <a:lvl1pPr>
              <a:defRPr/>
            </a:lvl1pPr>
          </a:lstStyle>
          <a:p>
            <a:endParaRPr lang="en-ZA" altLang="en-US"/>
          </a:p>
        </p:txBody>
      </p:sp>
      <p:sp>
        <p:nvSpPr>
          <p:cNvPr id="9" name="Slide Number Placeholder 8"/>
          <p:cNvSpPr>
            <a:spLocks noGrp="1"/>
          </p:cNvSpPr>
          <p:nvPr>
            <p:ph type="sldNum" sz="quarter" idx="12"/>
          </p:nvPr>
        </p:nvSpPr>
        <p:spPr/>
        <p:txBody>
          <a:bodyPr/>
          <a:lstStyle>
            <a:lvl1pPr>
              <a:defRPr/>
            </a:lvl1pPr>
          </a:lstStyle>
          <a:p>
            <a:fld id="{9FB0360F-D191-492A-85E7-15D0457F4E02}" type="slidenum">
              <a:rPr lang="en-ZA" altLang="en-US"/>
              <a:pPr/>
              <a:t>‹#›</a:t>
            </a:fld>
            <a:endParaRPr lang="en-ZA" altLang="en-US"/>
          </a:p>
        </p:txBody>
      </p:sp>
    </p:spTree>
    <p:extLst>
      <p:ext uri="{BB962C8B-B14F-4D97-AF65-F5344CB8AC3E}">
        <p14:creationId xmlns:p14="http://schemas.microsoft.com/office/powerpoint/2010/main" val="1390133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fld id="{E82AC301-5BEE-45BE-A470-58AC10EECFFB}" type="datetimeFigureOut">
              <a:rPr lang="en-ZA" altLang="en-US"/>
              <a:pPr/>
              <a:t>2023/10/31</a:t>
            </a:fld>
            <a:endParaRPr lang="en-ZA" altLang="en-US"/>
          </a:p>
        </p:txBody>
      </p:sp>
      <p:sp>
        <p:nvSpPr>
          <p:cNvPr id="4" name="Footer Placeholder 9"/>
          <p:cNvSpPr>
            <a:spLocks noGrp="1"/>
          </p:cNvSpPr>
          <p:nvPr>
            <p:ph type="ftr" sz="quarter" idx="11"/>
          </p:nvPr>
        </p:nvSpPr>
        <p:spPr/>
        <p:txBody>
          <a:bodyPr/>
          <a:lstStyle>
            <a:lvl1pPr>
              <a:defRPr/>
            </a:lvl1pPr>
          </a:lstStyle>
          <a:p>
            <a:endParaRPr lang="en-ZA" altLang="en-US"/>
          </a:p>
        </p:txBody>
      </p:sp>
      <p:sp>
        <p:nvSpPr>
          <p:cNvPr id="5" name="Slide Number Placeholder 21"/>
          <p:cNvSpPr>
            <a:spLocks noGrp="1"/>
          </p:cNvSpPr>
          <p:nvPr>
            <p:ph type="sldNum" sz="quarter" idx="12"/>
          </p:nvPr>
        </p:nvSpPr>
        <p:spPr/>
        <p:txBody>
          <a:bodyPr/>
          <a:lstStyle>
            <a:lvl1pPr>
              <a:defRPr/>
            </a:lvl1pPr>
          </a:lstStyle>
          <a:p>
            <a:fld id="{D7005A86-7B69-4994-9155-E88C89C63C81}" type="slidenum">
              <a:rPr lang="en-ZA" altLang="en-US"/>
              <a:pPr/>
              <a:t>‹#›</a:t>
            </a:fld>
            <a:endParaRPr lang="en-ZA" altLang="en-US"/>
          </a:p>
        </p:txBody>
      </p:sp>
    </p:spTree>
    <p:extLst>
      <p:ext uri="{BB962C8B-B14F-4D97-AF65-F5344CB8AC3E}">
        <p14:creationId xmlns:p14="http://schemas.microsoft.com/office/powerpoint/2010/main" val="2182344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4" name="Date Placeholder 1"/>
          <p:cNvSpPr>
            <a:spLocks noGrp="1"/>
          </p:cNvSpPr>
          <p:nvPr>
            <p:ph type="dt" sz="half" idx="10"/>
          </p:nvPr>
        </p:nvSpPr>
        <p:spPr/>
        <p:txBody>
          <a:bodyPr/>
          <a:lstStyle>
            <a:lvl1pPr>
              <a:defRPr/>
            </a:lvl1pPr>
          </a:lstStyle>
          <a:p>
            <a:fld id="{10322AE0-A9F5-4D2F-9F65-E00D9C2A5B48}" type="datetimeFigureOut">
              <a:rPr lang="en-ZA" altLang="en-US"/>
              <a:pPr/>
              <a:t>2023/10/31</a:t>
            </a:fld>
            <a:endParaRPr lang="en-ZA" altLang="en-US"/>
          </a:p>
        </p:txBody>
      </p:sp>
      <p:sp>
        <p:nvSpPr>
          <p:cNvPr id="5" name="Footer Placeholder 2"/>
          <p:cNvSpPr>
            <a:spLocks noGrp="1"/>
          </p:cNvSpPr>
          <p:nvPr>
            <p:ph type="ftr" sz="quarter" idx="11"/>
          </p:nvPr>
        </p:nvSpPr>
        <p:spPr/>
        <p:txBody>
          <a:bodyPr/>
          <a:lstStyle>
            <a:lvl1pPr>
              <a:defRPr/>
            </a:lvl1pPr>
          </a:lstStyle>
          <a:p>
            <a:endParaRPr lang="en-ZA" altLang="en-US"/>
          </a:p>
        </p:txBody>
      </p:sp>
      <p:sp>
        <p:nvSpPr>
          <p:cNvPr id="6" name="Slide Number Placeholder 3"/>
          <p:cNvSpPr>
            <a:spLocks noGrp="1"/>
          </p:cNvSpPr>
          <p:nvPr>
            <p:ph type="sldNum" sz="quarter" idx="12"/>
          </p:nvPr>
        </p:nvSpPr>
        <p:spPr/>
        <p:txBody>
          <a:bodyPr/>
          <a:lstStyle>
            <a:lvl1pPr>
              <a:defRPr/>
            </a:lvl1pPr>
          </a:lstStyle>
          <a:p>
            <a:fld id="{35EF02ED-ABB3-4F7D-82B1-6439B40C4A20}" type="slidenum">
              <a:rPr lang="en-ZA" altLang="en-US"/>
              <a:pPr/>
              <a:t>‹#›</a:t>
            </a:fld>
            <a:endParaRPr lang="en-ZA" altLang="en-US"/>
          </a:p>
        </p:txBody>
      </p:sp>
    </p:spTree>
    <p:extLst>
      <p:ext uri="{BB962C8B-B14F-4D97-AF65-F5344CB8AC3E}">
        <p14:creationId xmlns:p14="http://schemas.microsoft.com/office/powerpoint/2010/main" val="3634266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05F83639-B878-4D6D-B2D7-F6078727C1DC}" type="datetimeFigureOut">
              <a:rPr lang="en-ZA" altLang="en-US"/>
              <a:pPr/>
              <a:t>2023/10/31</a:t>
            </a:fld>
            <a:endParaRPr lang="en-ZA" altLang="en-US"/>
          </a:p>
        </p:txBody>
      </p:sp>
      <p:sp>
        <p:nvSpPr>
          <p:cNvPr id="6" name="Footer Placeholder 5"/>
          <p:cNvSpPr>
            <a:spLocks noGrp="1"/>
          </p:cNvSpPr>
          <p:nvPr>
            <p:ph type="ftr" sz="quarter" idx="11"/>
          </p:nvPr>
        </p:nvSpPr>
        <p:spPr/>
        <p:txBody>
          <a:bodyPr/>
          <a:lstStyle>
            <a:lvl1pPr>
              <a:defRPr/>
            </a:lvl1pPr>
          </a:lstStyle>
          <a:p>
            <a:endParaRPr lang="en-ZA" altLang="en-US"/>
          </a:p>
        </p:txBody>
      </p:sp>
      <p:sp>
        <p:nvSpPr>
          <p:cNvPr id="7" name="Slide Number Placeholder 6"/>
          <p:cNvSpPr>
            <a:spLocks noGrp="1"/>
          </p:cNvSpPr>
          <p:nvPr>
            <p:ph type="sldNum" sz="quarter" idx="12"/>
          </p:nvPr>
        </p:nvSpPr>
        <p:spPr/>
        <p:txBody>
          <a:bodyPr/>
          <a:lstStyle>
            <a:lvl1pPr>
              <a:defRPr/>
            </a:lvl1pPr>
          </a:lstStyle>
          <a:p>
            <a:fld id="{16C7A1FD-8CEC-42B1-B458-C079F756050E}" type="slidenum">
              <a:rPr lang="en-ZA" altLang="en-US"/>
              <a:pPr/>
              <a:t>‹#›</a:t>
            </a:fld>
            <a:endParaRPr lang="en-ZA" altLang="en-US"/>
          </a:p>
        </p:txBody>
      </p:sp>
    </p:spTree>
    <p:extLst>
      <p:ext uri="{BB962C8B-B14F-4D97-AF65-F5344CB8AC3E}">
        <p14:creationId xmlns:p14="http://schemas.microsoft.com/office/powerpoint/2010/main" val="4008543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lvl1pPr indent="-282575"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ts val="3000"/>
              </a:lnSpc>
              <a:spcBef>
                <a:spcPts val="600"/>
              </a:spcBef>
              <a:buClr>
                <a:schemeClr val="accent1"/>
              </a:buClr>
              <a:buSzPct val="80000"/>
              <a:buFont typeface="Wingdings 2" pitchFamily="18" charset="2"/>
              <a:buNone/>
            </a:pPr>
            <a:endParaRPr lang="en-US" altLang="en-US" sz="3200">
              <a:latin typeface="Gill Sans MT" pitchFamily="34" charset="0"/>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lstStyle>
          <a:p>
            <a:fld id="{F42F27ED-B0F8-4230-A0BD-5BEE0DC1BBF1}" type="datetimeFigureOut">
              <a:rPr lang="en-ZA" altLang="en-US"/>
              <a:pPr/>
              <a:t>2023/10/31</a:t>
            </a:fld>
            <a:endParaRPr lang="en-ZA" altLang="en-US"/>
          </a:p>
        </p:txBody>
      </p:sp>
      <p:sp>
        <p:nvSpPr>
          <p:cNvPr id="9" name="Footer Placeholder 5"/>
          <p:cNvSpPr>
            <a:spLocks noGrp="1"/>
          </p:cNvSpPr>
          <p:nvPr>
            <p:ph type="ftr" sz="quarter" idx="11"/>
          </p:nvPr>
        </p:nvSpPr>
        <p:spPr/>
        <p:txBody>
          <a:bodyPr/>
          <a:lstStyle>
            <a:lvl1pPr>
              <a:defRPr/>
            </a:lvl1pPr>
          </a:lstStyle>
          <a:p>
            <a:endParaRPr lang="en-ZA" altLang="en-US"/>
          </a:p>
        </p:txBody>
      </p:sp>
      <p:sp>
        <p:nvSpPr>
          <p:cNvPr id="10" name="Slide Number Placeholder 6"/>
          <p:cNvSpPr>
            <a:spLocks noGrp="1"/>
          </p:cNvSpPr>
          <p:nvPr>
            <p:ph type="sldNum" sz="quarter" idx="12"/>
          </p:nvPr>
        </p:nvSpPr>
        <p:spPr/>
        <p:txBody>
          <a:bodyPr/>
          <a:lstStyle>
            <a:lvl1pPr>
              <a:defRPr/>
            </a:lvl1pPr>
          </a:lstStyle>
          <a:p>
            <a:fld id="{4E1D3100-8C9F-4054-A02A-DF26A5BEE7EB}" type="slidenum">
              <a:rPr lang="en-ZA" altLang="en-US"/>
              <a:pPr/>
              <a:t>‹#›</a:t>
            </a:fld>
            <a:endParaRPr lang="en-ZA" altLang="en-US"/>
          </a:p>
        </p:txBody>
      </p:sp>
    </p:spTree>
    <p:extLst>
      <p:ext uri="{BB962C8B-B14F-4D97-AF65-F5344CB8AC3E}">
        <p14:creationId xmlns:p14="http://schemas.microsoft.com/office/powerpoint/2010/main" val="1726706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B5A788"/>
                </a:solidFill>
                <a:latin typeface="Gill Sans MT" pitchFamily="34" charset="0"/>
              </a:defRPr>
            </a:lvl1pPr>
          </a:lstStyle>
          <a:p>
            <a:fld id="{48843AE9-3457-4BB2-BAD5-23D1F7B94621}" type="datetimeFigureOut">
              <a:rPr lang="en-ZA" altLang="en-US"/>
              <a:pPr/>
              <a:t>2023/10/31</a:t>
            </a:fld>
            <a:endParaRPr lang="en-ZA" altLang="en-US"/>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prstTxWarp prst="textNoShape">
              <a:avLst/>
            </a:prstTxWarp>
          </a:bodyPr>
          <a:lstStyle>
            <a:lvl1pPr>
              <a:defRPr sz="1200">
                <a:solidFill>
                  <a:srgbClr val="B5A788"/>
                </a:solidFill>
                <a:latin typeface="Gill Sans MT" pitchFamily="34" charset="0"/>
              </a:defRPr>
            </a:lvl1pPr>
          </a:lstStyle>
          <a:p>
            <a:endParaRPr lang="en-ZA" alt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Gill Sans MT" pitchFamily="34" charset="0"/>
              </a:defRPr>
            </a:lvl1pPr>
          </a:lstStyle>
          <a:p>
            <a:fld id="{C00F23DE-6957-46B8-906D-4E8012F76D50}" type="slidenum">
              <a:rPr lang="en-ZA" altLang="en-US"/>
              <a:pPr/>
              <a:t>‹#›</a:t>
            </a:fld>
            <a:endParaRPr lang="en-ZA" alt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a:solidFill>
                <a:srgbClr val="FFFFFF"/>
              </a:solidFill>
              <a:latin typeface="Gill Sans MT" pitchFamily="34" charset="0"/>
            </a:endParaRPr>
          </a:p>
        </p:txBody>
      </p:sp>
    </p:spTree>
  </p:cSld>
  <p:clrMap bg1="lt1" tx1="dk1" bg2="lt2" tx2="dk2" accent1="accent1" accent2="accent2" accent3="accent3" accent4="accent4" accent5="accent5" accent6="accent6" hlink="hlink" folHlink="folHlink"/>
  <p:sldLayoutIdLst>
    <p:sldLayoutId id="2147483736" r:id="rId1"/>
    <p:sldLayoutId id="2147483731" r:id="rId2"/>
    <p:sldLayoutId id="2147483737" r:id="rId3"/>
    <p:sldLayoutId id="2147483732" r:id="rId4"/>
    <p:sldLayoutId id="2147483738" r:id="rId5"/>
    <p:sldLayoutId id="2147483733" r:id="rId6"/>
    <p:sldLayoutId id="2147483739" r:id="rId7"/>
    <p:sldLayoutId id="2147483740" r:id="rId8"/>
    <p:sldLayoutId id="2147483741" r:id="rId9"/>
    <p:sldLayoutId id="2147483734" r:id="rId10"/>
    <p:sldLayoutId id="2147483735" r:id="rId11"/>
  </p:sldLayoutIdLst>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Gill Sans MT" pitchFamily="34" charset="0"/>
        </a:defRPr>
      </a:lvl2pPr>
      <a:lvl3pPr algn="l" rtl="0" eaLnBrk="0" fontAlgn="base" hangingPunct="0">
        <a:spcBef>
          <a:spcPct val="0"/>
        </a:spcBef>
        <a:spcAft>
          <a:spcPct val="0"/>
        </a:spcAft>
        <a:defRPr sz="4300">
          <a:solidFill>
            <a:srgbClr val="572314"/>
          </a:solidFill>
          <a:latin typeface="Gill Sans MT" pitchFamily="34" charset="0"/>
        </a:defRPr>
      </a:lvl3pPr>
      <a:lvl4pPr algn="l" rtl="0" eaLnBrk="0" fontAlgn="base" hangingPunct="0">
        <a:spcBef>
          <a:spcPct val="0"/>
        </a:spcBef>
        <a:spcAft>
          <a:spcPct val="0"/>
        </a:spcAft>
        <a:defRPr sz="4300">
          <a:solidFill>
            <a:srgbClr val="572314"/>
          </a:solidFill>
          <a:latin typeface="Gill Sans MT" pitchFamily="34" charset="0"/>
        </a:defRPr>
      </a:lvl4pPr>
      <a:lvl5pPr algn="l" rtl="0" eaLnBrk="0" fontAlgn="base" hangingPunct="0">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smtClean="0">
                <a:effectLst/>
              </a:rPr>
              <a:t/>
            </a:r>
            <a:br>
              <a:rPr lang="en-US" dirty="0" smtClean="0">
                <a:effectLst/>
              </a:rPr>
            </a:br>
            <a:r>
              <a:rPr lang="en-US" dirty="0" smtClean="0">
                <a:effectLst/>
              </a:rPr>
              <a:t>Techniques of the Judicial </a:t>
            </a:r>
            <a:r>
              <a:rPr lang="en-US" dirty="0">
                <a:effectLst/>
              </a:rPr>
              <a:t>Process</a:t>
            </a:r>
            <a:br>
              <a:rPr lang="en-US" dirty="0">
                <a:effectLst/>
              </a:rPr>
            </a:br>
            <a:endParaRPr lang="en-US" dirty="0"/>
          </a:p>
        </p:txBody>
      </p:sp>
      <p:sp>
        <p:nvSpPr>
          <p:cNvPr id="3" name="Content Placeholder 2"/>
          <p:cNvSpPr>
            <a:spLocks noGrp="1"/>
          </p:cNvSpPr>
          <p:nvPr>
            <p:ph idx="1"/>
          </p:nvPr>
        </p:nvSpPr>
        <p:spPr/>
        <p:txBody>
          <a:bodyPr/>
          <a:lstStyle/>
          <a:p>
            <a:endParaRPr lang="en-US" sz="2500" dirty="0" smtClean="0"/>
          </a:p>
          <a:p>
            <a:pPr algn="just"/>
            <a:r>
              <a:rPr lang="en-US" sz="2500" dirty="0" smtClean="0"/>
              <a:t>The </a:t>
            </a:r>
            <a:r>
              <a:rPr lang="en-US" sz="2500" dirty="0"/>
              <a:t>judicial process is a set of interrelated procedures and roles for deciding disputes by an authoritative person or persons whose decisions are regularly obeyed. </a:t>
            </a:r>
            <a:endParaRPr lang="en-US" sz="2500" dirty="0" smtClean="0"/>
          </a:p>
          <a:p>
            <a:endParaRPr lang="en-US" sz="2500" dirty="0" smtClean="0"/>
          </a:p>
          <a:p>
            <a:pPr algn="just"/>
            <a:r>
              <a:rPr lang="en-US" sz="2500" dirty="0" smtClean="0"/>
              <a:t>The </a:t>
            </a:r>
            <a:r>
              <a:rPr lang="en-US" sz="2500" dirty="0"/>
              <a:t>disputes are to be decided according to a previously agreed upon set of procedures and in conformity with prescribed rules. </a:t>
            </a:r>
            <a:endParaRPr lang="en-US" sz="2500" dirty="0" smtClean="0"/>
          </a:p>
          <a:p>
            <a:endParaRPr lang="en-US" sz="2500" dirty="0"/>
          </a:p>
        </p:txBody>
      </p:sp>
    </p:spTree>
    <p:extLst>
      <p:ext uri="{BB962C8B-B14F-4D97-AF65-F5344CB8AC3E}">
        <p14:creationId xmlns:p14="http://schemas.microsoft.com/office/powerpoint/2010/main" val="982293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a:t>
            </a:r>
            <a:endParaRPr lang="en-US" dirty="0"/>
          </a:p>
        </p:txBody>
      </p:sp>
      <p:sp>
        <p:nvSpPr>
          <p:cNvPr id="3" name="Content Placeholder 2"/>
          <p:cNvSpPr>
            <a:spLocks noGrp="1"/>
          </p:cNvSpPr>
          <p:nvPr>
            <p:ph idx="1"/>
          </p:nvPr>
        </p:nvSpPr>
        <p:spPr/>
        <p:txBody>
          <a:bodyPr/>
          <a:lstStyle/>
          <a:p>
            <a:pPr algn="just"/>
            <a:r>
              <a:rPr lang="en-US" sz="2400" b="1" dirty="0" err="1"/>
              <a:t>Kuntawala</a:t>
            </a:r>
            <a:r>
              <a:rPr lang="en-US" sz="2400" b="1" dirty="0"/>
              <a:t> (Suing as Secretary of Trackers Association of Zambia) v </a:t>
            </a:r>
            <a:r>
              <a:rPr lang="en-US" sz="2400" b="1" dirty="0" err="1"/>
              <a:t>Chirundu</a:t>
            </a:r>
            <a:r>
              <a:rPr lang="en-US" sz="2400" b="1" dirty="0"/>
              <a:t> District Council (Appeal 57 of 2020) [2022] ZMCA 34 (29 April 2022</a:t>
            </a:r>
            <a:r>
              <a:rPr lang="en-US" sz="2400" b="1" dirty="0" smtClean="0"/>
              <a:t>)</a:t>
            </a:r>
            <a:endParaRPr lang="en-US" sz="2400" b="1" dirty="0"/>
          </a:p>
          <a:p>
            <a:pPr algn="just"/>
            <a:r>
              <a:rPr lang="en-US" sz="2800" dirty="0" smtClean="0"/>
              <a:t>“As </a:t>
            </a:r>
            <a:r>
              <a:rPr lang="en-US" sz="2800" dirty="0"/>
              <a:t>such, we are inclined to agree with the appellant to the extent that the lower court became </a:t>
            </a:r>
            <a:r>
              <a:rPr lang="en-US" sz="2800" i="1" dirty="0" err="1"/>
              <a:t>functus</a:t>
            </a:r>
            <a:r>
              <a:rPr lang="en-US" sz="2800" i="1" dirty="0"/>
              <a:t> officio </a:t>
            </a:r>
            <a:r>
              <a:rPr lang="en-US" sz="2800" dirty="0"/>
              <a:t>as regards the question of jurisdiction when it rendered the first ruling</a:t>
            </a:r>
            <a:r>
              <a:rPr lang="en-US" sz="2800" dirty="0" smtClean="0"/>
              <a:t>.”</a:t>
            </a:r>
            <a:endParaRPr lang="en-US" sz="2800" dirty="0"/>
          </a:p>
        </p:txBody>
      </p:sp>
    </p:spTree>
    <p:extLst>
      <p:ext uri="{BB962C8B-B14F-4D97-AF65-F5344CB8AC3E}">
        <p14:creationId xmlns:p14="http://schemas.microsoft.com/office/powerpoint/2010/main" val="827601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633412"/>
          </a:xfrm>
        </p:spPr>
        <p:txBody>
          <a:bodyPr vert="horz" wrap="square" lIns="91440" tIns="45720" rIns="91440" bIns="45720" numCol="1" anchorCtr="0" compatLnSpc="1">
            <a:prstTxWarp prst="textNoShape">
              <a:avLst/>
            </a:prstTxWarp>
            <a:normAutofit fontScale="90000"/>
          </a:bodyPr>
          <a:lstStyle/>
          <a:p>
            <a:pPr algn="ctr" eaLnBrk="1" hangingPunct="1"/>
            <a:r>
              <a:rPr lang="en-ZA" altLang="en-US" sz="3900" b="1" smtClean="0">
                <a:effectLst>
                  <a:outerShdw blurRad="38100" dist="38100" dir="2700000" algn="tl">
                    <a:srgbClr val="C0C0C0"/>
                  </a:outerShdw>
                </a:effectLst>
              </a:rPr>
              <a:t>PRECEDENTS</a:t>
            </a:r>
            <a:endParaRPr lang="en-ZA" altLang="en-US" sz="3900" smtClean="0">
              <a:effectLst>
                <a:outerShdw blurRad="38100" dist="38100" dir="2700000" algn="tl">
                  <a:srgbClr val="C0C0C0"/>
                </a:outerShdw>
              </a:effectLst>
            </a:endParaRPr>
          </a:p>
        </p:txBody>
      </p:sp>
      <p:sp>
        <p:nvSpPr>
          <p:cNvPr id="3" name="Content Placeholder 2"/>
          <p:cNvSpPr>
            <a:spLocks noGrp="1"/>
          </p:cNvSpPr>
          <p:nvPr>
            <p:ph idx="1"/>
          </p:nvPr>
        </p:nvSpPr>
        <p:spPr>
          <a:xfrm>
            <a:off x="1403350" y="981075"/>
            <a:ext cx="7531100" cy="5543550"/>
          </a:xfrm>
        </p:spPr>
        <p:txBody>
          <a:bodyPr>
            <a:normAutofit lnSpcReduction="10000"/>
          </a:bodyPr>
          <a:lstStyle/>
          <a:p>
            <a:pPr eaLnBrk="1" hangingPunct="1">
              <a:lnSpc>
                <a:spcPct val="80000"/>
              </a:lnSpc>
            </a:pPr>
            <a:r>
              <a:rPr lang="en-ZA" altLang="en-US" sz="2000" dirty="0" smtClean="0"/>
              <a:t>In common law legal systems, a precedent or </a:t>
            </a:r>
            <a:r>
              <a:rPr lang="en-ZA" altLang="en-US" sz="2000" b="1" dirty="0" smtClean="0"/>
              <a:t>authority is a principle or rule established in a previous legal case that is either binding on or persuasive for a court or other tribunal when deciding subsequent cases with similar issues or facts</a:t>
            </a:r>
            <a:r>
              <a:rPr lang="en-ZA" altLang="en-US" sz="2000" dirty="0" smtClean="0"/>
              <a:t>. </a:t>
            </a:r>
          </a:p>
          <a:p>
            <a:pPr eaLnBrk="1" hangingPunct="1">
              <a:lnSpc>
                <a:spcPct val="80000"/>
              </a:lnSpc>
            </a:pPr>
            <a:endParaRPr lang="en-ZA" altLang="en-US" sz="2000" dirty="0" smtClean="0"/>
          </a:p>
          <a:p>
            <a:pPr algn="just" eaLnBrk="1" hangingPunct="1">
              <a:lnSpc>
                <a:spcPct val="80000"/>
              </a:lnSpc>
            </a:pPr>
            <a:r>
              <a:rPr lang="en-ZA" altLang="en-US" sz="2000" dirty="0" smtClean="0"/>
              <a:t>The general principle in common law legal systems is that similar cases should be decided so as to give similar and predictable outcomes, and the principle of precedent is the mechanism by which that goal is attained. </a:t>
            </a:r>
          </a:p>
          <a:p>
            <a:pPr eaLnBrk="1" hangingPunct="1">
              <a:lnSpc>
                <a:spcPct val="80000"/>
              </a:lnSpc>
            </a:pPr>
            <a:endParaRPr lang="en-ZA" altLang="en-US" sz="2000" dirty="0" smtClean="0"/>
          </a:p>
          <a:p>
            <a:pPr algn="just" eaLnBrk="1" hangingPunct="1">
              <a:lnSpc>
                <a:spcPct val="80000"/>
              </a:lnSpc>
            </a:pPr>
            <a:r>
              <a:rPr lang="en-ZA" altLang="en-US" sz="2000" dirty="0" smtClean="0"/>
              <a:t>Black's Law Dictionary defines "precedent" as a "</a:t>
            </a:r>
            <a:r>
              <a:rPr lang="en-ZA" altLang="en-US" sz="2000" b="1" dirty="0" smtClean="0"/>
              <a:t>rule of law established for the first time by a court for a particular type of case and thereafter referred to in deciding similar cases. Common law precedent is a third kind of law, on equal footing with statutory law (statutes and codes enacted by legislative bodies), and regulatory law (regulations promulgated by executive branch agencies).</a:t>
            </a:r>
          </a:p>
          <a:p>
            <a:pPr eaLnBrk="1" hangingPunct="1">
              <a:lnSpc>
                <a:spcPct val="80000"/>
              </a:lnSpc>
            </a:pPr>
            <a:endParaRPr lang="en-ZA" altLang="en-US" sz="2000" dirty="0" smtClean="0"/>
          </a:p>
          <a:p>
            <a:pPr eaLnBrk="1" hangingPunct="1">
              <a:lnSpc>
                <a:spcPct val="80000"/>
              </a:lnSpc>
            </a:pPr>
            <a:r>
              <a:rPr lang="en-ZA" altLang="en-US" sz="2000" b="1" dirty="0" smtClean="0"/>
              <a:t>Stare </a:t>
            </a:r>
            <a:r>
              <a:rPr lang="en-ZA" altLang="en-US" sz="2000" b="1" dirty="0" err="1" smtClean="0"/>
              <a:t>decisis</a:t>
            </a:r>
            <a:r>
              <a:rPr lang="en-ZA" altLang="en-US" sz="2000" b="1" dirty="0" smtClean="0"/>
              <a:t> is a legal principle by which judges are obliged to respect the precedent established by prior decisions. </a:t>
            </a:r>
          </a:p>
          <a:p>
            <a:pPr eaLnBrk="1" hangingPunct="1">
              <a:lnSpc>
                <a:spcPct val="80000"/>
              </a:lnSpc>
            </a:pPr>
            <a:endParaRPr lang="en-ZA" altLang="en-US"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417512"/>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900" smtClean="0">
              <a:effectLst>
                <a:outerShdw blurRad="38100" dist="38100" dir="2700000" algn="tl">
                  <a:srgbClr val="C0C0C0"/>
                </a:outerShdw>
              </a:effectLst>
            </a:endParaRPr>
          </a:p>
        </p:txBody>
      </p:sp>
      <p:sp>
        <p:nvSpPr>
          <p:cNvPr id="3" name="Content Placeholder 2"/>
          <p:cNvSpPr>
            <a:spLocks noGrp="1"/>
          </p:cNvSpPr>
          <p:nvPr>
            <p:ph idx="1"/>
          </p:nvPr>
        </p:nvSpPr>
        <p:spPr>
          <a:xfrm>
            <a:off x="1258888" y="765175"/>
            <a:ext cx="7675562" cy="5688013"/>
          </a:xfrm>
        </p:spPr>
        <p:txBody>
          <a:bodyPr>
            <a:normAutofit lnSpcReduction="10000"/>
          </a:bodyPr>
          <a:lstStyle/>
          <a:p>
            <a:pPr eaLnBrk="1" hangingPunct="1">
              <a:lnSpc>
                <a:spcPct val="80000"/>
              </a:lnSpc>
            </a:pPr>
            <a:r>
              <a:rPr lang="en-ZA" altLang="en-US" sz="2000" dirty="0" smtClean="0"/>
              <a:t>The words originate from the phrasing of the principle in the Latin maxim </a:t>
            </a:r>
            <a:r>
              <a:rPr lang="en-ZA" altLang="en-US" sz="2000" i="1" dirty="0" smtClean="0"/>
              <a:t>Stare decisis et non </a:t>
            </a:r>
            <a:r>
              <a:rPr lang="en-ZA" altLang="en-US" sz="2000" i="1" dirty="0" err="1" smtClean="0"/>
              <a:t>quieta</a:t>
            </a:r>
            <a:r>
              <a:rPr lang="en-ZA" altLang="en-US" sz="2000" i="1" dirty="0" smtClean="0"/>
              <a:t> </a:t>
            </a:r>
            <a:r>
              <a:rPr lang="en-ZA" altLang="en-US" sz="2000" i="1" dirty="0" err="1" smtClean="0"/>
              <a:t>movere</a:t>
            </a:r>
            <a:r>
              <a:rPr lang="en-ZA" altLang="en-US" sz="2000" dirty="0" smtClean="0"/>
              <a:t>: </a:t>
            </a:r>
          </a:p>
          <a:p>
            <a:pPr eaLnBrk="1" hangingPunct="1">
              <a:lnSpc>
                <a:spcPct val="80000"/>
              </a:lnSpc>
            </a:pPr>
            <a:r>
              <a:rPr lang="en-ZA" altLang="en-US" sz="2000" u="sng" dirty="0" smtClean="0"/>
              <a:t>"to stand by decisions and not disturb the undisturbed</a:t>
            </a:r>
            <a:r>
              <a:rPr lang="en-ZA" altLang="en-US" sz="2000" dirty="0" smtClean="0"/>
              <a:t>”. </a:t>
            </a:r>
          </a:p>
          <a:p>
            <a:pPr eaLnBrk="1" hangingPunct="1">
              <a:lnSpc>
                <a:spcPct val="80000"/>
              </a:lnSpc>
            </a:pPr>
            <a:endParaRPr lang="en-ZA" altLang="en-US" sz="2000" dirty="0" smtClean="0"/>
          </a:p>
          <a:p>
            <a:pPr eaLnBrk="1" hangingPunct="1">
              <a:lnSpc>
                <a:spcPct val="80000"/>
              </a:lnSpc>
            </a:pPr>
            <a:r>
              <a:rPr lang="en-ZA" altLang="en-US" sz="2000" b="1" dirty="0" smtClean="0"/>
              <a:t>In a legal context, this is understood to mean that courts should generally abide by precedent and not disturb settled matters. </a:t>
            </a:r>
          </a:p>
          <a:p>
            <a:pPr eaLnBrk="1" hangingPunct="1">
              <a:lnSpc>
                <a:spcPct val="80000"/>
              </a:lnSpc>
            </a:pPr>
            <a:endParaRPr lang="en-ZA" altLang="en-US" sz="2000" dirty="0" smtClean="0"/>
          </a:p>
          <a:p>
            <a:pPr eaLnBrk="1" hangingPunct="1">
              <a:lnSpc>
                <a:spcPct val="80000"/>
              </a:lnSpc>
            </a:pPr>
            <a:r>
              <a:rPr lang="en-ZA" altLang="en-US" sz="2000" dirty="0" smtClean="0"/>
              <a:t>Trials and hearings that do not result in written decisions of a court of record do not create precedent for future court decisions.</a:t>
            </a:r>
          </a:p>
          <a:p>
            <a:pPr eaLnBrk="1" hangingPunct="1">
              <a:lnSpc>
                <a:spcPct val="80000"/>
              </a:lnSpc>
            </a:pPr>
            <a:endParaRPr lang="en-ZA" altLang="en-US" sz="2000" b="1" dirty="0" smtClean="0"/>
          </a:p>
          <a:p>
            <a:pPr eaLnBrk="1" hangingPunct="1">
              <a:lnSpc>
                <a:spcPct val="80000"/>
              </a:lnSpc>
            </a:pPr>
            <a:r>
              <a:rPr lang="en-ZA" altLang="en-US" sz="2000" b="1" dirty="0" smtClean="0"/>
              <a:t>ADVANTAGES </a:t>
            </a:r>
            <a:r>
              <a:rPr lang="en-ZA" altLang="en-US" sz="2000" b="1" dirty="0" smtClean="0"/>
              <a:t>and DISADVANTAGES</a:t>
            </a:r>
            <a:endParaRPr lang="en-ZA" altLang="en-US" sz="2000" dirty="0" smtClean="0"/>
          </a:p>
          <a:p>
            <a:pPr eaLnBrk="1" hangingPunct="1">
              <a:lnSpc>
                <a:spcPct val="80000"/>
              </a:lnSpc>
            </a:pPr>
            <a:endParaRPr lang="en-ZA" altLang="en-US" sz="2000" dirty="0" smtClean="0"/>
          </a:p>
          <a:p>
            <a:pPr algn="just" eaLnBrk="1" hangingPunct="1">
              <a:lnSpc>
                <a:spcPct val="80000"/>
              </a:lnSpc>
            </a:pPr>
            <a:r>
              <a:rPr lang="en-ZA" altLang="en-US" sz="2000" dirty="0" smtClean="0"/>
              <a:t>There are advantages and disadvantages of binding precedent. The advantages include: </a:t>
            </a:r>
            <a:r>
              <a:rPr lang="en-ZA" altLang="en-US" sz="2000" b="1" dirty="0" smtClean="0"/>
              <a:t>certainty, consistency, preciseness, and time-saving. </a:t>
            </a:r>
          </a:p>
          <a:p>
            <a:pPr algn="just" eaLnBrk="1" hangingPunct="1">
              <a:lnSpc>
                <a:spcPct val="80000"/>
              </a:lnSpc>
            </a:pPr>
            <a:r>
              <a:rPr lang="en-ZA" altLang="en-US" sz="2000" dirty="0" smtClean="0"/>
              <a:t>The disadvantages include: </a:t>
            </a:r>
            <a:r>
              <a:rPr lang="en-ZA" altLang="en-US" sz="2000" b="1" dirty="0" smtClean="0"/>
              <a:t>rigidity, complexity, illogical reasoning (the differences between some cases may be very small and appear illogical), </a:t>
            </a:r>
            <a:r>
              <a:rPr lang="en-ZA" altLang="en-US" sz="2000" dirty="0" smtClean="0"/>
              <a:t>and </a:t>
            </a:r>
            <a:r>
              <a:rPr lang="en-ZA" altLang="en-US" sz="2000" b="1" dirty="0" smtClean="0"/>
              <a:t>slow to grow </a:t>
            </a:r>
            <a:r>
              <a:rPr lang="en-ZA" altLang="en-US" sz="2000" dirty="0" smtClean="0"/>
              <a:t>(some areas of the law are unclear or in need of reform).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346075"/>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900" smtClean="0">
              <a:effectLst>
                <a:outerShdw blurRad="38100" dist="38100" dir="2700000" algn="tl">
                  <a:srgbClr val="C0C0C0"/>
                </a:outerShdw>
              </a:effectLst>
            </a:endParaRPr>
          </a:p>
        </p:txBody>
      </p:sp>
      <p:sp>
        <p:nvSpPr>
          <p:cNvPr id="3" name="Content Placeholder 2"/>
          <p:cNvSpPr>
            <a:spLocks noGrp="1"/>
          </p:cNvSpPr>
          <p:nvPr>
            <p:ph idx="1"/>
          </p:nvPr>
        </p:nvSpPr>
        <p:spPr>
          <a:xfrm>
            <a:off x="1331913" y="692150"/>
            <a:ext cx="7602537" cy="5905500"/>
          </a:xfrm>
        </p:spPr>
        <p:txBody>
          <a:bodyPr>
            <a:normAutofit/>
          </a:bodyPr>
          <a:lstStyle/>
          <a:p>
            <a:pPr eaLnBrk="1" hangingPunct="1">
              <a:lnSpc>
                <a:spcPct val="80000"/>
              </a:lnSpc>
            </a:pPr>
            <a:r>
              <a:rPr lang="en-ZA" altLang="en-US" sz="2000" b="1" dirty="0" smtClean="0"/>
              <a:t> Persuasive precedent </a:t>
            </a:r>
            <a:endParaRPr lang="en-ZA" altLang="en-US" sz="2000" dirty="0" smtClean="0"/>
          </a:p>
          <a:p>
            <a:pPr algn="just" eaLnBrk="1" hangingPunct="1">
              <a:lnSpc>
                <a:spcPct val="80000"/>
              </a:lnSpc>
            </a:pPr>
            <a:r>
              <a:rPr lang="en-ZA" altLang="en-US" sz="2000" dirty="0" smtClean="0"/>
              <a:t>Persuasive precedent (also persuasive authority or advisory precedent) is precedent or other legal writing that is not binding precedent but that is useful or relevant and that may guide the judge in making the decision in a current case. </a:t>
            </a:r>
          </a:p>
          <a:p>
            <a:pPr eaLnBrk="1" hangingPunct="1">
              <a:lnSpc>
                <a:spcPct val="80000"/>
              </a:lnSpc>
            </a:pPr>
            <a:endParaRPr lang="en-ZA" altLang="en-US" sz="2000" dirty="0" smtClean="0"/>
          </a:p>
          <a:p>
            <a:pPr algn="just" eaLnBrk="1" hangingPunct="1">
              <a:lnSpc>
                <a:spcPct val="80000"/>
              </a:lnSpc>
            </a:pPr>
            <a:r>
              <a:rPr lang="en-ZA" altLang="en-US" sz="2000" dirty="0" smtClean="0"/>
              <a:t>Persuasive precedent includes cases decided by </a:t>
            </a:r>
            <a:r>
              <a:rPr lang="en-ZA" altLang="en-US" sz="2000" b="1" dirty="0" smtClean="0"/>
              <a:t>lower courts</a:t>
            </a:r>
            <a:r>
              <a:rPr lang="en-ZA" altLang="en-US" sz="2000" dirty="0" smtClean="0"/>
              <a:t>, statements made in </a:t>
            </a:r>
            <a:r>
              <a:rPr lang="en-ZA" altLang="en-US" sz="2000" b="1" dirty="0" smtClean="0"/>
              <a:t>dicta</a:t>
            </a:r>
            <a:r>
              <a:rPr lang="en-ZA" altLang="en-US" sz="2000" dirty="0" smtClean="0"/>
              <a:t>, </a:t>
            </a:r>
            <a:r>
              <a:rPr lang="en-ZA" altLang="en-US" sz="2000" b="1" dirty="0" smtClean="0"/>
              <a:t>treatises or academic law reviews</a:t>
            </a:r>
            <a:r>
              <a:rPr lang="en-ZA" altLang="en-US" sz="2000" dirty="0" smtClean="0"/>
              <a:t>, and in some exceptional circumstances, </a:t>
            </a:r>
            <a:r>
              <a:rPr lang="en-ZA" altLang="en-US" sz="2000" b="1" dirty="0" smtClean="0"/>
              <a:t>cases of other nations</a:t>
            </a:r>
            <a:r>
              <a:rPr lang="en-ZA" altLang="en-US" sz="2000" dirty="0" smtClean="0"/>
              <a:t>, treaties, world judicial bodies, etc.</a:t>
            </a:r>
          </a:p>
          <a:p>
            <a:pPr eaLnBrk="1" hangingPunct="1">
              <a:lnSpc>
                <a:spcPct val="80000"/>
              </a:lnSpc>
            </a:pPr>
            <a:endParaRPr lang="en-ZA" altLang="en-US" sz="2000" b="1" dirty="0" smtClean="0"/>
          </a:p>
          <a:p>
            <a:pPr eaLnBrk="1" hangingPunct="1">
              <a:lnSpc>
                <a:spcPct val="80000"/>
              </a:lnSpc>
            </a:pPr>
            <a:r>
              <a:rPr lang="en-ZA" altLang="en-US" sz="2000" b="1" dirty="0" smtClean="0"/>
              <a:t>Statements made in obiter dicta </a:t>
            </a:r>
            <a:endParaRPr lang="en-ZA" altLang="en-US" sz="2000" dirty="0" smtClean="0"/>
          </a:p>
          <a:p>
            <a:pPr eaLnBrk="1" hangingPunct="1">
              <a:lnSpc>
                <a:spcPct val="80000"/>
              </a:lnSpc>
            </a:pPr>
            <a:r>
              <a:rPr lang="en-ZA" altLang="en-US" sz="2000" dirty="0" smtClean="0"/>
              <a:t>Courts may consider obiter dicta in opinions of higher courts. Dicta of a higher court, though not binding, will often be persuasive to lower courts.</a:t>
            </a:r>
          </a:p>
          <a:p>
            <a:pPr eaLnBrk="1" hangingPunct="1">
              <a:lnSpc>
                <a:spcPct val="80000"/>
              </a:lnSpc>
            </a:pPr>
            <a:endParaRPr lang="en-ZA" altLang="en-US" sz="2000" dirty="0" smtClean="0"/>
          </a:p>
          <a:p>
            <a:pPr algn="just" eaLnBrk="1" hangingPunct="1">
              <a:lnSpc>
                <a:spcPct val="80000"/>
              </a:lnSpc>
            </a:pPr>
            <a:r>
              <a:rPr lang="en-ZA" altLang="en-US" sz="2000" dirty="0" smtClean="0"/>
              <a:t>The obiter dicta is usually translated as </a:t>
            </a:r>
            <a:r>
              <a:rPr lang="en-ZA" altLang="en-US" sz="2000" b="1" dirty="0" smtClean="0"/>
              <a:t>"other things said", </a:t>
            </a:r>
            <a:r>
              <a:rPr lang="en-ZA" altLang="en-US" sz="2000" dirty="0" smtClean="0"/>
              <a:t>but due to the high number of judges and several personal decisions, it is often hard to distinguish from the </a:t>
            </a:r>
            <a:r>
              <a:rPr lang="en-ZA" altLang="en-US" sz="2000" b="1" dirty="0" smtClean="0"/>
              <a:t>ratio </a:t>
            </a:r>
            <a:r>
              <a:rPr lang="en-ZA" altLang="en-US" sz="2000" b="1" dirty="0" err="1" smtClean="0"/>
              <a:t>decidendi</a:t>
            </a:r>
            <a:r>
              <a:rPr lang="en-ZA" altLang="en-US" sz="2000" b="1" dirty="0" smtClean="0"/>
              <a:t> (reason for the decision).</a:t>
            </a:r>
          </a:p>
          <a:p>
            <a:pPr eaLnBrk="1" hangingPunct="1">
              <a:lnSpc>
                <a:spcPct val="80000"/>
              </a:lnSpc>
            </a:pPr>
            <a:endParaRPr lang="en-ZA" altLang="en-US" sz="20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6375" y="274638"/>
            <a:ext cx="7458075" cy="130175"/>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900" smtClean="0">
              <a:effectLst>
                <a:outerShdw blurRad="38100" dist="38100" dir="2700000" algn="tl">
                  <a:srgbClr val="C0C0C0"/>
                </a:outerShdw>
              </a:effectLst>
            </a:endParaRPr>
          </a:p>
        </p:txBody>
      </p:sp>
      <p:sp>
        <p:nvSpPr>
          <p:cNvPr id="3" name="Content Placeholder 2"/>
          <p:cNvSpPr>
            <a:spLocks noGrp="1"/>
          </p:cNvSpPr>
          <p:nvPr>
            <p:ph idx="1"/>
          </p:nvPr>
        </p:nvSpPr>
        <p:spPr>
          <a:xfrm>
            <a:off x="1403350" y="404813"/>
            <a:ext cx="7531100" cy="6192837"/>
          </a:xfrm>
        </p:spPr>
        <p:txBody>
          <a:bodyPr>
            <a:normAutofit/>
          </a:bodyPr>
          <a:lstStyle/>
          <a:p>
            <a:pPr eaLnBrk="1" hangingPunct="1">
              <a:lnSpc>
                <a:spcPct val="80000"/>
              </a:lnSpc>
            </a:pPr>
            <a:endParaRPr lang="en-ZA" altLang="en-US" sz="2000" dirty="0" smtClean="0"/>
          </a:p>
          <a:p>
            <a:pPr eaLnBrk="1" hangingPunct="1">
              <a:lnSpc>
                <a:spcPct val="80000"/>
              </a:lnSpc>
            </a:pPr>
            <a:endParaRPr lang="en-ZA" altLang="en-US" sz="2000" dirty="0"/>
          </a:p>
          <a:p>
            <a:pPr eaLnBrk="1" hangingPunct="1">
              <a:lnSpc>
                <a:spcPct val="80000"/>
              </a:lnSpc>
            </a:pPr>
            <a:r>
              <a:rPr lang="en-ZA" altLang="en-US" sz="2000" dirty="0" smtClean="0"/>
              <a:t>For this reason, the obiter dicta may usually be taken into consideration.</a:t>
            </a:r>
          </a:p>
          <a:p>
            <a:pPr eaLnBrk="1" hangingPunct="1">
              <a:lnSpc>
                <a:spcPct val="80000"/>
              </a:lnSpc>
            </a:pPr>
            <a:endParaRPr lang="en-ZA" altLang="en-US" sz="2000" b="1" dirty="0" smtClean="0"/>
          </a:p>
          <a:p>
            <a:pPr eaLnBrk="1" hangingPunct="1">
              <a:lnSpc>
                <a:spcPct val="80000"/>
              </a:lnSpc>
            </a:pPr>
            <a:r>
              <a:rPr lang="en-ZA" altLang="en-US" sz="2000" b="1" dirty="0" smtClean="0"/>
              <a:t>Dissenting opinions </a:t>
            </a:r>
            <a:endParaRPr lang="en-ZA" altLang="en-US" sz="2000" dirty="0" smtClean="0"/>
          </a:p>
          <a:p>
            <a:pPr algn="just" eaLnBrk="1" hangingPunct="1">
              <a:lnSpc>
                <a:spcPct val="80000"/>
              </a:lnSpc>
            </a:pPr>
            <a:r>
              <a:rPr lang="en-ZA" altLang="en-US" sz="2000" dirty="0" smtClean="0"/>
              <a:t>A case decided by a multi-judge panel could result in a split decision. While only the majority opinion is considered precedential, an outvoted judge can still publish a dissenting opinion. </a:t>
            </a:r>
          </a:p>
          <a:p>
            <a:pPr eaLnBrk="1" hangingPunct="1">
              <a:lnSpc>
                <a:spcPct val="80000"/>
              </a:lnSpc>
            </a:pPr>
            <a:r>
              <a:rPr lang="en-US" altLang="en-US" sz="2000" dirty="0"/>
              <a:t>Attorney General &amp; Another v </a:t>
            </a:r>
            <a:r>
              <a:rPr lang="en-US" altLang="en-US" sz="2000" dirty="0" err="1"/>
              <a:t>Amedeus</a:t>
            </a:r>
            <a:r>
              <a:rPr lang="en-US" altLang="en-US" sz="2000" dirty="0"/>
              <a:t> &amp; Others (S.C.Z. Judgment 26 of 1995) [1995] ZMSC 39 (29 November 1995</a:t>
            </a:r>
            <a:r>
              <a:rPr lang="en-US" altLang="en-US" sz="2000" dirty="0" smtClean="0"/>
              <a:t>)</a:t>
            </a:r>
            <a:endParaRPr lang="en-ZA" altLang="en-US" sz="2000" dirty="0" smtClean="0"/>
          </a:p>
          <a:p>
            <a:pPr eaLnBrk="1" hangingPunct="1">
              <a:lnSpc>
                <a:spcPct val="80000"/>
              </a:lnSpc>
            </a:pPr>
            <a:endParaRPr lang="en-ZA" altLang="en-US" sz="2000" b="1" dirty="0" smtClean="0"/>
          </a:p>
          <a:p>
            <a:pPr eaLnBrk="1" hangingPunct="1">
              <a:lnSpc>
                <a:spcPct val="80000"/>
              </a:lnSpc>
            </a:pPr>
            <a:r>
              <a:rPr lang="en-ZA" altLang="en-US" sz="2000" b="1" dirty="0" smtClean="0"/>
              <a:t>Treatises</a:t>
            </a:r>
            <a:r>
              <a:rPr lang="en-ZA" altLang="en-US" sz="2000" b="1" dirty="0" smtClean="0"/>
              <a:t>, restatements, law review articles</a:t>
            </a:r>
            <a:r>
              <a:rPr lang="en-ZA" altLang="en-US" sz="2000" dirty="0" smtClean="0"/>
              <a:t> </a:t>
            </a:r>
          </a:p>
          <a:p>
            <a:pPr algn="just" eaLnBrk="1" hangingPunct="1">
              <a:lnSpc>
                <a:spcPct val="80000"/>
              </a:lnSpc>
            </a:pPr>
            <a:r>
              <a:rPr lang="en-ZA" altLang="en-US" sz="2000" dirty="0" smtClean="0"/>
              <a:t>Courts may consider the writings of eminent legal scholars in treatises, restatements of the law, and law reviews. The extent to which judges find these types of writings will vary widely with elements such as the reputation of the author and the relevance of the argument</a:t>
            </a:r>
          </a:p>
          <a:p>
            <a:pPr eaLnBrk="1" hangingPunct="1">
              <a:lnSpc>
                <a:spcPct val="80000"/>
              </a:lnSpc>
            </a:pPr>
            <a:r>
              <a:rPr lang="en-ZA" altLang="en-US" sz="800" dirty="0" smtClean="0"/>
              <a:t> </a:t>
            </a:r>
          </a:p>
          <a:p>
            <a:pPr eaLnBrk="1" hangingPunct="1">
              <a:lnSpc>
                <a:spcPct val="80000"/>
              </a:lnSpc>
            </a:pPr>
            <a:endParaRPr lang="en-ZA" altLang="en-US" sz="800" dirty="0" smtClean="0"/>
          </a:p>
          <a:p>
            <a:pPr eaLnBrk="1" hangingPunct="1">
              <a:lnSpc>
                <a:spcPct val="80000"/>
              </a:lnSpc>
            </a:pPr>
            <a:endParaRPr lang="en-ZA" altLang="en-US" sz="800" dirty="0" smtClean="0"/>
          </a:p>
          <a:p>
            <a:pPr eaLnBrk="1" hangingPunct="1">
              <a:lnSpc>
                <a:spcPct val="80000"/>
              </a:lnSpc>
            </a:pPr>
            <a:endParaRPr lang="en-ZA" altLang="en-US" sz="800" dirty="0" smtClean="0"/>
          </a:p>
          <a:p>
            <a:pPr eaLnBrk="1" hangingPunct="1">
              <a:lnSpc>
                <a:spcPct val="80000"/>
              </a:lnSpc>
            </a:pPr>
            <a:endParaRPr lang="en-ZA" altLang="en-US" sz="800" dirty="0" smtClean="0"/>
          </a:p>
          <a:p>
            <a:pPr eaLnBrk="1" hangingPunct="1">
              <a:lnSpc>
                <a:spcPct val="80000"/>
              </a:lnSpc>
            </a:pPr>
            <a:endParaRPr lang="en-ZA" altLang="en-US" sz="800" dirty="0" smtClean="0"/>
          </a:p>
          <a:p>
            <a:pPr eaLnBrk="1" hangingPunct="1">
              <a:lnSpc>
                <a:spcPct val="80000"/>
              </a:lnSpc>
            </a:pPr>
            <a:endParaRPr lang="en-ZA" altLang="en-US" sz="8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a:t>
            </a:r>
            <a:endParaRPr lang="en-US" dirty="0"/>
          </a:p>
        </p:txBody>
      </p:sp>
      <p:sp>
        <p:nvSpPr>
          <p:cNvPr id="3" name="Content Placeholder 2"/>
          <p:cNvSpPr>
            <a:spLocks noGrp="1"/>
          </p:cNvSpPr>
          <p:nvPr>
            <p:ph idx="1"/>
          </p:nvPr>
        </p:nvSpPr>
        <p:spPr/>
        <p:txBody>
          <a:bodyPr/>
          <a:lstStyle/>
          <a:p>
            <a:pPr lvl="0" algn="just" eaLnBrk="1" hangingPunct="1">
              <a:buClr>
                <a:srgbClr val="3891A7"/>
              </a:buClr>
            </a:pPr>
            <a:r>
              <a:rPr lang="en-US" altLang="en-US" sz="2000" dirty="0">
                <a:solidFill>
                  <a:prstClr val="black"/>
                </a:solidFill>
              </a:rPr>
              <a:t>The Principle of Stare </a:t>
            </a:r>
            <a:r>
              <a:rPr lang="en-US" altLang="en-US" sz="2000" dirty="0" err="1">
                <a:solidFill>
                  <a:prstClr val="black"/>
                </a:solidFill>
              </a:rPr>
              <a:t>decisis</a:t>
            </a:r>
            <a:r>
              <a:rPr lang="en-US" altLang="en-US" sz="2000" dirty="0">
                <a:solidFill>
                  <a:prstClr val="black"/>
                </a:solidFill>
              </a:rPr>
              <a:t> was considered in </a:t>
            </a:r>
            <a:r>
              <a:rPr lang="en-US" altLang="en-US" sz="2000" b="1" dirty="0">
                <a:solidFill>
                  <a:prstClr val="black"/>
                </a:solidFill>
              </a:rPr>
              <a:t>Paton v Attorney General and Others</a:t>
            </a:r>
            <a:r>
              <a:rPr lang="en-US" altLang="en-US" sz="2000" dirty="0">
                <a:solidFill>
                  <a:prstClr val="black"/>
                </a:solidFill>
              </a:rPr>
              <a:t> </a:t>
            </a:r>
            <a:r>
              <a:rPr lang="en-US" altLang="en-US" sz="2000" b="1" dirty="0">
                <a:solidFill>
                  <a:prstClr val="black"/>
                </a:solidFill>
              </a:rPr>
              <a:t>(1968) Z.R 185</a:t>
            </a:r>
            <a:r>
              <a:rPr lang="en-US" altLang="en-US" sz="2000" dirty="0">
                <a:solidFill>
                  <a:prstClr val="black"/>
                </a:solidFill>
              </a:rPr>
              <a:t>. The leading judgment with which the other two members of the bench agreed was delivered by Doyle J. A as he then was</a:t>
            </a:r>
            <a:r>
              <a:rPr lang="en-US" altLang="en-US" sz="2000" dirty="0" smtClean="0">
                <a:solidFill>
                  <a:prstClr val="black"/>
                </a:solidFill>
              </a:rPr>
              <a:t>…</a:t>
            </a:r>
            <a:endParaRPr lang="en-US" altLang="en-US" sz="2000" dirty="0">
              <a:solidFill>
                <a:prstClr val="black"/>
              </a:solidFill>
            </a:endParaRPr>
          </a:p>
          <a:p>
            <a:pPr lvl="0" algn="just" eaLnBrk="1" hangingPunct="1">
              <a:buClr>
                <a:srgbClr val="3891A7"/>
              </a:buClr>
            </a:pPr>
            <a:r>
              <a:rPr lang="en-US" altLang="en-US" sz="2000" dirty="0">
                <a:solidFill>
                  <a:prstClr val="black"/>
                </a:solidFill>
              </a:rPr>
              <a:t> Again </a:t>
            </a:r>
            <a:r>
              <a:rPr lang="en-US" altLang="en-US" sz="2000" b="1" dirty="0">
                <a:solidFill>
                  <a:prstClr val="black"/>
                </a:solidFill>
              </a:rPr>
              <a:t>in </a:t>
            </a:r>
            <a:r>
              <a:rPr lang="en-US" altLang="en-US" sz="2000" b="1" dirty="0" err="1">
                <a:solidFill>
                  <a:prstClr val="black"/>
                </a:solidFill>
              </a:rPr>
              <a:t>Kasote</a:t>
            </a:r>
            <a:r>
              <a:rPr lang="en-US" altLang="en-US" sz="2000" b="1" dirty="0">
                <a:solidFill>
                  <a:prstClr val="black"/>
                </a:solidFill>
              </a:rPr>
              <a:t> v The People (1977) ZR 75</a:t>
            </a:r>
            <a:r>
              <a:rPr lang="en-US" altLang="en-US" sz="2000" dirty="0">
                <a:solidFill>
                  <a:prstClr val="black"/>
                </a:solidFill>
              </a:rPr>
              <a:t>, this Court not only affirmed the importance of the principle of stare </a:t>
            </a:r>
            <a:r>
              <a:rPr lang="en-US" altLang="en-US" sz="2000" dirty="0" err="1">
                <a:solidFill>
                  <a:prstClr val="black"/>
                </a:solidFill>
              </a:rPr>
              <a:t>decisis</a:t>
            </a:r>
            <a:r>
              <a:rPr lang="en-US" altLang="en-US" sz="2000" dirty="0">
                <a:solidFill>
                  <a:prstClr val="black"/>
                </a:solidFill>
              </a:rPr>
              <a:t> to a hierarchical system of Courts (whereby lower courts are bound to follow the latest of any Superior Courts decision on a point). But also affirmed that being the final Court in Zambia this Court adopts the practice of the House of Lords in England concerning previous decisions of its own</a:t>
            </a:r>
            <a:r>
              <a:rPr lang="en-US" altLang="en-US" sz="2000" dirty="0" smtClean="0">
                <a:solidFill>
                  <a:prstClr val="black"/>
                </a:solidFill>
              </a:rPr>
              <a:t>….</a:t>
            </a:r>
            <a:endParaRPr lang="en-US" altLang="en-US" sz="2000" dirty="0">
              <a:solidFill>
                <a:prstClr val="black"/>
              </a:solidFill>
            </a:endParaRPr>
          </a:p>
          <a:p>
            <a:pPr lvl="0" eaLnBrk="1" hangingPunct="1">
              <a:buClr>
                <a:srgbClr val="3891A7"/>
              </a:buClr>
            </a:pPr>
            <a:r>
              <a:rPr lang="en-US" altLang="en-US" sz="2000" dirty="0">
                <a:solidFill>
                  <a:prstClr val="black"/>
                </a:solidFill>
              </a:rPr>
              <a:t>Also see </a:t>
            </a:r>
            <a:r>
              <a:rPr lang="en-US" altLang="en-US" sz="2000" b="1" dirty="0">
                <a:solidFill>
                  <a:prstClr val="black"/>
                </a:solidFill>
              </a:rPr>
              <a:t>Match Corporation Limited and Development Bank of Zambia and the Attorney General SCZ Judgment No. 3 of 1999 </a:t>
            </a:r>
            <a:r>
              <a:rPr lang="en-US" altLang="en-US" sz="2000" i="1" u="sng" dirty="0">
                <a:solidFill>
                  <a:prstClr val="black"/>
                </a:solidFill>
              </a:rPr>
              <a:t>for Stare </a:t>
            </a:r>
            <a:r>
              <a:rPr lang="en-US" altLang="en-US" sz="2000" i="1" u="sng" dirty="0" err="1">
                <a:solidFill>
                  <a:prstClr val="black"/>
                </a:solidFill>
              </a:rPr>
              <a:t>decisis</a:t>
            </a:r>
            <a:endParaRPr lang="en-ZA" altLang="en-US" sz="2000" i="1" u="sng" dirty="0">
              <a:solidFill>
                <a:prstClr val="black"/>
              </a:solidFill>
            </a:endParaRPr>
          </a:p>
          <a:p>
            <a:pPr lvl="0" eaLnBrk="1" hangingPunct="1">
              <a:buClr>
                <a:srgbClr val="3891A7"/>
              </a:buClr>
            </a:pPr>
            <a:endParaRPr lang="en-ZA" altLang="en-US" sz="2000" dirty="0">
              <a:solidFill>
                <a:prstClr val="black"/>
              </a:solidFill>
            </a:endParaRPr>
          </a:p>
          <a:p>
            <a:endParaRPr lang="en-US" dirty="0"/>
          </a:p>
        </p:txBody>
      </p:sp>
    </p:spTree>
    <p:extLst>
      <p:ext uri="{BB962C8B-B14F-4D97-AF65-F5344CB8AC3E}">
        <p14:creationId xmlns:p14="http://schemas.microsoft.com/office/powerpoint/2010/main" val="33952489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a:t>
            </a:r>
            <a:endParaRPr lang="en-US" dirty="0"/>
          </a:p>
        </p:txBody>
      </p:sp>
      <p:sp>
        <p:nvSpPr>
          <p:cNvPr id="3" name="Content Placeholder 2"/>
          <p:cNvSpPr>
            <a:spLocks noGrp="1"/>
          </p:cNvSpPr>
          <p:nvPr>
            <p:ph idx="1"/>
          </p:nvPr>
        </p:nvSpPr>
        <p:spPr/>
        <p:txBody>
          <a:bodyPr/>
          <a:lstStyle/>
          <a:p>
            <a:pPr algn="just"/>
            <a:r>
              <a:rPr lang="en-US" sz="1800" dirty="0"/>
              <a:t>I</a:t>
            </a:r>
            <a:r>
              <a:rPr lang="en-US" sz="1800" dirty="0" smtClean="0"/>
              <a:t>n </a:t>
            </a:r>
            <a:r>
              <a:rPr lang="en-US" sz="1800" b="1" dirty="0"/>
              <a:t>Abel Banda v The People (1986) Z.R. 105, </a:t>
            </a:r>
            <a:r>
              <a:rPr lang="en-US" sz="1800" dirty="0"/>
              <a:t>this Court had to resolve which of two conflicting decisions represented good law and having made that choice we had to consider the principle of stare </a:t>
            </a:r>
            <a:r>
              <a:rPr lang="en-US" sz="1800" dirty="0" err="1"/>
              <a:t>decisis</a:t>
            </a:r>
            <a:r>
              <a:rPr lang="en-US" sz="1800" dirty="0"/>
              <a:t>. We had this to say at page114: </a:t>
            </a:r>
            <a:endParaRPr lang="en-US" sz="1800" dirty="0" smtClean="0"/>
          </a:p>
          <a:p>
            <a:pPr algn="just"/>
            <a:r>
              <a:rPr lang="en-US" sz="1800" dirty="0" smtClean="0"/>
              <a:t>“</a:t>
            </a:r>
            <a:r>
              <a:rPr lang="en-US" sz="1800" dirty="0"/>
              <a:t>The problem before us therefore is that we have made case law which we have now </a:t>
            </a:r>
            <a:r>
              <a:rPr lang="en-US" sz="1800" dirty="0" err="1"/>
              <a:t>realised</a:t>
            </a:r>
            <a:r>
              <a:rPr lang="en-US" sz="1800" dirty="0"/>
              <a:t> is </a:t>
            </a:r>
            <a:r>
              <a:rPr lang="en-US" sz="1800" dirty="0" err="1"/>
              <a:t>indefensible.The</a:t>
            </a:r>
            <a:r>
              <a:rPr lang="en-US" sz="1800" dirty="0"/>
              <a:t> principle of stare </a:t>
            </a:r>
            <a:r>
              <a:rPr lang="en-US" sz="1800" dirty="0" err="1"/>
              <a:t>decisis</a:t>
            </a:r>
            <a:r>
              <a:rPr lang="en-US" sz="1800" dirty="0"/>
              <a:t> requires that a court should abide by its ratio </a:t>
            </a:r>
            <a:r>
              <a:rPr lang="en-US" sz="1800" dirty="0" err="1"/>
              <a:t>decidendi</a:t>
            </a:r>
            <a:r>
              <a:rPr lang="en-US" sz="1800" dirty="0"/>
              <a:t> in past </a:t>
            </a:r>
            <a:r>
              <a:rPr lang="en-US" sz="1800" dirty="0" err="1"/>
              <a:t>cases.Put</a:t>
            </a:r>
            <a:r>
              <a:rPr lang="en-US" sz="1800" dirty="0"/>
              <a:t> simplistically </a:t>
            </a:r>
            <a:r>
              <a:rPr lang="en-US" sz="1800" dirty="0" err="1"/>
              <a:t>inorder</a:t>
            </a:r>
            <a:r>
              <a:rPr lang="en-US" sz="1800" dirty="0"/>
              <a:t> to have certainty in the law decisions of courts should be consistent and should not be so readily changeable as to make it at any given time what the law is on a given issue. In order to uphold this principle therefore past decisions should not be exploded for the sole reason that they are wrong. Courts should stand by their decisions even if they are erroneous unless there be a sufficiently strong reason requiring that such decisions should be overruled. As this Court held in </a:t>
            </a:r>
            <a:r>
              <a:rPr lang="en-US" sz="1800" dirty="0" err="1"/>
              <a:t>Kasote</a:t>
            </a:r>
            <a:r>
              <a:rPr lang="en-US" sz="1800" dirty="0"/>
              <a:t> v The people.</a:t>
            </a:r>
          </a:p>
        </p:txBody>
      </p:sp>
    </p:spTree>
    <p:extLst>
      <p:ext uri="{BB962C8B-B14F-4D97-AF65-F5344CB8AC3E}">
        <p14:creationId xmlns:p14="http://schemas.microsoft.com/office/powerpoint/2010/main" val="1449203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a:t>
            </a:r>
            <a:endParaRPr lang="en-US" dirty="0"/>
          </a:p>
        </p:txBody>
      </p:sp>
      <p:sp>
        <p:nvSpPr>
          <p:cNvPr id="3" name="Content Placeholder 2"/>
          <p:cNvSpPr>
            <a:spLocks noGrp="1"/>
          </p:cNvSpPr>
          <p:nvPr>
            <p:ph idx="1"/>
          </p:nvPr>
        </p:nvSpPr>
        <p:spPr/>
        <p:txBody>
          <a:bodyPr/>
          <a:lstStyle/>
          <a:p>
            <a:pPr algn="just"/>
            <a:r>
              <a:rPr lang="en-US" sz="1600" dirty="0"/>
              <a:t>The Supreme Court being the final court in Zambia adopts the practice of the House of Lords in England concerning previous decisions of its own and will decide first whether in its view the previous case was wrongly decided and secondly if so whether there is a sufficiently good reason to decline to follow it. We have already pointed out that </a:t>
            </a:r>
            <a:r>
              <a:rPr lang="en-US" sz="1600" dirty="0" err="1"/>
              <a:t>Chibozu</a:t>
            </a:r>
            <a:r>
              <a:rPr lang="en-US" sz="1600" dirty="0"/>
              <a:t> was wrongly decided and the next question for us to consider is whether there is sufficiently strong reason for us to decline to follow the decision in that case, it is our considered view that justice was not served in </a:t>
            </a:r>
            <a:r>
              <a:rPr lang="en-US" sz="1600" dirty="0" err="1"/>
              <a:t>Chibozu</a:t>
            </a:r>
            <a:r>
              <a:rPr lang="en-US" sz="1600" dirty="0"/>
              <a:t> because the symbolic scales of justice mean that just as an accused person should not be convicted unless there is sufficient and cogent evidence proving his guilt beyond reasonable doubt, the State also should not be made to lose a case unless the evidence it adduces cannot, in law, support a conviction; that way the scales are balanced. On this basis we come to the conclusion that sufficiently strong reason does exit to warrant the overruling of </a:t>
            </a:r>
            <a:r>
              <a:rPr lang="en-US" sz="1600" dirty="0" err="1"/>
              <a:t>Chibozu</a:t>
            </a:r>
            <a:r>
              <a:rPr lang="en-US" sz="1600" dirty="0"/>
              <a:t> on the basis that it is a non sequitur. We therefore hold that </a:t>
            </a:r>
            <a:r>
              <a:rPr lang="en-US" sz="1600" dirty="0" err="1"/>
              <a:t>Chibozu</a:t>
            </a:r>
            <a:r>
              <a:rPr lang="en-US" sz="1600" dirty="0"/>
              <a:t> is no longer good law to the extent considered in this judgment and it is therefore overruled.”</a:t>
            </a:r>
          </a:p>
        </p:txBody>
      </p:sp>
    </p:spTree>
    <p:extLst>
      <p:ext uri="{BB962C8B-B14F-4D97-AF65-F5344CB8AC3E}">
        <p14:creationId xmlns:p14="http://schemas.microsoft.com/office/powerpoint/2010/main" val="1810867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417512"/>
          </a:xfrm>
        </p:spPr>
        <p:txBody>
          <a:bodyPr vert="horz" wrap="square" lIns="91440" tIns="45720" rIns="91440" bIns="45720" numCol="1" anchorCtr="0" compatLnSpc="1">
            <a:prstTxWarp prst="textNoShape">
              <a:avLst/>
            </a:prstTxWarp>
            <a:normAutofit fontScale="90000"/>
          </a:bodyPr>
          <a:lstStyle/>
          <a:p>
            <a:pPr eaLnBrk="1" hangingPunct="1"/>
            <a:r>
              <a:rPr lang="en-ZA" altLang="en-US" sz="1800" dirty="0" smtClean="0">
                <a:effectLst>
                  <a:outerShdw blurRad="38100" dist="38100" dir="2700000" algn="tl">
                    <a:srgbClr val="C0C0C0"/>
                  </a:outerShdw>
                </a:effectLst>
              </a:rPr>
              <a:t/>
            </a:r>
            <a:br>
              <a:rPr lang="en-ZA" altLang="en-US" sz="1800" dirty="0" smtClean="0">
                <a:effectLst>
                  <a:outerShdw blurRad="38100" dist="38100" dir="2700000" algn="tl">
                    <a:srgbClr val="C0C0C0"/>
                  </a:outerShdw>
                </a:effectLst>
              </a:rPr>
            </a:br>
            <a:endParaRPr lang="en-ZA" altLang="en-US" sz="1800" dirty="0" smtClean="0">
              <a:effectLst>
                <a:outerShdw blurRad="38100" dist="38100" dir="2700000" algn="tl">
                  <a:srgbClr val="C0C0C0"/>
                </a:outerShdw>
              </a:effectLst>
            </a:endParaRPr>
          </a:p>
        </p:txBody>
      </p:sp>
      <p:sp>
        <p:nvSpPr>
          <p:cNvPr id="17411" name="Content Placeholder 2"/>
          <p:cNvSpPr>
            <a:spLocks noGrp="1"/>
          </p:cNvSpPr>
          <p:nvPr>
            <p:ph idx="1"/>
          </p:nvPr>
        </p:nvSpPr>
        <p:spPr>
          <a:xfrm>
            <a:off x="1043608" y="620689"/>
            <a:ext cx="7890842" cy="5976664"/>
          </a:xfrm>
        </p:spPr>
        <p:txBody>
          <a:bodyPr/>
          <a:lstStyle/>
          <a:p>
            <a:pPr eaLnBrk="1" hangingPunct="1"/>
            <a:r>
              <a:rPr lang="en-ZA" altLang="en-US" sz="2000" b="1" dirty="0" smtClean="0">
                <a:effectLst>
                  <a:outerShdw blurRad="38100" dist="38100" dir="2700000" algn="tl">
                    <a:srgbClr val="C0C0C0"/>
                  </a:outerShdw>
                </a:effectLst>
                <a:latin typeface="+mj-lt"/>
              </a:rPr>
              <a:t>TRINITY </a:t>
            </a:r>
            <a:r>
              <a:rPr lang="en-ZA" altLang="en-US" sz="2000" b="1" dirty="0">
                <a:effectLst>
                  <a:outerShdw blurRad="38100" dist="38100" dir="2700000" algn="tl">
                    <a:srgbClr val="C0C0C0"/>
                  </a:outerShdw>
                </a:effectLst>
                <a:latin typeface="+mj-lt"/>
              </a:rPr>
              <a:t>ENGINEERING (PVT) LIMITED v ZAMBIA NATIONAL COMMERCIAL BANK LIMITED (1997) S.J. 12 (S.C</a:t>
            </a:r>
            <a:r>
              <a:rPr lang="en-ZA" altLang="en-US" sz="2000" b="1" dirty="0" smtClean="0">
                <a:effectLst>
                  <a:outerShdw blurRad="38100" dist="38100" dir="2700000" algn="tl">
                    <a:srgbClr val="C0C0C0"/>
                  </a:outerShdw>
                </a:effectLst>
                <a:latin typeface="+mj-lt"/>
              </a:rPr>
              <a:t>.)</a:t>
            </a:r>
          </a:p>
          <a:p>
            <a:pPr eaLnBrk="1" hangingPunct="1"/>
            <a:endParaRPr lang="en-ZA" altLang="en-US" sz="2000" b="1" dirty="0" smtClean="0">
              <a:effectLst>
                <a:outerShdw blurRad="38100" dist="38100" dir="2700000" algn="tl">
                  <a:srgbClr val="C0C0C0"/>
                </a:outerShdw>
              </a:effectLst>
              <a:latin typeface="+mj-lt"/>
            </a:endParaRPr>
          </a:p>
          <a:p>
            <a:pPr eaLnBrk="1" hangingPunct="1"/>
            <a:r>
              <a:rPr lang="en-US" sz="2000" b="1" dirty="0" smtClean="0">
                <a:latin typeface="+mj-lt"/>
              </a:rPr>
              <a:t>Million </a:t>
            </a:r>
            <a:r>
              <a:rPr lang="en-US" sz="2000" b="1" dirty="0" err="1">
                <a:latin typeface="+mj-lt"/>
              </a:rPr>
              <a:t>Hamung'ande</a:t>
            </a:r>
            <a:r>
              <a:rPr lang="en-US" sz="2000" b="1" dirty="0">
                <a:latin typeface="+mj-lt"/>
              </a:rPr>
              <a:t> &amp; Others v </a:t>
            </a:r>
            <a:r>
              <a:rPr lang="en-US" sz="2000" b="1" dirty="0" err="1">
                <a:latin typeface="+mj-lt"/>
              </a:rPr>
              <a:t>Mulopa</a:t>
            </a:r>
            <a:r>
              <a:rPr lang="en-US" sz="2000" b="1" dirty="0">
                <a:latin typeface="+mj-lt"/>
              </a:rPr>
              <a:t> (Appeal 84 of 2019) [2020] </a:t>
            </a:r>
            <a:endParaRPr lang="en-US" sz="2000" b="1" dirty="0" smtClean="0">
              <a:latin typeface="+mj-lt"/>
            </a:endParaRPr>
          </a:p>
          <a:p>
            <a:pPr eaLnBrk="1" hangingPunct="1"/>
            <a:endParaRPr lang="en-US" sz="2000" b="1" dirty="0" smtClean="0">
              <a:latin typeface="+mj-lt"/>
            </a:endParaRPr>
          </a:p>
          <a:p>
            <a:pPr eaLnBrk="1" hangingPunct="1"/>
            <a:r>
              <a:rPr lang="en-US" sz="2000" b="1" dirty="0" err="1" smtClean="0">
                <a:latin typeface="+mj-lt"/>
              </a:rPr>
              <a:t>Safieddinne</a:t>
            </a:r>
            <a:r>
              <a:rPr lang="en-US" sz="2000" b="1" dirty="0" smtClean="0">
                <a:latin typeface="+mj-lt"/>
              </a:rPr>
              <a:t> </a:t>
            </a:r>
            <a:r>
              <a:rPr lang="en-US" sz="2000" b="1" dirty="0">
                <a:latin typeface="+mj-lt"/>
              </a:rPr>
              <a:t>v Commissioner of Lands &amp; Others (Appeal 142 of 2013</a:t>
            </a:r>
            <a:r>
              <a:rPr lang="en-US" sz="2000" b="1" dirty="0" smtClean="0">
                <a:latin typeface="+mj-lt"/>
              </a:rPr>
              <a:t>)</a:t>
            </a:r>
          </a:p>
          <a:p>
            <a:pPr eaLnBrk="1" hangingPunct="1"/>
            <a:r>
              <a:rPr lang="en-US" sz="2000" b="1" dirty="0" err="1" smtClean="0">
                <a:latin typeface="+mj-lt"/>
              </a:rPr>
              <a:t>Hamalambo</a:t>
            </a:r>
            <a:r>
              <a:rPr lang="en-US" sz="2000" b="1" dirty="0" smtClean="0">
                <a:latin typeface="+mj-lt"/>
              </a:rPr>
              <a:t> </a:t>
            </a:r>
            <a:r>
              <a:rPr lang="en-US" sz="2000" b="1" dirty="0">
                <a:latin typeface="+mj-lt"/>
              </a:rPr>
              <a:t>v Zambia National Building Society (Appeal 64 of 2013) [2016] ZMSC 240 (29 December 2016);</a:t>
            </a:r>
          </a:p>
          <a:p>
            <a:pPr eaLnBrk="1" hangingPunct="1"/>
            <a:endParaRPr lang="en-US" sz="2000" b="1" dirty="0" smtClean="0">
              <a:latin typeface="+mj-lt"/>
            </a:endParaRPr>
          </a:p>
          <a:p>
            <a:pPr eaLnBrk="1" hangingPunct="1"/>
            <a:r>
              <a:rPr lang="en-US" sz="2000" b="1" dirty="0" smtClean="0">
                <a:latin typeface="+mj-lt"/>
              </a:rPr>
              <a:t>MUTEMWA </a:t>
            </a:r>
            <a:r>
              <a:rPr lang="en-US" sz="2000" b="1" dirty="0" err="1">
                <a:latin typeface="+mj-lt"/>
              </a:rPr>
              <a:t>MUTEMWA</a:t>
            </a:r>
            <a:r>
              <a:rPr lang="en-US" sz="2000" b="1" dirty="0">
                <a:latin typeface="+mj-lt"/>
              </a:rPr>
              <a:t>, </a:t>
            </a:r>
            <a:r>
              <a:rPr lang="en-US" sz="2000" b="1" dirty="0" err="1">
                <a:latin typeface="+mj-lt"/>
              </a:rPr>
              <a:t>Sc</a:t>
            </a:r>
            <a:r>
              <a:rPr lang="en-US" sz="2000" b="1" dirty="0">
                <a:latin typeface="+mj-lt"/>
              </a:rPr>
              <a:t> JUDITH LUNGOWE AONGOLA MWASHEKABO MUTEMWA MWANGALA MUTEMWA INONGE </a:t>
            </a:r>
            <a:r>
              <a:rPr lang="en-US" sz="2000" b="1" dirty="0" smtClean="0">
                <a:latin typeface="+mj-lt"/>
              </a:rPr>
              <a:t>MUTEMWA  </a:t>
            </a:r>
            <a:r>
              <a:rPr lang="en-US" sz="2000" b="1" dirty="0">
                <a:latin typeface="+mj-lt"/>
              </a:rPr>
              <a:t>V</a:t>
            </a:r>
            <a:r>
              <a:rPr lang="en-US" sz="2000" b="1" dirty="0" smtClean="0">
                <a:latin typeface="+mj-lt"/>
              </a:rPr>
              <a:t> </a:t>
            </a:r>
            <a:r>
              <a:rPr lang="en-US" sz="2000" b="1" dirty="0">
                <a:latin typeface="+mj-lt"/>
              </a:rPr>
              <a:t>NEW FUTURE FINANCIAL COMPANY </a:t>
            </a:r>
            <a:r>
              <a:rPr lang="en-US" sz="2000" b="1" dirty="0" smtClean="0">
                <a:latin typeface="+mj-lt"/>
              </a:rPr>
              <a:t>LIMITED, CHINA </a:t>
            </a:r>
            <a:r>
              <a:rPr lang="en-US" sz="2000" b="1" dirty="0">
                <a:latin typeface="+mj-lt"/>
              </a:rPr>
              <a:t>HUA SHUN ZAMBIA INVESTMENTS LIMITED CAZ Appeal No. 140/2019 </a:t>
            </a:r>
            <a:endParaRPr lang="en-ZA" altLang="en-US" sz="2000" b="1" dirty="0" smtClean="0">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Clr>
                <a:srgbClr val="3891A7"/>
              </a:buClr>
            </a:pPr>
            <a:endParaRPr lang="en-US" sz="2400" dirty="0" smtClean="0">
              <a:solidFill>
                <a:prstClr val="black"/>
              </a:solidFill>
            </a:endParaRPr>
          </a:p>
          <a:p>
            <a:pPr lvl="0" algn="just">
              <a:buClr>
                <a:srgbClr val="3891A7"/>
              </a:buClr>
            </a:pPr>
            <a:r>
              <a:rPr lang="en-US" sz="2400" dirty="0">
                <a:solidFill>
                  <a:prstClr val="black"/>
                </a:solidFill>
              </a:rPr>
              <a:t>As an incident, or consequence, of their dispute-deciding function, those who decide make authoritative statements of how the rules are to be applied, and these statements have a prospective generalized impact on the behavior of many besides the immediate parties to the dispute. </a:t>
            </a:r>
          </a:p>
          <a:p>
            <a:pPr lvl="0">
              <a:buClr>
                <a:srgbClr val="3891A7"/>
              </a:buClr>
            </a:pPr>
            <a:endParaRPr lang="en-US" sz="2400" dirty="0" smtClean="0">
              <a:solidFill>
                <a:prstClr val="black"/>
              </a:solidFill>
            </a:endParaRPr>
          </a:p>
          <a:p>
            <a:pPr lvl="0" algn="just">
              <a:buClr>
                <a:srgbClr val="3891A7"/>
              </a:buClr>
            </a:pPr>
            <a:r>
              <a:rPr lang="en-US" sz="2400" dirty="0" smtClean="0">
                <a:solidFill>
                  <a:prstClr val="black"/>
                </a:solidFill>
              </a:rPr>
              <a:t>Hence </a:t>
            </a:r>
            <a:r>
              <a:rPr lang="en-US" sz="2400" dirty="0">
                <a:solidFill>
                  <a:prstClr val="black"/>
                </a:solidFill>
              </a:rPr>
              <a:t>the judicial process is both a means of resolving disputes between identifiable and specified persons and a process for making public policies.</a:t>
            </a:r>
          </a:p>
          <a:p>
            <a:endParaRPr lang="en-US" sz="2400" dirty="0"/>
          </a:p>
        </p:txBody>
      </p:sp>
    </p:spTree>
    <p:extLst>
      <p:ext uri="{BB962C8B-B14F-4D97-AF65-F5344CB8AC3E}">
        <p14:creationId xmlns:p14="http://schemas.microsoft.com/office/powerpoint/2010/main" val="2878446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350" y="360363"/>
            <a:ext cx="7435850" cy="836612"/>
          </a:xfrm>
        </p:spPr>
        <p:txBody>
          <a:bodyPr vert="horz" wrap="square" lIns="91440" tIns="45720" rIns="91440" bIns="45720" numCol="1" anchorCtr="0" compatLnSpc="1">
            <a:prstTxWarp prst="textNoShape">
              <a:avLst/>
            </a:prstTxWarp>
          </a:bodyPr>
          <a:lstStyle/>
          <a:p>
            <a:pPr algn="ctr" eaLnBrk="1" hangingPunct="1"/>
            <a:r>
              <a:rPr lang="en-ZA" altLang="en-US" b="1" dirty="0" smtClean="0">
                <a:effectLst>
                  <a:outerShdw blurRad="38100" dist="38100" dir="2700000" algn="tl">
                    <a:srgbClr val="C0C0C0"/>
                  </a:outerShdw>
                </a:effectLst>
              </a:rPr>
              <a:t>RES JUDICATA</a:t>
            </a:r>
            <a:endParaRPr lang="en-ZA" altLang="en-US" dirty="0" smtClean="0">
              <a:effectLst>
                <a:outerShdw blurRad="38100" dist="38100" dir="2700000" algn="tl">
                  <a:srgbClr val="C0C0C0"/>
                </a:outerShdw>
              </a:effectLst>
            </a:endParaRPr>
          </a:p>
        </p:txBody>
      </p:sp>
      <p:sp>
        <p:nvSpPr>
          <p:cNvPr id="3" name="Subtitle 2"/>
          <p:cNvSpPr>
            <a:spLocks noGrp="1"/>
          </p:cNvSpPr>
          <p:nvPr>
            <p:ph type="subTitle" idx="1"/>
          </p:nvPr>
        </p:nvSpPr>
        <p:spPr>
          <a:xfrm>
            <a:off x="1331913" y="1341438"/>
            <a:ext cx="7507287" cy="5327650"/>
          </a:xfrm>
        </p:spPr>
        <p:txBody>
          <a:bodyPr>
            <a:normAutofit/>
          </a:bodyPr>
          <a:lstStyle/>
          <a:p>
            <a:pPr marL="26988" eaLnBrk="1" hangingPunct="1">
              <a:lnSpc>
                <a:spcPct val="80000"/>
              </a:lnSpc>
            </a:pPr>
            <a:endParaRPr lang="en-ZA" altLang="en-US" sz="700" dirty="0" smtClean="0">
              <a:solidFill>
                <a:srgbClr val="320E04"/>
              </a:solidFill>
            </a:endParaRPr>
          </a:p>
          <a:p>
            <a:pPr marL="26988" eaLnBrk="1" hangingPunct="1">
              <a:lnSpc>
                <a:spcPct val="80000"/>
              </a:lnSpc>
            </a:pPr>
            <a:r>
              <a:rPr lang="en-ZA" altLang="en-US" sz="2400" dirty="0" smtClean="0">
                <a:solidFill>
                  <a:srgbClr val="320E04"/>
                </a:solidFill>
              </a:rPr>
              <a:t>The principle of res judicata may be used either by a judge or a defendant.</a:t>
            </a:r>
          </a:p>
          <a:p>
            <a:pPr marL="26988" eaLnBrk="1" hangingPunct="1">
              <a:lnSpc>
                <a:spcPct val="80000"/>
              </a:lnSpc>
            </a:pPr>
            <a:endParaRPr lang="en-ZA" altLang="en-US" sz="2400" dirty="0" smtClean="0">
              <a:solidFill>
                <a:srgbClr val="320E04"/>
              </a:solidFill>
            </a:endParaRPr>
          </a:p>
          <a:p>
            <a:pPr marL="26988" eaLnBrk="1" hangingPunct="1">
              <a:lnSpc>
                <a:spcPct val="80000"/>
              </a:lnSpc>
            </a:pPr>
            <a:r>
              <a:rPr lang="en-ZA" altLang="en-US" sz="2400" dirty="0" smtClean="0">
                <a:solidFill>
                  <a:srgbClr val="320E04"/>
                </a:solidFill>
              </a:rPr>
              <a:t>Once a final judgment has been handed down in a lawsuit, subsequent judges who are confronted with a suit that is identical to or substantially the same as the earlier one will apply the res judicata doctrine to preserve the effect of the first judgment.</a:t>
            </a:r>
          </a:p>
          <a:p>
            <a:pPr marL="26988" eaLnBrk="1" hangingPunct="1">
              <a:lnSpc>
                <a:spcPct val="80000"/>
              </a:lnSpc>
            </a:pPr>
            <a:endParaRPr lang="en-ZA" altLang="en-US" sz="2400" dirty="0" smtClean="0">
              <a:solidFill>
                <a:srgbClr val="320E04"/>
              </a:solidFill>
            </a:endParaRPr>
          </a:p>
          <a:p>
            <a:pPr marL="26988" eaLnBrk="1" hangingPunct="1">
              <a:lnSpc>
                <a:spcPct val="80000"/>
              </a:lnSpc>
            </a:pPr>
            <a:r>
              <a:rPr lang="en-ZA" altLang="en-US" sz="2400" dirty="0" smtClean="0">
                <a:solidFill>
                  <a:srgbClr val="320E04"/>
                </a:solidFill>
              </a:rPr>
              <a:t>A defendant in a lawsuit may use res judicata as defence. </a:t>
            </a:r>
          </a:p>
          <a:p>
            <a:pPr marL="26988" eaLnBrk="1" hangingPunct="1">
              <a:lnSpc>
                <a:spcPct val="80000"/>
              </a:lnSpc>
            </a:pPr>
            <a:endParaRPr lang="en-ZA" altLang="en-US" sz="2400" dirty="0" smtClean="0">
              <a:solidFill>
                <a:srgbClr val="320E04"/>
              </a:solidFill>
            </a:endParaRPr>
          </a:p>
          <a:p>
            <a:pPr marL="26988" algn="just" eaLnBrk="1" hangingPunct="1">
              <a:lnSpc>
                <a:spcPct val="80000"/>
              </a:lnSpc>
            </a:pPr>
            <a:r>
              <a:rPr lang="en-ZA" altLang="en-US" sz="2400" dirty="0" smtClean="0">
                <a:solidFill>
                  <a:srgbClr val="320E04"/>
                </a:solidFill>
              </a:rPr>
              <a:t>The general rule is that a plaintiff who prosecuted an action against a defendant and obtained a valid final judgment is not able to initiate another action versus the same defendant where:</a:t>
            </a:r>
          </a:p>
          <a:p>
            <a:pPr marL="26988" eaLnBrk="1" hangingPunct="1">
              <a:lnSpc>
                <a:spcPct val="80000"/>
              </a:lnSpc>
            </a:pPr>
            <a:endParaRPr lang="en-ZA" altLang="en-US" sz="2400" dirty="0" smtClean="0">
              <a:solidFill>
                <a:srgbClr val="320E04"/>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561975"/>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900" smtClean="0">
              <a:effectLst>
                <a:outerShdw blurRad="38100" dist="38100" dir="2700000" algn="tl">
                  <a:srgbClr val="C0C0C0"/>
                </a:outerShdw>
              </a:effectLst>
            </a:endParaRPr>
          </a:p>
        </p:txBody>
      </p:sp>
      <p:sp>
        <p:nvSpPr>
          <p:cNvPr id="3" name="Content Placeholder 2"/>
          <p:cNvSpPr>
            <a:spLocks noGrp="1"/>
          </p:cNvSpPr>
          <p:nvPr>
            <p:ph idx="1"/>
          </p:nvPr>
        </p:nvSpPr>
        <p:spPr>
          <a:xfrm>
            <a:off x="1331913" y="908050"/>
            <a:ext cx="7602537" cy="5689600"/>
          </a:xfrm>
        </p:spPr>
        <p:txBody>
          <a:bodyPr>
            <a:normAutofit/>
          </a:bodyPr>
          <a:lstStyle/>
          <a:p>
            <a:pPr eaLnBrk="1" hangingPunct="1">
              <a:lnSpc>
                <a:spcPct val="80000"/>
              </a:lnSpc>
            </a:pPr>
            <a:r>
              <a:rPr lang="en-ZA" altLang="en-US" sz="2000" b="1" dirty="0" smtClean="0"/>
              <a:t>the claim is based on the same transaction that was at issue in the first action</a:t>
            </a:r>
            <a:r>
              <a:rPr lang="en-ZA" altLang="en-US" sz="2000" dirty="0" smtClean="0"/>
              <a:t>;</a:t>
            </a:r>
          </a:p>
          <a:p>
            <a:pPr eaLnBrk="1" hangingPunct="1">
              <a:lnSpc>
                <a:spcPct val="80000"/>
              </a:lnSpc>
            </a:pPr>
            <a:r>
              <a:rPr lang="en-ZA" altLang="en-US" sz="2000" b="1" dirty="0" smtClean="0"/>
              <a:t>the plaintiff seeks a different remedy, or further remedy, than was obtained in the first action</a:t>
            </a:r>
            <a:r>
              <a:rPr lang="en-ZA" altLang="en-US" sz="2000" dirty="0" smtClean="0"/>
              <a:t>;</a:t>
            </a:r>
          </a:p>
          <a:p>
            <a:pPr eaLnBrk="1" hangingPunct="1">
              <a:lnSpc>
                <a:spcPct val="80000"/>
              </a:lnSpc>
            </a:pPr>
            <a:r>
              <a:rPr lang="en-ZA" altLang="en-US" sz="2000" b="1" dirty="0" smtClean="0"/>
              <a:t>The claim is of such nature as could have been joined in the first action.</a:t>
            </a:r>
          </a:p>
          <a:p>
            <a:pPr eaLnBrk="1" hangingPunct="1">
              <a:lnSpc>
                <a:spcPct val="80000"/>
              </a:lnSpc>
            </a:pPr>
            <a:endParaRPr lang="en-ZA" altLang="en-US" sz="2000" dirty="0" smtClean="0"/>
          </a:p>
          <a:p>
            <a:pPr algn="just" eaLnBrk="1" hangingPunct="1">
              <a:lnSpc>
                <a:spcPct val="80000"/>
              </a:lnSpc>
            </a:pPr>
            <a:r>
              <a:rPr lang="en-ZA" altLang="en-US" sz="2000" dirty="0" smtClean="0"/>
              <a:t>Once a bankruptcy plan is confirmed in court action, the plan is binding on all parties involved. Any question regarding the plan which could have been raised may be barred by res judicata.</a:t>
            </a:r>
          </a:p>
          <a:p>
            <a:pPr eaLnBrk="1" hangingPunct="1">
              <a:lnSpc>
                <a:spcPct val="80000"/>
              </a:lnSpc>
            </a:pPr>
            <a:endParaRPr lang="en-ZA" altLang="en-US" sz="2000" dirty="0" smtClean="0"/>
          </a:p>
          <a:p>
            <a:pPr eaLnBrk="1" hangingPunct="1">
              <a:lnSpc>
                <a:spcPct val="80000"/>
              </a:lnSpc>
            </a:pPr>
            <a:r>
              <a:rPr lang="en-ZA" altLang="en-US" sz="2000" dirty="0" smtClean="0"/>
              <a:t>For res judicata to be binding, several factors must be met:</a:t>
            </a:r>
          </a:p>
          <a:p>
            <a:pPr eaLnBrk="1" hangingPunct="1">
              <a:lnSpc>
                <a:spcPct val="80000"/>
              </a:lnSpc>
            </a:pPr>
            <a:r>
              <a:rPr lang="en-ZA" altLang="en-US" sz="2000" dirty="0" smtClean="0"/>
              <a:t>identity in the thing at suit;</a:t>
            </a:r>
          </a:p>
          <a:p>
            <a:pPr eaLnBrk="1" hangingPunct="1">
              <a:lnSpc>
                <a:spcPct val="80000"/>
              </a:lnSpc>
            </a:pPr>
            <a:r>
              <a:rPr lang="en-ZA" altLang="en-US" sz="2000" dirty="0" smtClean="0"/>
              <a:t>identity of the cause at suit;</a:t>
            </a:r>
          </a:p>
          <a:p>
            <a:pPr eaLnBrk="1" hangingPunct="1">
              <a:lnSpc>
                <a:spcPct val="80000"/>
              </a:lnSpc>
            </a:pPr>
            <a:r>
              <a:rPr lang="en-ZA" altLang="en-US" sz="2000" dirty="0" smtClean="0"/>
              <a:t>identity of the parties to the action;</a:t>
            </a:r>
          </a:p>
          <a:p>
            <a:pPr eaLnBrk="1" hangingPunct="1">
              <a:lnSpc>
                <a:spcPct val="80000"/>
              </a:lnSpc>
            </a:pPr>
            <a:r>
              <a:rPr lang="en-ZA" altLang="en-US" sz="2000" dirty="0" smtClean="0"/>
              <a:t>identity in the designation of the parties involved;</a:t>
            </a:r>
          </a:p>
          <a:p>
            <a:pPr eaLnBrk="1" hangingPunct="1">
              <a:lnSpc>
                <a:spcPct val="80000"/>
              </a:lnSpc>
            </a:pPr>
            <a:r>
              <a:rPr lang="en-ZA" altLang="en-US" sz="2000" dirty="0" smtClean="0"/>
              <a:t>whether the judgment was final;</a:t>
            </a:r>
          </a:p>
          <a:p>
            <a:pPr eaLnBrk="1" hangingPunct="1">
              <a:lnSpc>
                <a:spcPct val="80000"/>
              </a:lnSpc>
            </a:pPr>
            <a:r>
              <a:rPr lang="en-ZA" altLang="en-US" sz="2000" dirty="0" smtClean="0"/>
              <a:t>whether the parties were given full and fair opportunity to be heard on the issue.</a:t>
            </a:r>
          </a:p>
          <a:p>
            <a:pPr eaLnBrk="1" hangingPunct="1">
              <a:lnSpc>
                <a:spcPct val="80000"/>
              </a:lnSpc>
            </a:pPr>
            <a:endParaRPr lang="en-ZA" altLang="en-US" sz="2000" dirty="0" smtClean="0"/>
          </a:p>
          <a:p>
            <a:pPr eaLnBrk="1" hangingPunct="1">
              <a:lnSpc>
                <a:spcPct val="80000"/>
              </a:lnSpc>
            </a:pPr>
            <a:endParaRPr lang="en-ZA" altLang="en-US" sz="20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417512"/>
          </a:xfrm>
        </p:spPr>
        <p:txBody>
          <a:bodyPr vert="horz" wrap="square" lIns="91440" tIns="45720" rIns="91440" bIns="45720" numCol="1" anchorCtr="0" compatLnSpc="1">
            <a:prstTxWarp prst="textNoShape">
              <a:avLst/>
            </a:prstTxWarp>
            <a:normAutofit fontScale="90000"/>
          </a:bodyPr>
          <a:lstStyle/>
          <a:p>
            <a:pPr algn="ctr" eaLnBrk="1" hangingPunct="1"/>
            <a:r>
              <a:rPr lang="en-ZA" altLang="en-US" sz="3900" b="1" smtClean="0">
                <a:effectLst>
                  <a:outerShdw blurRad="38100" dist="38100" dir="2700000" algn="tl">
                    <a:srgbClr val="C0C0C0"/>
                  </a:outerShdw>
                </a:effectLst>
              </a:rPr>
              <a:t>Rationale</a:t>
            </a:r>
            <a:endParaRPr lang="en-ZA" altLang="en-US" sz="3900" smtClean="0">
              <a:effectLst>
                <a:outerShdw blurRad="38100" dist="38100" dir="2700000" algn="tl">
                  <a:srgbClr val="C0C0C0"/>
                </a:outerShdw>
              </a:effectLst>
            </a:endParaRPr>
          </a:p>
        </p:txBody>
      </p:sp>
      <p:sp>
        <p:nvSpPr>
          <p:cNvPr id="3" name="Content Placeholder 2"/>
          <p:cNvSpPr>
            <a:spLocks noGrp="1"/>
          </p:cNvSpPr>
          <p:nvPr>
            <p:ph idx="1"/>
          </p:nvPr>
        </p:nvSpPr>
        <p:spPr>
          <a:xfrm>
            <a:off x="1403350" y="765175"/>
            <a:ext cx="7531100" cy="5543550"/>
          </a:xfrm>
        </p:spPr>
        <p:txBody>
          <a:bodyPr>
            <a:normAutofit/>
          </a:bodyPr>
          <a:lstStyle/>
          <a:p>
            <a:pPr algn="just" eaLnBrk="1" hangingPunct="1">
              <a:lnSpc>
                <a:spcPct val="80000"/>
              </a:lnSpc>
            </a:pPr>
            <a:r>
              <a:rPr lang="en-ZA" altLang="en-US" sz="2000" b="1" dirty="0" smtClean="0"/>
              <a:t> </a:t>
            </a:r>
            <a:r>
              <a:rPr lang="en-ZA" altLang="en-US" sz="2000" dirty="0" smtClean="0"/>
              <a:t>Res judicata is intended to strike a balance between competing interests. Its primary purpose is to assure an efficient judicial system. A related purpose is to create "repose" and finality.</a:t>
            </a:r>
          </a:p>
          <a:p>
            <a:pPr eaLnBrk="1" hangingPunct="1">
              <a:lnSpc>
                <a:spcPct val="80000"/>
              </a:lnSpc>
            </a:pPr>
            <a:endParaRPr lang="en-ZA" altLang="en-US" sz="2000" dirty="0" smtClean="0"/>
          </a:p>
          <a:p>
            <a:pPr algn="just" eaLnBrk="1" hangingPunct="1">
              <a:lnSpc>
                <a:spcPct val="80000"/>
              </a:lnSpc>
            </a:pPr>
            <a:r>
              <a:rPr lang="en-ZA" altLang="en-US" sz="2000" dirty="0" smtClean="0"/>
              <a:t>‘ the courts have traditionally adhered to the related doctrines of res judicata a final judgment on the merits of an action precludes the parties . . . from re-litigating issues that were or could have been raised in that action. </a:t>
            </a:r>
          </a:p>
          <a:p>
            <a:pPr eaLnBrk="1" hangingPunct="1">
              <a:lnSpc>
                <a:spcPct val="80000"/>
              </a:lnSpc>
            </a:pPr>
            <a:endParaRPr lang="en-ZA" altLang="en-US" sz="2000" dirty="0" smtClean="0"/>
          </a:p>
          <a:p>
            <a:pPr algn="just" eaLnBrk="1" hangingPunct="1">
              <a:lnSpc>
                <a:spcPct val="80000"/>
              </a:lnSpc>
            </a:pPr>
            <a:r>
              <a:rPr lang="en-ZA" altLang="en-US" sz="2000" dirty="0" smtClean="0"/>
              <a:t>Once a court has decided an issue of fact or law necessary to its judgment, that decision may preclude re-litigation of the issue in a suit on a different cause of action involving a party to the first cause. </a:t>
            </a:r>
          </a:p>
          <a:p>
            <a:pPr eaLnBrk="1" hangingPunct="1">
              <a:lnSpc>
                <a:spcPct val="80000"/>
              </a:lnSpc>
            </a:pPr>
            <a:endParaRPr lang="en-ZA" altLang="en-US" sz="2000" dirty="0" smtClean="0"/>
          </a:p>
          <a:p>
            <a:pPr algn="just" eaLnBrk="1" hangingPunct="1">
              <a:lnSpc>
                <a:spcPct val="80000"/>
              </a:lnSpc>
            </a:pPr>
            <a:r>
              <a:rPr lang="en-ZA" altLang="en-US" sz="2000" b="1" dirty="0" smtClean="0"/>
              <a:t>As this court and other courts have often recognized, res judicata to relieve parties of the costs and vexation of multiple lawsuits, conserve judicial resources, and by preventing inconsistent decisions, encourage reliance on adjudication.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490537"/>
          </a:xfrm>
        </p:spPr>
        <p:txBody>
          <a:bodyPr vert="horz" wrap="square" lIns="91440" tIns="45720" rIns="91440" bIns="45720" numCol="1" anchorCtr="0" compatLnSpc="1">
            <a:prstTxWarp prst="textNoShape">
              <a:avLst/>
            </a:prstTxWarp>
            <a:normAutofit fontScale="90000"/>
          </a:bodyPr>
          <a:lstStyle/>
          <a:p>
            <a:pPr eaLnBrk="1" hangingPunct="1"/>
            <a:r>
              <a:rPr lang="en-ZA" altLang="en-US" sz="3900" b="1" smtClean="0">
                <a:effectLst>
                  <a:outerShdw blurRad="38100" dist="38100" dir="2700000" algn="tl">
                    <a:srgbClr val="C0C0C0"/>
                  </a:outerShdw>
                </a:effectLst>
              </a:rPr>
              <a:t>Exceptions to application</a:t>
            </a:r>
            <a:endParaRPr lang="en-ZA" altLang="en-US" sz="3900" smtClean="0">
              <a:effectLst>
                <a:outerShdw blurRad="38100" dist="38100" dir="2700000" algn="tl">
                  <a:srgbClr val="C0C0C0"/>
                </a:outerShdw>
              </a:effectLst>
            </a:endParaRPr>
          </a:p>
        </p:txBody>
      </p:sp>
      <p:sp>
        <p:nvSpPr>
          <p:cNvPr id="3" name="Content Placeholder 2"/>
          <p:cNvSpPr>
            <a:spLocks noGrp="1"/>
          </p:cNvSpPr>
          <p:nvPr>
            <p:ph idx="1"/>
          </p:nvPr>
        </p:nvSpPr>
        <p:spPr>
          <a:xfrm>
            <a:off x="1331913" y="836613"/>
            <a:ext cx="7602537" cy="5761037"/>
          </a:xfrm>
        </p:spPr>
        <p:txBody>
          <a:bodyPr>
            <a:normAutofit lnSpcReduction="10000"/>
          </a:bodyPr>
          <a:lstStyle/>
          <a:p>
            <a:pPr algn="just" eaLnBrk="1" hangingPunct="1">
              <a:lnSpc>
                <a:spcPct val="80000"/>
              </a:lnSpc>
            </a:pPr>
            <a:r>
              <a:rPr lang="en-ZA" altLang="en-US" sz="2000" dirty="0" smtClean="0"/>
              <a:t>Res judicata does not restrict the appeals process, which is considered a linear extension of the same lawsuit as the suit travels up (and back down) the appellate court ladder. </a:t>
            </a:r>
          </a:p>
          <a:p>
            <a:pPr eaLnBrk="1" hangingPunct="1">
              <a:lnSpc>
                <a:spcPct val="80000"/>
              </a:lnSpc>
            </a:pPr>
            <a:endParaRPr lang="en-ZA" altLang="en-US" sz="2000" dirty="0" smtClean="0"/>
          </a:p>
          <a:p>
            <a:pPr algn="just" eaLnBrk="1" hangingPunct="1">
              <a:lnSpc>
                <a:spcPct val="80000"/>
              </a:lnSpc>
            </a:pPr>
            <a:r>
              <a:rPr lang="en-ZA" altLang="en-US" sz="2000" b="1" dirty="0" smtClean="0"/>
              <a:t>Appeals are considered the appropriate manner by which to challenge a judgment rather than trying to start a new trial. Once the appeals process is exhausted or waived, res judicata will apply even to a judgment that is contrary to law. </a:t>
            </a:r>
          </a:p>
          <a:p>
            <a:pPr eaLnBrk="1" hangingPunct="1">
              <a:lnSpc>
                <a:spcPct val="80000"/>
              </a:lnSpc>
            </a:pPr>
            <a:endParaRPr lang="en-ZA" altLang="en-US" sz="2000" dirty="0" smtClean="0"/>
          </a:p>
          <a:p>
            <a:pPr algn="just" eaLnBrk="1" hangingPunct="1">
              <a:lnSpc>
                <a:spcPct val="80000"/>
              </a:lnSpc>
            </a:pPr>
            <a:r>
              <a:rPr lang="en-ZA" altLang="en-US" sz="2000" b="1" dirty="0" smtClean="0"/>
              <a:t>In states that permit a judgment to be renewed, a lawsuit to renew the judgment would not be barred by res judicata, however in states that do not permit renewal by action such an action would be rejected by the courts as vexatious.</a:t>
            </a:r>
          </a:p>
          <a:p>
            <a:pPr eaLnBrk="1" hangingPunct="1">
              <a:lnSpc>
                <a:spcPct val="80000"/>
              </a:lnSpc>
            </a:pPr>
            <a:endParaRPr lang="en-ZA" altLang="en-US" sz="2000" dirty="0" smtClean="0"/>
          </a:p>
          <a:p>
            <a:pPr eaLnBrk="1" hangingPunct="1">
              <a:lnSpc>
                <a:spcPct val="80000"/>
              </a:lnSpc>
            </a:pPr>
            <a:r>
              <a:rPr lang="en-ZA" altLang="en-US" sz="2000" dirty="0" smtClean="0"/>
              <a:t>There are limited exceptions to res judicata that allow a party to attack the validity of the original judgment, even outside of appeals. </a:t>
            </a:r>
          </a:p>
          <a:p>
            <a:pPr eaLnBrk="1" hangingPunct="1">
              <a:lnSpc>
                <a:spcPct val="80000"/>
              </a:lnSpc>
            </a:pPr>
            <a:endParaRPr lang="en-ZA" altLang="en-US" sz="2000" dirty="0" smtClean="0"/>
          </a:p>
          <a:p>
            <a:pPr algn="just" eaLnBrk="1" hangingPunct="1">
              <a:lnSpc>
                <a:spcPct val="80000"/>
              </a:lnSpc>
            </a:pPr>
            <a:r>
              <a:rPr lang="en-ZA" altLang="en-US" sz="2000" dirty="0" smtClean="0"/>
              <a:t>These exceptions are typically based on </a:t>
            </a:r>
            <a:r>
              <a:rPr lang="en-ZA" altLang="en-US" sz="2000" b="1" dirty="0" smtClean="0"/>
              <a:t>procedural</a:t>
            </a:r>
            <a:r>
              <a:rPr lang="en-ZA" altLang="en-US" sz="2000" dirty="0" smtClean="0"/>
              <a:t> or j</a:t>
            </a:r>
            <a:r>
              <a:rPr lang="en-ZA" altLang="en-US" sz="2000" b="1" dirty="0" smtClean="0"/>
              <a:t>urisdictional</a:t>
            </a:r>
            <a:r>
              <a:rPr lang="en-ZA" altLang="en-US" sz="2000" dirty="0" smtClean="0"/>
              <a:t> issues, based not on the wisdom of the earlier court's decision but its authority or on the competence of the earlier court to issue that decision. </a:t>
            </a:r>
          </a:p>
          <a:p>
            <a:pPr eaLnBrk="1" hangingPunct="1">
              <a:lnSpc>
                <a:spcPct val="80000"/>
              </a:lnSpc>
            </a:pPr>
            <a:endParaRPr lang="en-ZA" altLang="en-US" sz="2000" dirty="0" smtClean="0"/>
          </a:p>
          <a:p>
            <a:pPr eaLnBrk="1" hangingPunct="1">
              <a:lnSpc>
                <a:spcPct val="80000"/>
              </a:lnSpc>
            </a:pPr>
            <a:endParaRPr lang="en-ZA" altLang="en-US" sz="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350" y="274638"/>
            <a:ext cx="7531100" cy="490537"/>
          </a:xfrm>
        </p:spPr>
        <p:txBody>
          <a:bodyPr vert="horz" wrap="square" lIns="91440" tIns="45720" rIns="91440" bIns="45720" numCol="1" anchorCtr="0" compatLnSpc="1">
            <a:prstTxWarp prst="textNoShape">
              <a:avLst/>
            </a:prstTxWarp>
            <a:normAutofit fontScale="90000"/>
          </a:bodyPr>
          <a:lstStyle/>
          <a:p>
            <a:pPr eaLnBrk="1" hangingPunct="1"/>
            <a:endParaRPr lang="en-ZA" altLang="en-US" sz="3900" smtClean="0">
              <a:effectLst>
                <a:outerShdw blurRad="38100" dist="38100" dir="2700000" algn="tl">
                  <a:srgbClr val="C0C0C0"/>
                </a:outerShdw>
              </a:effectLst>
            </a:endParaRPr>
          </a:p>
        </p:txBody>
      </p:sp>
      <p:sp>
        <p:nvSpPr>
          <p:cNvPr id="3" name="Content Placeholder 2"/>
          <p:cNvSpPr>
            <a:spLocks noGrp="1"/>
          </p:cNvSpPr>
          <p:nvPr>
            <p:ph idx="1"/>
          </p:nvPr>
        </p:nvSpPr>
        <p:spPr>
          <a:xfrm>
            <a:off x="1331913" y="765175"/>
            <a:ext cx="7602537" cy="5832475"/>
          </a:xfrm>
        </p:spPr>
        <p:txBody>
          <a:bodyPr>
            <a:normAutofit/>
          </a:bodyPr>
          <a:lstStyle/>
          <a:p>
            <a:pPr algn="just" eaLnBrk="1" hangingPunct="1">
              <a:lnSpc>
                <a:spcPct val="80000"/>
              </a:lnSpc>
            </a:pPr>
            <a:r>
              <a:rPr lang="en-ZA" altLang="en-US" sz="2200" b="1" dirty="0" smtClean="0"/>
              <a:t>RJ may be avoided if claimant was not afforded a full and fair opportunity to litigate the issue decided by a state court</a:t>
            </a:r>
            <a:r>
              <a:rPr lang="en-ZA" altLang="en-US" sz="2200" dirty="0" smtClean="0"/>
              <a:t>. He could file suit in a federal court to challenge the adequacy of the state's procedures. In that case the federal suit would be against the state and not against the defendant in the first suit.</a:t>
            </a:r>
          </a:p>
          <a:p>
            <a:pPr eaLnBrk="1" hangingPunct="1">
              <a:lnSpc>
                <a:spcPct val="80000"/>
              </a:lnSpc>
            </a:pPr>
            <a:endParaRPr lang="en-ZA" altLang="en-US" sz="2200" dirty="0" smtClean="0"/>
          </a:p>
          <a:p>
            <a:pPr algn="just" eaLnBrk="1" hangingPunct="1">
              <a:lnSpc>
                <a:spcPct val="80000"/>
              </a:lnSpc>
            </a:pPr>
            <a:r>
              <a:rPr lang="en-ZA" altLang="en-US" sz="2200" dirty="0" smtClean="0"/>
              <a:t>RJ may not apply if consent (or tacit agreement) is justification </a:t>
            </a:r>
            <a:r>
              <a:rPr lang="en-ZA" altLang="en-US" sz="2200" b="1" dirty="0" smtClean="0"/>
              <a:t>for splitting a claim. If plaintiff splits a claim in the course of a suit for special or justifiable reasons for doing so, a judgment in that action may not have the usual consequence of extinguishing the entire claim.</a:t>
            </a:r>
          </a:p>
          <a:p>
            <a:pPr eaLnBrk="1" hangingPunct="1">
              <a:lnSpc>
                <a:spcPct val="80000"/>
              </a:lnSpc>
            </a:pPr>
            <a:endParaRPr lang="en-ZA" altLang="en-US" sz="22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a:t>
            </a:r>
            <a:endParaRPr lang="en-US" dirty="0"/>
          </a:p>
        </p:txBody>
      </p:sp>
      <p:sp>
        <p:nvSpPr>
          <p:cNvPr id="3" name="Content Placeholder 2"/>
          <p:cNvSpPr>
            <a:spLocks noGrp="1"/>
          </p:cNvSpPr>
          <p:nvPr>
            <p:ph idx="1"/>
          </p:nvPr>
        </p:nvSpPr>
        <p:spPr/>
        <p:txBody>
          <a:bodyPr/>
          <a:lstStyle/>
          <a:p>
            <a:r>
              <a:rPr lang="en-US" dirty="0"/>
              <a:t>Justice Patrick </a:t>
            </a:r>
            <a:r>
              <a:rPr lang="en-US" dirty="0" err="1"/>
              <a:t>Matibini</a:t>
            </a:r>
            <a:r>
              <a:rPr lang="en-US" dirty="0"/>
              <a:t>, learned author of </a:t>
            </a:r>
            <a:r>
              <a:rPr lang="en-US" i="1" dirty="0"/>
              <a:t>Zambian Civil </a:t>
            </a:r>
            <a:r>
              <a:rPr lang="en-US" i="1" dirty="0" smtClean="0"/>
              <a:t>Procedure Commentary </a:t>
            </a:r>
            <a:r>
              <a:rPr lang="en-US" i="1" dirty="0"/>
              <a:t>and Cases, states at page 1135</a:t>
            </a:r>
            <a:r>
              <a:rPr lang="en-US" dirty="0"/>
              <a:t> that: </a:t>
            </a:r>
            <a:endParaRPr lang="en-US" dirty="0" smtClean="0"/>
          </a:p>
          <a:p>
            <a:pPr algn="just"/>
            <a:r>
              <a:rPr lang="en-US" b="1" dirty="0" smtClean="0"/>
              <a:t>“</a:t>
            </a:r>
            <a:r>
              <a:rPr lang="en-US" b="1" dirty="0"/>
              <a:t>As a matter of general principle, once a Judgment or order has been made, the court </a:t>
            </a:r>
            <a:r>
              <a:rPr lang="en-US" b="1" dirty="0" smtClean="0"/>
              <a:t>is </a:t>
            </a:r>
            <a:r>
              <a:rPr lang="en-US" b="1" i="1" dirty="0" err="1"/>
              <a:t>functus</a:t>
            </a:r>
            <a:r>
              <a:rPr lang="en-US" b="1" i="1" dirty="0"/>
              <a:t> officio </a:t>
            </a:r>
            <a:r>
              <a:rPr lang="en-US" b="1" dirty="0"/>
              <a:t>and no longer has Jurisdiction over the matter in controversy”.</a:t>
            </a:r>
          </a:p>
        </p:txBody>
      </p:sp>
    </p:spTree>
    <p:extLst>
      <p:ext uri="{BB962C8B-B14F-4D97-AF65-F5344CB8AC3E}">
        <p14:creationId xmlns:p14="http://schemas.microsoft.com/office/powerpoint/2010/main" val="1674093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a:t>
            </a:r>
            <a:endParaRPr lang="en-US" dirty="0"/>
          </a:p>
        </p:txBody>
      </p:sp>
      <p:sp>
        <p:nvSpPr>
          <p:cNvPr id="3" name="Content Placeholder 2"/>
          <p:cNvSpPr>
            <a:spLocks noGrp="1"/>
          </p:cNvSpPr>
          <p:nvPr>
            <p:ph idx="1"/>
          </p:nvPr>
        </p:nvSpPr>
        <p:spPr/>
        <p:txBody>
          <a:bodyPr/>
          <a:lstStyle/>
          <a:p>
            <a:r>
              <a:rPr lang="en-US" dirty="0"/>
              <a:t>The Supreme Court stated in the case of </a:t>
            </a:r>
            <a:r>
              <a:rPr lang="en-US" i="1" dirty="0"/>
              <a:t>BP Zambia Pic v </a:t>
            </a:r>
            <a:r>
              <a:rPr lang="en-US" i="1" dirty="0" err="1"/>
              <a:t>Interiand</a:t>
            </a:r>
            <a:r>
              <a:rPr lang="en-US" i="1" dirty="0"/>
              <a:t> Motors Limited</a:t>
            </a:r>
            <a:r>
              <a:rPr lang="en-US" dirty="0"/>
              <a:t> that </a:t>
            </a:r>
            <a:endParaRPr lang="en-US" dirty="0" smtClean="0"/>
          </a:p>
          <a:p>
            <a:pPr algn="just"/>
            <a:r>
              <a:rPr lang="en-US" b="1" dirty="0" smtClean="0"/>
              <a:t>“a </a:t>
            </a:r>
            <a:r>
              <a:rPr lang="en-US" b="1" dirty="0"/>
              <a:t>party with a dispute with another over a particular subject cannot be allowed to deploy his grievances in piecemeal in scattered litigation and keep on hauling the same opponent over the same </a:t>
            </a:r>
            <a:r>
              <a:rPr lang="en-US" b="1" dirty="0" smtClean="0"/>
              <a:t>matter”</a:t>
            </a:r>
            <a:endParaRPr lang="en-US" b="1" dirty="0"/>
          </a:p>
        </p:txBody>
      </p:sp>
    </p:spTree>
    <p:extLst>
      <p:ext uri="{BB962C8B-B14F-4D97-AF65-F5344CB8AC3E}">
        <p14:creationId xmlns:p14="http://schemas.microsoft.com/office/powerpoint/2010/main" val="33346144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182</TotalTime>
  <Words>2225</Words>
  <Application>Microsoft Office PowerPoint</Application>
  <PresentationFormat>On-screen Show (4:3)</PresentationFormat>
  <Paragraphs>122</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Gill Sans MT</vt:lpstr>
      <vt:lpstr>Verdana</vt:lpstr>
      <vt:lpstr>Wingdings 2</vt:lpstr>
      <vt:lpstr>Solstice</vt:lpstr>
      <vt:lpstr> Techniques of the Judicial Process </vt:lpstr>
      <vt:lpstr>PowerPoint Presentation</vt:lpstr>
      <vt:lpstr>RES JUDICATA</vt:lpstr>
      <vt:lpstr>PowerPoint Presentation</vt:lpstr>
      <vt:lpstr>Rationale</vt:lpstr>
      <vt:lpstr>Exceptions to application</vt:lpstr>
      <vt:lpstr>PowerPoint Presentation</vt:lpstr>
      <vt:lpstr>Examples</vt:lpstr>
      <vt:lpstr>Examples</vt:lpstr>
      <vt:lpstr>Examples</vt:lpstr>
      <vt:lpstr>PRECEDENTS</vt:lpstr>
      <vt:lpstr>PowerPoint Presentation</vt:lpstr>
      <vt:lpstr>PowerPoint Presentation</vt:lpstr>
      <vt:lpstr>PowerPoint Presentation</vt:lpstr>
      <vt:lpstr>Examples</vt:lpstr>
      <vt:lpstr>Examples</vt:lpstr>
      <vt:lpstr>Examples</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 JUDICATA</dc:title>
  <dc:creator>DRU</dc:creator>
  <cp:lastModifiedBy>MR CHISANGA</cp:lastModifiedBy>
  <cp:revision>30</cp:revision>
  <dcterms:created xsi:type="dcterms:W3CDTF">2015-05-13T21:17:57Z</dcterms:created>
  <dcterms:modified xsi:type="dcterms:W3CDTF">2023-10-31T05:55:16Z</dcterms:modified>
</cp:coreProperties>
</file>