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79" r:id="rId5"/>
    <p:sldId id="260" r:id="rId6"/>
    <p:sldId id="261" r:id="rId7"/>
    <p:sldId id="262" r:id="rId8"/>
    <p:sldId id="267" r:id="rId9"/>
    <p:sldId id="268" r:id="rId10"/>
    <p:sldId id="269" r:id="rId11"/>
    <p:sldId id="270" r:id="rId12"/>
    <p:sldId id="271" r:id="rId13"/>
    <p:sldId id="263" r:id="rId14"/>
    <p:sldId id="264" r:id="rId15"/>
    <p:sldId id="272" r:id="rId16"/>
    <p:sldId id="273" r:id="rId17"/>
    <p:sldId id="274" r:id="rId18"/>
    <p:sldId id="265" r:id="rId19"/>
    <p:sldId id="275" r:id="rId20"/>
    <p:sldId id="266" r:id="rId21"/>
    <p:sldId id="280" r:id="rId22"/>
    <p:sldId id="283" r:id="rId23"/>
    <p:sldId id="284" r:id="rId24"/>
    <p:sldId id="285" r:id="rId25"/>
    <p:sldId id="286"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5" name="Footer Placeholder 4"/>
          <p:cNvSpPr>
            <a:spLocks noGrp="1"/>
          </p:cNvSpPr>
          <p:nvPr>
            <p:ph type="ftr" sz="quarter" idx="11"/>
          </p:nvPr>
        </p:nvSpPr>
        <p:spPr>
          <a:xfrm>
            <a:off x="2416500" y="329307"/>
            <a:ext cx="4973915" cy="309201"/>
          </a:xfrm>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1437664" y="798973"/>
            <a:ext cx="811019" cy="503578"/>
          </a:xfrm>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145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86213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90613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2563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4742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2376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013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6902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spTree>
    <p:extLst>
      <p:ext uri="{BB962C8B-B14F-4D97-AF65-F5344CB8AC3E}">
        <p14:creationId xmlns:p14="http://schemas.microsoft.com/office/powerpoint/2010/main" val="363458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4228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6" name="Footer Placeholder 5"/>
          <p:cNvSpPr>
            <a:spLocks noGrp="1"/>
          </p:cNvSpPr>
          <p:nvPr>
            <p:ph type="ftr" sz="quarter" idx="11"/>
          </p:nvPr>
        </p:nvSpPr>
        <p:spPr>
          <a:xfrm>
            <a:off x="1447382" y="318640"/>
            <a:ext cx="5541004" cy="320931"/>
          </a:xfrm>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771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defRPr/>
            </a:pPr>
            <a:fld id="{48A87A34-81AB-432B-8DAE-1953F412C126}" type="datetimeFigureOut">
              <a:rPr lang="en-US" dirty="0">
                <a:solidFill>
                  <a:prstClr val="black">
                    <a:tint val="75000"/>
                  </a:prstClr>
                </a:solidFill>
              </a:rPr>
              <a:pPr defTabSz="457200">
                <a:defRPr/>
              </a:pPr>
              <a:t>8/14/2023</a:t>
            </a:fld>
            <a:endParaRPr lang="en-US" dirty="0">
              <a:solidFill>
                <a:prstClr val="black">
                  <a:tint val="75000"/>
                </a:prstClr>
              </a:solidFill>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4487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L403</a:t>
            </a:r>
            <a:br>
              <a:rPr lang="en-GB" sz="3600" b="1" cap="none" spc="-100" dirty="0" smtClean="0">
                <a:latin typeface="Cambria"/>
              </a:rPr>
            </a:br>
            <a:r>
              <a:rPr lang="en-GB" sz="3600" b="1" cap="none" spc="-100" dirty="0" smtClean="0">
                <a:latin typeface="Cambria"/>
              </a:rPr>
              <a:t>POSITVISTS THEORY OF LAW</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3280619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t>
            </a:r>
            <a:r>
              <a:rPr lang="en-GB" dirty="0" smtClean="0">
                <a:solidFill>
                  <a:prstClr val="black"/>
                </a:solidFill>
              </a:rPr>
              <a:t>Bentham and </a:t>
            </a:r>
            <a:r>
              <a:rPr lang="en-GB" dirty="0" smtClean="0"/>
              <a:t>Principle </a:t>
            </a:r>
            <a:r>
              <a:rPr lang="en-GB" dirty="0"/>
              <a:t>of Utility</a:t>
            </a:r>
          </a:p>
        </p:txBody>
      </p:sp>
      <p:sp>
        <p:nvSpPr>
          <p:cNvPr id="3" name="Content Placeholder 2"/>
          <p:cNvSpPr>
            <a:spLocks noGrp="1"/>
          </p:cNvSpPr>
          <p:nvPr>
            <p:ph idx="1"/>
          </p:nvPr>
        </p:nvSpPr>
        <p:spPr/>
        <p:txBody>
          <a:bodyPr>
            <a:normAutofit/>
          </a:bodyPr>
          <a:lstStyle/>
          <a:p>
            <a:pPr marL="342900" lvl="0" indent="-342900">
              <a:lnSpc>
                <a:spcPct val="100000"/>
              </a:lnSpc>
              <a:spcBef>
                <a:spcPct val="20000"/>
              </a:spcBef>
              <a:buClrTx/>
              <a:buSzTx/>
            </a:pPr>
            <a:r>
              <a:rPr lang="en-US" sz="2800" dirty="0">
                <a:solidFill>
                  <a:prstClr val="black"/>
                </a:solidFill>
                <a:latin typeface="Tw Cen MT" panose="020B0602020104020603" pitchFamily="34" charset="0"/>
              </a:rPr>
              <a:t>Any person is governed by two masters, that is, </a:t>
            </a:r>
            <a:r>
              <a:rPr lang="en-US" sz="2800" b="1" dirty="0">
                <a:solidFill>
                  <a:srgbClr val="FF0000"/>
                </a:solidFill>
                <a:latin typeface="Tw Cen MT" panose="020B0602020104020603" pitchFamily="34" charset="0"/>
              </a:rPr>
              <a:t>pain and pleasure. </a:t>
            </a:r>
            <a:endParaRPr lang="en-US" sz="2800" dirty="0">
              <a:solidFill>
                <a:prstClr val="black"/>
              </a:solidFill>
              <a:latin typeface="Tw Cen MT" panose="020B0602020104020603" pitchFamily="34" charset="0"/>
            </a:endParaRPr>
          </a:p>
          <a:p>
            <a:pPr marL="342900" lvl="0" indent="-342900">
              <a:lnSpc>
                <a:spcPct val="100000"/>
              </a:lnSpc>
              <a:spcBef>
                <a:spcPct val="20000"/>
              </a:spcBef>
              <a:buClrTx/>
              <a:buSzTx/>
            </a:pPr>
            <a:r>
              <a:rPr lang="en-US" sz="2800" dirty="0">
                <a:solidFill>
                  <a:prstClr val="black"/>
                </a:solidFill>
                <a:latin typeface="Tw Cen MT" panose="020B0602020104020603" pitchFamily="34" charset="0"/>
              </a:rPr>
              <a:t>Every man wants to </a:t>
            </a:r>
            <a:r>
              <a:rPr lang="en-US" sz="2800" b="1" dirty="0">
                <a:solidFill>
                  <a:srgbClr val="FF0000"/>
                </a:solidFill>
                <a:latin typeface="Tw Cen MT" panose="020B0602020104020603" pitchFamily="34" charset="0"/>
              </a:rPr>
              <a:t>increase the pleasure</a:t>
            </a:r>
            <a:r>
              <a:rPr lang="en-US" sz="2800" dirty="0">
                <a:solidFill>
                  <a:prstClr val="black"/>
                </a:solidFill>
                <a:latin typeface="Tw Cen MT" panose="020B0602020104020603" pitchFamily="34" charset="0"/>
              </a:rPr>
              <a:t> and </a:t>
            </a:r>
            <a:r>
              <a:rPr lang="en-US" sz="2800" b="1" dirty="0">
                <a:solidFill>
                  <a:srgbClr val="FF0000"/>
                </a:solidFill>
                <a:latin typeface="Tw Cen MT" panose="020B0602020104020603" pitchFamily="34" charset="0"/>
              </a:rPr>
              <a:t>diminish the pain</a:t>
            </a:r>
            <a:r>
              <a:rPr lang="en-US" sz="2800" b="1" dirty="0" smtClean="0">
                <a:solidFill>
                  <a:srgbClr val="FF0000"/>
                </a:solidFill>
                <a:latin typeface="Tw Cen MT" panose="020B0602020104020603" pitchFamily="34" charset="0"/>
              </a:rPr>
              <a:t>.</a:t>
            </a:r>
            <a:endParaRPr lang="en-US" sz="2800" dirty="0">
              <a:solidFill>
                <a:prstClr val="black"/>
              </a:solidFill>
              <a:latin typeface="Tw Cen MT" panose="020B0602020104020603" pitchFamily="34" charset="0"/>
            </a:endParaRPr>
          </a:p>
          <a:p>
            <a:pPr marL="342900" lvl="0" indent="-342900">
              <a:lnSpc>
                <a:spcPct val="100000"/>
              </a:lnSpc>
              <a:spcBef>
                <a:spcPct val="20000"/>
              </a:spcBef>
              <a:buClrTx/>
              <a:buSzTx/>
            </a:pPr>
            <a:r>
              <a:rPr lang="en-US" sz="2400" dirty="0" smtClean="0"/>
              <a:t>A </a:t>
            </a:r>
            <a:r>
              <a:rPr lang="en-US" sz="2400" dirty="0"/>
              <a:t>thing will promote the interest of an individual when it tends to add to the sum total of his pleasure, or to diminish the sum total of his </a:t>
            </a:r>
            <a:r>
              <a:rPr lang="en-US" sz="2400" dirty="0" smtClean="0"/>
              <a:t>pains. </a:t>
            </a:r>
          </a:p>
          <a:p>
            <a:pPr marL="342900" lvl="0" indent="-342900">
              <a:lnSpc>
                <a:spcPct val="100000"/>
              </a:lnSpc>
              <a:spcBef>
                <a:spcPct val="20000"/>
              </a:spcBef>
              <a:buClrTx/>
              <a:buSzTx/>
            </a:pPr>
            <a:r>
              <a:rPr lang="en-US" sz="2400" dirty="0" smtClean="0"/>
              <a:t>This </a:t>
            </a:r>
            <a:r>
              <a:rPr lang="en-US" sz="2400" i="1" dirty="0" smtClean="0"/>
              <a:t>quantitative</a:t>
            </a:r>
            <a:r>
              <a:rPr lang="en-US" sz="2400" dirty="0" smtClean="0"/>
              <a:t> comparison </a:t>
            </a:r>
            <a:r>
              <a:rPr lang="en-US" sz="2400" dirty="0"/>
              <a:t>is known as </a:t>
            </a:r>
            <a:r>
              <a:rPr lang="en-US" sz="2400" i="1" dirty="0">
                <a:solidFill>
                  <a:srgbClr val="FF0000"/>
                </a:solidFill>
              </a:rPr>
              <a:t>‘felicific calculus</a:t>
            </a:r>
            <a:r>
              <a:rPr lang="en-US" sz="2400" i="1" dirty="0" smtClean="0">
                <a:solidFill>
                  <a:srgbClr val="FF0000"/>
                </a:solidFill>
              </a:rPr>
              <a:t>’ </a:t>
            </a:r>
            <a:endParaRPr lang="en-GB" sz="2400" i="1" dirty="0">
              <a:solidFill>
                <a:srgbClr val="FF0000"/>
              </a:solidFill>
            </a:endParaRPr>
          </a:p>
        </p:txBody>
      </p:sp>
    </p:spTree>
    <p:extLst>
      <p:ext uri="{BB962C8B-B14F-4D97-AF65-F5344CB8AC3E}">
        <p14:creationId xmlns:p14="http://schemas.microsoft.com/office/powerpoint/2010/main" val="3321133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Bentham and Principle of Utility</a:t>
            </a:r>
            <a:endParaRPr lang="en-GB" dirty="0"/>
          </a:p>
        </p:txBody>
      </p:sp>
      <p:sp>
        <p:nvSpPr>
          <p:cNvPr id="3" name="Content Placeholder 2"/>
          <p:cNvSpPr>
            <a:spLocks noGrp="1"/>
          </p:cNvSpPr>
          <p:nvPr>
            <p:ph idx="1"/>
          </p:nvPr>
        </p:nvSpPr>
        <p:spPr/>
        <p:txBody>
          <a:bodyPr/>
          <a:lstStyle/>
          <a:p>
            <a:pPr marL="342900" lvl="0" indent="-342900" algn="just">
              <a:lnSpc>
                <a:spcPct val="100000"/>
              </a:lnSpc>
              <a:spcBef>
                <a:spcPct val="20000"/>
              </a:spcBef>
              <a:buClrTx/>
              <a:buSzTx/>
            </a:pPr>
            <a:r>
              <a:rPr lang="en-US" sz="2800" dirty="0">
                <a:solidFill>
                  <a:prstClr val="black"/>
                </a:solidFill>
                <a:latin typeface="Calibri"/>
              </a:rPr>
              <a:t> law should be promulgated by the sovereign in such a way that </a:t>
            </a:r>
            <a:r>
              <a:rPr lang="en-US" sz="2800" b="1" dirty="0">
                <a:solidFill>
                  <a:srgbClr val="FF0000"/>
                </a:solidFill>
                <a:latin typeface="Calibri"/>
              </a:rPr>
              <a:t>it diminishes the pain and maximizes the pleasure of the people who would be governed by that particular law</a:t>
            </a:r>
          </a:p>
          <a:p>
            <a:pPr marL="342900" lvl="0" indent="-342900" algn="just">
              <a:lnSpc>
                <a:spcPct val="100000"/>
              </a:lnSpc>
              <a:spcBef>
                <a:spcPct val="20000"/>
              </a:spcBef>
              <a:buClrTx/>
              <a:buSzTx/>
            </a:pPr>
            <a:endParaRPr lang="en-US" sz="2800" dirty="0">
              <a:solidFill>
                <a:prstClr val="black"/>
              </a:solidFill>
              <a:latin typeface="Calibri"/>
            </a:endParaRPr>
          </a:p>
          <a:p>
            <a:pPr marL="342900" lvl="0" indent="-342900" algn="just">
              <a:lnSpc>
                <a:spcPct val="100000"/>
              </a:lnSpc>
              <a:spcBef>
                <a:spcPct val="20000"/>
              </a:spcBef>
              <a:buClrTx/>
              <a:buSzTx/>
            </a:pPr>
            <a:r>
              <a:rPr lang="en-US" sz="2800" b="1" dirty="0">
                <a:solidFill>
                  <a:srgbClr val="FF0000"/>
                </a:solidFill>
                <a:latin typeface="Calibri"/>
              </a:rPr>
              <a:t>Every law should be measured by the yardstick of public utility</a:t>
            </a:r>
            <a:r>
              <a:rPr lang="en-US" sz="2800" dirty="0">
                <a:solidFill>
                  <a:prstClr val="black"/>
                </a:solidFill>
                <a:latin typeface="Calibri"/>
              </a:rPr>
              <a:t>, that is, how much pain is it causing to the people and how much pleasure is the person getting from the law. </a:t>
            </a:r>
          </a:p>
          <a:p>
            <a:endParaRPr lang="en-GB" dirty="0"/>
          </a:p>
        </p:txBody>
      </p:sp>
    </p:spTree>
    <p:extLst>
      <p:ext uri="{BB962C8B-B14F-4D97-AF65-F5344CB8AC3E}">
        <p14:creationId xmlns:p14="http://schemas.microsoft.com/office/powerpoint/2010/main" val="846436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Bentham and Principle of Utility</a:t>
            </a: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sz="2800" b="1" dirty="0">
                <a:solidFill>
                  <a:srgbClr val="FF0000"/>
                </a:solidFill>
                <a:latin typeface="Calibri"/>
              </a:rPr>
              <a:t>Any law should aim at maximizing pleasure and minimizing the pain of the persons whom it governs.</a:t>
            </a:r>
          </a:p>
          <a:p>
            <a:pPr marL="342900" lvl="0" indent="-342900">
              <a:lnSpc>
                <a:spcPct val="100000"/>
              </a:lnSpc>
              <a:spcBef>
                <a:spcPct val="20000"/>
              </a:spcBef>
              <a:buClrTx/>
              <a:buSzTx/>
            </a:pPr>
            <a:endParaRPr lang="en-US" sz="2800" dirty="0">
              <a:solidFill>
                <a:prstClr val="black"/>
              </a:solidFill>
              <a:latin typeface="Calibri"/>
            </a:endParaRPr>
          </a:p>
          <a:p>
            <a:pPr marL="342900" lvl="0" indent="-342900">
              <a:lnSpc>
                <a:spcPct val="100000"/>
              </a:lnSpc>
              <a:spcBef>
                <a:spcPct val="20000"/>
              </a:spcBef>
              <a:buClrTx/>
              <a:buSzTx/>
            </a:pPr>
            <a:r>
              <a:rPr lang="en-US" sz="2800" dirty="0">
                <a:solidFill>
                  <a:prstClr val="black"/>
                </a:solidFill>
                <a:latin typeface="Calibri"/>
              </a:rPr>
              <a:t>Along with the Principle of Utility, Jeremy Bentham </a:t>
            </a:r>
            <a:r>
              <a:rPr lang="en-US" sz="2800" b="1" dirty="0">
                <a:solidFill>
                  <a:srgbClr val="FF0000"/>
                </a:solidFill>
                <a:latin typeface="Calibri"/>
              </a:rPr>
              <a:t>proposed the codification of all the laws and stated that the uncodified body of rules that was part of the English Law was not worthy of being called as law.</a:t>
            </a:r>
          </a:p>
          <a:p>
            <a:endParaRPr lang="en-GB" dirty="0"/>
          </a:p>
        </p:txBody>
      </p:sp>
    </p:spTree>
    <p:extLst>
      <p:ext uri="{BB962C8B-B14F-4D97-AF65-F5344CB8AC3E}">
        <p14:creationId xmlns:p14="http://schemas.microsoft.com/office/powerpoint/2010/main" val="2004665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t>
            </a:r>
            <a:r>
              <a:rPr lang="en-GB" dirty="0" smtClean="0">
                <a:solidFill>
                  <a:prstClr val="black"/>
                </a:solidFill>
              </a:rPr>
              <a:t>Austin</a:t>
            </a:r>
            <a:endParaRPr lang="en-GB" dirty="0"/>
          </a:p>
        </p:txBody>
      </p:sp>
      <p:sp>
        <p:nvSpPr>
          <p:cNvPr id="3" name="Content Placeholder 2"/>
          <p:cNvSpPr>
            <a:spLocks noGrp="1"/>
          </p:cNvSpPr>
          <p:nvPr>
            <p:ph idx="1"/>
          </p:nvPr>
        </p:nvSpPr>
        <p:spPr/>
        <p:txBody>
          <a:bodyPr>
            <a:normAutofit/>
          </a:bodyPr>
          <a:lstStyle/>
          <a:p>
            <a:pPr algn="just"/>
            <a:r>
              <a:rPr lang="en-GB" dirty="0"/>
              <a:t>John Austin (1790–1859) published his major work, </a:t>
            </a:r>
            <a:r>
              <a:rPr lang="en-GB" i="1" dirty="0"/>
              <a:t>The Province of Jurisprudence Determined,</a:t>
            </a:r>
            <a:r>
              <a:rPr lang="en-GB" dirty="0"/>
              <a:t> in 1832, the year of Bentham’s death. </a:t>
            </a:r>
            <a:r>
              <a:rPr lang="en-GB" dirty="0">
                <a:solidFill>
                  <a:srgbClr val="FF0000"/>
                </a:solidFill>
              </a:rPr>
              <a:t>As a disciple of Bentham’s, Austin’s conception of law is based on the idea of commands or imperatives, though he provides a less elaborate account of what they are. </a:t>
            </a:r>
            <a:endParaRPr lang="en-GB" dirty="0" smtClean="0">
              <a:solidFill>
                <a:srgbClr val="FF0000"/>
              </a:solidFill>
            </a:endParaRPr>
          </a:p>
          <a:p>
            <a:pPr algn="just"/>
            <a:r>
              <a:rPr lang="en-GB" dirty="0" smtClean="0"/>
              <a:t>Both </a:t>
            </a:r>
            <a:r>
              <a:rPr lang="en-GB" dirty="0"/>
              <a:t>jurists stress the subjection of persons by the sovereign to his power, but Austin’s definition is sometimes thought to extend not very much further than </a:t>
            </a:r>
            <a:r>
              <a:rPr lang="en-GB" i="1" dirty="0"/>
              <a:t>the criminal law</a:t>
            </a:r>
            <a:r>
              <a:rPr lang="en-GB" dirty="0"/>
              <a:t>, with its emphasis on control over behaviour. </a:t>
            </a:r>
          </a:p>
        </p:txBody>
      </p:sp>
    </p:spTree>
    <p:extLst>
      <p:ext uri="{BB962C8B-B14F-4D97-AF65-F5344CB8AC3E}">
        <p14:creationId xmlns:p14="http://schemas.microsoft.com/office/powerpoint/2010/main" val="3910332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t>
            </a:r>
            <a:r>
              <a:rPr lang="en-GB" dirty="0" smtClean="0">
                <a:solidFill>
                  <a:prstClr val="black"/>
                </a:solidFill>
              </a:rPr>
              <a:t>Austin</a:t>
            </a:r>
            <a:endParaRPr lang="en-GB" dirty="0"/>
          </a:p>
        </p:txBody>
      </p:sp>
      <p:sp>
        <p:nvSpPr>
          <p:cNvPr id="3" name="Content Placeholder 2"/>
          <p:cNvSpPr>
            <a:spLocks noGrp="1"/>
          </p:cNvSpPr>
          <p:nvPr>
            <p:ph idx="1"/>
          </p:nvPr>
        </p:nvSpPr>
        <p:spPr/>
        <p:txBody>
          <a:bodyPr/>
          <a:lstStyle/>
          <a:p>
            <a:pPr algn="just"/>
            <a:r>
              <a:rPr lang="en-GB" b="1" dirty="0" smtClean="0"/>
              <a:t>‘law </a:t>
            </a:r>
            <a:r>
              <a:rPr lang="en-GB" b="1" dirty="0"/>
              <a:t>properly so called</a:t>
            </a:r>
            <a:r>
              <a:rPr lang="en-GB" b="1" dirty="0" smtClean="0"/>
              <a:t>’</a:t>
            </a:r>
            <a:r>
              <a:rPr lang="en-GB" dirty="0" smtClean="0"/>
              <a:t> </a:t>
            </a:r>
            <a:r>
              <a:rPr lang="en-GB" dirty="0"/>
              <a:t>embraces two categories: </a:t>
            </a:r>
            <a:r>
              <a:rPr lang="en-GB" b="1" dirty="0"/>
              <a:t>the laws of God and human laws</a:t>
            </a:r>
            <a:r>
              <a:rPr lang="en-GB" dirty="0"/>
              <a:t>. </a:t>
            </a:r>
            <a:r>
              <a:rPr lang="en-GB" b="1" dirty="0"/>
              <a:t>Human laws (i.e. laws set down by men for men</a:t>
            </a:r>
            <a:r>
              <a:rPr lang="en-GB" b="1" dirty="0" smtClean="0"/>
              <a:t>)</a:t>
            </a:r>
          </a:p>
          <a:p>
            <a:pPr algn="just"/>
            <a:r>
              <a:rPr lang="en-GB" dirty="0" smtClean="0"/>
              <a:t> </a:t>
            </a:r>
            <a:r>
              <a:rPr lang="en-GB" b="1" dirty="0" smtClean="0"/>
              <a:t>‘strictly </a:t>
            </a:r>
            <a:r>
              <a:rPr lang="en-GB" b="1" dirty="0"/>
              <a:t>so called’ (i.e. laws laid down by men as political superiors or in pursuance of legal </a:t>
            </a:r>
            <a:r>
              <a:rPr lang="en-GB" b="1" dirty="0" smtClean="0"/>
              <a:t>rights</a:t>
            </a:r>
            <a:r>
              <a:rPr lang="en-GB" dirty="0" smtClean="0"/>
              <a:t>). </a:t>
            </a:r>
            <a:endParaRPr lang="en-GB" dirty="0" smtClean="0"/>
          </a:p>
          <a:p>
            <a:pPr algn="just"/>
            <a:r>
              <a:rPr lang="en-GB" dirty="0" smtClean="0"/>
              <a:t>Laws </a:t>
            </a:r>
            <a:r>
              <a:rPr lang="en-GB" b="1" dirty="0"/>
              <a:t>‘improperly so called’ </a:t>
            </a:r>
            <a:r>
              <a:rPr lang="en-GB" dirty="0"/>
              <a:t>are divided into laws by analogy (e.g. laws of </a:t>
            </a:r>
            <a:r>
              <a:rPr lang="en-GB" dirty="0" smtClean="0"/>
              <a:t>fashion, </a:t>
            </a:r>
            <a:r>
              <a:rPr lang="en-GB" dirty="0"/>
              <a:t>and international law</a:t>
            </a:r>
            <a:r>
              <a:rPr lang="en-GB" dirty="0" smtClean="0"/>
              <a:t>).</a:t>
            </a:r>
            <a:endParaRPr lang="en-GB" dirty="0"/>
          </a:p>
        </p:txBody>
      </p:sp>
    </p:spTree>
    <p:extLst>
      <p:ext uri="{BB962C8B-B14F-4D97-AF65-F5344CB8AC3E}">
        <p14:creationId xmlns:p14="http://schemas.microsoft.com/office/powerpoint/2010/main" val="3989338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Austin</a:t>
            </a:r>
            <a:endParaRPr lang="en-GB" dirty="0"/>
          </a:p>
        </p:txBody>
      </p:sp>
      <p:sp>
        <p:nvSpPr>
          <p:cNvPr id="3" name="Content Placeholder 2"/>
          <p:cNvSpPr>
            <a:spLocks noGrp="1"/>
          </p:cNvSpPr>
          <p:nvPr>
            <p:ph idx="1"/>
          </p:nvPr>
        </p:nvSpPr>
        <p:spPr/>
        <p:txBody>
          <a:bodyPr>
            <a:normAutofit lnSpcReduction="10000"/>
          </a:bodyPr>
          <a:lstStyle/>
          <a:p>
            <a:pPr marL="342900" lvl="0" indent="-342900">
              <a:lnSpc>
                <a:spcPct val="100000"/>
              </a:lnSpc>
              <a:spcBef>
                <a:spcPct val="20000"/>
              </a:spcBef>
              <a:buClrTx/>
              <a:buSzTx/>
            </a:pPr>
            <a:r>
              <a:rPr lang="en-US" sz="2600" b="1" dirty="0">
                <a:solidFill>
                  <a:srgbClr val="FF0000"/>
                </a:solidFill>
                <a:latin typeface="Tw Cen MT" panose="020B0602020104020603" pitchFamily="34" charset="0"/>
              </a:rPr>
              <a:t>Austin</a:t>
            </a:r>
            <a:r>
              <a:rPr lang="en-US" sz="2600" dirty="0">
                <a:solidFill>
                  <a:prstClr val="black"/>
                </a:solidFill>
                <a:latin typeface="Tw Cen MT" panose="020B0602020104020603" pitchFamily="34" charset="0"/>
              </a:rPr>
              <a:t> however, included moral dictates of the scriptures in the category of ‘law’. </a:t>
            </a:r>
          </a:p>
          <a:p>
            <a:pPr marL="342900" lvl="0" indent="-342900">
              <a:lnSpc>
                <a:spcPct val="100000"/>
              </a:lnSpc>
              <a:spcBef>
                <a:spcPct val="20000"/>
              </a:spcBef>
              <a:buClrTx/>
              <a:buSzTx/>
            </a:pPr>
            <a:endParaRPr lang="en-US" sz="2600" dirty="0">
              <a:solidFill>
                <a:prstClr val="black"/>
              </a:solidFill>
              <a:latin typeface="Tw Cen MT" panose="020B0602020104020603" pitchFamily="34" charset="0"/>
            </a:endParaRPr>
          </a:p>
          <a:p>
            <a:pPr marL="342900" lvl="0" indent="-342900">
              <a:lnSpc>
                <a:spcPct val="100000"/>
              </a:lnSpc>
              <a:spcBef>
                <a:spcPct val="20000"/>
              </a:spcBef>
              <a:buClrTx/>
              <a:buSzTx/>
            </a:pPr>
            <a:r>
              <a:rPr lang="en-US" sz="2600" dirty="0">
                <a:solidFill>
                  <a:prstClr val="black"/>
                </a:solidFill>
                <a:latin typeface="Tw Cen MT" panose="020B0602020104020603" pitchFamily="34" charset="0"/>
              </a:rPr>
              <a:t>This lead him to the create a subset of </a:t>
            </a:r>
            <a:r>
              <a:rPr lang="en-US" sz="2600" b="1" i="1" dirty="0">
                <a:solidFill>
                  <a:srgbClr val="FF0000"/>
                </a:solidFill>
                <a:latin typeface="Tw Cen MT" panose="020B0602020104020603" pitchFamily="34" charset="0"/>
              </a:rPr>
              <a:t>‘laws properly so called’</a:t>
            </a:r>
            <a:r>
              <a:rPr lang="en-US" sz="2600" dirty="0">
                <a:solidFill>
                  <a:prstClr val="black"/>
                </a:solidFill>
                <a:latin typeface="Tw Cen MT" panose="020B0602020104020603" pitchFamily="34" charset="0"/>
              </a:rPr>
              <a:t> – which was named subsequently as </a:t>
            </a:r>
            <a:r>
              <a:rPr lang="en-US" sz="2600" b="1" i="1" dirty="0">
                <a:solidFill>
                  <a:srgbClr val="FF0000"/>
                </a:solidFill>
                <a:latin typeface="Tw Cen MT" panose="020B0602020104020603" pitchFamily="34" charset="0"/>
              </a:rPr>
              <a:t>‘positive law’. </a:t>
            </a:r>
          </a:p>
          <a:p>
            <a:pPr marL="342900" lvl="0" indent="-342900">
              <a:lnSpc>
                <a:spcPct val="100000"/>
              </a:lnSpc>
              <a:spcBef>
                <a:spcPct val="20000"/>
              </a:spcBef>
              <a:buClrTx/>
              <a:buSzTx/>
            </a:pPr>
            <a:endParaRPr lang="en-US" sz="2600" b="1" i="1" dirty="0">
              <a:solidFill>
                <a:srgbClr val="FF0000"/>
              </a:solidFill>
              <a:latin typeface="Tw Cen MT" panose="020B0602020104020603" pitchFamily="34" charset="0"/>
            </a:endParaRPr>
          </a:p>
          <a:p>
            <a:pPr marL="342900" lvl="0" indent="-342900">
              <a:lnSpc>
                <a:spcPct val="100000"/>
              </a:lnSpc>
              <a:spcBef>
                <a:spcPct val="20000"/>
              </a:spcBef>
              <a:buClrTx/>
              <a:buSzTx/>
            </a:pPr>
            <a:r>
              <a:rPr lang="en-US" sz="2600" dirty="0">
                <a:solidFill>
                  <a:prstClr val="black"/>
                </a:solidFill>
                <a:latin typeface="Tw Cen MT" panose="020B0602020104020603" pitchFamily="34" charset="0"/>
              </a:rPr>
              <a:t>This was done primarily to signify laws made by the sovereign and its delegates. </a:t>
            </a:r>
          </a:p>
          <a:p>
            <a:endParaRPr lang="en-GB" dirty="0"/>
          </a:p>
        </p:txBody>
      </p:sp>
    </p:spTree>
    <p:extLst>
      <p:ext uri="{BB962C8B-B14F-4D97-AF65-F5344CB8AC3E}">
        <p14:creationId xmlns:p14="http://schemas.microsoft.com/office/powerpoint/2010/main" val="822157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Austin</a:t>
            </a: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sz="2800" dirty="0">
                <a:solidFill>
                  <a:prstClr val="black"/>
                </a:solidFill>
                <a:latin typeface="Tw Cen MT" panose="020B0602020104020603" pitchFamily="34" charset="0"/>
              </a:rPr>
              <a:t>While the others are </a:t>
            </a:r>
            <a:r>
              <a:rPr lang="en-US" sz="2800" b="1" i="1" dirty="0">
                <a:solidFill>
                  <a:srgbClr val="FF0000"/>
                </a:solidFill>
                <a:latin typeface="Tw Cen MT" panose="020B0602020104020603" pitchFamily="34" charset="0"/>
              </a:rPr>
              <a:t>laws by analogy </a:t>
            </a:r>
            <a:r>
              <a:rPr lang="en-US" sz="2800" dirty="0">
                <a:solidFill>
                  <a:prstClr val="black"/>
                </a:solidFill>
                <a:latin typeface="Tw Cen MT" panose="020B0602020104020603" pitchFamily="34" charset="0"/>
              </a:rPr>
              <a:t>meaning laws only in the </a:t>
            </a:r>
            <a:r>
              <a:rPr lang="en-US" sz="2800" b="1" i="1" dirty="0">
                <a:solidFill>
                  <a:srgbClr val="FF0000"/>
                </a:solidFill>
                <a:latin typeface="Tw Cen MT" panose="020B0602020104020603" pitchFamily="34" charset="0"/>
              </a:rPr>
              <a:t>figurative sense, </a:t>
            </a:r>
            <a:r>
              <a:rPr lang="en-US" sz="2800" dirty="0">
                <a:solidFill>
                  <a:prstClr val="black"/>
                </a:solidFill>
                <a:latin typeface="Tw Cen MT" panose="020B0602020104020603" pitchFamily="34" charset="0"/>
              </a:rPr>
              <a:t>the criteria for a law to be </a:t>
            </a:r>
            <a:r>
              <a:rPr lang="en-US" sz="2800" b="1" i="1" dirty="0">
                <a:solidFill>
                  <a:srgbClr val="FF0000"/>
                </a:solidFill>
                <a:latin typeface="Tw Cen MT" panose="020B0602020104020603" pitchFamily="34" charset="0"/>
              </a:rPr>
              <a:t>‘properly so called’ </a:t>
            </a:r>
            <a:r>
              <a:rPr lang="en-US" sz="2800" dirty="0">
                <a:solidFill>
                  <a:prstClr val="black"/>
                </a:solidFill>
                <a:latin typeface="Tw Cen MT" panose="020B0602020104020603" pitchFamily="34" charset="0"/>
              </a:rPr>
              <a:t>is that it derives from authority. </a:t>
            </a:r>
          </a:p>
          <a:p>
            <a:endParaRPr lang="en-GB" dirty="0"/>
          </a:p>
        </p:txBody>
      </p:sp>
    </p:spTree>
    <p:extLst>
      <p:ext uri="{BB962C8B-B14F-4D97-AF65-F5344CB8AC3E}">
        <p14:creationId xmlns:p14="http://schemas.microsoft.com/office/powerpoint/2010/main" val="331687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Austin</a:t>
            </a:r>
            <a:endParaRPr lang="en-GB" dirty="0"/>
          </a:p>
        </p:txBody>
      </p:sp>
      <p:sp>
        <p:nvSpPr>
          <p:cNvPr id="3" name="Content Placeholder 2"/>
          <p:cNvSpPr>
            <a:spLocks noGrp="1"/>
          </p:cNvSpPr>
          <p:nvPr>
            <p:ph idx="1"/>
          </p:nvPr>
        </p:nvSpPr>
        <p:spPr/>
        <p:txBody>
          <a:bodyPr>
            <a:normAutofit lnSpcReduction="10000"/>
          </a:bodyPr>
          <a:lstStyle/>
          <a:p>
            <a:pPr marL="342900" lvl="0" indent="-342900">
              <a:lnSpc>
                <a:spcPct val="100000"/>
              </a:lnSpc>
              <a:spcBef>
                <a:spcPct val="20000"/>
              </a:spcBef>
              <a:buClrTx/>
              <a:buSzTx/>
            </a:pPr>
            <a:r>
              <a:rPr lang="en-US" sz="2600" dirty="0">
                <a:solidFill>
                  <a:srgbClr val="FF0000"/>
                </a:solidFill>
                <a:latin typeface="Tw Cen MT" panose="020B0602020104020603" pitchFamily="34" charset="0"/>
              </a:rPr>
              <a:t>Austin</a:t>
            </a:r>
            <a:r>
              <a:rPr lang="en-US" sz="2600" dirty="0">
                <a:solidFill>
                  <a:prstClr val="black"/>
                </a:solidFill>
                <a:latin typeface="Tw Cen MT" panose="020B0602020104020603" pitchFamily="34" charset="0"/>
              </a:rPr>
              <a:t> believed that </a:t>
            </a:r>
            <a:r>
              <a:rPr lang="en-US" sz="2600" b="1" i="1" dirty="0">
                <a:solidFill>
                  <a:srgbClr val="FF0000"/>
                </a:solidFill>
                <a:latin typeface="Tw Cen MT" panose="020B0602020104020603" pitchFamily="34" charset="0"/>
              </a:rPr>
              <a:t>laws by analogy are not law </a:t>
            </a:r>
            <a:r>
              <a:rPr lang="en-US" sz="2600" dirty="0">
                <a:solidFill>
                  <a:prstClr val="black"/>
                </a:solidFill>
                <a:latin typeface="Tw Cen MT" panose="020B0602020104020603" pitchFamily="34" charset="0"/>
              </a:rPr>
              <a:t>per se but are </a:t>
            </a:r>
            <a:r>
              <a:rPr lang="en-US" sz="2600" b="1" i="1" dirty="0">
                <a:solidFill>
                  <a:srgbClr val="FF0000"/>
                </a:solidFill>
                <a:latin typeface="Tw Cen MT" panose="020B0602020104020603" pitchFamily="34" charset="0"/>
              </a:rPr>
              <a:t>positive morality. </a:t>
            </a:r>
          </a:p>
          <a:p>
            <a:pPr marL="342900" lvl="0" indent="-342900">
              <a:lnSpc>
                <a:spcPct val="100000"/>
              </a:lnSpc>
              <a:spcBef>
                <a:spcPct val="20000"/>
              </a:spcBef>
              <a:buClrTx/>
              <a:buSzTx/>
            </a:pPr>
            <a:endParaRPr lang="en-US" sz="2600" dirty="0">
              <a:solidFill>
                <a:prstClr val="black"/>
              </a:solidFill>
              <a:latin typeface="Tw Cen MT" panose="020B0602020104020603" pitchFamily="34" charset="0"/>
            </a:endParaRPr>
          </a:p>
          <a:p>
            <a:pPr marL="342900" lvl="0" indent="-342900">
              <a:lnSpc>
                <a:spcPct val="100000"/>
              </a:lnSpc>
              <a:spcBef>
                <a:spcPct val="20000"/>
              </a:spcBef>
              <a:buClrTx/>
              <a:buSzTx/>
            </a:pPr>
            <a:r>
              <a:rPr lang="en-US" sz="2600" dirty="0">
                <a:solidFill>
                  <a:prstClr val="black"/>
                </a:solidFill>
                <a:latin typeface="Tw Cen MT" panose="020B0602020104020603" pitchFamily="34" charset="0"/>
              </a:rPr>
              <a:t>This is inclusive of rules which are of non-obligatory nature such as rules of social etiquette, moral rules etc.</a:t>
            </a:r>
          </a:p>
          <a:p>
            <a:pPr marL="342900" lvl="0" indent="-342900">
              <a:lnSpc>
                <a:spcPct val="100000"/>
              </a:lnSpc>
              <a:spcBef>
                <a:spcPct val="20000"/>
              </a:spcBef>
              <a:buClrTx/>
              <a:buSzTx/>
            </a:pPr>
            <a:endParaRPr lang="en-US" sz="2600" dirty="0">
              <a:solidFill>
                <a:prstClr val="black"/>
              </a:solidFill>
              <a:latin typeface="Tw Cen MT" panose="020B0602020104020603" pitchFamily="34" charset="0"/>
            </a:endParaRPr>
          </a:p>
          <a:p>
            <a:pPr marL="342900" lvl="0" indent="-342900">
              <a:lnSpc>
                <a:spcPct val="100000"/>
              </a:lnSpc>
              <a:spcBef>
                <a:spcPct val="20000"/>
              </a:spcBef>
              <a:buClrTx/>
              <a:buSzTx/>
            </a:pPr>
            <a:r>
              <a:rPr lang="en-US" sz="2600" dirty="0">
                <a:solidFill>
                  <a:prstClr val="black"/>
                </a:solidFill>
                <a:latin typeface="Tw Cen MT" panose="020B0602020104020603" pitchFamily="34" charset="0"/>
              </a:rPr>
              <a:t>also covers customary law, which, as per the general opinion, are considered binding.</a:t>
            </a:r>
            <a:r>
              <a:rPr lang="en-US" sz="2600" dirty="0">
                <a:solidFill>
                  <a:prstClr val="black"/>
                </a:solidFill>
                <a:latin typeface="Calibri"/>
              </a:rPr>
              <a:t> </a:t>
            </a:r>
          </a:p>
          <a:p>
            <a:endParaRPr lang="en-GB" dirty="0"/>
          </a:p>
        </p:txBody>
      </p:sp>
    </p:spTree>
    <p:extLst>
      <p:ext uri="{BB962C8B-B14F-4D97-AF65-F5344CB8AC3E}">
        <p14:creationId xmlns:p14="http://schemas.microsoft.com/office/powerpoint/2010/main" val="259075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t>
            </a:r>
            <a:r>
              <a:rPr lang="en-GB" dirty="0" smtClean="0">
                <a:solidFill>
                  <a:prstClr val="black"/>
                </a:solidFill>
              </a:rPr>
              <a:t> </a:t>
            </a:r>
            <a:r>
              <a:rPr lang="en-GB" dirty="0">
                <a:solidFill>
                  <a:prstClr val="black"/>
                </a:solidFill>
              </a:rPr>
              <a:t>Austin</a:t>
            </a:r>
            <a:endParaRPr lang="en-GB" dirty="0"/>
          </a:p>
        </p:txBody>
      </p:sp>
      <p:sp>
        <p:nvSpPr>
          <p:cNvPr id="3" name="Content Placeholder 2"/>
          <p:cNvSpPr>
            <a:spLocks noGrp="1"/>
          </p:cNvSpPr>
          <p:nvPr>
            <p:ph idx="1"/>
          </p:nvPr>
        </p:nvSpPr>
        <p:spPr/>
        <p:txBody>
          <a:bodyPr/>
          <a:lstStyle/>
          <a:p>
            <a:pPr algn="just"/>
            <a:r>
              <a:rPr lang="en-GB" dirty="0"/>
              <a:t>The central feature of Austin’s map of the province of jurisprudence is the notion of law as a command of the sovereign. Anything that is not a command is not law. </a:t>
            </a:r>
            <a:endParaRPr lang="en-GB" dirty="0" smtClean="0"/>
          </a:p>
          <a:p>
            <a:pPr algn="just"/>
            <a:r>
              <a:rPr lang="en-GB" dirty="0" smtClean="0"/>
              <a:t>Only </a:t>
            </a:r>
            <a:r>
              <a:rPr lang="en-GB" dirty="0"/>
              <a:t>general commands count as law. And only commands emanating from the sovereign are ‘positive laws’. Austin’s insistence on law as commands requires him to exclude </a:t>
            </a:r>
            <a:r>
              <a:rPr lang="en-GB" b="1" dirty="0" smtClean="0"/>
              <a:t>customary, </a:t>
            </a:r>
            <a:r>
              <a:rPr lang="en-GB" b="1" dirty="0"/>
              <a:t>and public </a:t>
            </a:r>
            <a:r>
              <a:rPr lang="en-GB" b="1" dirty="0" smtClean="0"/>
              <a:t>international </a:t>
            </a:r>
            <a:r>
              <a:rPr lang="en-GB" b="1" dirty="0"/>
              <a:t>law</a:t>
            </a:r>
            <a:r>
              <a:rPr lang="en-GB" dirty="0"/>
              <a:t> from the field of jurisprudence. This is because no specific </a:t>
            </a:r>
            <a:r>
              <a:rPr lang="en-GB" dirty="0" smtClean="0"/>
              <a:t>sovereign </a:t>
            </a:r>
            <a:r>
              <a:rPr lang="en-GB" dirty="0"/>
              <a:t>Legal positivism can be identified as the author of their </a:t>
            </a:r>
            <a:r>
              <a:rPr lang="en-GB" dirty="0" smtClean="0"/>
              <a:t>rules.</a:t>
            </a:r>
            <a:endParaRPr lang="en-GB" dirty="0"/>
          </a:p>
        </p:txBody>
      </p:sp>
    </p:spTree>
    <p:extLst>
      <p:ext uri="{BB962C8B-B14F-4D97-AF65-F5344CB8AC3E}">
        <p14:creationId xmlns:p14="http://schemas.microsoft.com/office/powerpoint/2010/main" val="4125211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Austin</a:t>
            </a:r>
            <a:endParaRPr lang="en-GB" dirty="0"/>
          </a:p>
        </p:txBody>
      </p:sp>
      <p:sp>
        <p:nvSpPr>
          <p:cNvPr id="3" name="Content Placeholder 2"/>
          <p:cNvSpPr>
            <a:spLocks noGrp="1"/>
          </p:cNvSpPr>
          <p:nvPr>
            <p:ph idx="1"/>
          </p:nvPr>
        </p:nvSpPr>
        <p:spPr/>
        <p:txBody>
          <a:bodyPr>
            <a:normAutofit/>
          </a:bodyPr>
          <a:lstStyle/>
          <a:p>
            <a:pPr marL="342900" lvl="0" indent="-342900">
              <a:lnSpc>
                <a:spcPct val="100000"/>
              </a:lnSpc>
              <a:spcBef>
                <a:spcPct val="20000"/>
              </a:spcBef>
              <a:buClrTx/>
              <a:buSzTx/>
            </a:pPr>
            <a:r>
              <a:rPr lang="en-US" sz="2800" b="1" dirty="0">
                <a:solidFill>
                  <a:srgbClr val="FF0000"/>
                </a:solidFill>
                <a:latin typeface="Tw Cen MT" panose="020B0602020104020603" pitchFamily="34" charset="0"/>
              </a:rPr>
              <a:t>comprising of commands of a political sovereign backed by sanctions on the ones who disobey the commands.</a:t>
            </a:r>
          </a:p>
          <a:p>
            <a:pPr marL="342900" lvl="0" indent="-342900">
              <a:lnSpc>
                <a:spcPct val="100000"/>
              </a:lnSpc>
              <a:spcBef>
                <a:spcPct val="20000"/>
              </a:spcBef>
              <a:buClrTx/>
              <a:buSzTx/>
            </a:pPr>
            <a:r>
              <a:rPr lang="en-US" sz="2800" dirty="0">
                <a:solidFill>
                  <a:prstClr val="black"/>
                </a:solidFill>
                <a:latin typeface="Tw Cen MT" panose="020B0602020104020603" pitchFamily="34" charset="0"/>
              </a:rPr>
              <a:t>There are primarily three key constituents of this concept of law:</a:t>
            </a:r>
          </a:p>
          <a:p>
            <a:pPr marL="342900" lvl="0" indent="-342900">
              <a:lnSpc>
                <a:spcPct val="100000"/>
              </a:lnSpc>
              <a:spcBef>
                <a:spcPct val="20000"/>
              </a:spcBef>
              <a:buClrTx/>
              <a:buSzTx/>
            </a:pPr>
            <a:r>
              <a:rPr lang="en-US" sz="2800" b="1" dirty="0">
                <a:solidFill>
                  <a:srgbClr val="FF0000"/>
                </a:solidFill>
                <a:latin typeface="Tw Cen MT" panose="020B0602020104020603" pitchFamily="34" charset="0"/>
              </a:rPr>
              <a:t>1. Political sovereign</a:t>
            </a:r>
          </a:p>
          <a:p>
            <a:pPr marL="342900" lvl="0" indent="-342900">
              <a:lnSpc>
                <a:spcPct val="100000"/>
              </a:lnSpc>
              <a:spcBef>
                <a:spcPct val="20000"/>
              </a:spcBef>
              <a:buClrTx/>
              <a:buSzTx/>
            </a:pPr>
            <a:r>
              <a:rPr lang="en-US" sz="2800" b="1" dirty="0">
                <a:solidFill>
                  <a:srgbClr val="FF0000"/>
                </a:solidFill>
                <a:latin typeface="Tw Cen MT" panose="020B0602020104020603" pitchFamily="34" charset="0"/>
              </a:rPr>
              <a:t>2. </a:t>
            </a:r>
            <a:r>
              <a:rPr lang="en-US" sz="2800" b="1" dirty="0" smtClean="0">
                <a:solidFill>
                  <a:srgbClr val="FF0000"/>
                </a:solidFill>
                <a:latin typeface="Tw Cen MT" panose="020B0602020104020603" pitchFamily="34" charset="0"/>
              </a:rPr>
              <a:t>Command</a:t>
            </a:r>
          </a:p>
          <a:p>
            <a:pPr marL="342900" lvl="0" indent="-342900">
              <a:lnSpc>
                <a:spcPct val="100000"/>
              </a:lnSpc>
              <a:spcBef>
                <a:spcPct val="20000"/>
              </a:spcBef>
              <a:buClrTx/>
              <a:buSzTx/>
            </a:pPr>
            <a:r>
              <a:rPr lang="en-US" sz="2800" b="1" dirty="0" smtClean="0">
                <a:solidFill>
                  <a:srgbClr val="FF0000"/>
                </a:solidFill>
                <a:latin typeface="Tw Cen MT" panose="020B0602020104020603" pitchFamily="34" charset="0"/>
              </a:rPr>
              <a:t>3. Sanction</a:t>
            </a:r>
            <a:endParaRPr lang="en-US" sz="2800" b="1" dirty="0">
              <a:solidFill>
                <a:srgbClr val="FF0000"/>
              </a:solidFill>
              <a:latin typeface="Tw Cen MT" panose="020B0602020104020603" pitchFamily="34" charset="0"/>
            </a:endParaRPr>
          </a:p>
        </p:txBody>
      </p:sp>
    </p:spTree>
    <p:extLst>
      <p:ext uri="{BB962C8B-B14F-4D97-AF65-F5344CB8AC3E}">
        <p14:creationId xmlns:p14="http://schemas.microsoft.com/office/powerpoint/2010/main" val="236272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normAutofit fontScale="85000" lnSpcReduction="20000"/>
          </a:bodyPr>
          <a:lstStyle/>
          <a:p>
            <a:endParaRPr lang="en-GB" dirty="0" smtClean="0"/>
          </a:p>
          <a:p>
            <a:pPr lvl="0" algn="ctr">
              <a:buClr>
                <a:srgbClr val="B71E42"/>
              </a:buClr>
            </a:pPr>
            <a:r>
              <a:rPr lang="en-US" dirty="0">
                <a:solidFill>
                  <a:prstClr val="black"/>
                </a:solidFill>
              </a:rPr>
              <a:t>‘The existence of law is one thing, but its merit or demerit is another.’ </a:t>
            </a:r>
            <a:endParaRPr lang="en-US" dirty="0" smtClean="0">
              <a:solidFill>
                <a:prstClr val="black"/>
              </a:solidFill>
            </a:endParaRPr>
          </a:p>
          <a:p>
            <a:pPr lvl="0" algn="ctr">
              <a:buClr>
                <a:srgbClr val="B71E42"/>
              </a:buClr>
            </a:pPr>
            <a:r>
              <a:rPr lang="en-US" dirty="0"/>
              <a:t>Austin</a:t>
            </a:r>
            <a:endParaRPr lang="en-US" dirty="0">
              <a:solidFill>
                <a:prstClr val="black"/>
              </a:solidFill>
            </a:endParaRPr>
          </a:p>
          <a:p>
            <a:endParaRPr lang="en-GB" dirty="0"/>
          </a:p>
          <a:p>
            <a:r>
              <a:rPr lang="en-GB" dirty="0" smtClean="0"/>
              <a:t>Imagine </a:t>
            </a:r>
            <a:r>
              <a:rPr lang="en-GB" dirty="0"/>
              <a:t>a powerful sovereign who issues commands to his subjects. They are under a duty to comply with his wishes. </a:t>
            </a:r>
            <a:r>
              <a:rPr lang="en-GB" b="1" dirty="0"/>
              <a:t>The notion of law as a command lies at the heart of classical legal positivism as espoused by its two great protagonists, Jeremy Bentham and John </a:t>
            </a:r>
            <a:r>
              <a:rPr lang="en-GB" b="1" dirty="0" smtClean="0"/>
              <a:t>Austin.</a:t>
            </a:r>
          </a:p>
          <a:p>
            <a:r>
              <a:rPr lang="en-GB" dirty="0"/>
              <a:t>Modern legal positivists adopt a considerably more sophisticated approach to the concept of law, but, like their distinguished predecessors, they deny the relationship proposed by natural law, outlined in the previous </a:t>
            </a:r>
            <a:r>
              <a:rPr lang="en-GB" dirty="0" smtClean="0"/>
              <a:t>unit, </a:t>
            </a:r>
            <a:r>
              <a:rPr lang="en-GB" dirty="0"/>
              <a:t>between law and morals.</a:t>
            </a:r>
            <a:endParaRPr lang="en-GB" b="1" dirty="0"/>
          </a:p>
        </p:txBody>
      </p:sp>
    </p:spTree>
    <p:extLst>
      <p:ext uri="{BB962C8B-B14F-4D97-AF65-F5344CB8AC3E}">
        <p14:creationId xmlns:p14="http://schemas.microsoft.com/office/powerpoint/2010/main" val="3178342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Law as social rules: H. L. A. Hart</a:t>
            </a:r>
          </a:p>
        </p:txBody>
      </p:sp>
      <p:sp>
        <p:nvSpPr>
          <p:cNvPr id="3" name="Content Placeholder 2"/>
          <p:cNvSpPr>
            <a:spLocks noGrp="1"/>
          </p:cNvSpPr>
          <p:nvPr>
            <p:ph idx="1"/>
          </p:nvPr>
        </p:nvSpPr>
        <p:spPr/>
        <p:txBody>
          <a:bodyPr/>
          <a:lstStyle/>
          <a:p>
            <a:r>
              <a:rPr lang="en-GB" dirty="0"/>
              <a:t>H. L. A. Hart (1907–92) is often credited with charting the precincts of modern legal theory by applying the techniques of analytical, and </a:t>
            </a:r>
            <a:r>
              <a:rPr lang="en-GB" b="1" dirty="0"/>
              <a:t>especially linguistic, philosophy to the study of law</a:t>
            </a:r>
            <a:r>
              <a:rPr lang="en-GB" dirty="0"/>
              <a:t>. His work illuminates the meaning of legal concepts, the manner in which we deploy them, and the way we think about law and the legal system</a:t>
            </a:r>
            <a:r>
              <a:rPr lang="en-GB" dirty="0" smtClean="0"/>
              <a:t>.</a:t>
            </a:r>
          </a:p>
          <a:p>
            <a:r>
              <a:rPr lang="en-GB" dirty="0"/>
              <a:t>He argues, for instance, that language has </a:t>
            </a:r>
            <a:r>
              <a:rPr lang="en-GB" b="1" dirty="0"/>
              <a:t>an ‘open texture’: </a:t>
            </a:r>
            <a:r>
              <a:rPr lang="en-GB" dirty="0"/>
              <a:t>words (and hence rules) have </a:t>
            </a:r>
            <a:r>
              <a:rPr lang="en-GB" dirty="0" smtClean="0"/>
              <a:t>a number </a:t>
            </a:r>
            <a:r>
              <a:rPr lang="en-GB" dirty="0"/>
              <a:t>of clear meanings, but there are always several ‘</a:t>
            </a:r>
            <a:r>
              <a:rPr lang="en-GB" b="1" dirty="0"/>
              <a:t>penumbral’</a:t>
            </a:r>
            <a:r>
              <a:rPr lang="en-GB" dirty="0"/>
              <a:t> cases where it is uncertain whether the word applies or not.</a:t>
            </a:r>
          </a:p>
        </p:txBody>
      </p:sp>
    </p:spTree>
    <p:extLst>
      <p:ext uri="{BB962C8B-B14F-4D97-AF65-F5344CB8AC3E}">
        <p14:creationId xmlns:p14="http://schemas.microsoft.com/office/powerpoint/2010/main" val="1464805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 of legal positivism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Section 134 of the Penal Code provides:</a:t>
            </a:r>
          </a:p>
          <a:p>
            <a:r>
              <a:rPr lang="en-US" b="1" dirty="0" smtClean="0"/>
              <a:t>“Any </a:t>
            </a:r>
            <a:r>
              <a:rPr lang="en-US" b="1" dirty="0"/>
              <a:t>person who attempts to commit rape is guilty of a felony and is liable to imprisonment for </a:t>
            </a:r>
            <a:r>
              <a:rPr lang="en-US" b="1" dirty="0" smtClean="0"/>
              <a:t>life”</a:t>
            </a:r>
          </a:p>
          <a:p>
            <a:r>
              <a:rPr lang="en-US" dirty="0" smtClean="0"/>
              <a:t>Section 139 of the Penal Code provides;</a:t>
            </a:r>
          </a:p>
          <a:p>
            <a:pPr algn="just"/>
            <a:r>
              <a:rPr lang="en-US" b="1" dirty="0" smtClean="0"/>
              <a:t>“Any </a:t>
            </a:r>
            <a:r>
              <a:rPr lang="en-US" b="1" dirty="0"/>
              <a:t>person who, knowing a woman or girl to be an idiot or imbecile, has or attempts to have unlawful carnal knowledge of her in circumstances not amounting to rape, but which prove that the offender knew at the time of the commission of the offence that the woman or girl was an idiot or imbecile, is guilty of a felony and is liable to imprisonment for fourteen years</a:t>
            </a:r>
            <a:r>
              <a:rPr lang="en-US" b="1" dirty="0" smtClean="0"/>
              <a:t>.”</a:t>
            </a:r>
            <a:endParaRPr lang="en-US" b="1" dirty="0"/>
          </a:p>
        </p:txBody>
      </p:sp>
    </p:spTree>
    <p:extLst>
      <p:ext uri="{BB962C8B-B14F-4D97-AF65-F5344CB8AC3E}">
        <p14:creationId xmlns:p14="http://schemas.microsoft.com/office/powerpoint/2010/main" val="555938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Examples of legal positivism</a:t>
            </a:r>
            <a:endParaRPr lang="en-US" dirty="0"/>
          </a:p>
        </p:txBody>
      </p:sp>
      <p:sp>
        <p:nvSpPr>
          <p:cNvPr id="3" name="Content Placeholder 2"/>
          <p:cNvSpPr>
            <a:spLocks noGrp="1"/>
          </p:cNvSpPr>
          <p:nvPr>
            <p:ph idx="1"/>
          </p:nvPr>
        </p:nvSpPr>
        <p:spPr/>
        <p:txBody>
          <a:bodyPr/>
          <a:lstStyle/>
          <a:p>
            <a:r>
              <a:rPr lang="en-US" dirty="0"/>
              <a:t>Isaac </a:t>
            </a:r>
            <a:r>
              <a:rPr lang="en-US" dirty="0" err="1"/>
              <a:t>Tantameni</a:t>
            </a:r>
            <a:r>
              <a:rPr lang="en-US" dirty="0"/>
              <a:t> C. </a:t>
            </a:r>
            <a:r>
              <a:rPr lang="en-US" dirty="0" err="1"/>
              <a:t>Chali</a:t>
            </a:r>
            <a:r>
              <a:rPr lang="en-US" dirty="0"/>
              <a:t> (Executor of the Will of the Late </a:t>
            </a:r>
            <a:r>
              <a:rPr lang="en-US" dirty="0" err="1"/>
              <a:t>Mwalla</a:t>
            </a:r>
            <a:r>
              <a:rPr lang="en-US" dirty="0"/>
              <a:t> </a:t>
            </a:r>
            <a:r>
              <a:rPr lang="en-US" dirty="0" err="1"/>
              <a:t>Mwalla</a:t>
            </a:r>
            <a:r>
              <a:rPr lang="en-US" dirty="0"/>
              <a:t>) v </a:t>
            </a:r>
            <a:r>
              <a:rPr lang="en-US" dirty="0" err="1"/>
              <a:t>Mwala</a:t>
            </a:r>
            <a:r>
              <a:rPr lang="en-US" dirty="0"/>
              <a:t> (SCZ 6 of 1997) [1997] ZMSC 39 (3 June 1997</a:t>
            </a:r>
            <a:r>
              <a:rPr lang="en-US" dirty="0" smtClean="0"/>
              <a:t>) the supreme court commented as follows:</a:t>
            </a:r>
            <a:endParaRPr lang="en-US" dirty="0"/>
          </a:p>
          <a:p>
            <a:pPr algn="just"/>
            <a:r>
              <a:rPr lang="en-US" b="1" dirty="0" smtClean="0"/>
              <a:t>“Our </a:t>
            </a:r>
            <a:r>
              <a:rPr lang="en-US" b="1" dirty="0"/>
              <a:t>conclusion in this appeal which is based on the law as it stands may appear morally hard. But it must be </a:t>
            </a:r>
            <a:r>
              <a:rPr lang="en-US" b="1" dirty="0" err="1"/>
              <a:t>recognised</a:t>
            </a:r>
            <a:r>
              <a:rPr lang="en-US" b="1" dirty="0"/>
              <a:t> that section 20 Act No. 6 of 1989 is a departure from the long </a:t>
            </a:r>
            <a:r>
              <a:rPr lang="en-US" b="1" dirty="0" smtClean="0"/>
              <a:t>standing </a:t>
            </a:r>
            <a:r>
              <a:rPr lang="en-US" b="1" dirty="0"/>
              <a:t>recognition of unfettered right of disposition by the testator of his </a:t>
            </a:r>
            <a:r>
              <a:rPr lang="en-US" b="1" dirty="0" smtClean="0"/>
              <a:t>property”</a:t>
            </a:r>
            <a:endParaRPr lang="en-US" b="1" dirty="0"/>
          </a:p>
        </p:txBody>
      </p:sp>
    </p:spTree>
    <p:extLst>
      <p:ext uri="{BB962C8B-B14F-4D97-AF65-F5344CB8AC3E}">
        <p14:creationId xmlns:p14="http://schemas.microsoft.com/office/powerpoint/2010/main" val="3205550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28600" lvl="0" indent="-228600" algn="ctr">
              <a:lnSpc>
                <a:spcPct val="120000"/>
              </a:lnSpc>
              <a:spcBef>
                <a:spcPts val="1000"/>
              </a:spcBef>
            </a:pPr>
            <a:r>
              <a:rPr lang="en-GB" sz="2000" b="1" cap="none" dirty="0">
                <a:solidFill>
                  <a:prstClr val="black"/>
                </a:solidFill>
                <a:ea typeface="+mn-ea"/>
                <a:cs typeface="+mn-cs"/>
              </a:rPr>
              <a:t>KAOMA v PARMAR   (1975) Z.R. 9 (H.C.)</a:t>
            </a:r>
            <a:br>
              <a:rPr lang="en-GB" sz="2000" b="1" cap="none" dirty="0">
                <a:solidFill>
                  <a:prstClr val="black"/>
                </a:solidFill>
                <a:ea typeface="+mn-ea"/>
                <a:cs typeface="+mn-cs"/>
              </a:rPr>
            </a:br>
            <a:endParaRPr lang="en-GB" dirty="0"/>
          </a:p>
        </p:txBody>
      </p:sp>
      <p:sp>
        <p:nvSpPr>
          <p:cNvPr id="3" name="Content Placeholder 2"/>
          <p:cNvSpPr>
            <a:spLocks noGrp="1"/>
          </p:cNvSpPr>
          <p:nvPr>
            <p:ph idx="1"/>
          </p:nvPr>
        </p:nvSpPr>
        <p:spPr/>
        <p:txBody>
          <a:bodyPr/>
          <a:lstStyle/>
          <a:p>
            <a:pPr algn="just"/>
            <a:r>
              <a:rPr lang="en-GB" dirty="0" smtClean="0"/>
              <a:t>The </a:t>
            </a:r>
            <a:r>
              <a:rPr lang="en-GB" dirty="0"/>
              <a:t>plaintiff, a police officer in the Zambia Police, claimed damages for personal injury caused by being bitten by a dog belonging to the defendant. The plaintiff was walking along </a:t>
            </a:r>
            <a:r>
              <a:rPr lang="en-GB" dirty="0" err="1"/>
              <a:t>Isunga</a:t>
            </a:r>
            <a:r>
              <a:rPr lang="en-GB" dirty="0"/>
              <a:t> Road near the defendant's house when the dog had attacked him and inflicted injuries on him. The plaintiff alleged that the dog was, to the knowledge of the defendant, of a fierce and mischievous nature and accustomed to bite mankind. This was denied by the defendant.</a:t>
            </a:r>
          </a:p>
        </p:txBody>
      </p:sp>
    </p:spTree>
    <p:extLst>
      <p:ext uri="{BB962C8B-B14F-4D97-AF65-F5344CB8AC3E}">
        <p14:creationId xmlns:p14="http://schemas.microsoft.com/office/powerpoint/2010/main" val="2471419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28600" lvl="0" indent="-228600" algn="ctr">
              <a:lnSpc>
                <a:spcPct val="120000"/>
              </a:lnSpc>
              <a:spcBef>
                <a:spcPts val="1000"/>
              </a:spcBef>
            </a:pPr>
            <a:r>
              <a:rPr lang="en-GB" sz="2000" b="1" cap="none" dirty="0">
                <a:solidFill>
                  <a:prstClr val="black"/>
                </a:solidFill>
                <a:ea typeface="+mn-ea"/>
                <a:cs typeface="+mn-cs"/>
              </a:rPr>
              <a:t>KAOMA v PARMAR   (1975) Z.R. 9 (H.C.)</a:t>
            </a:r>
            <a:br>
              <a:rPr lang="en-GB" sz="2000" b="1" cap="none" dirty="0">
                <a:solidFill>
                  <a:prstClr val="black"/>
                </a:solidFill>
                <a:ea typeface="+mn-ea"/>
                <a:cs typeface="+mn-cs"/>
              </a:rPr>
            </a:br>
            <a:endParaRPr lang="en-GB" dirty="0"/>
          </a:p>
        </p:txBody>
      </p:sp>
      <p:sp>
        <p:nvSpPr>
          <p:cNvPr id="3" name="Content Placeholder 2"/>
          <p:cNvSpPr>
            <a:spLocks noGrp="1"/>
          </p:cNvSpPr>
          <p:nvPr>
            <p:ph idx="1"/>
          </p:nvPr>
        </p:nvSpPr>
        <p:spPr/>
        <p:txBody>
          <a:bodyPr/>
          <a:lstStyle/>
          <a:p>
            <a:pPr algn="just"/>
            <a:r>
              <a:rPr lang="en-GB" b="1" dirty="0" smtClean="0"/>
              <a:t>Holding:</a:t>
            </a:r>
            <a:r>
              <a:rPr lang="en-GB" dirty="0" smtClean="0"/>
              <a:t> In </a:t>
            </a:r>
            <a:r>
              <a:rPr lang="en-GB" dirty="0"/>
              <a:t>the case of a dog, scienter is proved by showing that the dog has a mischievous propensity to bite mankind. One bite known to the owner is enough but it is not necessary to prove even one bite if it can be proved that the owner knew that the dog was a ferocious dog, that is to say, a dog likely to bite without provocation.</a:t>
            </a:r>
          </a:p>
        </p:txBody>
      </p:sp>
    </p:spTree>
    <p:extLst>
      <p:ext uri="{BB962C8B-B14F-4D97-AF65-F5344CB8AC3E}">
        <p14:creationId xmlns:p14="http://schemas.microsoft.com/office/powerpoint/2010/main" val="1783162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000" b="1" cap="none" dirty="0">
                <a:solidFill>
                  <a:prstClr val="black"/>
                </a:solidFill>
              </a:rPr>
              <a:t>KAOMA v PARMAR   (1975) Z.R. 9 (H.C.)</a:t>
            </a:r>
            <a:br>
              <a:rPr lang="en-GB" sz="2000" b="1" cap="none" dirty="0">
                <a:solidFill>
                  <a:prstClr val="black"/>
                </a:solidFill>
              </a:rPr>
            </a:br>
            <a:endParaRPr lang="en-GB" dirty="0"/>
          </a:p>
        </p:txBody>
      </p:sp>
      <p:sp>
        <p:nvSpPr>
          <p:cNvPr id="3" name="Content Placeholder 2"/>
          <p:cNvSpPr>
            <a:spLocks noGrp="1"/>
          </p:cNvSpPr>
          <p:nvPr>
            <p:ph idx="1"/>
          </p:nvPr>
        </p:nvSpPr>
        <p:spPr/>
        <p:txBody>
          <a:bodyPr/>
          <a:lstStyle/>
          <a:p>
            <a:pPr algn="just"/>
            <a:r>
              <a:rPr lang="en-GB" b="1" dirty="0" smtClean="0"/>
              <a:t>“In </a:t>
            </a:r>
            <a:r>
              <a:rPr lang="en-GB" b="1" dirty="0"/>
              <a:t>the circumstances I would be slow to find for the plaintiff. Having seen the indelible ugly scar caused by this savage dog I have no doubt the plaintiff underwent terrible pain and suffering. However, moral issues should not override the legal issues. I, therefore, find not for the plaintiff. He has lost his </a:t>
            </a:r>
            <a:r>
              <a:rPr lang="en-GB" b="1" dirty="0" smtClean="0"/>
              <a:t>claim” </a:t>
            </a:r>
            <a:r>
              <a:rPr lang="en-GB" dirty="0" smtClean="0"/>
              <a:t>Per </a:t>
            </a:r>
            <a:r>
              <a:rPr lang="en-GB" dirty="0" err="1" smtClean="0"/>
              <a:t>Bweupe</a:t>
            </a:r>
            <a:r>
              <a:rPr lang="en-GB" smtClean="0"/>
              <a:t> J. </a:t>
            </a:r>
            <a:endParaRPr lang="en-GB" dirty="0"/>
          </a:p>
        </p:txBody>
      </p:sp>
    </p:spTree>
    <p:extLst>
      <p:ext uri="{BB962C8B-B14F-4D97-AF65-F5344CB8AC3E}">
        <p14:creationId xmlns:p14="http://schemas.microsoft.com/office/powerpoint/2010/main" val="2933480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Examples of legal positivism</a:t>
            </a:r>
            <a:endParaRPr lang="en-US" dirty="0"/>
          </a:p>
        </p:txBody>
      </p:sp>
      <p:sp>
        <p:nvSpPr>
          <p:cNvPr id="3" name="Content Placeholder 2"/>
          <p:cNvSpPr>
            <a:spLocks noGrp="1"/>
          </p:cNvSpPr>
          <p:nvPr>
            <p:ph idx="1"/>
          </p:nvPr>
        </p:nvSpPr>
        <p:spPr/>
        <p:txBody>
          <a:bodyPr/>
          <a:lstStyle/>
          <a:p>
            <a:r>
              <a:rPr lang="en-US" dirty="0"/>
              <a:t>A is showing his willingness to sell his bike and making an offer to B. B accepts A’s proposal and makes an agreement to purchase the </a:t>
            </a:r>
            <a:r>
              <a:rPr lang="en-US" dirty="0" smtClean="0"/>
              <a:t>bike.</a:t>
            </a:r>
            <a:endParaRPr lang="en-US" dirty="0"/>
          </a:p>
        </p:txBody>
      </p:sp>
    </p:spTree>
    <p:extLst>
      <p:ext uri="{BB962C8B-B14F-4D97-AF65-F5344CB8AC3E}">
        <p14:creationId xmlns:p14="http://schemas.microsoft.com/office/powerpoint/2010/main" val="3643208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Examples of legal positivism</a:t>
            </a:r>
            <a:endParaRPr lang="en-US" dirty="0"/>
          </a:p>
        </p:txBody>
      </p:sp>
      <p:sp>
        <p:nvSpPr>
          <p:cNvPr id="3" name="Content Placeholder 2"/>
          <p:cNvSpPr>
            <a:spLocks noGrp="1"/>
          </p:cNvSpPr>
          <p:nvPr>
            <p:ph idx="1"/>
          </p:nvPr>
        </p:nvSpPr>
        <p:spPr/>
        <p:txBody>
          <a:bodyPr/>
          <a:lstStyle/>
          <a:p>
            <a:pPr lvl="0" algn="just">
              <a:buClr>
                <a:srgbClr val="B71E42"/>
              </a:buClr>
            </a:pPr>
            <a:r>
              <a:rPr lang="en-US" sz="1600" dirty="0">
                <a:solidFill>
                  <a:prstClr val="black"/>
                </a:solidFill>
              </a:rPr>
              <a:t>Section 17 of the C</a:t>
            </a:r>
            <a:r>
              <a:rPr lang="en-US" sz="1600" dirty="0" smtClean="0">
                <a:solidFill>
                  <a:prstClr val="black"/>
                </a:solidFill>
              </a:rPr>
              <a:t>ompanies Act </a:t>
            </a:r>
            <a:r>
              <a:rPr lang="en-US" sz="1600" dirty="0">
                <a:solidFill>
                  <a:prstClr val="black"/>
                </a:solidFill>
              </a:rPr>
              <a:t>provides that, </a:t>
            </a:r>
            <a:r>
              <a:rPr lang="en-US" sz="1600" b="1" dirty="0">
                <a:solidFill>
                  <a:prstClr val="black"/>
                </a:solidFill>
              </a:rPr>
              <a:t>“subject to this Act, the incorporation of a company shall have the same effect as a contract under seal between the company and its members from time to time and between those members themselves, in which they agree to form a company whose business will be conducted in accordance with the application for incorporation, the certificate of share capital from time to time, the articles of the company from time to time, and this Act.</a:t>
            </a:r>
            <a:r>
              <a:rPr lang="en-US" sz="1600" dirty="0">
                <a:solidFill>
                  <a:prstClr val="black"/>
                </a:solidFill>
              </a:rPr>
              <a:t>”</a:t>
            </a:r>
          </a:p>
          <a:p>
            <a:endParaRPr lang="en-US" dirty="0"/>
          </a:p>
        </p:txBody>
      </p:sp>
    </p:spTree>
    <p:extLst>
      <p:ext uri="{BB962C8B-B14F-4D97-AF65-F5344CB8AC3E}">
        <p14:creationId xmlns:p14="http://schemas.microsoft.com/office/powerpoint/2010/main" val="2236412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br>
              <a:rPr lang="en-GB" dirty="0" smtClean="0"/>
            </a:br>
            <a:r>
              <a:rPr lang="en-GB" dirty="0" smtClean="0"/>
              <a:t>positivism</a:t>
            </a:r>
            <a:endParaRPr lang="en-GB" dirty="0"/>
          </a:p>
        </p:txBody>
      </p:sp>
      <p:sp>
        <p:nvSpPr>
          <p:cNvPr id="3" name="Content Placeholder 2"/>
          <p:cNvSpPr>
            <a:spLocks noGrp="1"/>
          </p:cNvSpPr>
          <p:nvPr>
            <p:ph idx="1"/>
          </p:nvPr>
        </p:nvSpPr>
        <p:spPr/>
        <p:txBody>
          <a:bodyPr/>
          <a:lstStyle/>
          <a:p>
            <a:pPr algn="just"/>
            <a:r>
              <a:rPr lang="en-GB" dirty="0"/>
              <a:t>The term ‘positivism’ derives from the Latin </a:t>
            </a:r>
            <a:r>
              <a:rPr lang="en-GB" i="1" dirty="0" err="1"/>
              <a:t>positum</a:t>
            </a:r>
            <a:r>
              <a:rPr lang="en-GB" i="1" dirty="0"/>
              <a:t>, </a:t>
            </a:r>
            <a:r>
              <a:rPr lang="en-GB" dirty="0"/>
              <a:t>which </a:t>
            </a:r>
            <a:r>
              <a:rPr lang="en-GB" b="1" dirty="0"/>
              <a:t>refers to the law as it is laid down or posited</a:t>
            </a:r>
            <a:r>
              <a:rPr lang="en-GB" dirty="0"/>
              <a:t>. Broadly speaking, the core of legal positivism is the view that the validity of any law can be traced to an objectively verifiable source. Put simply, legal positivism, like scientific positivism, rejects the view – held by natural lawyers – that law exists independently from human enactment.</a:t>
            </a:r>
            <a:endParaRPr lang="en-GB" b="1" dirty="0"/>
          </a:p>
        </p:txBody>
      </p:sp>
    </p:spTree>
    <p:extLst>
      <p:ext uri="{BB962C8B-B14F-4D97-AF65-F5344CB8AC3E}">
        <p14:creationId xmlns:p14="http://schemas.microsoft.com/office/powerpoint/2010/main" val="2026432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INTRODUCTION</a:t>
            </a:r>
            <a:br>
              <a:rPr lang="en-GB" dirty="0">
                <a:solidFill>
                  <a:prstClr val="black"/>
                </a:solidFill>
              </a:rPr>
            </a:br>
            <a:r>
              <a:rPr lang="en-GB" dirty="0">
                <a:solidFill>
                  <a:prstClr val="black"/>
                </a:solidFill>
              </a:rPr>
              <a:t>positivism</a:t>
            </a:r>
            <a:endParaRPr lang="en-US" dirty="0"/>
          </a:p>
        </p:txBody>
      </p:sp>
      <p:sp>
        <p:nvSpPr>
          <p:cNvPr id="3" name="Content Placeholder 2"/>
          <p:cNvSpPr>
            <a:spLocks noGrp="1"/>
          </p:cNvSpPr>
          <p:nvPr>
            <p:ph idx="1"/>
          </p:nvPr>
        </p:nvSpPr>
        <p:spPr/>
        <p:txBody>
          <a:bodyPr>
            <a:normAutofit fontScale="85000" lnSpcReduction="20000"/>
          </a:bodyPr>
          <a:lstStyle/>
          <a:p>
            <a:r>
              <a:rPr lang="en-US" dirty="0"/>
              <a:t>In Hart’s The Concept of Law (1961), five uses of the term ‘positivism’ in relation to Anglo-American jurisprudence are </a:t>
            </a:r>
            <a:r>
              <a:rPr lang="en-US" dirty="0" smtClean="0"/>
              <a:t>noted.</a:t>
            </a:r>
          </a:p>
          <a:p>
            <a:r>
              <a:rPr lang="en-US" dirty="0" smtClean="0"/>
              <a:t>1</a:t>
            </a:r>
            <a:r>
              <a:rPr lang="en-US" dirty="0" smtClean="0">
                <a:solidFill>
                  <a:srgbClr val="FF0000"/>
                </a:solidFill>
              </a:rPr>
              <a:t>. </a:t>
            </a:r>
            <a:r>
              <a:rPr lang="en-US" dirty="0"/>
              <a:t>L</a:t>
            </a:r>
            <a:r>
              <a:rPr lang="en-US" dirty="0" smtClean="0"/>
              <a:t>aws </a:t>
            </a:r>
            <a:r>
              <a:rPr lang="en-US" dirty="0"/>
              <a:t>are seen as the commands of human beings </a:t>
            </a:r>
            <a:r>
              <a:rPr lang="en-US" dirty="0">
                <a:solidFill>
                  <a:srgbClr val="FF0000"/>
                </a:solidFill>
              </a:rPr>
              <a:t>(the ‘social concept</a:t>
            </a:r>
            <a:r>
              <a:rPr lang="en-US" dirty="0" smtClean="0">
                <a:solidFill>
                  <a:srgbClr val="FF0000"/>
                </a:solidFill>
              </a:rPr>
              <a:t>’)</a:t>
            </a:r>
          </a:p>
          <a:p>
            <a:r>
              <a:rPr lang="en-US" dirty="0" smtClean="0"/>
              <a:t>2</a:t>
            </a:r>
            <a:r>
              <a:rPr lang="en-US" dirty="0"/>
              <a:t>. </a:t>
            </a:r>
            <a:r>
              <a:rPr lang="en-US" dirty="0" smtClean="0">
                <a:solidFill>
                  <a:srgbClr val="FF0000"/>
                </a:solidFill>
              </a:rPr>
              <a:t> </a:t>
            </a:r>
            <a:r>
              <a:rPr lang="en-US" b="1" dirty="0"/>
              <a:t>T</a:t>
            </a:r>
            <a:r>
              <a:rPr lang="en-US" b="1" dirty="0" smtClean="0"/>
              <a:t>here </a:t>
            </a:r>
            <a:r>
              <a:rPr lang="en-US" b="1" dirty="0"/>
              <a:t>is no necessary link </a:t>
            </a:r>
            <a:r>
              <a:rPr lang="en-US" b="1" dirty="0" smtClean="0"/>
              <a:t>between </a:t>
            </a:r>
            <a:r>
              <a:rPr lang="en-US" b="1" dirty="0"/>
              <a:t>law and morals, as </a:t>
            </a:r>
            <a:r>
              <a:rPr lang="en-US" b="1" dirty="0" smtClean="0"/>
              <a:t>emphasized </a:t>
            </a:r>
            <a:r>
              <a:rPr lang="en-US" b="1" dirty="0"/>
              <a:t>by </a:t>
            </a:r>
            <a:r>
              <a:rPr lang="en-US" b="1" dirty="0" err="1"/>
              <a:t>Kelsen</a:t>
            </a:r>
            <a:r>
              <a:rPr lang="en-US" b="1" dirty="0"/>
              <a:t> </a:t>
            </a:r>
            <a:r>
              <a:rPr lang="en-US" dirty="0">
                <a:solidFill>
                  <a:srgbClr val="FF0000"/>
                </a:solidFill>
              </a:rPr>
              <a:t>(the ‘separability concept</a:t>
            </a:r>
            <a:r>
              <a:rPr lang="en-US" dirty="0" smtClean="0">
                <a:solidFill>
                  <a:srgbClr val="FF0000"/>
                </a:solidFill>
              </a:rPr>
              <a:t>’)</a:t>
            </a:r>
          </a:p>
          <a:p>
            <a:r>
              <a:rPr lang="en-US" dirty="0">
                <a:solidFill>
                  <a:srgbClr val="FF0000"/>
                </a:solidFill>
              </a:rPr>
              <a:t>3. </a:t>
            </a:r>
            <a:r>
              <a:rPr lang="en-US" dirty="0" smtClean="0">
                <a:solidFill>
                  <a:srgbClr val="FF0000"/>
                </a:solidFill>
              </a:rPr>
              <a:t> </a:t>
            </a:r>
            <a:r>
              <a:rPr lang="en-US" dirty="0"/>
              <a:t>T</a:t>
            </a:r>
            <a:r>
              <a:rPr lang="en-US" dirty="0" smtClean="0"/>
              <a:t>he </a:t>
            </a:r>
            <a:r>
              <a:rPr lang="en-US" dirty="0" smtClean="0"/>
              <a:t>idea </a:t>
            </a:r>
            <a:r>
              <a:rPr lang="en-US" dirty="0"/>
              <a:t>of analysis or study of meanings of legal concepts</a:t>
            </a:r>
            <a:r>
              <a:rPr lang="en-US" dirty="0" smtClean="0"/>
              <a:t>.</a:t>
            </a:r>
          </a:p>
          <a:p>
            <a:r>
              <a:rPr lang="en-US" dirty="0" smtClean="0">
                <a:solidFill>
                  <a:srgbClr val="FF0000"/>
                </a:solidFill>
              </a:rPr>
              <a:t>4 </a:t>
            </a:r>
            <a:r>
              <a:rPr lang="en-US" dirty="0" smtClean="0">
                <a:solidFill>
                  <a:srgbClr val="FF0000"/>
                </a:solidFill>
              </a:rPr>
              <a:t> </a:t>
            </a:r>
            <a:r>
              <a:rPr lang="en-US" b="1" dirty="0"/>
              <a:t>T</a:t>
            </a:r>
            <a:r>
              <a:rPr lang="en-US" b="1" dirty="0" smtClean="0"/>
              <a:t>he </a:t>
            </a:r>
            <a:r>
              <a:rPr lang="en-US" b="1" dirty="0"/>
              <a:t>view that a legal system is a ‘closed logical system’ in which logical means alone are to be used to deduce correct decisions from pre-determined legal </a:t>
            </a:r>
            <a:r>
              <a:rPr lang="en-US" b="1" dirty="0" smtClean="0"/>
              <a:t>rules</a:t>
            </a:r>
          </a:p>
          <a:p>
            <a:r>
              <a:rPr lang="en-US" dirty="0" smtClean="0">
                <a:solidFill>
                  <a:srgbClr val="FF0000"/>
                </a:solidFill>
              </a:rPr>
              <a:t>5 </a:t>
            </a:r>
            <a:r>
              <a:rPr lang="en-US" dirty="0" smtClean="0"/>
              <a:t>the </a:t>
            </a:r>
            <a:r>
              <a:rPr lang="en-US" dirty="0"/>
              <a:t>term is used to indicate the theory that </a:t>
            </a:r>
            <a:r>
              <a:rPr lang="en-US" b="1" dirty="0"/>
              <a:t>moral judgments cannot </a:t>
            </a:r>
            <a:r>
              <a:rPr lang="en-US" dirty="0"/>
              <a:t>be established, as can statements of fact, by </a:t>
            </a:r>
            <a:r>
              <a:rPr lang="en-US" b="1" dirty="0"/>
              <a:t>rational argument </a:t>
            </a:r>
            <a:r>
              <a:rPr lang="en-US" dirty="0"/>
              <a:t>or evidence or proof</a:t>
            </a:r>
          </a:p>
        </p:txBody>
      </p:sp>
    </p:spTree>
    <p:extLst>
      <p:ext uri="{BB962C8B-B14F-4D97-AF65-F5344CB8AC3E}">
        <p14:creationId xmlns:p14="http://schemas.microsoft.com/office/powerpoint/2010/main" val="3928466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br>
              <a:rPr lang="en-GB" dirty="0" smtClean="0"/>
            </a:br>
            <a:r>
              <a:rPr lang="en-GB" dirty="0" smtClean="0"/>
              <a:t>“ought” </a:t>
            </a:r>
            <a:r>
              <a:rPr lang="en-GB" dirty="0" err="1" smtClean="0"/>
              <a:t>vs</a:t>
            </a:r>
            <a:r>
              <a:rPr lang="en-GB" dirty="0" smtClean="0"/>
              <a:t> “is”</a:t>
            </a:r>
            <a:endParaRPr lang="en-GB" dirty="0"/>
          </a:p>
        </p:txBody>
      </p:sp>
      <p:sp>
        <p:nvSpPr>
          <p:cNvPr id="3" name="Content Placeholder 2"/>
          <p:cNvSpPr>
            <a:spLocks noGrp="1"/>
          </p:cNvSpPr>
          <p:nvPr>
            <p:ph idx="1"/>
          </p:nvPr>
        </p:nvSpPr>
        <p:spPr/>
        <p:txBody>
          <a:bodyPr>
            <a:normAutofit fontScale="85000" lnSpcReduction="20000"/>
          </a:bodyPr>
          <a:lstStyle/>
          <a:p>
            <a:r>
              <a:rPr lang="en-GB" dirty="0"/>
              <a:t>The highest common factor among legal positivists is that the law as laid down should be kept separate – for the purpose of study and analysis – from the law as it ought morally to be. In other words, that a clear distinction must be drawn between </a:t>
            </a:r>
            <a:r>
              <a:rPr lang="en-GB" b="1" dirty="0"/>
              <a:t>‘ought’ (that which is morally desirable) and ‘is’ (that which actually exists</a:t>
            </a:r>
            <a:r>
              <a:rPr lang="en-GB" b="1" dirty="0" smtClean="0"/>
              <a:t>).</a:t>
            </a:r>
          </a:p>
          <a:p>
            <a:pPr algn="just"/>
            <a:r>
              <a:rPr lang="en-GB" dirty="0" smtClean="0"/>
              <a:t> </a:t>
            </a:r>
            <a:r>
              <a:rPr lang="en-GB" dirty="0"/>
              <a:t>P</a:t>
            </a:r>
            <a:r>
              <a:rPr lang="en-GB" dirty="0" smtClean="0"/>
              <a:t>ositivists do not necessarily </a:t>
            </a:r>
            <a:r>
              <a:rPr lang="en-GB" dirty="0"/>
              <a:t>subscribe to the proposition, often ascribed to them, that unjust or iniquitous laws must be obeyed – merely because they are law. Indeed, both Austin and Bentham acknowledge that disobedience to evil laws is legitimate if it would promote change for the good. In the words of the foremost modern legal positivist H. L. A. Hart: </a:t>
            </a:r>
            <a:endParaRPr lang="en-GB" dirty="0" smtClean="0"/>
          </a:p>
          <a:p>
            <a:pPr algn="just"/>
            <a:r>
              <a:rPr lang="en-GB" b="1" dirty="0" smtClean="0"/>
              <a:t>“[</a:t>
            </a:r>
            <a:r>
              <a:rPr lang="en-GB" b="1" dirty="0"/>
              <a:t>T]he certification of something as legally valid is not conclusive of the question of obedience, . . . [H]</a:t>
            </a:r>
            <a:r>
              <a:rPr lang="en-GB" b="1" dirty="0" err="1"/>
              <a:t>owever</a:t>
            </a:r>
            <a:r>
              <a:rPr lang="en-GB" b="1" dirty="0"/>
              <a:t> great the aura of majesty or authority which the official system may have, its demands must in the end be submitted to a moral </a:t>
            </a:r>
            <a:r>
              <a:rPr lang="en-GB" b="1" dirty="0" smtClean="0"/>
              <a:t>scrutiny”</a:t>
            </a:r>
            <a:endParaRPr lang="en-GB" b="1" dirty="0"/>
          </a:p>
        </p:txBody>
      </p:sp>
    </p:spTree>
    <p:extLst>
      <p:ext uri="{BB962C8B-B14F-4D97-AF65-F5344CB8AC3E}">
        <p14:creationId xmlns:p14="http://schemas.microsoft.com/office/powerpoint/2010/main" val="1239439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Law as commands: </a:t>
            </a:r>
            <a:r>
              <a:rPr lang="en-GB" dirty="0" smtClean="0"/>
              <a:t>Bentham</a:t>
            </a:r>
            <a:endParaRPr lang="en-GB" dirty="0"/>
          </a:p>
        </p:txBody>
      </p:sp>
      <p:sp>
        <p:nvSpPr>
          <p:cNvPr id="3" name="Content Placeholder 2"/>
          <p:cNvSpPr>
            <a:spLocks noGrp="1"/>
          </p:cNvSpPr>
          <p:nvPr>
            <p:ph idx="1"/>
          </p:nvPr>
        </p:nvSpPr>
        <p:spPr/>
        <p:txBody>
          <a:bodyPr>
            <a:normAutofit fontScale="92500" lnSpcReduction="20000"/>
          </a:bodyPr>
          <a:lstStyle/>
          <a:p>
            <a:pPr algn="just"/>
            <a:r>
              <a:rPr lang="en-GB" dirty="0"/>
              <a:t>The </a:t>
            </a:r>
            <a:r>
              <a:rPr lang="en-GB" dirty="0" smtClean="0"/>
              <a:t>exceptional </a:t>
            </a:r>
            <a:r>
              <a:rPr lang="en-GB" dirty="0"/>
              <a:t>writings of Jeremy Bentham (1748–1832) constitute a major contribution to positivist jurisprudence and the systematic analysis of law and the legal system. Not only did he seek to expose the shibboleths of his age and construct a comprehensive theory of law, logic, politics, and psychology, founded on the principle </a:t>
            </a:r>
            <a:r>
              <a:rPr lang="en-GB" dirty="0" smtClean="0"/>
              <a:t>of utility</a:t>
            </a:r>
            <a:r>
              <a:rPr lang="en-GB" dirty="0"/>
              <a:t>, but he essayed for reform of the law on almost every subject. </a:t>
            </a:r>
            <a:endParaRPr lang="en-GB" dirty="0" smtClean="0"/>
          </a:p>
          <a:p>
            <a:pPr algn="just"/>
            <a:r>
              <a:rPr lang="en-GB" b="1" dirty="0" smtClean="0"/>
              <a:t>His </a:t>
            </a:r>
            <a:r>
              <a:rPr lang="en-GB" b="1" dirty="0"/>
              <a:t>critique of the common law and its theoretical underpinnings are especially ferocious</a:t>
            </a:r>
            <a:r>
              <a:rPr lang="en-GB" dirty="0"/>
              <a:t>. Moved by the spirit of the Enlightenment, Bentham sought to subject the common law to the cold light of reason. He attempted to demystify the law, to expose, in his characteristically cutting style, what lay behind its mask. Appeals to natural law were nothing more than ‘private opinion in disguise’ or ‘the mere opinion of men self-constituted into legislatures’</a:t>
            </a:r>
          </a:p>
        </p:txBody>
      </p:sp>
    </p:spTree>
    <p:extLst>
      <p:ext uri="{BB962C8B-B14F-4D97-AF65-F5344CB8AC3E}">
        <p14:creationId xmlns:p14="http://schemas.microsoft.com/office/powerpoint/2010/main" val="329876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a:t>
            </a:r>
            <a:r>
              <a:rPr lang="en-GB" dirty="0" smtClean="0">
                <a:solidFill>
                  <a:prstClr val="black"/>
                </a:solidFill>
              </a:rPr>
              <a:t>Bentham</a:t>
            </a:r>
            <a:endParaRPr lang="en-GB" dirty="0"/>
          </a:p>
        </p:txBody>
      </p:sp>
      <p:sp>
        <p:nvSpPr>
          <p:cNvPr id="3" name="Content Placeholder 2"/>
          <p:cNvSpPr>
            <a:spLocks noGrp="1"/>
          </p:cNvSpPr>
          <p:nvPr>
            <p:ph idx="1"/>
          </p:nvPr>
        </p:nvSpPr>
        <p:spPr/>
        <p:txBody>
          <a:bodyPr>
            <a:normAutofit fontScale="92500" lnSpcReduction="20000"/>
          </a:bodyPr>
          <a:lstStyle/>
          <a:p>
            <a:r>
              <a:rPr lang="en-GB" dirty="0"/>
              <a:t>The indeterminacy of the common law, he argued, is endemic. Unwritten law is intrinsically vague and uncertain. It cannot provide a reliable, public standard which can reasonably </a:t>
            </a:r>
            <a:r>
              <a:rPr lang="en-GB" dirty="0" smtClean="0"/>
              <a:t>be expected </a:t>
            </a:r>
            <a:r>
              <a:rPr lang="en-GB" dirty="0"/>
              <a:t>to guide behaviour. </a:t>
            </a:r>
            <a:endParaRPr lang="en-GB" dirty="0" smtClean="0"/>
          </a:p>
          <a:p>
            <a:r>
              <a:rPr lang="en-GB" dirty="0" smtClean="0"/>
              <a:t>The </a:t>
            </a:r>
            <a:r>
              <a:rPr lang="en-GB" dirty="0"/>
              <a:t>chaos of the common law had to be dealt with systematically. For Bentham this lay, quite simply, in codification. </a:t>
            </a:r>
            <a:r>
              <a:rPr lang="en-GB" b="1" dirty="0"/>
              <a:t>Legal codes would significantly diminish the power of judges; their task would consist less of interpreting than administering the law. </a:t>
            </a:r>
            <a:endParaRPr lang="en-GB" b="1" dirty="0" smtClean="0"/>
          </a:p>
          <a:p>
            <a:r>
              <a:rPr lang="en-GB" b="1" dirty="0" smtClean="0"/>
              <a:t>It </a:t>
            </a:r>
            <a:r>
              <a:rPr lang="en-GB" b="1" dirty="0"/>
              <a:t>would also remove much of the need for lawyers: the code would be readily comprehensible without the help of legal advisers. </a:t>
            </a:r>
            <a:endParaRPr lang="en-GB" b="1" dirty="0" smtClean="0"/>
          </a:p>
          <a:p>
            <a:r>
              <a:rPr lang="en-GB" dirty="0" smtClean="0"/>
              <a:t>Unlike </a:t>
            </a:r>
            <a:r>
              <a:rPr lang="en-GB" dirty="0"/>
              <a:t>the Continental system of law that has long adopted Napoleonic codes based on Roman law, codification in the common law world remains a dream.</a:t>
            </a:r>
          </a:p>
        </p:txBody>
      </p:sp>
    </p:spTree>
    <p:extLst>
      <p:ext uri="{BB962C8B-B14F-4D97-AF65-F5344CB8AC3E}">
        <p14:creationId xmlns:p14="http://schemas.microsoft.com/office/powerpoint/2010/main" val="3134832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Bentham</a:t>
            </a:r>
            <a:endParaRPr lang="en-GB" dirty="0"/>
          </a:p>
        </p:txBody>
      </p:sp>
      <p:sp>
        <p:nvSpPr>
          <p:cNvPr id="3" name="Content Placeholder 2"/>
          <p:cNvSpPr>
            <a:spLocks noGrp="1"/>
          </p:cNvSpPr>
          <p:nvPr>
            <p:ph idx="1"/>
          </p:nvPr>
        </p:nvSpPr>
        <p:spPr/>
        <p:txBody>
          <a:bodyPr/>
          <a:lstStyle/>
          <a:p>
            <a:pPr marL="0" lvl="0" indent="0">
              <a:lnSpc>
                <a:spcPct val="100000"/>
              </a:lnSpc>
              <a:spcBef>
                <a:spcPct val="20000"/>
              </a:spcBef>
              <a:buClrTx/>
              <a:buSzTx/>
              <a:buNone/>
            </a:pPr>
            <a:r>
              <a:rPr lang="en-US" sz="2800" dirty="0">
                <a:solidFill>
                  <a:srgbClr val="FF0000"/>
                </a:solidFill>
                <a:latin typeface="Calibri"/>
              </a:rPr>
              <a:t>law</a:t>
            </a:r>
            <a:r>
              <a:rPr lang="en-US" sz="2800" dirty="0">
                <a:solidFill>
                  <a:prstClr val="black"/>
                </a:solidFill>
                <a:latin typeface="Calibri"/>
              </a:rPr>
              <a:t> is usually summarized as </a:t>
            </a:r>
            <a:r>
              <a:rPr lang="en-US" sz="2800" b="1" i="1" dirty="0">
                <a:solidFill>
                  <a:srgbClr val="FF0000"/>
                </a:solidFill>
                <a:latin typeface="Calibri"/>
              </a:rPr>
              <a:t>‘the command of a sovereign backed by a sanction’.</a:t>
            </a:r>
          </a:p>
          <a:p>
            <a:pPr marL="0" lvl="0" indent="0">
              <a:lnSpc>
                <a:spcPct val="100000"/>
              </a:lnSpc>
              <a:spcBef>
                <a:spcPct val="20000"/>
              </a:spcBef>
              <a:buClrTx/>
              <a:buSzTx/>
              <a:buNone/>
            </a:pPr>
            <a:endParaRPr lang="en-US" sz="2800" dirty="0">
              <a:solidFill>
                <a:prstClr val="black"/>
              </a:solidFill>
              <a:latin typeface="Calibri"/>
            </a:endParaRPr>
          </a:p>
          <a:p>
            <a:pPr marL="342900" lvl="0" indent="-342900" algn="just">
              <a:lnSpc>
                <a:spcPct val="100000"/>
              </a:lnSpc>
              <a:spcBef>
                <a:spcPct val="20000"/>
              </a:spcBef>
              <a:buClrTx/>
              <a:buSzTx/>
            </a:pPr>
            <a:r>
              <a:rPr lang="en-US" sz="2800" dirty="0">
                <a:solidFill>
                  <a:prstClr val="black"/>
                </a:solidFill>
                <a:latin typeface="Calibri"/>
              </a:rPr>
              <a:t>His view </a:t>
            </a:r>
            <a:r>
              <a:rPr lang="en-US" sz="2800" dirty="0" smtClean="0">
                <a:solidFill>
                  <a:prstClr val="black"/>
                </a:solidFill>
                <a:latin typeface="Calibri"/>
              </a:rPr>
              <a:t>on </a:t>
            </a:r>
            <a:r>
              <a:rPr lang="en-US" sz="2800" dirty="0">
                <a:solidFill>
                  <a:prstClr val="black"/>
                </a:solidFill>
                <a:latin typeface="Calibri"/>
              </a:rPr>
              <a:t>law = </a:t>
            </a:r>
            <a:r>
              <a:rPr lang="en-US" sz="2800" b="1" i="1" dirty="0">
                <a:solidFill>
                  <a:srgbClr val="FF0000"/>
                </a:solidFill>
                <a:latin typeface="Calibri"/>
              </a:rPr>
              <a:t>“an assemblage of signs declarative of a volition conceived or adopted by the sovereign in a state, concerning the conduct to be observed… by persons, who are or are supposed to be subject to his power, ...” </a:t>
            </a:r>
          </a:p>
          <a:p>
            <a:endParaRPr lang="en-GB" dirty="0"/>
          </a:p>
        </p:txBody>
      </p:sp>
    </p:spTree>
    <p:extLst>
      <p:ext uri="{BB962C8B-B14F-4D97-AF65-F5344CB8AC3E}">
        <p14:creationId xmlns:p14="http://schemas.microsoft.com/office/powerpoint/2010/main" val="3333025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Law as commands: Bentham</a:t>
            </a:r>
            <a:endParaRPr lang="en-GB" dirty="0"/>
          </a:p>
        </p:txBody>
      </p:sp>
      <p:sp>
        <p:nvSpPr>
          <p:cNvPr id="3" name="Content Placeholder 2"/>
          <p:cNvSpPr>
            <a:spLocks noGrp="1"/>
          </p:cNvSpPr>
          <p:nvPr>
            <p:ph idx="1"/>
          </p:nvPr>
        </p:nvSpPr>
        <p:spPr/>
        <p:txBody>
          <a:bodyPr>
            <a:normAutofit/>
          </a:bodyPr>
          <a:lstStyle/>
          <a:p>
            <a:pPr marL="342900" lvl="0" indent="-342900">
              <a:lnSpc>
                <a:spcPct val="100000"/>
              </a:lnSpc>
              <a:spcBef>
                <a:spcPct val="20000"/>
              </a:spcBef>
              <a:buClrTx/>
              <a:buSzTx/>
            </a:pPr>
            <a:r>
              <a:rPr lang="en-US" sz="2800" i="1" dirty="0">
                <a:solidFill>
                  <a:srgbClr val="FF0000"/>
                </a:solidFill>
                <a:latin typeface="Calibri"/>
              </a:rPr>
              <a:t>command</a:t>
            </a:r>
            <a:r>
              <a:rPr lang="en-US" sz="2800" dirty="0">
                <a:solidFill>
                  <a:prstClr val="black"/>
                </a:solidFill>
                <a:latin typeface="Calibri"/>
              </a:rPr>
              <a:t>‘ – the will conceived by the sovereign is 		      manifestly imperative,</a:t>
            </a:r>
          </a:p>
          <a:p>
            <a:pPr marL="342900" lvl="0" indent="-342900">
              <a:lnSpc>
                <a:spcPct val="100000"/>
              </a:lnSpc>
              <a:spcBef>
                <a:spcPct val="20000"/>
              </a:spcBef>
              <a:buClrTx/>
              <a:buSzTx/>
            </a:pPr>
            <a:endParaRPr lang="en-US" sz="2800" dirty="0">
              <a:solidFill>
                <a:prstClr val="black"/>
              </a:solidFill>
              <a:latin typeface="Calibri"/>
            </a:endParaRPr>
          </a:p>
          <a:p>
            <a:pPr marL="342900" lvl="0" indent="-342900">
              <a:lnSpc>
                <a:spcPct val="100000"/>
              </a:lnSpc>
              <a:spcBef>
                <a:spcPct val="20000"/>
              </a:spcBef>
              <a:buClrTx/>
              <a:buSzTx/>
            </a:pPr>
            <a:r>
              <a:rPr lang="en-US" sz="2800" dirty="0">
                <a:solidFill>
                  <a:prstClr val="black"/>
                </a:solidFill>
                <a:latin typeface="Calibri"/>
              </a:rPr>
              <a:t>‚</a:t>
            </a:r>
            <a:r>
              <a:rPr lang="en-US" sz="2800" i="1" dirty="0">
                <a:solidFill>
                  <a:srgbClr val="FF0000"/>
                </a:solidFill>
                <a:latin typeface="Calibri"/>
              </a:rPr>
              <a:t>sovereignty‘</a:t>
            </a:r>
            <a:r>
              <a:rPr lang="en-US" sz="2800" dirty="0">
                <a:solidFill>
                  <a:prstClr val="black"/>
                </a:solidFill>
                <a:latin typeface="Calibri"/>
              </a:rPr>
              <a:t> and</a:t>
            </a:r>
          </a:p>
          <a:p>
            <a:pPr marL="342900" lvl="0" indent="-342900">
              <a:lnSpc>
                <a:spcPct val="100000"/>
              </a:lnSpc>
              <a:spcBef>
                <a:spcPct val="20000"/>
              </a:spcBef>
              <a:buClrTx/>
              <a:buSzTx/>
            </a:pPr>
            <a:endParaRPr lang="en-US" sz="2800" dirty="0">
              <a:solidFill>
                <a:prstClr val="black"/>
              </a:solidFill>
              <a:latin typeface="Calibri"/>
            </a:endParaRPr>
          </a:p>
          <a:p>
            <a:pPr marL="342900" lvl="0" indent="-342900">
              <a:lnSpc>
                <a:spcPct val="100000"/>
              </a:lnSpc>
              <a:spcBef>
                <a:spcPct val="20000"/>
              </a:spcBef>
              <a:buClrTx/>
              <a:buSzTx/>
            </a:pPr>
            <a:r>
              <a:rPr lang="en-US" sz="2800" dirty="0">
                <a:solidFill>
                  <a:prstClr val="black"/>
                </a:solidFill>
                <a:latin typeface="Calibri"/>
              </a:rPr>
              <a:t>‚</a:t>
            </a:r>
            <a:r>
              <a:rPr lang="en-US" sz="2800" i="1" dirty="0">
                <a:solidFill>
                  <a:srgbClr val="FF0000"/>
                </a:solidFill>
                <a:latin typeface="Calibri"/>
              </a:rPr>
              <a:t>sanction‘, </a:t>
            </a:r>
            <a:r>
              <a:rPr lang="en-US" sz="2800" dirty="0">
                <a:solidFill>
                  <a:prstClr val="black"/>
                </a:solidFill>
                <a:latin typeface="Calibri"/>
              </a:rPr>
              <a:t>-  in the attachment of motivations to 		    compliance in the form of anticipated </a:t>
            </a:r>
            <a:r>
              <a:rPr lang="en-US" sz="2800" dirty="0" smtClean="0">
                <a:solidFill>
                  <a:prstClr val="black"/>
                </a:solidFill>
                <a:latin typeface="Calibri"/>
              </a:rPr>
              <a:t> </a:t>
            </a:r>
            <a:r>
              <a:rPr lang="en-US" sz="2800" dirty="0">
                <a:solidFill>
                  <a:prstClr val="black"/>
                </a:solidFill>
                <a:latin typeface="Calibri"/>
              </a:rPr>
              <a:t>consequences</a:t>
            </a:r>
          </a:p>
          <a:p>
            <a:endParaRPr lang="en-GB" dirty="0"/>
          </a:p>
        </p:txBody>
      </p:sp>
    </p:spTree>
    <p:extLst>
      <p:ext uri="{BB962C8B-B14F-4D97-AF65-F5344CB8AC3E}">
        <p14:creationId xmlns:p14="http://schemas.microsoft.com/office/powerpoint/2010/main" val="207997317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672</TotalTime>
  <Words>2345</Words>
  <Application>Microsoft Office PowerPoint</Application>
  <PresentationFormat>Widescreen</PresentationFormat>
  <Paragraphs>103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Cambria</vt:lpstr>
      <vt:lpstr>Gill Sans MT</vt:lpstr>
      <vt:lpstr>Tw Cen MT</vt:lpstr>
      <vt:lpstr>Gallery</vt:lpstr>
      <vt:lpstr>UNIVERSITY OF LUSAKA SCHOOL OF LAW L403 POSITVISTS THEORY OF LAW</vt:lpstr>
      <vt:lpstr>INTRODUCTION</vt:lpstr>
      <vt:lpstr>INTRODUCTION positivism</vt:lpstr>
      <vt:lpstr>INTRODUCTION positivism</vt:lpstr>
      <vt:lpstr>INTRODUCTION “ought” vs “is”</vt:lpstr>
      <vt:lpstr>Law as commands: Bentham</vt:lpstr>
      <vt:lpstr>Law as commands: Bentham</vt:lpstr>
      <vt:lpstr>Law as commands: Bentham</vt:lpstr>
      <vt:lpstr>Law as commands: Bentham</vt:lpstr>
      <vt:lpstr>Law as commands: Bentham and Principle of Utility</vt:lpstr>
      <vt:lpstr>Law as commands: Bentham and Principle of Utility</vt:lpstr>
      <vt:lpstr>Law as commands: Bentham and Principle of Utility</vt:lpstr>
      <vt:lpstr>Law as commands: Austin</vt:lpstr>
      <vt:lpstr>Law as commands: Austin</vt:lpstr>
      <vt:lpstr>Law as commands: Austin</vt:lpstr>
      <vt:lpstr>Law as commands: Austin</vt:lpstr>
      <vt:lpstr>Law as commands: Austin</vt:lpstr>
      <vt:lpstr>Law as commands:  Austin</vt:lpstr>
      <vt:lpstr>Law as commands:  Austin</vt:lpstr>
      <vt:lpstr>Law as social rules: H. L. A. Hart</vt:lpstr>
      <vt:lpstr>Examples of legal positivism</vt:lpstr>
      <vt:lpstr>Examples of legal positivism</vt:lpstr>
      <vt:lpstr>KAOMA v PARMAR   (1975) Z.R. 9 (H.C.) </vt:lpstr>
      <vt:lpstr>KAOMA v PARMAR   (1975) Z.R. 9 (H.C.) </vt:lpstr>
      <vt:lpstr>KAOMA v PARMAR   (1975) Z.R. 9 (H.C.) </vt:lpstr>
      <vt:lpstr>Examples of legal positivism</vt:lpstr>
      <vt:lpstr>Examples of legal positivism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 L403 NATURAL LAW THEORY</dc:title>
  <dc:creator>Chisanga Mutale</dc:creator>
  <cp:lastModifiedBy>MR CHISANGA</cp:lastModifiedBy>
  <cp:revision>64</cp:revision>
  <dcterms:created xsi:type="dcterms:W3CDTF">2023-07-17T09:54:23Z</dcterms:created>
  <dcterms:modified xsi:type="dcterms:W3CDTF">2023-08-14T06:47:11Z</dcterms:modified>
</cp:coreProperties>
</file>