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2" r:id="rId5"/>
    <p:sldId id="263" r:id="rId6"/>
    <p:sldId id="264" r:id="rId7"/>
    <p:sldId id="271" r:id="rId8"/>
    <p:sldId id="272" r:id="rId9"/>
    <p:sldId id="260" r:id="rId10"/>
    <p:sldId id="265" r:id="rId11"/>
    <p:sldId id="270" r:id="rId12"/>
    <p:sldId id="276" r:id="rId13"/>
    <p:sldId id="273" r:id="rId14"/>
    <p:sldId id="266" r:id="rId15"/>
    <p:sldId id="267" r:id="rId16"/>
    <p:sldId id="268" r:id="rId17"/>
    <p:sldId id="269" r:id="rId18"/>
    <p:sldId id="274"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A33E65-18F0-4FC7-83BC-76B77B32D509}" type="doc">
      <dgm:prSet loTypeId="urn:microsoft.com/office/officeart/2005/8/layout/rings+Icon" loCatId="relationship" qsTypeId="urn:microsoft.com/office/officeart/2005/8/quickstyle/simple1" qsCatId="simple" csTypeId="urn:microsoft.com/office/officeart/2005/8/colors/accent1_2" csCatId="accent1" phldr="1"/>
      <dgm:spPr/>
      <dgm:t>
        <a:bodyPr/>
        <a:lstStyle/>
        <a:p>
          <a:endParaRPr lang="en-US"/>
        </a:p>
      </dgm:t>
    </dgm:pt>
    <dgm:pt modelId="{CB43EB51-5301-49E4-81E7-56552A0E1D30}">
      <dgm:prSet/>
      <dgm:spPr/>
      <dgm:t>
        <a:bodyPr/>
        <a:lstStyle/>
        <a:p>
          <a:pPr rtl="0"/>
          <a:r>
            <a:rPr lang="en-US" dirty="0" smtClean="0">
              <a:solidFill>
                <a:srgbClr val="FF0000"/>
              </a:solidFill>
            </a:rPr>
            <a:t>According to Article 8 of the Zambian Constitution</a:t>
          </a:r>
          <a:r>
            <a:rPr lang="en-US" dirty="0" smtClean="0"/>
            <a:t>: National values and principles are— </a:t>
          </a:r>
          <a:endParaRPr lang="en-US" dirty="0"/>
        </a:p>
      </dgm:t>
    </dgm:pt>
    <dgm:pt modelId="{612866F4-EF8C-4797-BEC9-213D6E8A6D3D}" type="parTrans" cxnId="{23FBB5A8-A7A5-44C6-8D60-B73222608114}">
      <dgm:prSet/>
      <dgm:spPr/>
      <dgm:t>
        <a:bodyPr/>
        <a:lstStyle/>
        <a:p>
          <a:endParaRPr lang="en-US"/>
        </a:p>
      </dgm:t>
    </dgm:pt>
    <dgm:pt modelId="{48F6A39C-1F23-4F32-8C4F-DC97CD56CDB5}" type="sibTrans" cxnId="{23FBB5A8-A7A5-44C6-8D60-B73222608114}">
      <dgm:prSet/>
      <dgm:spPr/>
      <dgm:t>
        <a:bodyPr/>
        <a:lstStyle/>
        <a:p>
          <a:endParaRPr lang="en-US"/>
        </a:p>
      </dgm:t>
    </dgm:pt>
    <dgm:pt modelId="{BBC66D48-315F-4732-9148-6FFCA72CC850}">
      <dgm:prSet/>
      <dgm:spPr/>
      <dgm:t>
        <a:bodyPr/>
        <a:lstStyle/>
        <a:p>
          <a:pPr rtl="0"/>
          <a:r>
            <a:rPr lang="en-US" dirty="0" smtClean="0"/>
            <a:t>a. morality and ethics; </a:t>
          </a:r>
          <a:endParaRPr lang="en-US" dirty="0"/>
        </a:p>
      </dgm:t>
    </dgm:pt>
    <dgm:pt modelId="{D7E57318-6164-449D-8582-008770D3D5BA}" type="parTrans" cxnId="{064539BD-BD6A-49D5-BE1A-75455DF513AF}">
      <dgm:prSet/>
      <dgm:spPr/>
      <dgm:t>
        <a:bodyPr/>
        <a:lstStyle/>
        <a:p>
          <a:endParaRPr lang="en-US"/>
        </a:p>
      </dgm:t>
    </dgm:pt>
    <dgm:pt modelId="{5D013153-92BA-4806-92BD-F9C990F823F2}" type="sibTrans" cxnId="{064539BD-BD6A-49D5-BE1A-75455DF513AF}">
      <dgm:prSet/>
      <dgm:spPr/>
      <dgm:t>
        <a:bodyPr/>
        <a:lstStyle/>
        <a:p>
          <a:endParaRPr lang="en-US"/>
        </a:p>
      </dgm:t>
    </dgm:pt>
    <dgm:pt modelId="{5FD16633-1548-4224-97FB-317C5E783050}">
      <dgm:prSet/>
      <dgm:spPr/>
      <dgm:t>
        <a:bodyPr/>
        <a:lstStyle/>
        <a:p>
          <a:pPr rtl="0"/>
          <a:r>
            <a:rPr lang="en-US" dirty="0" smtClean="0"/>
            <a:t>b. patriotism and national unity; </a:t>
          </a:r>
          <a:endParaRPr lang="en-US" dirty="0"/>
        </a:p>
      </dgm:t>
    </dgm:pt>
    <dgm:pt modelId="{F6F711CC-7690-4512-86AB-C0FA315B363D}" type="parTrans" cxnId="{1FE5E3EB-05A2-41C2-85C6-75E1F561B081}">
      <dgm:prSet/>
      <dgm:spPr/>
      <dgm:t>
        <a:bodyPr/>
        <a:lstStyle/>
        <a:p>
          <a:endParaRPr lang="en-US"/>
        </a:p>
      </dgm:t>
    </dgm:pt>
    <dgm:pt modelId="{4CEADAB1-125B-4D99-8648-595534F0886D}" type="sibTrans" cxnId="{1FE5E3EB-05A2-41C2-85C6-75E1F561B081}">
      <dgm:prSet/>
      <dgm:spPr/>
      <dgm:t>
        <a:bodyPr/>
        <a:lstStyle/>
        <a:p>
          <a:endParaRPr lang="en-US"/>
        </a:p>
      </dgm:t>
    </dgm:pt>
    <dgm:pt modelId="{93508BD3-9A21-48CF-826A-BA649B20574C}">
      <dgm:prSet/>
      <dgm:spPr/>
      <dgm:t>
        <a:bodyPr/>
        <a:lstStyle/>
        <a:p>
          <a:pPr rtl="0"/>
          <a:r>
            <a:rPr lang="en-US" dirty="0" smtClean="0"/>
            <a:t>c. democracy and constitutionalism; </a:t>
          </a:r>
          <a:endParaRPr lang="en-US" dirty="0"/>
        </a:p>
      </dgm:t>
    </dgm:pt>
    <dgm:pt modelId="{FDE29268-CBBE-44C4-8784-B71EAC63B6D7}" type="parTrans" cxnId="{1B8418DA-0CD1-4306-BFCF-365AC211FEF2}">
      <dgm:prSet/>
      <dgm:spPr/>
      <dgm:t>
        <a:bodyPr/>
        <a:lstStyle/>
        <a:p>
          <a:endParaRPr lang="en-US"/>
        </a:p>
      </dgm:t>
    </dgm:pt>
    <dgm:pt modelId="{25B318E3-73A8-4CE2-9ED1-55B03A8F9C71}" type="sibTrans" cxnId="{1B8418DA-0CD1-4306-BFCF-365AC211FEF2}">
      <dgm:prSet/>
      <dgm:spPr/>
      <dgm:t>
        <a:bodyPr/>
        <a:lstStyle/>
        <a:p>
          <a:endParaRPr lang="en-US"/>
        </a:p>
      </dgm:t>
    </dgm:pt>
    <dgm:pt modelId="{66808697-5B57-4361-8C05-A6FEECDBB625}">
      <dgm:prSet/>
      <dgm:spPr/>
      <dgm:t>
        <a:bodyPr/>
        <a:lstStyle/>
        <a:p>
          <a:pPr rtl="0"/>
          <a:r>
            <a:rPr lang="en-US" dirty="0" smtClean="0"/>
            <a:t>d. human dignity, equity, social justice, equality and non-discrimination; </a:t>
          </a:r>
          <a:endParaRPr lang="en-US" dirty="0"/>
        </a:p>
      </dgm:t>
    </dgm:pt>
    <dgm:pt modelId="{EADB3052-69D7-4A99-B644-4F1CE8DFAC9E}" type="parTrans" cxnId="{AC03EE21-ED4D-4F96-867A-AC131900945C}">
      <dgm:prSet/>
      <dgm:spPr/>
      <dgm:t>
        <a:bodyPr/>
        <a:lstStyle/>
        <a:p>
          <a:endParaRPr lang="en-US"/>
        </a:p>
      </dgm:t>
    </dgm:pt>
    <dgm:pt modelId="{57B907B4-B532-4C76-ACF6-7C3D4C5D235F}" type="sibTrans" cxnId="{AC03EE21-ED4D-4F96-867A-AC131900945C}">
      <dgm:prSet/>
      <dgm:spPr/>
      <dgm:t>
        <a:bodyPr/>
        <a:lstStyle/>
        <a:p>
          <a:endParaRPr lang="en-US"/>
        </a:p>
      </dgm:t>
    </dgm:pt>
    <dgm:pt modelId="{C2D34D99-2AE7-47B1-A31E-B2328A0CC231}">
      <dgm:prSet/>
      <dgm:spPr/>
      <dgm:t>
        <a:bodyPr/>
        <a:lstStyle/>
        <a:p>
          <a:pPr rtl="0"/>
          <a:r>
            <a:rPr lang="en-US" dirty="0" smtClean="0"/>
            <a:t>e. good governance and integrity; and </a:t>
          </a:r>
          <a:endParaRPr lang="en-US" dirty="0"/>
        </a:p>
      </dgm:t>
    </dgm:pt>
    <dgm:pt modelId="{E9B1C434-02C9-469D-97B0-E26E7D5B2D9B}" type="parTrans" cxnId="{765BD08D-03EF-4DEA-8827-4CED195FCF39}">
      <dgm:prSet/>
      <dgm:spPr/>
      <dgm:t>
        <a:bodyPr/>
        <a:lstStyle/>
        <a:p>
          <a:endParaRPr lang="en-US"/>
        </a:p>
      </dgm:t>
    </dgm:pt>
    <dgm:pt modelId="{C4FB6F2B-7590-4509-AAC0-E1FBBDA60FB4}" type="sibTrans" cxnId="{765BD08D-03EF-4DEA-8827-4CED195FCF39}">
      <dgm:prSet/>
      <dgm:spPr/>
      <dgm:t>
        <a:bodyPr/>
        <a:lstStyle/>
        <a:p>
          <a:endParaRPr lang="en-US"/>
        </a:p>
      </dgm:t>
    </dgm:pt>
    <dgm:pt modelId="{3DEBBE43-D980-41B3-A5FC-DFC43ED500BD}">
      <dgm:prSet/>
      <dgm:spPr/>
      <dgm:t>
        <a:bodyPr/>
        <a:lstStyle/>
        <a:p>
          <a:pPr rtl="0"/>
          <a:r>
            <a:rPr lang="en-US" dirty="0" smtClean="0"/>
            <a:t>f. sustainable development.</a:t>
          </a:r>
          <a:endParaRPr lang="en-US" dirty="0"/>
        </a:p>
      </dgm:t>
    </dgm:pt>
    <dgm:pt modelId="{F34AEFDA-CDF8-4416-87DC-32D4C1563F3F}" type="parTrans" cxnId="{890A50EC-F490-4A14-ACCB-9AA248C9C587}">
      <dgm:prSet/>
      <dgm:spPr/>
      <dgm:t>
        <a:bodyPr/>
        <a:lstStyle/>
        <a:p>
          <a:endParaRPr lang="en-US"/>
        </a:p>
      </dgm:t>
    </dgm:pt>
    <dgm:pt modelId="{5CB5A853-CDDE-415E-BD08-2C7E78FD69E3}" type="sibTrans" cxnId="{890A50EC-F490-4A14-ACCB-9AA248C9C587}">
      <dgm:prSet/>
      <dgm:spPr/>
      <dgm:t>
        <a:bodyPr/>
        <a:lstStyle/>
        <a:p>
          <a:endParaRPr lang="en-US"/>
        </a:p>
      </dgm:t>
    </dgm:pt>
    <dgm:pt modelId="{DA07FF20-865E-43E3-9D39-93EF4079A524}" type="pres">
      <dgm:prSet presAssocID="{71A33E65-18F0-4FC7-83BC-76B77B32D509}" presName="Name0" presStyleCnt="0">
        <dgm:presLayoutVars>
          <dgm:chMax val="7"/>
          <dgm:dir/>
          <dgm:resizeHandles val="exact"/>
        </dgm:presLayoutVars>
      </dgm:prSet>
      <dgm:spPr/>
      <dgm:t>
        <a:bodyPr/>
        <a:lstStyle/>
        <a:p>
          <a:endParaRPr lang="en-US"/>
        </a:p>
      </dgm:t>
    </dgm:pt>
    <dgm:pt modelId="{35BFC637-DB52-47F6-BF4B-E71B85DE2CF5}" type="pres">
      <dgm:prSet presAssocID="{71A33E65-18F0-4FC7-83BC-76B77B32D509}" presName="ellipse1" presStyleLbl="vennNode1" presStyleIdx="0" presStyleCnt="7">
        <dgm:presLayoutVars>
          <dgm:bulletEnabled val="1"/>
        </dgm:presLayoutVars>
      </dgm:prSet>
      <dgm:spPr/>
      <dgm:t>
        <a:bodyPr/>
        <a:lstStyle/>
        <a:p>
          <a:endParaRPr lang="en-US"/>
        </a:p>
      </dgm:t>
    </dgm:pt>
    <dgm:pt modelId="{A1F77DA1-70AF-401A-938D-301220729EF1}" type="pres">
      <dgm:prSet presAssocID="{71A33E65-18F0-4FC7-83BC-76B77B32D509}" presName="ellipse2" presStyleLbl="vennNode1" presStyleIdx="1" presStyleCnt="7">
        <dgm:presLayoutVars>
          <dgm:bulletEnabled val="1"/>
        </dgm:presLayoutVars>
      </dgm:prSet>
      <dgm:spPr/>
      <dgm:t>
        <a:bodyPr/>
        <a:lstStyle/>
        <a:p>
          <a:endParaRPr lang="en-US"/>
        </a:p>
      </dgm:t>
    </dgm:pt>
    <dgm:pt modelId="{ADA03A31-5DDD-4719-AD3F-E71F1A118867}" type="pres">
      <dgm:prSet presAssocID="{71A33E65-18F0-4FC7-83BC-76B77B32D509}" presName="ellipse3" presStyleLbl="vennNode1" presStyleIdx="2" presStyleCnt="7">
        <dgm:presLayoutVars>
          <dgm:bulletEnabled val="1"/>
        </dgm:presLayoutVars>
      </dgm:prSet>
      <dgm:spPr/>
      <dgm:t>
        <a:bodyPr/>
        <a:lstStyle/>
        <a:p>
          <a:endParaRPr lang="en-US"/>
        </a:p>
      </dgm:t>
    </dgm:pt>
    <dgm:pt modelId="{13C6F463-B80B-4C60-A8F9-1C3A5339BABE}" type="pres">
      <dgm:prSet presAssocID="{71A33E65-18F0-4FC7-83BC-76B77B32D509}" presName="ellipse4" presStyleLbl="vennNode1" presStyleIdx="3" presStyleCnt="7">
        <dgm:presLayoutVars>
          <dgm:bulletEnabled val="1"/>
        </dgm:presLayoutVars>
      </dgm:prSet>
      <dgm:spPr/>
      <dgm:t>
        <a:bodyPr/>
        <a:lstStyle/>
        <a:p>
          <a:endParaRPr lang="en-US"/>
        </a:p>
      </dgm:t>
    </dgm:pt>
    <dgm:pt modelId="{1B063388-FFC4-43D5-8100-301F6924D289}" type="pres">
      <dgm:prSet presAssocID="{71A33E65-18F0-4FC7-83BC-76B77B32D509}" presName="ellipse5" presStyleLbl="vennNode1" presStyleIdx="4" presStyleCnt="7">
        <dgm:presLayoutVars>
          <dgm:bulletEnabled val="1"/>
        </dgm:presLayoutVars>
      </dgm:prSet>
      <dgm:spPr/>
      <dgm:t>
        <a:bodyPr/>
        <a:lstStyle/>
        <a:p>
          <a:endParaRPr lang="en-US"/>
        </a:p>
      </dgm:t>
    </dgm:pt>
    <dgm:pt modelId="{45C51B67-7F16-41AB-AAB7-4D8262D398E4}" type="pres">
      <dgm:prSet presAssocID="{71A33E65-18F0-4FC7-83BC-76B77B32D509}" presName="ellipse6" presStyleLbl="vennNode1" presStyleIdx="5" presStyleCnt="7">
        <dgm:presLayoutVars>
          <dgm:bulletEnabled val="1"/>
        </dgm:presLayoutVars>
      </dgm:prSet>
      <dgm:spPr/>
      <dgm:t>
        <a:bodyPr/>
        <a:lstStyle/>
        <a:p>
          <a:endParaRPr lang="en-US"/>
        </a:p>
      </dgm:t>
    </dgm:pt>
    <dgm:pt modelId="{5A932068-5DB5-470F-8A6D-74D4F7E3C5DE}" type="pres">
      <dgm:prSet presAssocID="{71A33E65-18F0-4FC7-83BC-76B77B32D509}" presName="ellipse7" presStyleLbl="vennNode1" presStyleIdx="6" presStyleCnt="7">
        <dgm:presLayoutVars>
          <dgm:bulletEnabled val="1"/>
        </dgm:presLayoutVars>
      </dgm:prSet>
      <dgm:spPr/>
      <dgm:t>
        <a:bodyPr/>
        <a:lstStyle/>
        <a:p>
          <a:endParaRPr lang="en-US"/>
        </a:p>
      </dgm:t>
    </dgm:pt>
  </dgm:ptLst>
  <dgm:cxnLst>
    <dgm:cxn modelId="{064539BD-BD6A-49D5-BE1A-75455DF513AF}" srcId="{71A33E65-18F0-4FC7-83BC-76B77B32D509}" destId="{BBC66D48-315F-4732-9148-6FFCA72CC850}" srcOrd="1" destOrd="0" parTransId="{D7E57318-6164-449D-8582-008770D3D5BA}" sibTransId="{5D013153-92BA-4806-92BD-F9C990F823F2}"/>
    <dgm:cxn modelId="{410AE2A2-20F9-45F2-8DB3-31C16FE74948}" type="presOf" srcId="{3DEBBE43-D980-41B3-A5FC-DFC43ED500BD}" destId="{5A932068-5DB5-470F-8A6D-74D4F7E3C5DE}" srcOrd="0" destOrd="0" presId="urn:microsoft.com/office/officeart/2005/8/layout/rings+Icon"/>
    <dgm:cxn modelId="{765BD08D-03EF-4DEA-8827-4CED195FCF39}" srcId="{71A33E65-18F0-4FC7-83BC-76B77B32D509}" destId="{C2D34D99-2AE7-47B1-A31E-B2328A0CC231}" srcOrd="5" destOrd="0" parTransId="{E9B1C434-02C9-469D-97B0-E26E7D5B2D9B}" sibTransId="{C4FB6F2B-7590-4509-AAC0-E1FBBDA60FB4}"/>
    <dgm:cxn modelId="{B1428128-83E6-4853-8EEC-AA3BB2FBF8F9}" type="presOf" srcId="{CB43EB51-5301-49E4-81E7-56552A0E1D30}" destId="{35BFC637-DB52-47F6-BF4B-E71B85DE2CF5}" srcOrd="0" destOrd="0" presId="urn:microsoft.com/office/officeart/2005/8/layout/rings+Icon"/>
    <dgm:cxn modelId="{F16E3811-7A2D-4DBB-ACF6-A21A9D334FFC}" type="presOf" srcId="{C2D34D99-2AE7-47B1-A31E-B2328A0CC231}" destId="{45C51B67-7F16-41AB-AAB7-4D8262D398E4}" srcOrd="0" destOrd="0" presId="urn:microsoft.com/office/officeart/2005/8/layout/rings+Icon"/>
    <dgm:cxn modelId="{890A50EC-F490-4A14-ACCB-9AA248C9C587}" srcId="{71A33E65-18F0-4FC7-83BC-76B77B32D509}" destId="{3DEBBE43-D980-41B3-A5FC-DFC43ED500BD}" srcOrd="6" destOrd="0" parTransId="{F34AEFDA-CDF8-4416-87DC-32D4C1563F3F}" sibTransId="{5CB5A853-CDDE-415E-BD08-2C7E78FD69E3}"/>
    <dgm:cxn modelId="{1B8418DA-0CD1-4306-BFCF-365AC211FEF2}" srcId="{71A33E65-18F0-4FC7-83BC-76B77B32D509}" destId="{93508BD3-9A21-48CF-826A-BA649B20574C}" srcOrd="3" destOrd="0" parTransId="{FDE29268-CBBE-44C4-8784-B71EAC63B6D7}" sibTransId="{25B318E3-73A8-4CE2-9ED1-55B03A8F9C71}"/>
    <dgm:cxn modelId="{00E07D09-F5F7-446E-B667-29A978A3FCC8}" type="presOf" srcId="{5FD16633-1548-4224-97FB-317C5E783050}" destId="{ADA03A31-5DDD-4719-AD3F-E71F1A118867}" srcOrd="0" destOrd="0" presId="urn:microsoft.com/office/officeart/2005/8/layout/rings+Icon"/>
    <dgm:cxn modelId="{23FBB5A8-A7A5-44C6-8D60-B73222608114}" srcId="{71A33E65-18F0-4FC7-83BC-76B77B32D509}" destId="{CB43EB51-5301-49E4-81E7-56552A0E1D30}" srcOrd="0" destOrd="0" parTransId="{612866F4-EF8C-4797-BEC9-213D6E8A6D3D}" sibTransId="{48F6A39C-1F23-4F32-8C4F-DC97CD56CDB5}"/>
    <dgm:cxn modelId="{03707B8A-41F9-463A-9112-2C41D29AF6D2}" type="presOf" srcId="{BBC66D48-315F-4732-9148-6FFCA72CC850}" destId="{A1F77DA1-70AF-401A-938D-301220729EF1}" srcOrd="0" destOrd="0" presId="urn:microsoft.com/office/officeart/2005/8/layout/rings+Icon"/>
    <dgm:cxn modelId="{1FE5E3EB-05A2-41C2-85C6-75E1F561B081}" srcId="{71A33E65-18F0-4FC7-83BC-76B77B32D509}" destId="{5FD16633-1548-4224-97FB-317C5E783050}" srcOrd="2" destOrd="0" parTransId="{F6F711CC-7690-4512-86AB-C0FA315B363D}" sibTransId="{4CEADAB1-125B-4D99-8648-595534F0886D}"/>
    <dgm:cxn modelId="{1A9EE006-6CF0-4D8A-AD09-E189A86BDAFE}" type="presOf" srcId="{71A33E65-18F0-4FC7-83BC-76B77B32D509}" destId="{DA07FF20-865E-43E3-9D39-93EF4079A524}" srcOrd="0" destOrd="0" presId="urn:microsoft.com/office/officeart/2005/8/layout/rings+Icon"/>
    <dgm:cxn modelId="{5CC85B3F-9CCE-4A3A-B228-3945871E070D}" type="presOf" srcId="{93508BD3-9A21-48CF-826A-BA649B20574C}" destId="{13C6F463-B80B-4C60-A8F9-1C3A5339BABE}" srcOrd="0" destOrd="0" presId="urn:microsoft.com/office/officeart/2005/8/layout/rings+Icon"/>
    <dgm:cxn modelId="{E769A77E-1918-4A5C-9620-9C88FC9EDD21}" type="presOf" srcId="{66808697-5B57-4361-8C05-A6FEECDBB625}" destId="{1B063388-FFC4-43D5-8100-301F6924D289}" srcOrd="0" destOrd="0" presId="urn:microsoft.com/office/officeart/2005/8/layout/rings+Icon"/>
    <dgm:cxn modelId="{AC03EE21-ED4D-4F96-867A-AC131900945C}" srcId="{71A33E65-18F0-4FC7-83BC-76B77B32D509}" destId="{66808697-5B57-4361-8C05-A6FEECDBB625}" srcOrd="4" destOrd="0" parTransId="{EADB3052-69D7-4A99-B644-4F1CE8DFAC9E}" sibTransId="{57B907B4-B532-4C76-ACF6-7C3D4C5D235F}"/>
    <dgm:cxn modelId="{98827774-54CF-48F0-B2EC-F27244AE0613}" type="presParOf" srcId="{DA07FF20-865E-43E3-9D39-93EF4079A524}" destId="{35BFC637-DB52-47F6-BF4B-E71B85DE2CF5}" srcOrd="0" destOrd="0" presId="urn:microsoft.com/office/officeart/2005/8/layout/rings+Icon"/>
    <dgm:cxn modelId="{494509F2-8A9C-4D55-A631-1F34F8574845}" type="presParOf" srcId="{DA07FF20-865E-43E3-9D39-93EF4079A524}" destId="{A1F77DA1-70AF-401A-938D-301220729EF1}" srcOrd="1" destOrd="0" presId="urn:microsoft.com/office/officeart/2005/8/layout/rings+Icon"/>
    <dgm:cxn modelId="{C0188A16-79DB-4464-B036-C4FE513D65E5}" type="presParOf" srcId="{DA07FF20-865E-43E3-9D39-93EF4079A524}" destId="{ADA03A31-5DDD-4719-AD3F-E71F1A118867}" srcOrd="2" destOrd="0" presId="urn:microsoft.com/office/officeart/2005/8/layout/rings+Icon"/>
    <dgm:cxn modelId="{A3F31383-38A3-45B9-A36C-7A86BBDDBD46}" type="presParOf" srcId="{DA07FF20-865E-43E3-9D39-93EF4079A524}" destId="{13C6F463-B80B-4C60-A8F9-1C3A5339BABE}" srcOrd="3" destOrd="0" presId="urn:microsoft.com/office/officeart/2005/8/layout/rings+Icon"/>
    <dgm:cxn modelId="{F90B7E98-C69B-400D-B120-C20DC94E1B82}" type="presParOf" srcId="{DA07FF20-865E-43E3-9D39-93EF4079A524}" destId="{1B063388-FFC4-43D5-8100-301F6924D289}" srcOrd="4" destOrd="0" presId="urn:microsoft.com/office/officeart/2005/8/layout/rings+Icon"/>
    <dgm:cxn modelId="{5A3EED90-9101-4020-90E8-CDAA04A7B2A7}" type="presParOf" srcId="{DA07FF20-865E-43E3-9D39-93EF4079A524}" destId="{45C51B67-7F16-41AB-AAB7-4D8262D398E4}" srcOrd="5" destOrd="0" presId="urn:microsoft.com/office/officeart/2005/8/layout/rings+Icon"/>
    <dgm:cxn modelId="{752EE237-2B11-4EEC-8292-2061F264F7F2}" type="presParOf" srcId="{DA07FF20-865E-43E3-9D39-93EF4079A524}" destId="{5A932068-5DB5-470F-8A6D-74D4F7E3C5DE}" srcOrd="6" destOrd="0" presId="urn:microsoft.com/office/officeart/2005/8/layout/rings+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EDB0928-28A8-49B8-9BF0-FA0BEDFB0CB2}" type="doc">
      <dgm:prSet loTypeId="urn:microsoft.com/office/officeart/2005/8/layout/hList6" loCatId="list" qsTypeId="urn:microsoft.com/office/officeart/2005/8/quickstyle/simple3" qsCatId="simple" csTypeId="urn:microsoft.com/office/officeart/2005/8/colors/colorful2" csCatId="colorful"/>
      <dgm:spPr/>
      <dgm:t>
        <a:bodyPr/>
        <a:lstStyle/>
        <a:p>
          <a:endParaRPr lang="en-US"/>
        </a:p>
      </dgm:t>
    </dgm:pt>
    <dgm:pt modelId="{2B08191A-29D5-464F-88C4-39037B514A0C}">
      <dgm:prSet/>
      <dgm:spPr/>
      <dgm:t>
        <a:bodyPr/>
        <a:lstStyle/>
        <a:p>
          <a:pPr rtl="0"/>
          <a:r>
            <a:rPr lang="en-US" smtClean="0"/>
            <a:t>Article 9: provides for  the application of national values and principles </a:t>
          </a:r>
          <a:endParaRPr lang="en-US"/>
        </a:p>
      </dgm:t>
    </dgm:pt>
    <dgm:pt modelId="{170933F9-FE1E-408A-BC40-82549672E0F7}" type="parTrans" cxnId="{9B3AA7D7-EF41-4185-AB5C-5BDE06EC5AF5}">
      <dgm:prSet/>
      <dgm:spPr/>
      <dgm:t>
        <a:bodyPr/>
        <a:lstStyle/>
        <a:p>
          <a:endParaRPr lang="en-US"/>
        </a:p>
      </dgm:t>
    </dgm:pt>
    <dgm:pt modelId="{337C0629-545C-4D74-ACDB-E2D213A5B024}" type="sibTrans" cxnId="{9B3AA7D7-EF41-4185-AB5C-5BDE06EC5AF5}">
      <dgm:prSet/>
      <dgm:spPr/>
      <dgm:t>
        <a:bodyPr/>
        <a:lstStyle/>
        <a:p>
          <a:endParaRPr lang="en-US"/>
        </a:p>
      </dgm:t>
    </dgm:pt>
    <dgm:pt modelId="{B8100F96-DB3D-43A5-99C9-B1ED9A3E0F59}">
      <dgm:prSet/>
      <dgm:spPr/>
      <dgm:t>
        <a:bodyPr/>
        <a:lstStyle/>
        <a:p>
          <a:pPr rtl="0"/>
          <a:r>
            <a:rPr lang="en-US" smtClean="0"/>
            <a:t>1</a:t>
          </a:r>
          <a:r>
            <a:rPr lang="en-US" b="1" smtClean="0"/>
            <a:t>. The national values and principles shall apply to the </a:t>
          </a:r>
          <a:r>
            <a:rPr lang="en-US" smtClean="0"/>
            <a:t>— </a:t>
          </a:r>
          <a:endParaRPr lang="en-US"/>
        </a:p>
      </dgm:t>
    </dgm:pt>
    <dgm:pt modelId="{F07428B2-93ED-40B0-8731-33D4C5D1FEB5}" type="parTrans" cxnId="{63F08D57-1109-45EF-A30D-34BDE32913CE}">
      <dgm:prSet/>
      <dgm:spPr/>
      <dgm:t>
        <a:bodyPr/>
        <a:lstStyle/>
        <a:p>
          <a:endParaRPr lang="en-US"/>
        </a:p>
      </dgm:t>
    </dgm:pt>
    <dgm:pt modelId="{2D134386-39EE-4E53-A551-D3AF4542FEE6}" type="sibTrans" cxnId="{63F08D57-1109-45EF-A30D-34BDE32913CE}">
      <dgm:prSet/>
      <dgm:spPr/>
      <dgm:t>
        <a:bodyPr/>
        <a:lstStyle/>
        <a:p>
          <a:endParaRPr lang="en-US"/>
        </a:p>
      </dgm:t>
    </dgm:pt>
    <dgm:pt modelId="{D15157B2-5925-4328-BC9D-74A65FE979EB}">
      <dgm:prSet/>
      <dgm:spPr/>
      <dgm:t>
        <a:bodyPr/>
        <a:lstStyle/>
        <a:p>
          <a:pPr rtl="0"/>
          <a:r>
            <a:rPr lang="en-US" dirty="0" smtClean="0"/>
            <a:t>a. interpretation of this Constitution; </a:t>
          </a:r>
          <a:endParaRPr lang="en-US" dirty="0"/>
        </a:p>
      </dgm:t>
    </dgm:pt>
    <dgm:pt modelId="{322EC2C0-3A62-4C37-BEB5-F6C8519EBF60}" type="parTrans" cxnId="{3162E2A6-D084-4191-B45D-B83E1553B43F}">
      <dgm:prSet/>
      <dgm:spPr/>
      <dgm:t>
        <a:bodyPr/>
        <a:lstStyle/>
        <a:p>
          <a:endParaRPr lang="en-US"/>
        </a:p>
      </dgm:t>
    </dgm:pt>
    <dgm:pt modelId="{426ADBFB-5E91-4054-BD1F-C5954A8C904A}" type="sibTrans" cxnId="{3162E2A6-D084-4191-B45D-B83E1553B43F}">
      <dgm:prSet/>
      <dgm:spPr/>
      <dgm:t>
        <a:bodyPr/>
        <a:lstStyle/>
        <a:p>
          <a:endParaRPr lang="en-US"/>
        </a:p>
      </dgm:t>
    </dgm:pt>
    <dgm:pt modelId="{62611F91-689D-4515-B0FF-F175B3BEC150}">
      <dgm:prSet/>
      <dgm:spPr/>
      <dgm:t>
        <a:bodyPr/>
        <a:lstStyle/>
        <a:p>
          <a:pPr rtl="0"/>
          <a:r>
            <a:rPr lang="en-US" smtClean="0"/>
            <a:t>b. enactment and interpretation of the law; and </a:t>
          </a:r>
          <a:endParaRPr lang="en-US"/>
        </a:p>
      </dgm:t>
    </dgm:pt>
    <dgm:pt modelId="{660539E6-9D41-48E2-A989-0C827E32F150}" type="parTrans" cxnId="{02C9EFBF-A230-4B64-A697-823F78002C00}">
      <dgm:prSet/>
      <dgm:spPr/>
      <dgm:t>
        <a:bodyPr/>
        <a:lstStyle/>
        <a:p>
          <a:endParaRPr lang="en-US"/>
        </a:p>
      </dgm:t>
    </dgm:pt>
    <dgm:pt modelId="{C48B7620-15E7-4268-9FBC-805F64E3AF06}" type="sibTrans" cxnId="{02C9EFBF-A230-4B64-A697-823F78002C00}">
      <dgm:prSet/>
      <dgm:spPr/>
      <dgm:t>
        <a:bodyPr/>
        <a:lstStyle/>
        <a:p>
          <a:endParaRPr lang="en-US"/>
        </a:p>
      </dgm:t>
    </dgm:pt>
    <dgm:pt modelId="{D44E8E6D-1494-4F07-BD7D-52D603A76259}">
      <dgm:prSet/>
      <dgm:spPr/>
      <dgm:t>
        <a:bodyPr/>
        <a:lstStyle/>
        <a:p>
          <a:pPr rtl="0"/>
          <a:r>
            <a:rPr lang="en-US" smtClean="0"/>
            <a:t>c. development and implementation of State policy. </a:t>
          </a:r>
          <a:endParaRPr lang="en-US"/>
        </a:p>
      </dgm:t>
    </dgm:pt>
    <dgm:pt modelId="{58C6D338-8F76-46B8-A1B8-0FC98FDA98ED}" type="parTrans" cxnId="{C8D07D1B-1A13-450A-87FF-250271BBCB03}">
      <dgm:prSet/>
      <dgm:spPr/>
      <dgm:t>
        <a:bodyPr/>
        <a:lstStyle/>
        <a:p>
          <a:endParaRPr lang="en-US"/>
        </a:p>
      </dgm:t>
    </dgm:pt>
    <dgm:pt modelId="{B7799EFE-76E6-42F0-9F0F-E5652195A1C4}" type="sibTrans" cxnId="{C8D07D1B-1A13-450A-87FF-250271BBCB03}">
      <dgm:prSet/>
      <dgm:spPr/>
      <dgm:t>
        <a:bodyPr/>
        <a:lstStyle/>
        <a:p>
          <a:endParaRPr lang="en-US"/>
        </a:p>
      </dgm:t>
    </dgm:pt>
    <dgm:pt modelId="{6F6C088B-C185-47CA-812F-1EC946388621}">
      <dgm:prSet/>
      <dgm:spPr/>
      <dgm:t>
        <a:bodyPr/>
        <a:lstStyle/>
        <a:p>
          <a:pPr rtl="0"/>
          <a:r>
            <a:rPr lang="en-US" smtClean="0"/>
            <a:t>2. </a:t>
          </a:r>
          <a:r>
            <a:rPr lang="en-US" b="1" smtClean="0"/>
            <a:t>The President shall, once in every year, report to the National Assembly the progress made in the application of the values and principles specified under this Part</a:t>
          </a:r>
          <a:endParaRPr lang="en-US"/>
        </a:p>
      </dgm:t>
    </dgm:pt>
    <dgm:pt modelId="{451DD2E0-9E21-491D-B5E8-9158175A26BC}" type="parTrans" cxnId="{10B9B8CA-E81D-4DAF-9741-368C623DD2F2}">
      <dgm:prSet/>
      <dgm:spPr/>
      <dgm:t>
        <a:bodyPr/>
        <a:lstStyle/>
        <a:p>
          <a:endParaRPr lang="en-US"/>
        </a:p>
      </dgm:t>
    </dgm:pt>
    <dgm:pt modelId="{9AEEAA35-4D77-428A-A8FC-C75E65D44954}" type="sibTrans" cxnId="{10B9B8CA-E81D-4DAF-9741-368C623DD2F2}">
      <dgm:prSet/>
      <dgm:spPr/>
      <dgm:t>
        <a:bodyPr/>
        <a:lstStyle/>
        <a:p>
          <a:endParaRPr lang="en-US"/>
        </a:p>
      </dgm:t>
    </dgm:pt>
    <dgm:pt modelId="{2ADE147B-7810-4EF7-B1BC-F479AAA1A0AD}" type="pres">
      <dgm:prSet presAssocID="{AEDB0928-28A8-49B8-9BF0-FA0BEDFB0CB2}" presName="Name0" presStyleCnt="0">
        <dgm:presLayoutVars>
          <dgm:dir/>
          <dgm:resizeHandles val="exact"/>
        </dgm:presLayoutVars>
      </dgm:prSet>
      <dgm:spPr/>
      <dgm:t>
        <a:bodyPr/>
        <a:lstStyle/>
        <a:p>
          <a:endParaRPr lang="en-US"/>
        </a:p>
      </dgm:t>
    </dgm:pt>
    <dgm:pt modelId="{251D7C21-5984-41C7-9452-BCD232F46F48}" type="pres">
      <dgm:prSet presAssocID="{2B08191A-29D5-464F-88C4-39037B514A0C}" presName="node" presStyleLbl="node1" presStyleIdx="0" presStyleCnt="6">
        <dgm:presLayoutVars>
          <dgm:bulletEnabled val="1"/>
        </dgm:presLayoutVars>
      </dgm:prSet>
      <dgm:spPr/>
      <dgm:t>
        <a:bodyPr/>
        <a:lstStyle/>
        <a:p>
          <a:endParaRPr lang="en-US"/>
        </a:p>
      </dgm:t>
    </dgm:pt>
    <dgm:pt modelId="{B66D640C-CB7A-4A13-AE80-A51F8A4F9654}" type="pres">
      <dgm:prSet presAssocID="{337C0629-545C-4D74-ACDB-E2D213A5B024}" presName="sibTrans" presStyleCnt="0"/>
      <dgm:spPr/>
    </dgm:pt>
    <dgm:pt modelId="{F62A89E4-8D61-40DE-A00F-44221CF5ED55}" type="pres">
      <dgm:prSet presAssocID="{B8100F96-DB3D-43A5-99C9-B1ED9A3E0F59}" presName="node" presStyleLbl="node1" presStyleIdx="1" presStyleCnt="6">
        <dgm:presLayoutVars>
          <dgm:bulletEnabled val="1"/>
        </dgm:presLayoutVars>
      </dgm:prSet>
      <dgm:spPr/>
      <dgm:t>
        <a:bodyPr/>
        <a:lstStyle/>
        <a:p>
          <a:endParaRPr lang="en-US"/>
        </a:p>
      </dgm:t>
    </dgm:pt>
    <dgm:pt modelId="{E0311700-9CC3-48A9-90E4-B3F4CD3B70D2}" type="pres">
      <dgm:prSet presAssocID="{2D134386-39EE-4E53-A551-D3AF4542FEE6}" presName="sibTrans" presStyleCnt="0"/>
      <dgm:spPr/>
    </dgm:pt>
    <dgm:pt modelId="{AC875BB6-62F5-48AA-BDF4-DA0F906DB9E6}" type="pres">
      <dgm:prSet presAssocID="{D15157B2-5925-4328-BC9D-74A65FE979EB}" presName="node" presStyleLbl="node1" presStyleIdx="2" presStyleCnt="6">
        <dgm:presLayoutVars>
          <dgm:bulletEnabled val="1"/>
        </dgm:presLayoutVars>
      </dgm:prSet>
      <dgm:spPr/>
      <dgm:t>
        <a:bodyPr/>
        <a:lstStyle/>
        <a:p>
          <a:endParaRPr lang="en-US"/>
        </a:p>
      </dgm:t>
    </dgm:pt>
    <dgm:pt modelId="{596C1F77-D45C-4E4A-B3D3-9EAE69F9A315}" type="pres">
      <dgm:prSet presAssocID="{426ADBFB-5E91-4054-BD1F-C5954A8C904A}" presName="sibTrans" presStyleCnt="0"/>
      <dgm:spPr/>
    </dgm:pt>
    <dgm:pt modelId="{A9078279-FC25-4CEE-AB62-FE4DF5145399}" type="pres">
      <dgm:prSet presAssocID="{62611F91-689D-4515-B0FF-F175B3BEC150}" presName="node" presStyleLbl="node1" presStyleIdx="3" presStyleCnt="6">
        <dgm:presLayoutVars>
          <dgm:bulletEnabled val="1"/>
        </dgm:presLayoutVars>
      </dgm:prSet>
      <dgm:spPr/>
      <dgm:t>
        <a:bodyPr/>
        <a:lstStyle/>
        <a:p>
          <a:endParaRPr lang="en-US"/>
        </a:p>
      </dgm:t>
    </dgm:pt>
    <dgm:pt modelId="{899CE854-A473-4273-AEB2-CEDC3839F8AC}" type="pres">
      <dgm:prSet presAssocID="{C48B7620-15E7-4268-9FBC-805F64E3AF06}" presName="sibTrans" presStyleCnt="0"/>
      <dgm:spPr/>
    </dgm:pt>
    <dgm:pt modelId="{459DDBC6-DC6D-4E71-ABC4-9902BDF08515}" type="pres">
      <dgm:prSet presAssocID="{D44E8E6D-1494-4F07-BD7D-52D603A76259}" presName="node" presStyleLbl="node1" presStyleIdx="4" presStyleCnt="6">
        <dgm:presLayoutVars>
          <dgm:bulletEnabled val="1"/>
        </dgm:presLayoutVars>
      </dgm:prSet>
      <dgm:spPr/>
      <dgm:t>
        <a:bodyPr/>
        <a:lstStyle/>
        <a:p>
          <a:endParaRPr lang="en-US"/>
        </a:p>
      </dgm:t>
    </dgm:pt>
    <dgm:pt modelId="{EB272C9B-BB22-489D-9ABA-F9ADF798D9CA}" type="pres">
      <dgm:prSet presAssocID="{B7799EFE-76E6-42F0-9F0F-E5652195A1C4}" presName="sibTrans" presStyleCnt="0"/>
      <dgm:spPr/>
    </dgm:pt>
    <dgm:pt modelId="{AC1DA353-1EA2-4DEF-9E2C-AB88FCB4B7F8}" type="pres">
      <dgm:prSet presAssocID="{6F6C088B-C185-47CA-812F-1EC946388621}" presName="node" presStyleLbl="node1" presStyleIdx="5" presStyleCnt="6">
        <dgm:presLayoutVars>
          <dgm:bulletEnabled val="1"/>
        </dgm:presLayoutVars>
      </dgm:prSet>
      <dgm:spPr/>
      <dgm:t>
        <a:bodyPr/>
        <a:lstStyle/>
        <a:p>
          <a:endParaRPr lang="en-US"/>
        </a:p>
      </dgm:t>
    </dgm:pt>
  </dgm:ptLst>
  <dgm:cxnLst>
    <dgm:cxn modelId="{CBCA6098-B67A-43A0-87AA-1F503FD1FCB2}" type="presOf" srcId="{AEDB0928-28A8-49B8-9BF0-FA0BEDFB0CB2}" destId="{2ADE147B-7810-4EF7-B1BC-F479AAA1A0AD}" srcOrd="0" destOrd="0" presId="urn:microsoft.com/office/officeart/2005/8/layout/hList6"/>
    <dgm:cxn modelId="{3162E2A6-D084-4191-B45D-B83E1553B43F}" srcId="{AEDB0928-28A8-49B8-9BF0-FA0BEDFB0CB2}" destId="{D15157B2-5925-4328-BC9D-74A65FE979EB}" srcOrd="2" destOrd="0" parTransId="{322EC2C0-3A62-4C37-BEB5-F6C8519EBF60}" sibTransId="{426ADBFB-5E91-4054-BD1F-C5954A8C904A}"/>
    <dgm:cxn modelId="{10B9B8CA-E81D-4DAF-9741-368C623DD2F2}" srcId="{AEDB0928-28A8-49B8-9BF0-FA0BEDFB0CB2}" destId="{6F6C088B-C185-47CA-812F-1EC946388621}" srcOrd="5" destOrd="0" parTransId="{451DD2E0-9E21-491D-B5E8-9158175A26BC}" sibTransId="{9AEEAA35-4D77-428A-A8FC-C75E65D44954}"/>
    <dgm:cxn modelId="{63F08D57-1109-45EF-A30D-34BDE32913CE}" srcId="{AEDB0928-28A8-49B8-9BF0-FA0BEDFB0CB2}" destId="{B8100F96-DB3D-43A5-99C9-B1ED9A3E0F59}" srcOrd="1" destOrd="0" parTransId="{F07428B2-93ED-40B0-8731-33D4C5D1FEB5}" sibTransId="{2D134386-39EE-4E53-A551-D3AF4542FEE6}"/>
    <dgm:cxn modelId="{41D74AA9-8F66-435A-9F07-2B964E39C9A7}" type="presOf" srcId="{B8100F96-DB3D-43A5-99C9-B1ED9A3E0F59}" destId="{F62A89E4-8D61-40DE-A00F-44221CF5ED55}" srcOrd="0" destOrd="0" presId="urn:microsoft.com/office/officeart/2005/8/layout/hList6"/>
    <dgm:cxn modelId="{D7027D82-93AF-44ED-9762-5B14B4AB48BD}" type="presOf" srcId="{6F6C088B-C185-47CA-812F-1EC946388621}" destId="{AC1DA353-1EA2-4DEF-9E2C-AB88FCB4B7F8}" srcOrd="0" destOrd="0" presId="urn:microsoft.com/office/officeart/2005/8/layout/hList6"/>
    <dgm:cxn modelId="{027E8811-76E2-4EB3-9682-3BE6A1522198}" type="presOf" srcId="{D15157B2-5925-4328-BC9D-74A65FE979EB}" destId="{AC875BB6-62F5-48AA-BDF4-DA0F906DB9E6}" srcOrd="0" destOrd="0" presId="urn:microsoft.com/office/officeart/2005/8/layout/hList6"/>
    <dgm:cxn modelId="{A0C8DAFF-2FF1-462A-A2A0-A3AF18765760}" type="presOf" srcId="{D44E8E6D-1494-4F07-BD7D-52D603A76259}" destId="{459DDBC6-DC6D-4E71-ABC4-9902BDF08515}" srcOrd="0" destOrd="0" presId="urn:microsoft.com/office/officeart/2005/8/layout/hList6"/>
    <dgm:cxn modelId="{02C9EFBF-A230-4B64-A697-823F78002C00}" srcId="{AEDB0928-28A8-49B8-9BF0-FA0BEDFB0CB2}" destId="{62611F91-689D-4515-B0FF-F175B3BEC150}" srcOrd="3" destOrd="0" parTransId="{660539E6-9D41-48E2-A989-0C827E32F150}" sibTransId="{C48B7620-15E7-4268-9FBC-805F64E3AF06}"/>
    <dgm:cxn modelId="{F70C1ACA-39E4-41AD-B553-DD09DED83A61}" type="presOf" srcId="{2B08191A-29D5-464F-88C4-39037B514A0C}" destId="{251D7C21-5984-41C7-9452-BCD232F46F48}" srcOrd="0" destOrd="0" presId="urn:microsoft.com/office/officeart/2005/8/layout/hList6"/>
    <dgm:cxn modelId="{9B3AA7D7-EF41-4185-AB5C-5BDE06EC5AF5}" srcId="{AEDB0928-28A8-49B8-9BF0-FA0BEDFB0CB2}" destId="{2B08191A-29D5-464F-88C4-39037B514A0C}" srcOrd="0" destOrd="0" parTransId="{170933F9-FE1E-408A-BC40-82549672E0F7}" sibTransId="{337C0629-545C-4D74-ACDB-E2D213A5B024}"/>
    <dgm:cxn modelId="{C8D07D1B-1A13-450A-87FF-250271BBCB03}" srcId="{AEDB0928-28A8-49B8-9BF0-FA0BEDFB0CB2}" destId="{D44E8E6D-1494-4F07-BD7D-52D603A76259}" srcOrd="4" destOrd="0" parTransId="{58C6D338-8F76-46B8-A1B8-0FC98FDA98ED}" sibTransId="{B7799EFE-76E6-42F0-9F0F-E5652195A1C4}"/>
    <dgm:cxn modelId="{3613853D-82E0-46F6-B0BB-EE06DB7D336D}" type="presOf" srcId="{62611F91-689D-4515-B0FF-F175B3BEC150}" destId="{A9078279-FC25-4CEE-AB62-FE4DF5145399}" srcOrd="0" destOrd="0" presId="urn:microsoft.com/office/officeart/2005/8/layout/hList6"/>
    <dgm:cxn modelId="{83DF98C1-4C79-4E46-8073-7CA7B953DF87}" type="presParOf" srcId="{2ADE147B-7810-4EF7-B1BC-F479AAA1A0AD}" destId="{251D7C21-5984-41C7-9452-BCD232F46F48}" srcOrd="0" destOrd="0" presId="urn:microsoft.com/office/officeart/2005/8/layout/hList6"/>
    <dgm:cxn modelId="{EF7F054B-A7E8-4547-ACF7-AE14A7B0A438}" type="presParOf" srcId="{2ADE147B-7810-4EF7-B1BC-F479AAA1A0AD}" destId="{B66D640C-CB7A-4A13-AE80-A51F8A4F9654}" srcOrd="1" destOrd="0" presId="urn:microsoft.com/office/officeart/2005/8/layout/hList6"/>
    <dgm:cxn modelId="{869506B3-2E29-4D31-AE8E-F4FA4143DF8F}" type="presParOf" srcId="{2ADE147B-7810-4EF7-B1BC-F479AAA1A0AD}" destId="{F62A89E4-8D61-40DE-A00F-44221CF5ED55}" srcOrd="2" destOrd="0" presId="urn:microsoft.com/office/officeart/2005/8/layout/hList6"/>
    <dgm:cxn modelId="{AAFAD178-4419-4728-B9E7-75582BF68C35}" type="presParOf" srcId="{2ADE147B-7810-4EF7-B1BC-F479AAA1A0AD}" destId="{E0311700-9CC3-48A9-90E4-B3F4CD3B70D2}" srcOrd="3" destOrd="0" presId="urn:microsoft.com/office/officeart/2005/8/layout/hList6"/>
    <dgm:cxn modelId="{32A9DBD5-2DE3-4EC6-81CD-51B98CB31E63}" type="presParOf" srcId="{2ADE147B-7810-4EF7-B1BC-F479AAA1A0AD}" destId="{AC875BB6-62F5-48AA-BDF4-DA0F906DB9E6}" srcOrd="4" destOrd="0" presId="urn:microsoft.com/office/officeart/2005/8/layout/hList6"/>
    <dgm:cxn modelId="{7B23FBEE-28D9-4A18-A709-8FB24786F1E9}" type="presParOf" srcId="{2ADE147B-7810-4EF7-B1BC-F479AAA1A0AD}" destId="{596C1F77-D45C-4E4A-B3D3-9EAE69F9A315}" srcOrd="5" destOrd="0" presId="urn:microsoft.com/office/officeart/2005/8/layout/hList6"/>
    <dgm:cxn modelId="{3D9FA211-E2B6-4954-91F0-910E617E860C}" type="presParOf" srcId="{2ADE147B-7810-4EF7-B1BC-F479AAA1A0AD}" destId="{A9078279-FC25-4CEE-AB62-FE4DF5145399}" srcOrd="6" destOrd="0" presId="urn:microsoft.com/office/officeart/2005/8/layout/hList6"/>
    <dgm:cxn modelId="{8CD410DC-B365-4E1B-A307-57C824B9A0EE}" type="presParOf" srcId="{2ADE147B-7810-4EF7-B1BC-F479AAA1A0AD}" destId="{899CE854-A473-4273-AEB2-CEDC3839F8AC}" srcOrd="7" destOrd="0" presId="urn:microsoft.com/office/officeart/2005/8/layout/hList6"/>
    <dgm:cxn modelId="{CDF84B35-167F-4601-8F15-F5BA1EA7165D}" type="presParOf" srcId="{2ADE147B-7810-4EF7-B1BC-F479AAA1A0AD}" destId="{459DDBC6-DC6D-4E71-ABC4-9902BDF08515}" srcOrd="8" destOrd="0" presId="urn:microsoft.com/office/officeart/2005/8/layout/hList6"/>
    <dgm:cxn modelId="{20371643-3BBA-4689-A2AE-CB2EB0D0E307}" type="presParOf" srcId="{2ADE147B-7810-4EF7-B1BC-F479AAA1A0AD}" destId="{EB272C9B-BB22-489D-9ABA-F9ADF798D9CA}" srcOrd="9" destOrd="0" presId="urn:microsoft.com/office/officeart/2005/8/layout/hList6"/>
    <dgm:cxn modelId="{46D2152E-65BA-4C0C-94D8-42ECF0A61211}" type="presParOf" srcId="{2ADE147B-7810-4EF7-B1BC-F479AAA1A0AD}" destId="{AC1DA353-1EA2-4DEF-9E2C-AB88FCB4B7F8}" srcOrd="10"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F36DA00-F539-42D3-B451-B66BA443F816}" type="doc">
      <dgm:prSet loTypeId="urn:microsoft.com/office/officeart/2005/8/layout/hList1" loCatId="list" qsTypeId="urn:microsoft.com/office/officeart/2005/8/quickstyle/3d4" qsCatId="3D" csTypeId="urn:microsoft.com/office/officeart/2005/8/colors/accent1_2" csCatId="accent1"/>
      <dgm:spPr/>
      <dgm:t>
        <a:bodyPr/>
        <a:lstStyle/>
        <a:p>
          <a:endParaRPr lang="en-US"/>
        </a:p>
      </dgm:t>
    </dgm:pt>
    <dgm:pt modelId="{DDB68FE9-F520-4F35-9CB8-AE0FB0798BF7}">
      <dgm:prSet/>
      <dgm:spPr/>
      <dgm:t>
        <a:bodyPr/>
        <a:lstStyle/>
        <a:p>
          <a:pPr rtl="0"/>
          <a:r>
            <a:rPr lang="en-US" smtClean="0"/>
            <a:t>Article 1(1) of the Zambian Constitution provides that:</a:t>
          </a:r>
          <a:endParaRPr lang="en-US"/>
        </a:p>
      </dgm:t>
    </dgm:pt>
    <dgm:pt modelId="{72CA7B39-694B-4A85-A03D-5ADD683B754F}" type="parTrans" cxnId="{5A5C75D7-6B82-4894-BE73-870D6660CCC7}">
      <dgm:prSet/>
      <dgm:spPr/>
      <dgm:t>
        <a:bodyPr/>
        <a:lstStyle/>
        <a:p>
          <a:endParaRPr lang="en-US"/>
        </a:p>
      </dgm:t>
    </dgm:pt>
    <dgm:pt modelId="{769029BC-F515-474E-98ED-DF1B5416C68E}" type="sibTrans" cxnId="{5A5C75D7-6B82-4894-BE73-870D6660CCC7}">
      <dgm:prSet/>
      <dgm:spPr/>
      <dgm:t>
        <a:bodyPr/>
        <a:lstStyle/>
        <a:p>
          <a:endParaRPr lang="en-US"/>
        </a:p>
      </dgm:t>
    </dgm:pt>
    <dgm:pt modelId="{ADEFE73D-BCCB-472E-9DA9-B8097CE11572}">
      <dgm:prSet/>
      <dgm:spPr/>
      <dgm:t>
        <a:bodyPr/>
        <a:lstStyle/>
        <a:p>
          <a:pPr rtl="0"/>
          <a:r>
            <a:rPr lang="en-US" b="1" dirty="0" smtClean="0"/>
            <a:t>“This Constitution is the supreme law of the Republic of Zambia and any other written law, </a:t>
          </a:r>
          <a:r>
            <a:rPr lang="en-US" b="1" dirty="0" smtClean="0">
              <a:solidFill>
                <a:srgbClr val="FFFF00"/>
              </a:solidFill>
            </a:rPr>
            <a:t>customary law and customary </a:t>
          </a:r>
          <a:r>
            <a:rPr lang="en-US" b="1" dirty="0" smtClean="0"/>
            <a:t>practice that is inconsistent with its provisions is void to the extent of the inconsistency”</a:t>
          </a:r>
          <a:endParaRPr lang="en-US" dirty="0"/>
        </a:p>
      </dgm:t>
    </dgm:pt>
    <dgm:pt modelId="{AEA7707C-B46D-46E6-92A0-4AE63361A2CA}" type="parTrans" cxnId="{D8CD3B3C-6F7C-460A-BECD-3DC73EA48F51}">
      <dgm:prSet/>
      <dgm:spPr/>
      <dgm:t>
        <a:bodyPr/>
        <a:lstStyle/>
        <a:p>
          <a:endParaRPr lang="en-US"/>
        </a:p>
      </dgm:t>
    </dgm:pt>
    <dgm:pt modelId="{AC58B9D9-C64C-45E6-8D10-1F9A459B7A6F}" type="sibTrans" cxnId="{D8CD3B3C-6F7C-460A-BECD-3DC73EA48F51}">
      <dgm:prSet/>
      <dgm:spPr/>
      <dgm:t>
        <a:bodyPr/>
        <a:lstStyle/>
        <a:p>
          <a:endParaRPr lang="en-US"/>
        </a:p>
      </dgm:t>
    </dgm:pt>
    <dgm:pt modelId="{15FC096A-7895-4C2E-8718-A4C67F52A037}" type="pres">
      <dgm:prSet presAssocID="{FF36DA00-F539-42D3-B451-B66BA443F816}" presName="Name0" presStyleCnt="0">
        <dgm:presLayoutVars>
          <dgm:dir/>
          <dgm:animLvl val="lvl"/>
          <dgm:resizeHandles val="exact"/>
        </dgm:presLayoutVars>
      </dgm:prSet>
      <dgm:spPr/>
      <dgm:t>
        <a:bodyPr/>
        <a:lstStyle/>
        <a:p>
          <a:endParaRPr lang="en-US"/>
        </a:p>
      </dgm:t>
    </dgm:pt>
    <dgm:pt modelId="{9E590CD3-9FE8-49D0-AA44-6B12463C6F1D}" type="pres">
      <dgm:prSet presAssocID="{DDB68FE9-F520-4F35-9CB8-AE0FB0798BF7}" presName="composite" presStyleCnt="0"/>
      <dgm:spPr/>
    </dgm:pt>
    <dgm:pt modelId="{17DCC92B-4CEC-4C5C-A306-1AF6968EA12F}" type="pres">
      <dgm:prSet presAssocID="{DDB68FE9-F520-4F35-9CB8-AE0FB0798BF7}" presName="parTx" presStyleLbl="alignNode1" presStyleIdx="0" presStyleCnt="2">
        <dgm:presLayoutVars>
          <dgm:chMax val="0"/>
          <dgm:chPref val="0"/>
          <dgm:bulletEnabled val="1"/>
        </dgm:presLayoutVars>
      </dgm:prSet>
      <dgm:spPr/>
      <dgm:t>
        <a:bodyPr/>
        <a:lstStyle/>
        <a:p>
          <a:endParaRPr lang="en-US"/>
        </a:p>
      </dgm:t>
    </dgm:pt>
    <dgm:pt modelId="{A13093DE-A225-417C-ACB0-B5541E875DD5}" type="pres">
      <dgm:prSet presAssocID="{DDB68FE9-F520-4F35-9CB8-AE0FB0798BF7}" presName="desTx" presStyleLbl="alignAccFollowNode1" presStyleIdx="0" presStyleCnt="2">
        <dgm:presLayoutVars>
          <dgm:bulletEnabled val="1"/>
        </dgm:presLayoutVars>
      </dgm:prSet>
      <dgm:spPr/>
    </dgm:pt>
    <dgm:pt modelId="{F9E05B4B-457F-4ACE-9CDC-EF1CAFA385AF}" type="pres">
      <dgm:prSet presAssocID="{769029BC-F515-474E-98ED-DF1B5416C68E}" presName="space" presStyleCnt="0"/>
      <dgm:spPr/>
    </dgm:pt>
    <dgm:pt modelId="{99378DCC-25C9-4E34-AC48-2A2EABD50FF3}" type="pres">
      <dgm:prSet presAssocID="{ADEFE73D-BCCB-472E-9DA9-B8097CE11572}" presName="composite" presStyleCnt="0"/>
      <dgm:spPr/>
    </dgm:pt>
    <dgm:pt modelId="{E9CE8ABE-88B4-41C5-B7C4-54535C9A1032}" type="pres">
      <dgm:prSet presAssocID="{ADEFE73D-BCCB-472E-9DA9-B8097CE11572}" presName="parTx" presStyleLbl="alignNode1" presStyleIdx="1" presStyleCnt="2">
        <dgm:presLayoutVars>
          <dgm:chMax val="0"/>
          <dgm:chPref val="0"/>
          <dgm:bulletEnabled val="1"/>
        </dgm:presLayoutVars>
      </dgm:prSet>
      <dgm:spPr/>
      <dgm:t>
        <a:bodyPr/>
        <a:lstStyle/>
        <a:p>
          <a:endParaRPr lang="en-US"/>
        </a:p>
      </dgm:t>
    </dgm:pt>
    <dgm:pt modelId="{CECECEBF-6357-4BCF-BCC3-DDEC77FE8622}" type="pres">
      <dgm:prSet presAssocID="{ADEFE73D-BCCB-472E-9DA9-B8097CE11572}" presName="desTx" presStyleLbl="alignAccFollowNode1" presStyleIdx="1" presStyleCnt="2">
        <dgm:presLayoutVars>
          <dgm:bulletEnabled val="1"/>
        </dgm:presLayoutVars>
      </dgm:prSet>
      <dgm:spPr/>
    </dgm:pt>
  </dgm:ptLst>
  <dgm:cxnLst>
    <dgm:cxn modelId="{9CDC78CF-0837-480E-B5A2-6690D130FB72}" type="presOf" srcId="{FF36DA00-F539-42D3-B451-B66BA443F816}" destId="{15FC096A-7895-4C2E-8718-A4C67F52A037}" srcOrd="0" destOrd="0" presId="urn:microsoft.com/office/officeart/2005/8/layout/hList1"/>
    <dgm:cxn modelId="{645EB2C9-1196-4821-9958-AD08F6E33A10}" type="presOf" srcId="{ADEFE73D-BCCB-472E-9DA9-B8097CE11572}" destId="{E9CE8ABE-88B4-41C5-B7C4-54535C9A1032}" srcOrd="0" destOrd="0" presId="urn:microsoft.com/office/officeart/2005/8/layout/hList1"/>
    <dgm:cxn modelId="{5A5C75D7-6B82-4894-BE73-870D6660CCC7}" srcId="{FF36DA00-F539-42D3-B451-B66BA443F816}" destId="{DDB68FE9-F520-4F35-9CB8-AE0FB0798BF7}" srcOrd="0" destOrd="0" parTransId="{72CA7B39-694B-4A85-A03D-5ADD683B754F}" sibTransId="{769029BC-F515-474E-98ED-DF1B5416C68E}"/>
    <dgm:cxn modelId="{C5BA55AE-8073-44B3-8453-BDE86312E20C}" type="presOf" srcId="{DDB68FE9-F520-4F35-9CB8-AE0FB0798BF7}" destId="{17DCC92B-4CEC-4C5C-A306-1AF6968EA12F}" srcOrd="0" destOrd="0" presId="urn:microsoft.com/office/officeart/2005/8/layout/hList1"/>
    <dgm:cxn modelId="{D8CD3B3C-6F7C-460A-BECD-3DC73EA48F51}" srcId="{FF36DA00-F539-42D3-B451-B66BA443F816}" destId="{ADEFE73D-BCCB-472E-9DA9-B8097CE11572}" srcOrd="1" destOrd="0" parTransId="{AEA7707C-B46D-46E6-92A0-4AE63361A2CA}" sibTransId="{AC58B9D9-C64C-45E6-8D10-1F9A459B7A6F}"/>
    <dgm:cxn modelId="{1F69252E-EF46-498E-A891-4B73340D4171}" type="presParOf" srcId="{15FC096A-7895-4C2E-8718-A4C67F52A037}" destId="{9E590CD3-9FE8-49D0-AA44-6B12463C6F1D}" srcOrd="0" destOrd="0" presId="urn:microsoft.com/office/officeart/2005/8/layout/hList1"/>
    <dgm:cxn modelId="{B630663B-9BAC-49E6-A56D-4490DA424473}" type="presParOf" srcId="{9E590CD3-9FE8-49D0-AA44-6B12463C6F1D}" destId="{17DCC92B-4CEC-4C5C-A306-1AF6968EA12F}" srcOrd="0" destOrd="0" presId="urn:microsoft.com/office/officeart/2005/8/layout/hList1"/>
    <dgm:cxn modelId="{27847D3A-81D1-49C1-8AF6-420DA3EE0D5B}" type="presParOf" srcId="{9E590CD3-9FE8-49D0-AA44-6B12463C6F1D}" destId="{A13093DE-A225-417C-ACB0-B5541E875DD5}" srcOrd="1" destOrd="0" presId="urn:microsoft.com/office/officeart/2005/8/layout/hList1"/>
    <dgm:cxn modelId="{14A0EAE0-BEBA-4E2C-B6A4-423831EB0D15}" type="presParOf" srcId="{15FC096A-7895-4C2E-8718-A4C67F52A037}" destId="{F9E05B4B-457F-4ACE-9CDC-EF1CAFA385AF}" srcOrd="1" destOrd="0" presId="urn:microsoft.com/office/officeart/2005/8/layout/hList1"/>
    <dgm:cxn modelId="{1B111619-EAF6-408A-93EA-2B7A3F44A98B}" type="presParOf" srcId="{15FC096A-7895-4C2E-8718-A4C67F52A037}" destId="{99378DCC-25C9-4E34-AC48-2A2EABD50FF3}" srcOrd="2" destOrd="0" presId="urn:microsoft.com/office/officeart/2005/8/layout/hList1"/>
    <dgm:cxn modelId="{80019ABA-F4F8-49B7-A1AB-F1BB0C02809C}" type="presParOf" srcId="{99378DCC-25C9-4E34-AC48-2A2EABD50FF3}" destId="{E9CE8ABE-88B4-41C5-B7C4-54535C9A1032}" srcOrd="0" destOrd="0" presId="urn:microsoft.com/office/officeart/2005/8/layout/hList1"/>
    <dgm:cxn modelId="{F3AAA562-FABC-46D6-A003-BC8E8F75A026}" type="presParOf" srcId="{99378DCC-25C9-4E34-AC48-2A2EABD50FF3}" destId="{CECECEBF-6357-4BCF-BCC3-DDEC77FE8622}"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6B93855-3B2A-4C2E-B261-11A92576B674}" type="doc">
      <dgm:prSet loTypeId="urn:microsoft.com/office/officeart/2005/8/layout/process1" loCatId="process" qsTypeId="urn:microsoft.com/office/officeart/2005/8/quickstyle/3d2" qsCatId="3D" csTypeId="urn:microsoft.com/office/officeart/2005/8/colors/colorful4" csCatId="colorful" phldr="1"/>
      <dgm:spPr/>
      <dgm:t>
        <a:bodyPr/>
        <a:lstStyle/>
        <a:p>
          <a:endParaRPr lang="en-US"/>
        </a:p>
      </dgm:t>
    </dgm:pt>
    <dgm:pt modelId="{D4290E9A-5C0D-4FCC-B823-6F2A2E231EEE}">
      <dgm:prSet/>
      <dgm:spPr/>
      <dgm:t>
        <a:bodyPr/>
        <a:lstStyle/>
        <a:p>
          <a:pPr rtl="0"/>
          <a:r>
            <a:rPr lang="en-US" smtClean="0"/>
            <a:t>According to Article 7 of the Zambian Constitution the sources of law are: </a:t>
          </a:r>
          <a:endParaRPr lang="en-US"/>
        </a:p>
      </dgm:t>
    </dgm:pt>
    <dgm:pt modelId="{4D54A6D9-71B2-4ABA-AEE6-AE59E96026EF}" type="parTrans" cxnId="{C0344763-3021-47BB-86B2-1C45B0EBD2FD}">
      <dgm:prSet/>
      <dgm:spPr/>
      <dgm:t>
        <a:bodyPr/>
        <a:lstStyle/>
        <a:p>
          <a:endParaRPr lang="en-US"/>
        </a:p>
      </dgm:t>
    </dgm:pt>
    <dgm:pt modelId="{776F14E9-A5F9-4B19-B342-97CE768669C5}" type="sibTrans" cxnId="{C0344763-3021-47BB-86B2-1C45B0EBD2FD}">
      <dgm:prSet/>
      <dgm:spPr/>
      <dgm:t>
        <a:bodyPr/>
        <a:lstStyle/>
        <a:p>
          <a:endParaRPr lang="en-US"/>
        </a:p>
      </dgm:t>
    </dgm:pt>
    <dgm:pt modelId="{E675F3C5-A14C-4C86-BDF4-66DCA03F2C2E}">
      <dgm:prSet/>
      <dgm:spPr/>
      <dgm:t>
        <a:bodyPr/>
        <a:lstStyle/>
        <a:p>
          <a:pPr rtl="0"/>
          <a:r>
            <a:rPr lang="en-US" dirty="0" smtClean="0"/>
            <a:t>1.The  Constitution; </a:t>
          </a:r>
        </a:p>
        <a:p>
          <a:pPr rtl="0"/>
          <a:r>
            <a:rPr lang="en-US" dirty="0" smtClean="0"/>
            <a:t>2. laws enacted by Parliament; c. statutory instruments; </a:t>
          </a:r>
        </a:p>
        <a:p>
          <a:pPr rtl="0"/>
          <a:r>
            <a:rPr lang="en-US" dirty="0" smtClean="0"/>
            <a:t>3. </a:t>
          </a:r>
          <a:r>
            <a:rPr lang="en-US" dirty="0" smtClean="0">
              <a:solidFill>
                <a:srgbClr val="FF0000"/>
              </a:solidFill>
            </a:rPr>
            <a:t>Zambian customary law which is consistent with this Constitution</a:t>
          </a:r>
          <a:r>
            <a:rPr lang="en-US" dirty="0" smtClean="0"/>
            <a:t>; </a:t>
          </a:r>
        </a:p>
        <a:p>
          <a:pPr rtl="0"/>
          <a:r>
            <a:rPr lang="en-US" dirty="0" smtClean="0"/>
            <a:t>4. the laws and statutes which apply or extend to Zambia, as prescribed.</a:t>
          </a:r>
          <a:endParaRPr lang="en-US" dirty="0"/>
        </a:p>
      </dgm:t>
    </dgm:pt>
    <dgm:pt modelId="{20FD1CB4-8CAC-4B99-BAE1-7C4587E4E9BB}" type="parTrans" cxnId="{ECEA2613-0B24-499E-A947-6F072C084187}">
      <dgm:prSet/>
      <dgm:spPr/>
      <dgm:t>
        <a:bodyPr/>
        <a:lstStyle/>
        <a:p>
          <a:endParaRPr lang="en-US"/>
        </a:p>
      </dgm:t>
    </dgm:pt>
    <dgm:pt modelId="{92E05DF5-64E0-4F84-A182-0534B2E01310}" type="sibTrans" cxnId="{ECEA2613-0B24-499E-A947-6F072C084187}">
      <dgm:prSet/>
      <dgm:spPr/>
      <dgm:t>
        <a:bodyPr/>
        <a:lstStyle/>
        <a:p>
          <a:endParaRPr lang="en-US"/>
        </a:p>
      </dgm:t>
    </dgm:pt>
    <dgm:pt modelId="{70798385-A54D-47CA-8B51-E2631CB158B1}" type="pres">
      <dgm:prSet presAssocID="{D6B93855-3B2A-4C2E-B261-11A92576B674}" presName="Name0" presStyleCnt="0">
        <dgm:presLayoutVars>
          <dgm:dir/>
          <dgm:resizeHandles val="exact"/>
        </dgm:presLayoutVars>
      </dgm:prSet>
      <dgm:spPr/>
      <dgm:t>
        <a:bodyPr/>
        <a:lstStyle/>
        <a:p>
          <a:endParaRPr lang="en-US"/>
        </a:p>
      </dgm:t>
    </dgm:pt>
    <dgm:pt modelId="{BC3AF9AD-94DD-407F-B2CB-9752F66CE738}" type="pres">
      <dgm:prSet presAssocID="{D4290E9A-5C0D-4FCC-B823-6F2A2E231EEE}" presName="node" presStyleLbl="node1" presStyleIdx="0" presStyleCnt="2">
        <dgm:presLayoutVars>
          <dgm:bulletEnabled val="1"/>
        </dgm:presLayoutVars>
      </dgm:prSet>
      <dgm:spPr/>
      <dgm:t>
        <a:bodyPr/>
        <a:lstStyle/>
        <a:p>
          <a:endParaRPr lang="en-US"/>
        </a:p>
      </dgm:t>
    </dgm:pt>
    <dgm:pt modelId="{4E718F60-625C-4019-B397-520C49899528}" type="pres">
      <dgm:prSet presAssocID="{776F14E9-A5F9-4B19-B342-97CE768669C5}" presName="sibTrans" presStyleLbl="sibTrans2D1" presStyleIdx="0" presStyleCnt="1"/>
      <dgm:spPr/>
      <dgm:t>
        <a:bodyPr/>
        <a:lstStyle/>
        <a:p>
          <a:endParaRPr lang="en-US"/>
        </a:p>
      </dgm:t>
    </dgm:pt>
    <dgm:pt modelId="{D880808E-AA9E-4D6A-A009-ADE76FB97442}" type="pres">
      <dgm:prSet presAssocID="{776F14E9-A5F9-4B19-B342-97CE768669C5}" presName="connectorText" presStyleLbl="sibTrans2D1" presStyleIdx="0" presStyleCnt="1"/>
      <dgm:spPr/>
      <dgm:t>
        <a:bodyPr/>
        <a:lstStyle/>
        <a:p>
          <a:endParaRPr lang="en-US"/>
        </a:p>
      </dgm:t>
    </dgm:pt>
    <dgm:pt modelId="{436EC714-1772-42A8-9CB3-4D17A90EB1AB}" type="pres">
      <dgm:prSet presAssocID="{E675F3C5-A14C-4C86-BDF4-66DCA03F2C2E}" presName="node" presStyleLbl="node1" presStyleIdx="1" presStyleCnt="2">
        <dgm:presLayoutVars>
          <dgm:bulletEnabled val="1"/>
        </dgm:presLayoutVars>
      </dgm:prSet>
      <dgm:spPr/>
      <dgm:t>
        <a:bodyPr/>
        <a:lstStyle/>
        <a:p>
          <a:endParaRPr lang="en-US"/>
        </a:p>
      </dgm:t>
    </dgm:pt>
  </dgm:ptLst>
  <dgm:cxnLst>
    <dgm:cxn modelId="{373E138F-F61B-4DE5-B33B-880863FDB48E}" type="presOf" srcId="{D6B93855-3B2A-4C2E-B261-11A92576B674}" destId="{70798385-A54D-47CA-8B51-E2631CB158B1}" srcOrd="0" destOrd="0" presId="urn:microsoft.com/office/officeart/2005/8/layout/process1"/>
    <dgm:cxn modelId="{13A9905F-057F-4B9A-BB44-130310407CD6}" type="presOf" srcId="{776F14E9-A5F9-4B19-B342-97CE768669C5}" destId="{D880808E-AA9E-4D6A-A009-ADE76FB97442}" srcOrd="1" destOrd="0" presId="urn:microsoft.com/office/officeart/2005/8/layout/process1"/>
    <dgm:cxn modelId="{3D09E65B-507E-4969-AA8D-5E5083B6851B}" type="presOf" srcId="{E675F3C5-A14C-4C86-BDF4-66DCA03F2C2E}" destId="{436EC714-1772-42A8-9CB3-4D17A90EB1AB}" srcOrd="0" destOrd="0" presId="urn:microsoft.com/office/officeart/2005/8/layout/process1"/>
    <dgm:cxn modelId="{C0344763-3021-47BB-86B2-1C45B0EBD2FD}" srcId="{D6B93855-3B2A-4C2E-B261-11A92576B674}" destId="{D4290E9A-5C0D-4FCC-B823-6F2A2E231EEE}" srcOrd="0" destOrd="0" parTransId="{4D54A6D9-71B2-4ABA-AEE6-AE59E96026EF}" sibTransId="{776F14E9-A5F9-4B19-B342-97CE768669C5}"/>
    <dgm:cxn modelId="{408530EA-FDD7-4BD4-8B11-C12A13E57E58}" type="presOf" srcId="{776F14E9-A5F9-4B19-B342-97CE768669C5}" destId="{4E718F60-625C-4019-B397-520C49899528}" srcOrd="0" destOrd="0" presId="urn:microsoft.com/office/officeart/2005/8/layout/process1"/>
    <dgm:cxn modelId="{ECEA2613-0B24-499E-A947-6F072C084187}" srcId="{D6B93855-3B2A-4C2E-B261-11A92576B674}" destId="{E675F3C5-A14C-4C86-BDF4-66DCA03F2C2E}" srcOrd="1" destOrd="0" parTransId="{20FD1CB4-8CAC-4B99-BAE1-7C4587E4E9BB}" sibTransId="{92E05DF5-64E0-4F84-A182-0534B2E01310}"/>
    <dgm:cxn modelId="{AB878DC3-CB6A-491F-BB81-482A16F45CF9}" type="presOf" srcId="{D4290E9A-5C0D-4FCC-B823-6F2A2E231EEE}" destId="{BC3AF9AD-94DD-407F-B2CB-9752F66CE738}" srcOrd="0" destOrd="0" presId="urn:microsoft.com/office/officeart/2005/8/layout/process1"/>
    <dgm:cxn modelId="{162BD2B8-44D3-4480-861B-9D5CC071DC56}" type="presParOf" srcId="{70798385-A54D-47CA-8B51-E2631CB158B1}" destId="{BC3AF9AD-94DD-407F-B2CB-9752F66CE738}" srcOrd="0" destOrd="0" presId="urn:microsoft.com/office/officeart/2005/8/layout/process1"/>
    <dgm:cxn modelId="{386C8990-3F86-4548-AECB-E60EA724431E}" type="presParOf" srcId="{70798385-A54D-47CA-8B51-E2631CB158B1}" destId="{4E718F60-625C-4019-B397-520C49899528}" srcOrd="1" destOrd="0" presId="urn:microsoft.com/office/officeart/2005/8/layout/process1"/>
    <dgm:cxn modelId="{C3DD6911-850A-42C4-AAA8-F997A08553BB}" type="presParOf" srcId="{4E718F60-625C-4019-B397-520C49899528}" destId="{D880808E-AA9E-4D6A-A009-ADE76FB97442}" srcOrd="0" destOrd="0" presId="urn:microsoft.com/office/officeart/2005/8/layout/process1"/>
    <dgm:cxn modelId="{D16F5C70-6532-43E4-A757-801892B10F83}" type="presParOf" srcId="{70798385-A54D-47CA-8B51-E2631CB158B1}" destId="{436EC714-1772-42A8-9CB3-4D17A90EB1AB}"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875977B-E95D-4A65-A07B-626C7107CEF1}" type="doc">
      <dgm:prSet loTypeId="urn:microsoft.com/office/officeart/2005/8/layout/vList5" loCatId="list" qsTypeId="urn:microsoft.com/office/officeart/2005/8/quickstyle/3d3" qsCatId="3D" csTypeId="urn:microsoft.com/office/officeart/2005/8/colors/accent1_2" csCatId="accent1"/>
      <dgm:spPr/>
      <dgm:t>
        <a:bodyPr/>
        <a:lstStyle/>
        <a:p>
          <a:endParaRPr lang="en-US"/>
        </a:p>
      </dgm:t>
    </dgm:pt>
    <dgm:pt modelId="{C4BB01A5-BA2C-4ABA-BD24-E2B40AC48EE0}">
      <dgm:prSet/>
      <dgm:spPr/>
      <dgm:t>
        <a:bodyPr/>
        <a:lstStyle/>
        <a:p>
          <a:pPr algn="just" rtl="0"/>
          <a:r>
            <a:rPr lang="en-US" dirty="0" smtClean="0"/>
            <a:t>In the field of commercial law, the custom of merchants has been a fruitful source of law.</a:t>
          </a:r>
          <a:endParaRPr lang="en-US" dirty="0"/>
        </a:p>
      </dgm:t>
    </dgm:pt>
    <dgm:pt modelId="{BA6FCEB5-F941-4E20-A097-58DBC017A1A6}" type="parTrans" cxnId="{586DBB5C-B814-4E30-AEC0-C7575D1B46E5}">
      <dgm:prSet/>
      <dgm:spPr/>
      <dgm:t>
        <a:bodyPr/>
        <a:lstStyle/>
        <a:p>
          <a:endParaRPr lang="en-US"/>
        </a:p>
      </dgm:t>
    </dgm:pt>
    <dgm:pt modelId="{4128EA0F-F977-485E-A8C1-A002FD19FA7C}" type="sibTrans" cxnId="{586DBB5C-B814-4E30-AEC0-C7575D1B46E5}">
      <dgm:prSet/>
      <dgm:spPr/>
      <dgm:t>
        <a:bodyPr/>
        <a:lstStyle/>
        <a:p>
          <a:endParaRPr lang="en-US"/>
        </a:p>
      </dgm:t>
    </dgm:pt>
    <dgm:pt modelId="{02C3C5B5-DA22-49CE-B972-294E8D5541CE}">
      <dgm:prSet/>
      <dgm:spPr/>
      <dgm:t>
        <a:bodyPr/>
        <a:lstStyle/>
        <a:p>
          <a:pPr rtl="0"/>
          <a:r>
            <a:rPr lang="en-US" smtClean="0"/>
            <a:t>In the case of </a:t>
          </a:r>
          <a:r>
            <a:rPr lang="en-US" b="1" i="1" smtClean="0"/>
            <a:t>Cunliffe-Owen v Teather and Greenwood (1967) 1 WLR 1438-1439, </a:t>
          </a:r>
          <a:r>
            <a:rPr lang="en-US" smtClean="0"/>
            <a:t>Ungoed- Thomas J stated that </a:t>
          </a:r>
          <a:endParaRPr lang="en-US"/>
        </a:p>
      </dgm:t>
    </dgm:pt>
    <dgm:pt modelId="{9251F7F7-4E25-4AC2-9A03-77A0A4D49942}" type="parTrans" cxnId="{85DF961D-2EAB-4D30-833E-2991B33C0252}">
      <dgm:prSet/>
      <dgm:spPr/>
      <dgm:t>
        <a:bodyPr/>
        <a:lstStyle/>
        <a:p>
          <a:endParaRPr lang="en-US"/>
        </a:p>
      </dgm:t>
    </dgm:pt>
    <dgm:pt modelId="{47811E35-FE3A-490A-875F-E213EF382C29}" type="sibTrans" cxnId="{85DF961D-2EAB-4D30-833E-2991B33C0252}">
      <dgm:prSet/>
      <dgm:spPr/>
      <dgm:t>
        <a:bodyPr/>
        <a:lstStyle/>
        <a:p>
          <a:endParaRPr lang="en-US"/>
        </a:p>
      </dgm:t>
    </dgm:pt>
    <dgm:pt modelId="{478450A6-4499-40E5-8B50-02F8096F5D6F}">
      <dgm:prSet/>
      <dgm:spPr/>
      <dgm:t>
        <a:bodyPr/>
        <a:lstStyle/>
        <a:p>
          <a:pPr rtl="0"/>
          <a:r>
            <a:rPr lang="en-US" dirty="0" smtClean="0"/>
            <a:t>“</a:t>
          </a:r>
          <a:r>
            <a:rPr lang="en-US" b="1" dirty="0" smtClean="0"/>
            <a:t>For a practice to amount to a </a:t>
          </a:r>
          <a:r>
            <a:rPr lang="en-US" b="1" dirty="0" err="1" smtClean="0"/>
            <a:t>recognised</a:t>
          </a:r>
          <a:r>
            <a:rPr lang="en-US" b="1" dirty="0" smtClean="0"/>
            <a:t> usage, it must be </a:t>
          </a:r>
          <a:r>
            <a:rPr lang="en-US" b="1" dirty="0" smtClean="0">
              <a:solidFill>
                <a:srgbClr val="FFFF00"/>
              </a:solidFill>
            </a:rPr>
            <a:t>certain</a:t>
          </a:r>
          <a:r>
            <a:rPr lang="en-US" b="1" dirty="0" smtClean="0"/>
            <a:t>, in the sense that the practice is clearly established, it must be </a:t>
          </a:r>
          <a:r>
            <a:rPr lang="en-US" b="1" dirty="0" smtClean="0">
              <a:solidFill>
                <a:srgbClr val="FFFF00"/>
              </a:solidFill>
            </a:rPr>
            <a:t>notorious</a:t>
          </a:r>
          <a:r>
            <a:rPr lang="en-US" b="1" dirty="0" smtClean="0"/>
            <a:t> in the sense that it is so well known in the market in which it is alleged to exist, that those who conduct business in that market, contract with the usage as an implied term, and it must be </a:t>
          </a:r>
          <a:r>
            <a:rPr lang="en-US" b="1" dirty="0" smtClean="0">
              <a:solidFill>
                <a:srgbClr val="FFFF00"/>
              </a:solidFill>
            </a:rPr>
            <a:t>reasonable.</a:t>
          </a:r>
          <a:r>
            <a:rPr lang="en-US" b="1" dirty="0" smtClean="0"/>
            <a:t>”</a:t>
          </a:r>
          <a:endParaRPr lang="en-US" dirty="0"/>
        </a:p>
      </dgm:t>
    </dgm:pt>
    <dgm:pt modelId="{390402AA-0191-4BA4-BBCC-3DC6AA560CA6}" type="parTrans" cxnId="{13AB6DF2-F88A-4C62-B377-49A6B35BB5F9}">
      <dgm:prSet/>
      <dgm:spPr/>
      <dgm:t>
        <a:bodyPr/>
        <a:lstStyle/>
        <a:p>
          <a:endParaRPr lang="en-US"/>
        </a:p>
      </dgm:t>
    </dgm:pt>
    <dgm:pt modelId="{9FF77946-E2F9-4600-A006-AEBFB70F6548}" type="sibTrans" cxnId="{13AB6DF2-F88A-4C62-B377-49A6B35BB5F9}">
      <dgm:prSet/>
      <dgm:spPr/>
      <dgm:t>
        <a:bodyPr/>
        <a:lstStyle/>
        <a:p>
          <a:endParaRPr lang="en-US"/>
        </a:p>
      </dgm:t>
    </dgm:pt>
    <dgm:pt modelId="{7CA6B65C-EDB2-49E5-9392-5F4C095AB21E}" type="pres">
      <dgm:prSet presAssocID="{B875977B-E95D-4A65-A07B-626C7107CEF1}" presName="Name0" presStyleCnt="0">
        <dgm:presLayoutVars>
          <dgm:dir/>
          <dgm:animLvl val="lvl"/>
          <dgm:resizeHandles val="exact"/>
        </dgm:presLayoutVars>
      </dgm:prSet>
      <dgm:spPr/>
      <dgm:t>
        <a:bodyPr/>
        <a:lstStyle/>
        <a:p>
          <a:endParaRPr lang="en-US"/>
        </a:p>
      </dgm:t>
    </dgm:pt>
    <dgm:pt modelId="{6ADF88BD-9C00-4CB5-A2CE-C6BB3DE1D16B}" type="pres">
      <dgm:prSet presAssocID="{C4BB01A5-BA2C-4ABA-BD24-E2B40AC48EE0}" presName="linNode" presStyleCnt="0"/>
      <dgm:spPr/>
    </dgm:pt>
    <dgm:pt modelId="{5416F314-6D33-4CEA-BE25-4285D38C9EF5}" type="pres">
      <dgm:prSet presAssocID="{C4BB01A5-BA2C-4ABA-BD24-E2B40AC48EE0}" presName="parentText" presStyleLbl="node1" presStyleIdx="0" presStyleCnt="1">
        <dgm:presLayoutVars>
          <dgm:chMax val="1"/>
          <dgm:bulletEnabled val="1"/>
        </dgm:presLayoutVars>
      </dgm:prSet>
      <dgm:spPr/>
      <dgm:t>
        <a:bodyPr/>
        <a:lstStyle/>
        <a:p>
          <a:endParaRPr lang="en-US"/>
        </a:p>
      </dgm:t>
    </dgm:pt>
    <dgm:pt modelId="{41DDFE08-2C91-4D52-9601-9DE44651D306}" type="pres">
      <dgm:prSet presAssocID="{C4BB01A5-BA2C-4ABA-BD24-E2B40AC48EE0}" presName="descendantText" presStyleLbl="alignAccFollowNode1" presStyleIdx="0" presStyleCnt="1">
        <dgm:presLayoutVars>
          <dgm:bulletEnabled val="1"/>
        </dgm:presLayoutVars>
      </dgm:prSet>
      <dgm:spPr/>
      <dgm:t>
        <a:bodyPr/>
        <a:lstStyle/>
        <a:p>
          <a:endParaRPr lang="en-US"/>
        </a:p>
      </dgm:t>
    </dgm:pt>
  </dgm:ptLst>
  <dgm:cxnLst>
    <dgm:cxn modelId="{13AB6DF2-F88A-4C62-B377-49A6B35BB5F9}" srcId="{C4BB01A5-BA2C-4ABA-BD24-E2B40AC48EE0}" destId="{478450A6-4499-40E5-8B50-02F8096F5D6F}" srcOrd="1" destOrd="0" parTransId="{390402AA-0191-4BA4-BBCC-3DC6AA560CA6}" sibTransId="{9FF77946-E2F9-4600-A006-AEBFB70F6548}"/>
    <dgm:cxn modelId="{076374B5-3977-4E4E-9DA4-3D5CBEF6F5A7}" type="presOf" srcId="{02C3C5B5-DA22-49CE-B972-294E8D5541CE}" destId="{41DDFE08-2C91-4D52-9601-9DE44651D306}" srcOrd="0" destOrd="0" presId="urn:microsoft.com/office/officeart/2005/8/layout/vList5"/>
    <dgm:cxn modelId="{85DF961D-2EAB-4D30-833E-2991B33C0252}" srcId="{C4BB01A5-BA2C-4ABA-BD24-E2B40AC48EE0}" destId="{02C3C5B5-DA22-49CE-B972-294E8D5541CE}" srcOrd="0" destOrd="0" parTransId="{9251F7F7-4E25-4AC2-9A03-77A0A4D49942}" sibTransId="{47811E35-FE3A-490A-875F-E213EF382C29}"/>
    <dgm:cxn modelId="{4BB47C82-89F7-4721-A396-D7C2340D772D}" type="presOf" srcId="{478450A6-4499-40E5-8B50-02F8096F5D6F}" destId="{41DDFE08-2C91-4D52-9601-9DE44651D306}" srcOrd="0" destOrd="1" presId="urn:microsoft.com/office/officeart/2005/8/layout/vList5"/>
    <dgm:cxn modelId="{F35D07FE-B1E6-4F0A-97C1-05E6EC419FAC}" type="presOf" srcId="{C4BB01A5-BA2C-4ABA-BD24-E2B40AC48EE0}" destId="{5416F314-6D33-4CEA-BE25-4285D38C9EF5}" srcOrd="0" destOrd="0" presId="urn:microsoft.com/office/officeart/2005/8/layout/vList5"/>
    <dgm:cxn modelId="{586DBB5C-B814-4E30-AEC0-C7575D1B46E5}" srcId="{B875977B-E95D-4A65-A07B-626C7107CEF1}" destId="{C4BB01A5-BA2C-4ABA-BD24-E2B40AC48EE0}" srcOrd="0" destOrd="0" parTransId="{BA6FCEB5-F941-4E20-A097-58DBC017A1A6}" sibTransId="{4128EA0F-F977-485E-A8C1-A002FD19FA7C}"/>
    <dgm:cxn modelId="{5362389A-9CDD-47B7-B1B5-37D44C9B0DD8}" type="presOf" srcId="{B875977B-E95D-4A65-A07B-626C7107CEF1}" destId="{7CA6B65C-EDB2-49E5-9392-5F4C095AB21E}" srcOrd="0" destOrd="0" presId="urn:microsoft.com/office/officeart/2005/8/layout/vList5"/>
    <dgm:cxn modelId="{1A16411D-AA19-4DEA-B13F-2A9FA1E88196}" type="presParOf" srcId="{7CA6B65C-EDB2-49E5-9392-5F4C095AB21E}" destId="{6ADF88BD-9C00-4CB5-A2CE-C6BB3DE1D16B}" srcOrd="0" destOrd="0" presId="urn:microsoft.com/office/officeart/2005/8/layout/vList5"/>
    <dgm:cxn modelId="{B2422444-E1F8-4D05-AAE5-4D4328E0EF91}" type="presParOf" srcId="{6ADF88BD-9C00-4CB5-A2CE-C6BB3DE1D16B}" destId="{5416F314-6D33-4CEA-BE25-4285D38C9EF5}" srcOrd="0" destOrd="0" presId="urn:microsoft.com/office/officeart/2005/8/layout/vList5"/>
    <dgm:cxn modelId="{787E0382-FC34-46C5-92F0-9AE92CCB3726}" type="presParOf" srcId="{6ADF88BD-9C00-4CB5-A2CE-C6BB3DE1D16B}" destId="{41DDFE08-2C91-4D52-9601-9DE44651D306}"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F9369BE-7255-43D3-A12F-F3FA2AAE246C}" type="doc">
      <dgm:prSet loTypeId="urn:microsoft.com/office/officeart/2005/8/layout/process5" loCatId="process" qsTypeId="urn:microsoft.com/office/officeart/2005/8/quickstyle/simple3" qsCatId="simple" csTypeId="urn:microsoft.com/office/officeart/2005/8/colors/accent1_2" csCatId="accent1"/>
      <dgm:spPr/>
      <dgm:t>
        <a:bodyPr/>
        <a:lstStyle/>
        <a:p>
          <a:endParaRPr lang="en-US"/>
        </a:p>
      </dgm:t>
    </dgm:pt>
    <dgm:pt modelId="{4E8A2414-95A2-4228-9E9E-F9E9011C2188}">
      <dgm:prSet/>
      <dgm:spPr/>
      <dgm:t>
        <a:bodyPr/>
        <a:lstStyle/>
        <a:p>
          <a:pPr algn="just" rtl="0"/>
          <a:r>
            <a:rPr lang="en-GB" dirty="0" smtClean="0"/>
            <a:t>A court will recognize established customs or usages (customs harden into rights), such as those of a particular trade or locality, where the circumstances indicate that the parties were contracting by reference to the custom or usage. </a:t>
          </a:r>
          <a:endParaRPr lang="en-US" dirty="0"/>
        </a:p>
      </dgm:t>
    </dgm:pt>
    <dgm:pt modelId="{D09D1FB7-AA60-4E10-8BE9-A3C5C593E292}" type="parTrans" cxnId="{0762BD26-15F0-411F-9F7D-9EED6988B4ED}">
      <dgm:prSet/>
      <dgm:spPr/>
      <dgm:t>
        <a:bodyPr/>
        <a:lstStyle/>
        <a:p>
          <a:endParaRPr lang="en-US"/>
        </a:p>
      </dgm:t>
    </dgm:pt>
    <dgm:pt modelId="{696F0080-EAFF-4276-A477-F9552D2651A9}" type="sibTrans" cxnId="{0762BD26-15F0-411F-9F7D-9EED6988B4ED}">
      <dgm:prSet/>
      <dgm:spPr/>
      <dgm:t>
        <a:bodyPr/>
        <a:lstStyle/>
        <a:p>
          <a:endParaRPr lang="en-US"/>
        </a:p>
      </dgm:t>
    </dgm:pt>
    <dgm:pt modelId="{C3F62D7D-3FBB-497E-91F0-766ACC585B97}">
      <dgm:prSet/>
      <dgm:spPr/>
      <dgm:t>
        <a:bodyPr/>
        <a:lstStyle/>
        <a:p>
          <a:pPr algn="just" rtl="0"/>
          <a:r>
            <a:rPr lang="en-GB" b="1" dirty="0" smtClean="0"/>
            <a:t>Hutton v Warren [1836] </a:t>
          </a:r>
          <a:r>
            <a:rPr lang="en-GB" dirty="0" smtClean="0"/>
            <a:t>a long standing custom was to the effect that on termination of an </a:t>
          </a:r>
          <a:r>
            <a:rPr lang="en-GB" b="1" dirty="0" smtClean="0"/>
            <a:t>agricultural lease </a:t>
          </a:r>
          <a:r>
            <a:rPr lang="en-GB" dirty="0" smtClean="0"/>
            <a:t>tenant was entitled to an </a:t>
          </a:r>
          <a:r>
            <a:rPr lang="en-GB" b="1" dirty="0" smtClean="0"/>
            <a:t>allowance for seed and labour on the land. </a:t>
          </a:r>
          <a:endParaRPr lang="en-US" dirty="0"/>
        </a:p>
      </dgm:t>
    </dgm:pt>
    <dgm:pt modelId="{681C61BB-A3E4-42A4-A3F7-1FDEF7820F65}" type="parTrans" cxnId="{20412B0D-CE7F-430E-8CA3-199588C4E867}">
      <dgm:prSet/>
      <dgm:spPr/>
      <dgm:t>
        <a:bodyPr/>
        <a:lstStyle/>
        <a:p>
          <a:endParaRPr lang="en-US"/>
        </a:p>
      </dgm:t>
    </dgm:pt>
    <dgm:pt modelId="{D609859F-90A8-4CC4-A4CE-AE9A8B18A8A5}" type="sibTrans" cxnId="{20412B0D-CE7F-430E-8CA3-199588C4E867}">
      <dgm:prSet/>
      <dgm:spPr/>
      <dgm:t>
        <a:bodyPr/>
        <a:lstStyle/>
        <a:p>
          <a:endParaRPr lang="en-US"/>
        </a:p>
      </dgm:t>
    </dgm:pt>
    <dgm:pt modelId="{F4A12D5D-F5FD-40C5-A486-C5BD2045C055}" type="pres">
      <dgm:prSet presAssocID="{BF9369BE-7255-43D3-A12F-F3FA2AAE246C}" presName="diagram" presStyleCnt="0">
        <dgm:presLayoutVars>
          <dgm:dir/>
          <dgm:resizeHandles val="exact"/>
        </dgm:presLayoutVars>
      </dgm:prSet>
      <dgm:spPr/>
      <dgm:t>
        <a:bodyPr/>
        <a:lstStyle/>
        <a:p>
          <a:endParaRPr lang="en-US"/>
        </a:p>
      </dgm:t>
    </dgm:pt>
    <dgm:pt modelId="{DD20B26D-0BC9-436F-825A-A02E70947690}" type="pres">
      <dgm:prSet presAssocID="{4E8A2414-95A2-4228-9E9E-F9E9011C2188}" presName="node" presStyleLbl="node1" presStyleIdx="0" presStyleCnt="2">
        <dgm:presLayoutVars>
          <dgm:bulletEnabled val="1"/>
        </dgm:presLayoutVars>
      </dgm:prSet>
      <dgm:spPr/>
      <dgm:t>
        <a:bodyPr/>
        <a:lstStyle/>
        <a:p>
          <a:endParaRPr lang="en-US"/>
        </a:p>
      </dgm:t>
    </dgm:pt>
    <dgm:pt modelId="{37254FAF-43D7-46F2-8987-1FFF3CA8AAE6}" type="pres">
      <dgm:prSet presAssocID="{696F0080-EAFF-4276-A477-F9552D2651A9}" presName="sibTrans" presStyleLbl="sibTrans2D1" presStyleIdx="0" presStyleCnt="1"/>
      <dgm:spPr/>
      <dgm:t>
        <a:bodyPr/>
        <a:lstStyle/>
        <a:p>
          <a:endParaRPr lang="en-US"/>
        </a:p>
      </dgm:t>
    </dgm:pt>
    <dgm:pt modelId="{F703BDB7-7464-4278-A440-9A65B45AA6FF}" type="pres">
      <dgm:prSet presAssocID="{696F0080-EAFF-4276-A477-F9552D2651A9}" presName="connectorText" presStyleLbl="sibTrans2D1" presStyleIdx="0" presStyleCnt="1"/>
      <dgm:spPr/>
      <dgm:t>
        <a:bodyPr/>
        <a:lstStyle/>
        <a:p>
          <a:endParaRPr lang="en-US"/>
        </a:p>
      </dgm:t>
    </dgm:pt>
    <dgm:pt modelId="{31730B02-9E19-4921-90C5-391C137FE01A}" type="pres">
      <dgm:prSet presAssocID="{C3F62D7D-3FBB-497E-91F0-766ACC585B97}" presName="node" presStyleLbl="node1" presStyleIdx="1" presStyleCnt="2">
        <dgm:presLayoutVars>
          <dgm:bulletEnabled val="1"/>
        </dgm:presLayoutVars>
      </dgm:prSet>
      <dgm:spPr/>
      <dgm:t>
        <a:bodyPr/>
        <a:lstStyle/>
        <a:p>
          <a:endParaRPr lang="en-US"/>
        </a:p>
      </dgm:t>
    </dgm:pt>
  </dgm:ptLst>
  <dgm:cxnLst>
    <dgm:cxn modelId="{5F8F7EF2-A7C1-408E-8460-E0D98359D1E6}" type="presOf" srcId="{696F0080-EAFF-4276-A477-F9552D2651A9}" destId="{F703BDB7-7464-4278-A440-9A65B45AA6FF}" srcOrd="1" destOrd="0" presId="urn:microsoft.com/office/officeart/2005/8/layout/process5"/>
    <dgm:cxn modelId="{CA4035F3-FE69-45BB-ABA3-2BAF2608A7FA}" type="presOf" srcId="{4E8A2414-95A2-4228-9E9E-F9E9011C2188}" destId="{DD20B26D-0BC9-436F-825A-A02E70947690}" srcOrd="0" destOrd="0" presId="urn:microsoft.com/office/officeart/2005/8/layout/process5"/>
    <dgm:cxn modelId="{0762BD26-15F0-411F-9F7D-9EED6988B4ED}" srcId="{BF9369BE-7255-43D3-A12F-F3FA2AAE246C}" destId="{4E8A2414-95A2-4228-9E9E-F9E9011C2188}" srcOrd="0" destOrd="0" parTransId="{D09D1FB7-AA60-4E10-8BE9-A3C5C593E292}" sibTransId="{696F0080-EAFF-4276-A477-F9552D2651A9}"/>
    <dgm:cxn modelId="{3F7B4091-B052-47F6-B3B0-12A8312A1BDF}" type="presOf" srcId="{C3F62D7D-3FBB-497E-91F0-766ACC585B97}" destId="{31730B02-9E19-4921-90C5-391C137FE01A}" srcOrd="0" destOrd="0" presId="urn:microsoft.com/office/officeart/2005/8/layout/process5"/>
    <dgm:cxn modelId="{20412B0D-CE7F-430E-8CA3-199588C4E867}" srcId="{BF9369BE-7255-43D3-A12F-F3FA2AAE246C}" destId="{C3F62D7D-3FBB-497E-91F0-766ACC585B97}" srcOrd="1" destOrd="0" parTransId="{681C61BB-A3E4-42A4-A3F7-1FDEF7820F65}" sibTransId="{D609859F-90A8-4CC4-A4CE-AE9A8B18A8A5}"/>
    <dgm:cxn modelId="{171E4CEA-78F9-4FD8-8F41-D6D77CA9BF83}" type="presOf" srcId="{696F0080-EAFF-4276-A477-F9552D2651A9}" destId="{37254FAF-43D7-46F2-8987-1FFF3CA8AAE6}" srcOrd="0" destOrd="0" presId="urn:microsoft.com/office/officeart/2005/8/layout/process5"/>
    <dgm:cxn modelId="{C82B0F0A-0C18-47C4-B813-9CEF10D3F6A7}" type="presOf" srcId="{BF9369BE-7255-43D3-A12F-F3FA2AAE246C}" destId="{F4A12D5D-F5FD-40C5-A486-C5BD2045C055}" srcOrd="0" destOrd="0" presId="urn:microsoft.com/office/officeart/2005/8/layout/process5"/>
    <dgm:cxn modelId="{47047718-8714-4D53-BA19-4D4001CB5861}" type="presParOf" srcId="{F4A12D5D-F5FD-40C5-A486-C5BD2045C055}" destId="{DD20B26D-0BC9-436F-825A-A02E70947690}" srcOrd="0" destOrd="0" presId="urn:microsoft.com/office/officeart/2005/8/layout/process5"/>
    <dgm:cxn modelId="{89B34253-310D-441A-8EEA-0DCD8A871245}" type="presParOf" srcId="{F4A12D5D-F5FD-40C5-A486-C5BD2045C055}" destId="{37254FAF-43D7-46F2-8987-1FFF3CA8AAE6}" srcOrd="1" destOrd="0" presId="urn:microsoft.com/office/officeart/2005/8/layout/process5"/>
    <dgm:cxn modelId="{EB4B8C05-FCCD-4165-987C-6F81255859E3}" type="presParOf" srcId="{37254FAF-43D7-46F2-8987-1FFF3CA8AAE6}" destId="{F703BDB7-7464-4278-A440-9A65B45AA6FF}" srcOrd="0" destOrd="0" presId="urn:microsoft.com/office/officeart/2005/8/layout/process5"/>
    <dgm:cxn modelId="{9FA3FDE3-1F77-4568-B2D9-6B65CDB87E3D}" type="presParOf" srcId="{F4A12D5D-F5FD-40C5-A486-C5BD2045C055}" destId="{31730B02-9E19-4921-90C5-391C137FE01A}" srcOrd="2"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751F9F6-6463-46E5-86BA-38283D29F9B9}" type="doc">
      <dgm:prSet loTypeId="urn:microsoft.com/office/officeart/2005/8/layout/default" loCatId="list" qsTypeId="urn:microsoft.com/office/officeart/2005/8/quickstyle/simple1" qsCatId="simple" csTypeId="urn:microsoft.com/office/officeart/2005/8/colors/colorful3" csCatId="colorful"/>
      <dgm:spPr/>
      <dgm:t>
        <a:bodyPr/>
        <a:lstStyle/>
        <a:p>
          <a:endParaRPr lang="en-US"/>
        </a:p>
      </dgm:t>
    </dgm:pt>
    <dgm:pt modelId="{CE0160BE-E570-4038-A54A-CC68EF831924}">
      <dgm:prSet/>
      <dgm:spPr/>
      <dgm:t>
        <a:bodyPr/>
        <a:lstStyle/>
        <a:p>
          <a:pPr rtl="0"/>
          <a:r>
            <a:rPr lang="en-US" smtClean="0"/>
            <a:t>Section 58 of </a:t>
          </a:r>
          <a:r>
            <a:rPr lang="en-US" b="1" smtClean="0"/>
            <a:t>Sale of Goods Act, 1893 provides that:</a:t>
          </a:r>
          <a:endParaRPr lang="en-US"/>
        </a:p>
      </dgm:t>
    </dgm:pt>
    <dgm:pt modelId="{E61BCD8C-5BC2-4C4E-8071-5D2D013A4CC1}" type="parTrans" cxnId="{2F3404BA-B6A4-4C74-BBD1-E87DDAAAB4E1}">
      <dgm:prSet/>
      <dgm:spPr/>
      <dgm:t>
        <a:bodyPr/>
        <a:lstStyle/>
        <a:p>
          <a:endParaRPr lang="en-US"/>
        </a:p>
      </dgm:t>
    </dgm:pt>
    <dgm:pt modelId="{06194E63-0792-4C28-9B56-8C90D4FBF574}" type="sibTrans" cxnId="{2F3404BA-B6A4-4C74-BBD1-E87DDAAAB4E1}">
      <dgm:prSet/>
      <dgm:spPr/>
      <dgm:t>
        <a:bodyPr/>
        <a:lstStyle/>
        <a:p>
          <a:endParaRPr lang="en-US"/>
        </a:p>
      </dgm:t>
    </dgm:pt>
    <dgm:pt modelId="{B6088939-58C2-413C-AFD8-C2B5EBE60189}">
      <dgm:prSet/>
      <dgm:spPr/>
      <dgm:t>
        <a:bodyPr/>
        <a:lstStyle/>
        <a:p>
          <a:pPr rtl="0"/>
          <a:r>
            <a:rPr lang="en-US" dirty="0" smtClean="0"/>
            <a:t>“(i) Where goods are put up for sale by auction in lots, each lot is prima facie deemed to be the subject of a separate contract of sale: (2) A sale by auction is complete when the auctioneer announces its completion by the fall of the hammer, or </a:t>
          </a:r>
          <a:r>
            <a:rPr lang="en-US" b="1" dirty="0" smtClean="0">
              <a:solidFill>
                <a:srgbClr val="FFFF00"/>
              </a:solidFill>
            </a:rPr>
            <a:t>in other customary manner</a:t>
          </a:r>
          <a:r>
            <a:rPr lang="en-US" dirty="0" smtClean="0">
              <a:solidFill>
                <a:srgbClr val="FFFF00"/>
              </a:solidFill>
            </a:rPr>
            <a:t>.</a:t>
          </a:r>
          <a:r>
            <a:rPr lang="en-US" dirty="0" smtClean="0"/>
            <a:t> Until such announcement is made any bidder may retract his bid.”</a:t>
          </a:r>
          <a:endParaRPr lang="en-US" dirty="0"/>
        </a:p>
      </dgm:t>
    </dgm:pt>
    <dgm:pt modelId="{1C430031-FAE9-4574-AB38-A90FDD2DC145}" type="parTrans" cxnId="{A6FC8FB3-EA3D-492B-B949-F92EEFF0D619}">
      <dgm:prSet/>
      <dgm:spPr/>
      <dgm:t>
        <a:bodyPr/>
        <a:lstStyle/>
        <a:p>
          <a:endParaRPr lang="en-US"/>
        </a:p>
      </dgm:t>
    </dgm:pt>
    <dgm:pt modelId="{B0351643-001B-4C5B-BF6C-0E80A06A99DE}" type="sibTrans" cxnId="{A6FC8FB3-EA3D-492B-B949-F92EEFF0D619}">
      <dgm:prSet/>
      <dgm:spPr/>
      <dgm:t>
        <a:bodyPr/>
        <a:lstStyle/>
        <a:p>
          <a:endParaRPr lang="en-US"/>
        </a:p>
      </dgm:t>
    </dgm:pt>
    <dgm:pt modelId="{9982D8DF-7010-4F8A-B53D-27C61E3067EA}" type="pres">
      <dgm:prSet presAssocID="{F751F9F6-6463-46E5-86BA-38283D29F9B9}" presName="diagram" presStyleCnt="0">
        <dgm:presLayoutVars>
          <dgm:dir/>
          <dgm:resizeHandles val="exact"/>
        </dgm:presLayoutVars>
      </dgm:prSet>
      <dgm:spPr/>
      <dgm:t>
        <a:bodyPr/>
        <a:lstStyle/>
        <a:p>
          <a:endParaRPr lang="en-US"/>
        </a:p>
      </dgm:t>
    </dgm:pt>
    <dgm:pt modelId="{B89364F0-4DBE-4319-A2BF-B1FC3AAA63CA}" type="pres">
      <dgm:prSet presAssocID="{CE0160BE-E570-4038-A54A-CC68EF831924}" presName="node" presStyleLbl="node1" presStyleIdx="0" presStyleCnt="2">
        <dgm:presLayoutVars>
          <dgm:bulletEnabled val="1"/>
        </dgm:presLayoutVars>
      </dgm:prSet>
      <dgm:spPr/>
      <dgm:t>
        <a:bodyPr/>
        <a:lstStyle/>
        <a:p>
          <a:endParaRPr lang="en-US"/>
        </a:p>
      </dgm:t>
    </dgm:pt>
    <dgm:pt modelId="{9ACC7891-BD7B-45CA-AA7D-7EB22C3EE72F}" type="pres">
      <dgm:prSet presAssocID="{06194E63-0792-4C28-9B56-8C90D4FBF574}" presName="sibTrans" presStyleCnt="0"/>
      <dgm:spPr/>
    </dgm:pt>
    <dgm:pt modelId="{706FDB5A-E65D-4B34-8466-C5E933DBE5FD}" type="pres">
      <dgm:prSet presAssocID="{B6088939-58C2-413C-AFD8-C2B5EBE60189}" presName="node" presStyleLbl="node1" presStyleIdx="1" presStyleCnt="2">
        <dgm:presLayoutVars>
          <dgm:bulletEnabled val="1"/>
        </dgm:presLayoutVars>
      </dgm:prSet>
      <dgm:spPr/>
      <dgm:t>
        <a:bodyPr/>
        <a:lstStyle/>
        <a:p>
          <a:endParaRPr lang="en-US"/>
        </a:p>
      </dgm:t>
    </dgm:pt>
  </dgm:ptLst>
  <dgm:cxnLst>
    <dgm:cxn modelId="{A6FC8FB3-EA3D-492B-B949-F92EEFF0D619}" srcId="{F751F9F6-6463-46E5-86BA-38283D29F9B9}" destId="{B6088939-58C2-413C-AFD8-C2B5EBE60189}" srcOrd="1" destOrd="0" parTransId="{1C430031-FAE9-4574-AB38-A90FDD2DC145}" sibTransId="{B0351643-001B-4C5B-BF6C-0E80A06A99DE}"/>
    <dgm:cxn modelId="{06FF20B7-A612-4A88-8C9F-1AEE95DFFF4C}" type="presOf" srcId="{CE0160BE-E570-4038-A54A-CC68EF831924}" destId="{B89364F0-4DBE-4319-A2BF-B1FC3AAA63CA}" srcOrd="0" destOrd="0" presId="urn:microsoft.com/office/officeart/2005/8/layout/default"/>
    <dgm:cxn modelId="{ECC25854-ED1A-49C0-84C0-F45A67ADEAC1}" type="presOf" srcId="{F751F9F6-6463-46E5-86BA-38283D29F9B9}" destId="{9982D8DF-7010-4F8A-B53D-27C61E3067EA}" srcOrd="0" destOrd="0" presId="urn:microsoft.com/office/officeart/2005/8/layout/default"/>
    <dgm:cxn modelId="{2F3404BA-B6A4-4C74-BBD1-E87DDAAAB4E1}" srcId="{F751F9F6-6463-46E5-86BA-38283D29F9B9}" destId="{CE0160BE-E570-4038-A54A-CC68EF831924}" srcOrd="0" destOrd="0" parTransId="{E61BCD8C-5BC2-4C4E-8071-5D2D013A4CC1}" sibTransId="{06194E63-0792-4C28-9B56-8C90D4FBF574}"/>
    <dgm:cxn modelId="{7642A481-FBBF-4031-9056-E368206A97EF}" type="presOf" srcId="{B6088939-58C2-413C-AFD8-C2B5EBE60189}" destId="{706FDB5A-E65D-4B34-8466-C5E933DBE5FD}" srcOrd="0" destOrd="0" presId="urn:microsoft.com/office/officeart/2005/8/layout/default"/>
    <dgm:cxn modelId="{CAE397E0-B5C8-45C7-83F6-823211B0D776}" type="presParOf" srcId="{9982D8DF-7010-4F8A-B53D-27C61E3067EA}" destId="{B89364F0-4DBE-4319-A2BF-B1FC3AAA63CA}" srcOrd="0" destOrd="0" presId="urn:microsoft.com/office/officeart/2005/8/layout/default"/>
    <dgm:cxn modelId="{DA7D63CE-A95D-4325-9EE4-14209A919B62}" type="presParOf" srcId="{9982D8DF-7010-4F8A-B53D-27C61E3067EA}" destId="{9ACC7891-BD7B-45CA-AA7D-7EB22C3EE72F}" srcOrd="1" destOrd="0" presId="urn:microsoft.com/office/officeart/2005/8/layout/default"/>
    <dgm:cxn modelId="{DDF670BF-4B29-4C3E-821E-B9225EDA1E2C}" type="presParOf" srcId="{9982D8DF-7010-4F8A-B53D-27C61E3067EA}" destId="{706FDB5A-E65D-4B34-8466-C5E933DBE5FD}"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03AB21D-89BC-4220-94C3-1BD12763C2CF}" type="doc">
      <dgm:prSet loTypeId="urn:microsoft.com/office/officeart/2005/8/layout/hList6" loCatId="list" qsTypeId="urn:microsoft.com/office/officeart/2005/8/quickstyle/simple3" qsCatId="simple" csTypeId="urn:microsoft.com/office/officeart/2005/8/colors/colorful1" csCatId="colorful"/>
      <dgm:spPr/>
      <dgm:t>
        <a:bodyPr/>
        <a:lstStyle/>
        <a:p>
          <a:endParaRPr lang="en-US"/>
        </a:p>
      </dgm:t>
    </dgm:pt>
    <dgm:pt modelId="{F6C913BA-282A-48E3-B76A-B2C90967A799}">
      <dgm:prSet/>
      <dgm:spPr/>
      <dgm:t>
        <a:bodyPr/>
        <a:lstStyle/>
        <a:p>
          <a:pPr algn="just" rtl="0"/>
          <a:r>
            <a:rPr lang="en-US" dirty="0" smtClean="0"/>
            <a:t>Article 38(1) of the Statute of the ICJ lists the sources that the court is permitted to use. Most writers regard this list as being reasonably complete and one that other international courts should use as well. Article 38(1) provides that: </a:t>
          </a:r>
          <a:endParaRPr lang="en-US" dirty="0"/>
        </a:p>
      </dgm:t>
    </dgm:pt>
    <dgm:pt modelId="{F6727160-CF1C-41CC-AF4A-0B25C1247AFA}" type="parTrans" cxnId="{56F9C778-F819-4015-962B-3A18121F7E01}">
      <dgm:prSet/>
      <dgm:spPr/>
      <dgm:t>
        <a:bodyPr/>
        <a:lstStyle/>
        <a:p>
          <a:endParaRPr lang="en-US"/>
        </a:p>
      </dgm:t>
    </dgm:pt>
    <dgm:pt modelId="{E41B51C2-2531-418B-95CD-10C01AACA32E}" type="sibTrans" cxnId="{56F9C778-F819-4015-962B-3A18121F7E01}">
      <dgm:prSet/>
      <dgm:spPr/>
      <dgm:t>
        <a:bodyPr/>
        <a:lstStyle/>
        <a:p>
          <a:endParaRPr lang="en-US"/>
        </a:p>
      </dgm:t>
    </dgm:pt>
    <dgm:pt modelId="{544AFFE5-2D00-4626-95D8-F6E10F6521CA}">
      <dgm:prSet/>
      <dgm:spPr/>
      <dgm:t>
        <a:bodyPr/>
        <a:lstStyle/>
        <a:p>
          <a:pPr algn="just" rtl="0"/>
          <a:r>
            <a:rPr lang="en-US" dirty="0" smtClean="0"/>
            <a:t>“The Court, whose function is to decide in accordance with international law such disputes as are submitted to it, shall apply:  a. international conventions, whether general or particular, establishing rules expressly recognized by the contesting states</a:t>
          </a:r>
          <a:r>
            <a:rPr lang="en-US" dirty="0" smtClean="0">
              <a:solidFill>
                <a:srgbClr val="FFFF00"/>
              </a:solidFill>
            </a:rPr>
            <a:t>;  </a:t>
          </a:r>
          <a:r>
            <a:rPr lang="en-US" b="1" dirty="0" smtClean="0">
              <a:solidFill>
                <a:srgbClr val="FFFF00"/>
              </a:solidFill>
            </a:rPr>
            <a:t>b. international custom</a:t>
          </a:r>
          <a:r>
            <a:rPr lang="en-US" dirty="0" smtClean="0"/>
            <a:t>, as evidence of a general practice accepted as law; c. the general principles of law recognized by civilized nations;  d. subject to the provisions of Article 59, judicial decisions and the teachings of the most highly qualified publicists of the various nations, as a subsidiary means for the determination of rules of law.”</a:t>
          </a:r>
          <a:endParaRPr lang="en-US" dirty="0"/>
        </a:p>
      </dgm:t>
    </dgm:pt>
    <dgm:pt modelId="{7CC7BA52-1EEE-43AE-BF22-0F4D579D8576}" type="parTrans" cxnId="{9F61FD62-DE8A-402F-BE06-07AFFFD080A7}">
      <dgm:prSet/>
      <dgm:spPr/>
      <dgm:t>
        <a:bodyPr/>
        <a:lstStyle/>
        <a:p>
          <a:endParaRPr lang="en-US"/>
        </a:p>
      </dgm:t>
    </dgm:pt>
    <dgm:pt modelId="{B97088AF-8556-4552-8177-2CBBDDC45961}" type="sibTrans" cxnId="{9F61FD62-DE8A-402F-BE06-07AFFFD080A7}">
      <dgm:prSet/>
      <dgm:spPr/>
      <dgm:t>
        <a:bodyPr/>
        <a:lstStyle/>
        <a:p>
          <a:endParaRPr lang="en-US"/>
        </a:p>
      </dgm:t>
    </dgm:pt>
    <dgm:pt modelId="{C46002E0-7841-4FFF-B2E8-3763F3F03281}" type="pres">
      <dgm:prSet presAssocID="{103AB21D-89BC-4220-94C3-1BD12763C2CF}" presName="Name0" presStyleCnt="0">
        <dgm:presLayoutVars>
          <dgm:dir/>
          <dgm:resizeHandles val="exact"/>
        </dgm:presLayoutVars>
      </dgm:prSet>
      <dgm:spPr/>
      <dgm:t>
        <a:bodyPr/>
        <a:lstStyle/>
        <a:p>
          <a:endParaRPr lang="en-US"/>
        </a:p>
      </dgm:t>
    </dgm:pt>
    <dgm:pt modelId="{36881025-0FEF-40F5-BBB3-9B590EC15E2C}" type="pres">
      <dgm:prSet presAssocID="{F6C913BA-282A-48E3-B76A-B2C90967A799}" presName="node" presStyleLbl="node1" presStyleIdx="0" presStyleCnt="2">
        <dgm:presLayoutVars>
          <dgm:bulletEnabled val="1"/>
        </dgm:presLayoutVars>
      </dgm:prSet>
      <dgm:spPr/>
      <dgm:t>
        <a:bodyPr/>
        <a:lstStyle/>
        <a:p>
          <a:endParaRPr lang="en-US"/>
        </a:p>
      </dgm:t>
    </dgm:pt>
    <dgm:pt modelId="{72837A5F-2970-4137-932C-E315238C5E1A}" type="pres">
      <dgm:prSet presAssocID="{E41B51C2-2531-418B-95CD-10C01AACA32E}" presName="sibTrans" presStyleCnt="0"/>
      <dgm:spPr/>
    </dgm:pt>
    <dgm:pt modelId="{7201A8D7-709B-44FF-9E63-361B112E6BCC}" type="pres">
      <dgm:prSet presAssocID="{544AFFE5-2D00-4626-95D8-F6E10F6521CA}" presName="node" presStyleLbl="node1" presStyleIdx="1" presStyleCnt="2">
        <dgm:presLayoutVars>
          <dgm:bulletEnabled val="1"/>
        </dgm:presLayoutVars>
      </dgm:prSet>
      <dgm:spPr/>
      <dgm:t>
        <a:bodyPr/>
        <a:lstStyle/>
        <a:p>
          <a:endParaRPr lang="en-US"/>
        </a:p>
      </dgm:t>
    </dgm:pt>
  </dgm:ptLst>
  <dgm:cxnLst>
    <dgm:cxn modelId="{9F61FD62-DE8A-402F-BE06-07AFFFD080A7}" srcId="{103AB21D-89BC-4220-94C3-1BD12763C2CF}" destId="{544AFFE5-2D00-4626-95D8-F6E10F6521CA}" srcOrd="1" destOrd="0" parTransId="{7CC7BA52-1EEE-43AE-BF22-0F4D579D8576}" sibTransId="{B97088AF-8556-4552-8177-2CBBDDC45961}"/>
    <dgm:cxn modelId="{56F9C778-F819-4015-962B-3A18121F7E01}" srcId="{103AB21D-89BC-4220-94C3-1BD12763C2CF}" destId="{F6C913BA-282A-48E3-B76A-B2C90967A799}" srcOrd="0" destOrd="0" parTransId="{F6727160-CF1C-41CC-AF4A-0B25C1247AFA}" sibTransId="{E41B51C2-2531-418B-95CD-10C01AACA32E}"/>
    <dgm:cxn modelId="{1D02D5F4-A06C-4BEB-92A1-D0EFE782D23E}" type="presOf" srcId="{103AB21D-89BC-4220-94C3-1BD12763C2CF}" destId="{C46002E0-7841-4FFF-B2E8-3763F3F03281}" srcOrd="0" destOrd="0" presId="urn:microsoft.com/office/officeart/2005/8/layout/hList6"/>
    <dgm:cxn modelId="{4A46479D-AEA8-4C57-A4BE-BF81B4B45B38}" type="presOf" srcId="{F6C913BA-282A-48E3-B76A-B2C90967A799}" destId="{36881025-0FEF-40F5-BBB3-9B590EC15E2C}" srcOrd="0" destOrd="0" presId="urn:microsoft.com/office/officeart/2005/8/layout/hList6"/>
    <dgm:cxn modelId="{B6AFA75C-2941-4BAA-BB0E-FB2A3FABCFC9}" type="presOf" srcId="{544AFFE5-2D00-4626-95D8-F6E10F6521CA}" destId="{7201A8D7-709B-44FF-9E63-361B112E6BCC}" srcOrd="0" destOrd="0" presId="urn:microsoft.com/office/officeart/2005/8/layout/hList6"/>
    <dgm:cxn modelId="{9FCAAE4C-243E-4562-979B-F361562E5B1B}" type="presParOf" srcId="{C46002E0-7841-4FFF-B2E8-3763F3F03281}" destId="{36881025-0FEF-40F5-BBB3-9B590EC15E2C}" srcOrd="0" destOrd="0" presId="urn:microsoft.com/office/officeart/2005/8/layout/hList6"/>
    <dgm:cxn modelId="{EA402053-60C1-41C3-9BDF-26F83D6EA911}" type="presParOf" srcId="{C46002E0-7841-4FFF-B2E8-3763F3F03281}" destId="{72837A5F-2970-4137-932C-E315238C5E1A}" srcOrd="1" destOrd="0" presId="urn:microsoft.com/office/officeart/2005/8/layout/hList6"/>
    <dgm:cxn modelId="{B2F9CBF3-1943-4170-B5AA-217060B02EA7}" type="presParOf" srcId="{C46002E0-7841-4FFF-B2E8-3763F3F03281}" destId="{7201A8D7-709B-44FF-9E63-361B112E6BCC}"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BFC637-DB52-47F6-BF4B-E71B85DE2CF5}">
      <dsp:nvSpPr>
        <dsp:cNvPr id="0" name=""/>
        <dsp:cNvSpPr/>
      </dsp:nvSpPr>
      <dsp:spPr>
        <a:xfrm>
          <a:off x="0" y="24838"/>
          <a:ext cx="2357604" cy="2357643"/>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smtClean="0">
              <a:solidFill>
                <a:srgbClr val="FF0000"/>
              </a:solidFill>
            </a:rPr>
            <a:t>According to Article 8 of the Zambian Constitution</a:t>
          </a:r>
          <a:r>
            <a:rPr lang="en-US" sz="1600" kern="1200" dirty="0" smtClean="0"/>
            <a:t>: National values and principles are— </a:t>
          </a:r>
          <a:endParaRPr lang="en-US" sz="1600" kern="1200" dirty="0"/>
        </a:p>
      </dsp:txBody>
      <dsp:txXfrm>
        <a:off x="345263" y="370107"/>
        <a:ext cx="1667078" cy="1667105"/>
      </dsp:txXfrm>
    </dsp:sp>
    <dsp:sp modelId="{A1F77DA1-70AF-401A-938D-301220729EF1}">
      <dsp:nvSpPr>
        <dsp:cNvPr id="0" name=""/>
        <dsp:cNvSpPr/>
      </dsp:nvSpPr>
      <dsp:spPr>
        <a:xfrm>
          <a:off x="1207131" y="1759615"/>
          <a:ext cx="2357604" cy="2357643"/>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smtClean="0"/>
            <a:t>a. morality and ethics; </a:t>
          </a:r>
          <a:endParaRPr lang="en-US" sz="1600" kern="1200" dirty="0"/>
        </a:p>
      </dsp:txBody>
      <dsp:txXfrm>
        <a:off x="1552394" y="2104884"/>
        <a:ext cx="1667078" cy="1667105"/>
      </dsp:txXfrm>
    </dsp:sp>
    <dsp:sp modelId="{ADA03A31-5DDD-4719-AD3F-E71F1A118867}">
      <dsp:nvSpPr>
        <dsp:cNvPr id="0" name=""/>
        <dsp:cNvSpPr/>
      </dsp:nvSpPr>
      <dsp:spPr>
        <a:xfrm>
          <a:off x="2415223" y="24838"/>
          <a:ext cx="2357604" cy="2357643"/>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smtClean="0"/>
            <a:t>b. patriotism and national unity; </a:t>
          </a:r>
          <a:endParaRPr lang="en-US" sz="1600" kern="1200" dirty="0"/>
        </a:p>
      </dsp:txBody>
      <dsp:txXfrm>
        <a:off x="2760486" y="370107"/>
        <a:ext cx="1667078" cy="1667105"/>
      </dsp:txXfrm>
    </dsp:sp>
    <dsp:sp modelId="{13C6F463-B80B-4C60-A8F9-1C3A5339BABE}">
      <dsp:nvSpPr>
        <dsp:cNvPr id="0" name=""/>
        <dsp:cNvSpPr/>
      </dsp:nvSpPr>
      <dsp:spPr>
        <a:xfrm>
          <a:off x="3622355" y="1759615"/>
          <a:ext cx="2357604" cy="2357643"/>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smtClean="0"/>
            <a:t>c. democracy and constitutionalism; </a:t>
          </a:r>
          <a:endParaRPr lang="en-US" sz="1600" kern="1200" dirty="0"/>
        </a:p>
      </dsp:txBody>
      <dsp:txXfrm>
        <a:off x="3967618" y="2104884"/>
        <a:ext cx="1667078" cy="1667105"/>
      </dsp:txXfrm>
    </dsp:sp>
    <dsp:sp modelId="{1B063388-FFC4-43D5-8100-301F6924D289}">
      <dsp:nvSpPr>
        <dsp:cNvPr id="0" name=""/>
        <dsp:cNvSpPr/>
      </dsp:nvSpPr>
      <dsp:spPr>
        <a:xfrm>
          <a:off x="4830447" y="24838"/>
          <a:ext cx="2357604" cy="2357643"/>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smtClean="0"/>
            <a:t>d. human dignity, equity, social justice, equality and non-discrimination; </a:t>
          </a:r>
          <a:endParaRPr lang="en-US" sz="1600" kern="1200" dirty="0"/>
        </a:p>
      </dsp:txBody>
      <dsp:txXfrm>
        <a:off x="5175710" y="370107"/>
        <a:ext cx="1667078" cy="1667105"/>
      </dsp:txXfrm>
    </dsp:sp>
    <dsp:sp modelId="{45C51B67-7F16-41AB-AAB7-4D8262D398E4}">
      <dsp:nvSpPr>
        <dsp:cNvPr id="0" name=""/>
        <dsp:cNvSpPr/>
      </dsp:nvSpPr>
      <dsp:spPr>
        <a:xfrm>
          <a:off x="6037578" y="1759615"/>
          <a:ext cx="2357604" cy="2357643"/>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smtClean="0"/>
            <a:t>e. good governance and integrity; and </a:t>
          </a:r>
          <a:endParaRPr lang="en-US" sz="1600" kern="1200" dirty="0"/>
        </a:p>
      </dsp:txBody>
      <dsp:txXfrm>
        <a:off x="6382841" y="2104884"/>
        <a:ext cx="1667078" cy="1667105"/>
      </dsp:txXfrm>
    </dsp:sp>
    <dsp:sp modelId="{5A932068-5DB5-470F-8A6D-74D4F7E3C5DE}">
      <dsp:nvSpPr>
        <dsp:cNvPr id="0" name=""/>
        <dsp:cNvSpPr/>
      </dsp:nvSpPr>
      <dsp:spPr>
        <a:xfrm>
          <a:off x="7245670" y="24838"/>
          <a:ext cx="2357604" cy="2357643"/>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smtClean="0"/>
            <a:t>f. sustainable development.</a:t>
          </a:r>
          <a:endParaRPr lang="en-US" sz="1600" kern="1200" dirty="0"/>
        </a:p>
      </dsp:txBody>
      <dsp:txXfrm>
        <a:off x="7590933" y="370107"/>
        <a:ext cx="1667078" cy="16671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1D7C21-5984-41C7-9452-BCD232F46F48}">
      <dsp:nvSpPr>
        <dsp:cNvPr id="0" name=""/>
        <dsp:cNvSpPr/>
      </dsp:nvSpPr>
      <dsp:spPr>
        <a:xfrm rot="16200000">
          <a:off x="-968896" y="972706"/>
          <a:ext cx="3450613" cy="1505200"/>
        </a:xfrm>
        <a:prstGeom prst="flowChartManualOperation">
          <a:avLst/>
        </a:prstGeom>
        <a:gradFill rotWithShape="0">
          <a:gsLst>
            <a:gs pos="0">
              <a:schemeClr val="accent2">
                <a:hueOff val="0"/>
                <a:satOff val="0"/>
                <a:lumOff val="0"/>
                <a:alphaOff val="0"/>
                <a:tint val="54000"/>
                <a:alpha val="100000"/>
                <a:satMod val="105000"/>
                <a:lumMod val="110000"/>
              </a:schemeClr>
            </a:gs>
            <a:gs pos="100000">
              <a:schemeClr val="accent2">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0" tIns="0" rIns="83285" bIns="0" numCol="1" spcCol="1270" anchor="ctr" anchorCtr="0">
          <a:noAutofit/>
        </a:bodyPr>
        <a:lstStyle/>
        <a:p>
          <a:pPr lvl="0" algn="ctr" defTabSz="577850" rtl="0">
            <a:lnSpc>
              <a:spcPct val="90000"/>
            </a:lnSpc>
            <a:spcBef>
              <a:spcPct val="0"/>
            </a:spcBef>
            <a:spcAft>
              <a:spcPct val="35000"/>
            </a:spcAft>
          </a:pPr>
          <a:r>
            <a:rPr lang="en-US" sz="1300" kern="1200" smtClean="0"/>
            <a:t>Article 9: provides for  the application of national values and principles </a:t>
          </a:r>
          <a:endParaRPr lang="en-US" sz="1300" kern="1200"/>
        </a:p>
      </dsp:txBody>
      <dsp:txXfrm rot="5400000">
        <a:off x="3810" y="690123"/>
        <a:ext cx="1505200" cy="2070367"/>
      </dsp:txXfrm>
    </dsp:sp>
    <dsp:sp modelId="{F62A89E4-8D61-40DE-A00F-44221CF5ED55}">
      <dsp:nvSpPr>
        <dsp:cNvPr id="0" name=""/>
        <dsp:cNvSpPr/>
      </dsp:nvSpPr>
      <dsp:spPr>
        <a:xfrm rot="16200000">
          <a:off x="649194" y="972706"/>
          <a:ext cx="3450613" cy="1505200"/>
        </a:xfrm>
        <a:prstGeom prst="flowChartManualOperation">
          <a:avLst/>
        </a:prstGeom>
        <a:gradFill rotWithShape="0">
          <a:gsLst>
            <a:gs pos="0">
              <a:schemeClr val="accent2">
                <a:hueOff val="-678595"/>
                <a:satOff val="2237"/>
                <a:lumOff val="2392"/>
                <a:alphaOff val="0"/>
                <a:tint val="54000"/>
                <a:alpha val="100000"/>
                <a:satMod val="105000"/>
                <a:lumMod val="110000"/>
              </a:schemeClr>
            </a:gs>
            <a:gs pos="100000">
              <a:schemeClr val="accent2">
                <a:hueOff val="-678595"/>
                <a:satOff val="2237"/>
                <a:lumOff val="2392"/>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0" tIns="0" rIns="83285" bIns="0" numCol="1" spcCol="1270" anchor="ctr" anchorCtr="0">
          <a:noAutofit/>
        </a:bodyPr>
        <a:lstStyle/>
        <a:p>
          <a:pPr lvl="0" algn="ctr" defTabSz="577850" rtl="0">
            <a:lnSpc>
              <a:spcPct val="90000"/>
            </a:lnSpc>
            <a:spcBef>
              <a:spcPct val="0"/>
            </a:spcBef>
            <a:spcAft>
              <a:spcPct val="35000"/>
            </a:spcAft>
          </a:pPr>
          <a:r>
            <a:rPr lang="en-US" sz="1300" kern="1200" smtClean="0"/>
            <a:t>1</a:t>
          </a:r>
          <a:r>
            <a:rPr lang="en-US" sz="1300" b="1" kern="1200" smtClean="0"/>
            <a:t>. The national values and principles shall apply to the </a:t>
          </a:r>
          <a:r>
            <a:rPr lang="en-US" sz="1300" kern="1200" smtClean="0"/>
            <a:t>— </a:t>
          </a:r>
          <a:endParaRPr lang="en-US" sz="1300" kern="1200"/>
        </a:p>
      </dsp:txBody>
      <dsp:txXfrm rot="5400000">
        <a:off x="1621900" y="690123"/>
        <a:ext cx="1505200" cy="2070367"/>
      </dsp:txXfrm>
    </dsp:sp>
    <dsp:sp modelId="{AC875BB6-62F5-48AA-BDF4-DA0F906DB9E6}">
      <dsp:nvSpPr>
        <dsp:cNvPr id="0" name=""/>
        <dsp:cNvSpPr/>
      </dsp:nvSpPr>
      <dsp:spPr>
        <a:xfrm rot="16200000">
          <a:off x="2267285" y="972706"/>
          <a:ext cx="3450613" cy="1505200"/>
        </a:xfrm>
        <a:prstGeom prst="flowChartManualOperation">
          <a:avLst/>
        </a:prstGeom>
        <a:gradFill rotWithShape="0">
          <a:gsLst>
            <a:gs pos="0">
              <a:schemeClr val="accent2">
                <a:hueOff val="-1357190"/>
                <a:satOff val="4474"/>
                <a:lumOff val="4784"/>
                <a:alphaOff val="0"/>
                <a:tint val="54000"/>
                <a:alpha val="100000"/>
                <a:satMod val="105000"/>
                <a:lumMod val="110000"/>
              </a:schemeClr>
            </a:gs>
            <a:gs pos="100000">
              <a:schemeClr val="accent2">
                <a:hueOff val="-1357190"/>
                <a:satOff val="4474"/>
                <a:lumOff val="4784"/>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0" tIns="0" rIns="83285" bIns="0" numCol="1" spcCol="1270" anchor="ctr" anchorCtr="0">
          <a:noAutofit/>
        </a:bodyPr>
        <a:lstStyle/>
        <a:p>
          <a:pPr lvl="0" algn="ctr" defTabSz="577850" rtl="0">
            <a:lnSpc>
              <a:spcPct val="90000"/>
            </a:lnSpc>
            <a:spcBef>
              <a:spcPct val="0"/>
            </a:spcBef>
            <a:spcAft>
              <a:spcPct val="35000"/>
            </a:spcAft>
          </a:pPr>
          <a:r>
            <a:rPr lang="en-US" sz="1300" kern="1200" dirty="0" smtClean="0"/>
            <a:t>a. interpretation of this Constitution; </a:t>
          </a:r>
          <a:endParaRPr lang="en-US" sz="1300" kern="1200" dirty="0"/>
        </a:p>
      </dsp:txBody>
      <dsp:txXfrm rot="5400000">
        <a:off x="3239991" y="690123"/>
        <a:ext cx="1505200" cy="2070367"/>
      </dsp:txXfrm>
    </dsp:sp>
    <dsp:sp modelId="{A9078279-FC25-4CEE-AB62-FE4DF5145399}">
      <dsp:nvSpPr>
        <dsp:cNvPr id="0" name=""/>
        <dsp:cNvSpPr/>
      </dsp:nvSpPr>
      <dsp:spPr>
        <a:xfrm rot="16200000">
          <a:off x="3885376" y="972706"/>
          <a:ext cx="3450613" cy="1505200"/>
        </a:xfrm>
        <a:prstGeom prst="flowChartManualOperation">
          <a:avLst/>
        </a:prstGeom>
        <a:gradFill rotWithShape="0">
          <a:gsLst>
            <a:gs pos="0">
              <a:schemeClr val="accent2">
                <a:hueOff val="-2035785"/>
                <a:satOff val="6711"/>
                <a:lumOff val="7177"/>
                <a:alphaOff val="0"/>
                <a:tint val="54000"/>
                <a:alpha val="100000"/>
                <a:satMod val="105000"/>
                <a:lumMod val="110000"/>
              </a:schemeClr>
            </a:gs>
            <a:gs pos="100000">
              <a:schemeClr val="accent2">
                <a:hueOff val="-2035785"/>
                <a:satOff val="6711"/>
                <a:lumOff val="7177"/>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0" tIns="0" rIns="83285" bIns="0" numCol="1" spcCol="1270" anchor="ctr" anchorCtr="0">
          <a:noAutofit/>
        </a:bodyPr>
        <a:lstStyle/>
        <a:p>
          <a:pPr lvl="0" algn="ctr" defTabSz="577850" rtl="0">
            <a:lnSpc>
              <a:spcPct val="90000"/>
            </a:lnSpc>
            <a:spcBef>
              <a:spcPct val="0"/>
            </a:spcBef>
            <a:spcAft>
              <a:spcPct val="35000"/>
            </a:spcAft>
          </a:pPr>
          <a:r>
            <a:rPr lang="en-US" sz="1300" kern="1200" smtClean="0"/>
            <a:t>b. enactment and interpretation of the law; and </a:t>
          </a:r>
          <a:endParaRPr lang="en-US" sz="1300" kern="1200"/>
        </a:p>
      </dsp:txBody>
      <dsp:txXfrm rot="5400000">
        <a:off x="4858082" y="690123"/>
        <a:ext cx="1505200" cy="2070367"/>
      </dsp:txXfrm>
    </dsp:sp>
    <dsp:sp modelId="{459DDBC6-DC6D-4E71-ABC4-9902BDF08515}">
      <dsp:nvSpPr>
        <dsp:cNvPr id="0" name=""/>
        <dsp:cNvSpPr/>
      </dsp:nvSpPr>
      <dsp:spPr>
        <a:xfrm rot="16200000">
          <a:off x="5503467" y="972706"/>
          <a:ext cx="3450613" cy="1505200"/>
        </a:xfrm>
        <a:prstGeom prst="flowChartManualOperation">
          <a:avLst/>
        </a:prstGeom>
        <a:gradFill rotWithShape="0">
          <a:gsLst>
            <a:gs pos="0">
              <a:schemeClr val="accent2">
                <a:hueOff val="-2714380"/>
                <a:satOff val="8948"/>
                <a:lumOff val="9569"/>
                <a:alphaOff val="0"/>
                <a:tint val="54000"/>
                <a:alpha val="100000"/>
                <a:satMod val="105000"/>
                <a:lumMod val="110000"/>
              </a:schemeClr>
            </a:gs>
            <a:gs pos="100000">
              <a:schemeClr val="accent2">
                <a:hueOff val="-2714380"/>
                <a:satOff val="8948"/>
                <a:lumOff val="9569"/>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0" tIns="0" rIns="83285" bIns="0" numCol="1" spcCol="1270" anchor="ctr" anchorCtr="0">
          <a:noAutofit/>
        </a:bodyPr>
        <a:lstStyle/>
        <a:p>
          <a:pPr lvl="0" algn="ctr" defTabSz="577850" rtl="0">
            <a:lnSpc>
              <a:spcPct val="90000"/>
            </a:lnSpc>
            <a:spcBef>
              <a:spcPct val="0"/>
            </a:spcBef>
            <a:spcAft>
              <a:spcPct val="35000"/>
            </a:spcAft>
          </a:pPr>
          <a:r>
            <a:rPr lang="en-US" sz="1300" kern="1200" smtClean="0"/>
            <a:t>c. development and implementation of State policy. </a:t>
          </a:r>
          <a:endParaRPr lang="en-US" sz="1300" kern="1200"/>
        </a:p>
      </dsp:txBody>
      <dsp:txXfrm rot="5400000">
        <a:off x="6476173" y="690123"/>
        <a:ext cx="1505200" cy="2070367"/>
      </dsp:txXfrm>
    </dsp:sp>
    <dsp:sp modelId="{AC1DA353-1EA2-4DEF-9E2C-AB88FCB4B7F8}">
      <dsp:nvSpPr>
        <dsp:cNvPr id="0" name=""/>
        <dsp:cNvSpPr/>
      </dsp:nvSpPr>
      <dsp:spPr>
        <a:xfrm rot="16200000">
          <a:off x="7121558" y="972706"/>
          <a:ext cx="3450613" cy="1505200"/>
        </a:xfrm>
        <a:prstGeom prst="flowChartManualOperation">
          <a:avLst/>
        </a:prstGeom>
        <a:gradFill rotWithShape="0">
          <a:gsLst>
            <a:gs pos="0">
              <a:schemeClr val="accent2">
                <a:hueOff val="-3392975"/>
                <a:satOff val="11185"/>
                <a:lumOff val="11961"/>
                <a:alphaOff val="0"/>
                <a:tint val="54000"/>
                <a:alpha val="100000"/>
                <a:satMod val="105000"/>
                <a:lumMod val="110000"/>
              </a:schemeClr>
            </a:gs>
            <a:gs pos="100000">
              <a:schemeClr val="accent2">
                <a:hueOff val="-3392975"/>
                <a:satOff val="11185"/>
                <a:lumOff val="11961"/>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0" tIns="0" rIns="83285" bIns="0" numCol="1" spcCol="1270" anchor="ctr" anchorCtr="0">
          <a:noAutofit/>
        </a:bodyPr>
        <a:lstStyle/>
        <a:p>
          <a:pPr lvl="0" algn="ctr" defTabSz="577850" rtl="0">
            <a:lnSpc>
              <a:spcPct val="90000"/>
            </a:lnSpc>
            <a:spcBef>
              <a:spcPct val="0"/>
            </a:spcBef>
            <a:spcAft>
              <a:spcPct val="35000"/>
            </a:spcAft>
          </a:pPr>
          <a:r>
            <a:rPr lang="en-US" sz="1300" kern="1200" smtClean="0"/>
            <a:t>2. </a:t>
          </a:r>
          <a:r>
            <a:rPr lang="en-US" sz="1300" b="1" kern="1200" smtClean="0"/>
            <a:t>The President shall, once in every year, report to the National Assembly the progress made in the application of the values and principles specified under this Part</a:t>
          </a:r>
          <a:endParaRPr lang="en-US" sz="1300" kern="1200"/>
        </a:p>
      </dsp:txBody>
      <dsp:txXfrm rot="5400000">
        <a:off x="8094264" y="690123"/>
        <a:ext cx="1505200" cy="207036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DCC92B-4CEC-4C5C-A306-1AF6968EA12F}">
      <dsp:nvSpPr>
        <dsp:cNvPr id="0" name=""/>
        <dsp:cNvSpPr/>
      </dsp:nvSpPr>
      <dsp:spPr>
        <a:xfrm>
          <a:off x="46" y="463579"/>
          <a:ext cx="4487467" cy="1688973"/>
        </a:xfrm>
        <a:prstGeom prst="rect">
          <a:avLst/>
        </a:prstGeom>
        <a:solidFill>
          <a:schemeClr val="accent1">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lvl="0" algn="ctr" defTabSz="844550" rtl="0">
            <a:lnSpc>
              <a:spcPct val="90000"/>
            </a:lnSpc>
            <a:spcBef>
              <a:spcPct val="0"/>
            </a:spcBef>
            <a:spcAft>
              <a:spcPct val="35000"/>
            </a:spcAft>
          </a:pPr>
          <a:r>
            <a:rPr lang="en-US" sz="1900" kern="1200" smtClean="0"/>
            <a:t>Article 1(1) of the Zambian Constitution provides that:</a:t>
          </a:r>
          <a:endParaRPr lang="en-US" sz="1900" kern="1200"/>
        </a:p>
      </dsp:txBody>
      <dsp:txXfrm>
        <a:off x="46" y="463579"/>
        <a:ext cx="4487467" cy="1688973"/>
      </dsp:txXfrm>
    </dsp:sp>
    <dsp:sp modelId="{A13093DE-A225-417C-ACB0-B5541E875DD5}">
      <dsp:nvSpPr>
        <dsp:cNvPr id="0" name=""/>
        <dsp:cNvSpPr/>
      </dsp:nvSpPr>
      <dsp:spPr>
        <a:xfrm>
          <a:off x="46" y="2152553"/>
          <a:ext cx="4487467" cy="834480"/>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scene3d>
          <a:camera prst="orthographicFront"/>
          <a:lightRig rig="chilly" dir="t"/>
        </a:scene3d>
        <a:sp3d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E9CE8ABE-88B4-41C5-B7C4-54535C9A1032}">
      <dsp:nvSpPr>
        <dsp:cNvPr id="0" name=""/>
        <dsp:cNvSpPr/>
      </dsp:nvSpPr>
      <dsp:spPr>
        <a:xfrm>
          <a:off x="5115760" y="463579"/>
          <a:ext cx="4487467" cy="1688973"/>
        </a:xfrm>
        <a:prstGeom prst="rect">
          <a:avLst/>
        </a:prstGeom>
        <a:solidFill>
          <a:schemeClr val="accent1">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lvl="0" algn="ctr" defTabSz="844550" rtl="0">
            <a:lnSpc>
              <a:spcPct val="90000"/>
            </a:lnSpc>
            <a:spcBef>
              <a:spcPct val="0"/>
            </a:spcBef>
            <a:spcAft>
              <a:spcPct val="35000"/>
            </a:spcAft>
          </a:pPr>
          <a:r>
            <a:rPr lang="en-US" sz="1900" b="1" kern="1200" dirty="0" smtClean="0"/>
            <a:t>“This Constitution is the supreme law of the Republic of Zambia and any other written law, </a:t>
          </a:r>
          <a:r>
            <a:rPr lang="en-US" sz="1900" b="1" kern="1200" dirty="0" smtClean="0">
              <a:solidFill>
                <a:srgbClr val="FFFF00"/>
              </a:solidFill>
            </a:rPr>
            <a:t>customary law and customary </a:t>
          </a:r>
          <a:r>
            <a:rPr lang="en-US" sz="1900" b="1" kern="1200" dirty="0" smtClean="0"/>
            <a:t>practice that is inconsistent with its provisions is void to the extent of the inconsistency”</a:t>
          </a:r>
          <a:endParaRPr lang="en-US" sz="1900" kern="1200" dirty="0"/>
        </a:p>
      </dsp:txBody>
      <dsp:txXfrm>
        <a:off x="5115760" y="463579"/>
        <a:ext cx="4487467" cy="1688973"/>
      </dsp:txXfrm>
    </dsp:sp>
    <dsp:sp modelId="{CECECEBF-6357-4BCF-BCC3-DDEC77FE8622}">
      <dsp:nvSpPr>
        <dsp:cNvPr id="0" name=""/>
        <dsp:cNvSpPr/>
      </dsp:nvSpPr>
      <dsp:spPr>
        <a:xfrm>
          <a:off x="5115760" y="2152553"/>
          <a:ext cx="4487467" cy="834480"/>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scene3d>
          <a:camera prst="orthographicFront"/>
          <a:lightRig rig="chilly" dir="t"/>
        </a:scene3d>
        <a:sp3d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3AF9AD-94DD-407F-B2CB-9752F66CE738}">
      <dsp:nvSpPr>
        <dsp:cNvPr id="0" name=""/>
        <dsp:cNvSpPr/>
      </dsp:nvSpPr>
      <dsp:spPr>
        <a:xfrm>
          <a:off x="1875" y="525366"/>
          <a:ext cx="3999801" cy="2399880"/>
        </a:xfrm>
        <a:prstGeom prst="roundRect">
          <a:avLst>
            <a:gd name="adj" fmla="val 10000"/>
          </a:avLst>
        </a:prstGeom>
        <a:gradFill rotWithShape="0">
          <a:gsLst>
            <a:gs pos="0">
              <a:schemeClr val="accent4">
                <a:hueOff val="0"/>
                <a:satOff val="0"/>
                <a:lumOff val="0"/>
                <a:alphaOff val="0"/>
                <a:tint val="98000"/>
                <a:satMod val="110000"/>
                <a:lumMod val="104000"/>
              </a:schemeClr>
            </a:gs>
            <a:gs pos="69000">
              <a:schemeClr val="accent4">
                <a:hueOff val="0"/>
                <a:satOff val="0"/>
                <a:lumOff val="0"/>
                <a:alphaOff val="0"/>
                <a:shade val="88000"/>
                <a:satMod val="130000"/>
                <a:lumMod val="92000"/>
              </a:schemeClr>
            </a:gs>
            <a:gs pos="100000">
              <a:schemeClr val="accent4">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kern="1200" smtClean="0"/>
            <a:t>According to Article 7 of the Zambian Constitution the sources of law are: </a:t>
          </a:r>
          <a:endParaRPr lang="en-US" sz="1900" kern="1200"/>
        </a:p>
      </dsp:txBody>
      <dsp:txXfrm>
        <a:off x="72165" y="595656"/>
        <a:ext cx="3859221" cy="2259300"/>
      </dsp:txXfrm>
    </dsp:sp>
    <dsp:sp modelId="{4E718F60-625C-4019-B397-520C49899528}">
      <dsp:nvSpPr>
        <dsp:cNvPr id="0" name=""/>
        <dsp:cNvSpPr/>
      </dsp:nvSpPr>
      <dsp:spPr>
        <a:xfrm>
          <a:off x="4401657" y="1229331"/>
          <a:ext cx="847957" cy="991950"/>
        </a:xfrm>
        <a:prstGeom prst="rightArrow">
          <a:avLst>
            <a:gd name="adj1" fmla="val 60000"/>
            <a:gd name="adj2" fmla="val 50000"/>
          </a:avLst>
        </a:prstGeom>
        <a:solidFill>
          <a:schemeClr val="accent4">
            <a:hueOff val="0"/>
            <a:satOff val="0"/>
            <a:lumOff val="0"/>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a:off x="4401657" y="1427721"/>
        <a:ext cx="593570" cy="595170"/>
      </dsp:txXfrm>
    </dsp:sp>
    <dsp:sp modelId="{436EC714-1772-42A8-9CB3-4D17A90EB1AB}">
      <dsp:nvSpPr>
        <dsp:cNvPr id="0" name=""/>
        <dsp:cNvSpPr/>
      </dsp:nvSpPr>
      <dsp:spPr>
        <a:xfrm>
          <a:off x="5601597" y="525366"/>
          <a:ext cx="3999801" cy="2399880"/>
        </a:xfrm>
        <a:prstGeom prst="roundRect">
          <a:avLst>
            <a:gd name="adj" fmla="val 10000"/>
          </a:avLst>
        </a:prstGeom>
        <a:gradFill rotWithShape="0">
          <a:gsLst>
            <a:gs pos="0">
              <a:schemeClr val="accent4">
                <a:hueOff val="-2185313"/>
                <a:satOff val="-2625"/>
                <a:lumOff val="-3138"/>
                <a:alphaOff val="0"/>
                <a:tint val="98000"/>
                <a:satMod val="110000"/>
                <a:lumMod val="104000"/>
              </a:schemeClr>
            </a:gs>
            <a:gs pos="69000">
              <a:schemeClr val="accent4">
                <a:hueOff val="-2185313"/>
                <a:satOff val="-2625"/>
                <a:lumOff val="-3138"/>
                <a:alphaOff val="0"/>
                <a:shade val="88000"/>
                <a:satMod val="130000"/>
                <a:lumMod val="92000"/>
              </a:schemeClr>
            </a:gs>
            <a:gs pos="100000">
              <a:schemeClr val="accent4">
                <a:hueOff val="-2185313"/>
                <a:satOff val="-2625"/>
                <a:lumOff val="-3138"/>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kern="1200" dirty="0" smtClean="0"/>
            <a:t>1.The  Constitution; </a:t>
          </a:r>
        </a:p>
        <a:p>
          <a:pPr lvl="0" algn="ctr" defTabSz="844550" rtl="0">
            <a:lnSpc>
              <a:spcPct val="90000"/>
            </a:lnSpc>
            <a:spcBef>
              <a:spcPct val="0"/>
            </a:spcBef>
            <a:spcAft>
              <a:spcPct val="35000"/>
            </a:spcAft>
          </a:pPr>
          <a:r>
            <a:rPr lang="en-US" sz="1900" kern="1200" dirty="0" smtClean="0"/>
            <a:t>2. laws enacted by Parliament; c. statutory instruments; </a:t>
          </a:r>
        </a:p>
        <a:p>
          <a:pPr lvl="0" algn="ctr" defTabSz="844550" rtl="0">
            <a:lnSpc>
              <a:spcPct val="90000"/>
            </a:lnSpc>
            <a:spcBef>
              <a:spcPct val="0"/>
            </a:spcBef>
            <a:spcAft>
              <a:spcPct val="35000"/>
            </a:spcAft>
          </a:pPr>
          <a:r>
            <a:rPr lang="en-US" sz="1900" kern="1200" dirty="0" smtClean="0"/>
            <a:t>3. </a:t>
          </a:r>
          <a:r>
            <a:rPr lang="en-US" sz="1900" kern="1200" dirty="0" smtClean="0">
              <a:solidFill>
                <a:srgbClr val="FF0000"/>
              </a:solidFill>
            </a:rPr>
            <a:t>Zambian customary law which is consistent with this Constitution</a:t>
          </a:r>
          <a:r>
            <a:rPr lang="en-US" sz="1900" kern="1200" dirty="0" smtClean="0"/>
            <a:t>; </a:t>
          </a:r>
        </a:p>
        <a:p>
          <a:pPr lvl="0" algn="ctr" defTabSz="844550" rtl="0">
            <a:lnSpc>
              <a:spcPct val="90000"/>
            </a:lnSpc>
            <a:spcBef>
              <a:spcPct val="0"/>
            </a:spcBef>
            <a:spcAft>
              <a:spcPct val="35000"/>
            </a:spcAft>
          </a:pPr>
          <a:r>
            <a:rPr lang="en-US" sz="1900" kern="1200" dirty="0" smtClean="0"/>
            <a:t>4. the laws and statutes which apply or extend to Zambia, as prescribed.</a:t>
          </a:r>
          <a:endParaRPr lang="en-US" sz="1900" kern="1200" dirty="0"/>
        </a:p>
      </dsp:txBody>
      <dsp:txXfrm>
        <a:off x="5671887" y="595656"/>
        <a:ext cx="3859221" cy="22593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DDFE08-2C91-4D52-9601-9DE44651D306}">
      <dsp:nvSpPr>
        <dsp:cNvPr id="0" name=""/>
        <dsp:cNvSpPr/>
      </dsp:nvSpPr>
      <dsp:spPr>
        <a:xfrm rot="5400000">
          <a:off x="5149981" y="-1347741"/>
          <a:ext cx="2760490" cy="6146096"/>
        </a:xfrm>
        <a:prstGeom prst="round2Same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rtl="0">
            <a:lnSpc>
              <a:spcPct val="90000"/>
            </a:lnSpc>
            <a:spcBef>
              <a:spcPct val="0"/>
            </a:spcBef>
            <a:spcAft>
              <a:spcPct val="15000"/>
            </a:spcAft>
            <a:buChar char="••"/>
          </a:pPr>
          <a:r>
            <a:rPr lang="en-US" sz="1800" kern="1200" smtClean="0"/>
            <a:t>In the case of </a:t>
          </a:r>
          <a:r>
            <a:rPr lang="en-US" sz="1800" b="1" i="1" kern="1200" smtClean="0"/>
            <a:t>Cunliffe-Owen v Teather and Greenwood (1967) 1 WLR 1438-1439, </a:t>
          </a:r>
          <a:r>
            <a:rPr lang="en-US" sz="1800" kern="1200" smtClean="0"/>
            <a:t>Ungoed- Thomas J stated that </a:t>
          </a:r>
          <a:endParaRPr lang="en-US" sz="1800" kern="1200"/>
        </a:p>
        <a:p>
          <a:pPr marL="171450" lvl="1" indent="-171450" algn="l" defTabSz="800100" rtl="0">
            <a:lnSpc>
              <a:spcPct val="90000"/>
            </a:lnSpc>
            <a:spcBef>
              <a:spcPct val="0"/>
            </a:spcBef>
            <a:spcAft>
              <a:spcPct val="15000"/>
            </a:spcAft>
            <a:buChar char="••"/>
          </a:pPr>
          <a:r>
            <a:rPr lang="en-US" sz="1800" kern="1200" dirty="0" smtClean="0"/>
            <a:t>“</a:t>
          </a:r>
          <a:r>
            <a:rPr lang="en-US" sz="1800" b="1" kern="1200" dirty="0" smtClean="0"/>
            <a:t>For a practice to amount to a </a:t>
          </a:r>
          <a:r>
            <a:rPr lang="en-US" sz="1800" b="1" kern="1200" dirty="0" err="1" smtClean="0"/>
            <a:t>recognised</a:t>
          </a:r>
          <a:r>
            <a:rPr lang="en-US" sz="1800" b="1" kern="1200" dirty="0" smtClean="0"/>
            <a:t> usage, it must be </a:t>
          </a:r>
          <a:r>
            <a:rPr lang="en-US" sz="1800" b="1" kern="1200" dirty="0" smtClean="0">
              <a:solidFill>
                <a:srgbClr val="FFFF00"/>
              </a:solidFill>
            </a:rPr>
            <a:t>certain</a:t>
          </a:r>
          <a:r>
            <a:rPr lang="en-US" sz="1800" b="1" kern="1200" dirty="0" smtClean="0"/>
            <a:t>, in the sense that the practice is clearly established, it must be </a:t>
          </a:r>
          <a:r>
            <a:rPr lang="en-US" sz="1800" b="1" kern="1200" dirty="0" smtClean="0">
              <a:solidFill>
                <a:srgbClr val="FFFF00"/>
              </a:solidFill>
            </a:rPr>
            <a:t>notorious</a:t>
          </a:r>
          <a:r>
            <a:rPr lang="en-US" sz="1800" b="1" kern="1200" dirty="0" smtClean="0"/>
            <a:t> in the sense that it is so well known in the market in which it is alleged to exist, that those who conduct business in that market, contract with the usage as an implied term, and it must be </a:t>
          </a:r>
          <a:r>
            <a:rPr lang="en-US" sz="1800" b="1" kern="1200" dirty="0" smtClean="0">
              <a:solidFill>
                <a:srgbClr val="FFFF00"/>
              </a:solidFill>
            </a:rPr>
            <a:t>reasonable.</a:t>
          </a:r>
          <a:r>
            <a:rPr lang="en-US" sz="1800" b="1" kern="1200" dirty="0" smtClean="0"/>
            <a:t>”</a:t>
          </a:r>
          <a:endParaRPr lang="en-US" sz="1800" kern="1200" dirty="0"/>
        </a:p>
      </dsp:txBody>
      <dsp:txXfrm rot="-5400000">
        <a:off x="3457178" y="479818"/>
        <a:ext cx="6011340" cy="2490978"/>
      </dsp:txXfrm>
    </dsp:sp>
    <dsp:sp modelId="{5416F314-6D33-4CEA-BE25-4285D38C9EF5}">
      <dsp:nvSpPr>
        <dsp:cNvPr id="0" name=""/>
        <dsp:cNvSpPr/>
      </dsp:nvSpPr>
      <dsp:spPr>
        <a:xfrm>
          <a:off x="0" y="0"/>
          <a:ext cx="3457179" cy="3450613"/>
        </a:xfrm>
        <a:prstGeom prst="roundRect">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33350" tIns="66675" rIns="133350" bIns="66675" numCol="1" spcCol="1270" anchor="ctr" anchorCtr="0">
          <a:noAutofit/>
        </a:bodyPr>
        <a:lstStyle/>
        <a:p>
          <a:pPr lvl="0" algn="just" defTabSz="1555750" rtl="0">
            <a:lnSpc>
              <a:spcPct val="90000"/>
            </a:lnSpc>
            <a:spcBef>
              <a:spcPct val="0"/>
            </a:spcBef>
            <a:spcAft>
              <a:spcPct val="35000"/>
            </a:spcAft>
          </a:pPr>
          <a:r>
            <a:rPr lang="en-US" sz="3500" kern="1200" dirty="0" smtClean="0"/>
            <a:t>In the field of commercial law, the custom of merchants has been a fruitful source of law.</a:t>
          </a:r>
          <a:endParaRPr lang="en-US" sz="3500" kern="1200" dirty="0"/>
        </a:p>
      </dsp:txBody>
      <dsp:txXfrm>
        <a:off x="168445" y="168445"/>
        <a:ext cx="3120289" cy="311372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20B26D-0BC9-436F-825A-A02E70947690}">
      <dsp:nvSpPr>
        <dsp:cNvPr id="0" name=""/>
        <dsp:cNvSpPr/>
      </dsp:nvSpPr>
      <dsp:spPr>
        <a:xfrm>
          <a:off x="1875" y="525366"/>
          <a:ext cx="3999801" cy="2399880"/>
        </a:xfrm>
        <a:prstGeom prst="roundRect">
          <a:avLst>
            <a:gd name="adj" fmla="val 10000"/>
          </a:avLst>
        </a:prstGeom>
        <a:gradFill rotWithShape="0">
          <a:gsLst>
            <a:gs pos="0">
              <a:schemeClr val="accent1">
                <a:hueOff val="0"/>
                <a:satOff val="0"/>
                <a:lumOff val="0"/>
                <a:alphaOff val="0"/>
                <a:tint val="54000"/>
                <a:alpha val="100000"/>
                <a:satMod val="105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just" defTabSz="889000" rtl="0">
            <a:lnSpc>
              <a:spcPct val="90000"/>
            </a:lnSpc>
            <a:spcBef>
              <a:spcPct val="0"/>
            </a:spcBef>
            <a:spcAft>
              <a:spcPct val="35000"/>
            </a:spcAft>
          </a:pPr>
          <a:r>
            <a:rPr lang="en-GB" sz="2000" kern="1200" dirty="0" smtClean="0"/>
            <a:t>A court will recognize established customs or usages (customs harden into rights), such as those of a particular trade or locality, where the circumstances indicate that the parties were contracting by reference to the custom or usage. </a:t>
          </a:r>
          <a:endParaRPr lang="en-US" sz="2000" kern="1200" dirty="0"/>
        </a:p>
      </dsp:txBody>
      <dsp:txXfrm>
        <a:off x="72165" y="595656"/>
        <a:ext cx="3859221" cy="2259300"/>
      </dsp:txXfrm>
    </dsp:sp>
    <dsp:sp modelId="{37254FAF-43D7-46F2-8987-1FFF3CA8AAE6}">
      <dsp:nvSpPr>
        <dsp:cNvPr id="0" name=""/>
        <dsp:cNvSpPr/>
      </dsp:nvSpPr>
      <dsp:spPr>
        <a:xfrm>
          <a:off x="4353659" y="1229331"/>
          <a:ext cx="847957" cy="991950"/>
        </a:xfrm>
        <a:prstGeom prst="rightArrow">
          <a:avLst>
            <a:gd name="adj1" fmla="val 60000"/>
            <a:gd name="adj2" fmla="val 50000"/>
          </a:avLst>
        </a:prstGeom>
        <a:gradFill rotWithShape="0">
          <a:gsLst>
            <a:gs pos="0">
              <a:schemeClr val="accent1">
                <a:tint val="60000"/>
                <a:hueOff val="0"/>
                <a:satOff val="0"/>
                <a:lumOff val="0"/>
                <a:alphaOff val="0"/>
                <a:tint val="54000"/>
                <a:alpha val="100000"/>
                <a:satMod val="105000"/>
                <a:lumMod val="110000"/>
              </a:schemeClr>
            </a:gs>
            <a:gs pos="100000">
              <a:schemeClr val="accent1">
                <a:tint val="60000"/>
                <a:hueOff val="0"/>
                <a:satOff val="0"/>
                <a:lumOff val="0"/>
                <a:alphaOff val="0"/>
                <a:tint val="78000"/>
                <a:alpha val="92000"/>
                <a:satMod val="109000"/>
                <a:lumMod val="10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a:off x="4353659" y="1427721"/>
        <a:ext cx="593570" cy="595170"/>
      </dsp:txXfrm>
    </dsp:sp>
    <dsp:sp modelId="{31730B02-9E19-4921-90C5-391C137FE01A}">
      <dsp:nvSpPr>
        <dsp:cNvPr id="0" name=""/>
        <dsp:cNvSpPr/>
      </dsp:nvSpPr>
      <dsp:spPr>
        <a:xfrm>
          <a:off x="5601597" y="525366"/>
          <a:ext cx="3999801" cy="2399880"/>
        </a:xfrm>
        <a:prstGeom prst="roundRect">
          <a:avLst>
            <a:gd name="adj" fmla="val 10000"/>
          </a:avLst>
        </a:prstGeom>
        <a:gradFill rotWithShape="0">
          <a:gsLst>
            <a:gs pos="0">
              <a:schemeClr val="accent1">
                <a:hueOff val="0"/>
                <a:satOff val="0"/>
                <a:lumOff val="0"/>
                <a:alphaOff val="0"/>
                <a:tint val="54000"/>
                <a:alpha val="100000"/>
                <a:satMod val="105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just" defTabSz="889000" rtl="0">
            <a:lnSpc>
              <a:spcPct val="90000"/>
            </a:lnSpc>
            <a:spcBef>
              <a:spcPct val="0"/>
            </a:spcBef>
            <a:spcAft>
              <a:spcPct val="35000"/>
            </a:spcAft>
          </a:pPr>
          <a:r>
            <a:rPr lang="en-GB" sz="2000" b="1" kern="1200" dirty="0" smtClean="0"/>
            <a:t>Hutton v Warren [1836] </a:t>
          </a:r>
          <a:r>
            <a:rPr lang="en-GB" sz="2000" kern="1200" dirty="0" smtClean="0"/>
            <a:t>a long standing custom was to the effect that on termination of an </a:t>
          </a:r>
          <a:r>
            <a:rPr lang="en-GB" sz="2000" b="1" kern="1200" dirty="0" smtClean="0"/>
            <a:t>agricultural lease </a:t>
          </a:r>
          <a:r>
            <a:rPr lang="en-GB" sz="2000" kern="1200" dirty="0" smtClean="0"/>
            <a:t>tenant was entitled to an </a:t>
          </a:r>
          <a:r>
            <a:rPr lang="en-GB" sz="2000" b="1" kern="1200" dirty="0" smtClean="0"/>
            <a:t>allowance for seed and labour on the land. </a:t>
          </a:r>
          <a:endParaRPr lang="en-US" sz="2000" kern="1200" dirty="0"/>
        </a:p>
      </dsp:txBody>
      <dsp:txXfrm>
        <a:off x="5671887" y="595656"/>
        <a:ext cx="3859221" cy="22593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9364F0-4DBE-4319-A2BF-B1FC3AAA63CA}">
      <dsp:nvSpPr>
        <dsp:cNvPr id="0" name=""/>
        <dsp:cNvSpPr/>
      </dsp:nvSpPr>
      <dsp:spPr>
        <a:xfrm>
          <a:off x="1172" y="353745"/>
          <a:ext cx="4571871" cy="2743122"/>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en-US" sz="2100" kern="1200" smtClean="0"/>
            <a:t>Section 58 of </a:t>
          </a:r>
          <a:r>
            <a:rPr lang="en-US" sz="2100" b="1" kern="1200" smtClean="0"/>
            <a:t>Sale of Goods Act, 1893 provides that:</a:t>
          </a:r>
          <a:endParaRPr lang="en-US" sz="2100" kern="1200"/>
        </a:p>
      </dsp:txBody>
      <dsp:txXfrm>
        <a:off x="1172" y="353745"/>
        <a:ext cx="4571871" cy="2743122"/>
      </dsp:txXfrm>
    </dsp:sp>
    <dsp:sp modelId="{706FDB5A-E65D-4B34-8466-C5E933DBE5FD}">
      <dsp:nvSpPr>
        <dsp:cNvPr id="0" name=""/>
        <dsp:cNvSpPr/>
      </dsp:nvSpPr>
      <dsp:spPr>
        <a:xfrm>
          <a:off x="5030231" y="353745"/>
          <a:ext cx="4571871" cy="2743122"/>
        </a:xfrm>
        <a:prstGeom prst="rect">
          <a:avLst/>
        </a:prstGeom>
        <a:solidFill>
          <a:schemeClr val="accent3">
            <a:hueOff val="-944372"/>
            <a:satOff val="-47437"/>
            <a:lumOff val="-1647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en-US" sz="2100" kern="1200" dirty="0" smtClean="0"/>
            <a:t>“(i) Where goods are put up for sale by auction in lots, each lot is prima facie deemed to be the subject of a separate contract of sale: (2) A sale by auction is complete when the auctioneer announces its completion by the fall of the hammer, or </a:t>
          </a:r>
          <a:r>
            <a:rPr lang="en-US" sz="2100" b="1" kern="1200" dirty="0" smtClean="0">
              <a:solidFill>
                <a:srgbClr val="FFFF00"/>
              </a:solidFill>
            </a:rPr>
            <a:t>in other customary manner</a:t>
          </a:r>
          <a:r>
            <a:rPr lang="en-US" sz="2100" kern="1200" dirty="0" smtClean="0">
              <a:solidFill>
                <a:srgbClr val="FFFF00"/>
              </a:solidFill>
            </a:rPr>
            <a:t>.</a:t>
          </a:r>
          <a:r>
            <a:rPr lang="en-US" sz="2100" kern="1200" dirty="0" smtClean="0"/>
            <a:t> Until such announcement is made any bidder may retract his bid.”</a:t>
          </a:r>
          <a:endParaRPr lang="en-US" sz="2100" kern="1200" dirty="0"/>
        </a:p>
      </dsp:txBody>
      <dsp:txXfrm>
        <a:off x="5030231" y="353745"/>
        <a:ext cx="4571871" cy="274312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881025-0FEF-40F5-BBB3-9B590EC15E2C}">
      <dsp:nvSpPr>
        <dsp:cNvPr id="0" name=""/>
        <dsp:cNvSpPr/>
      </dsp:nvSpPr>
      <dsp:spPr>
        <a:xfrm rot="16200000">
          <a:off x="591225" y="-586419"/>
          <a:ext cx="3450613" cy="4623451"/>
        </a:xfrm>
        <a:prstGeom prst="flowChartManualOperation">
          <a:avLst/>
        </a:prstGeom>
        <a:gradFill rotWithShape="0">
          <a:gsLst>
            <a:gs pos="0">
              <a:schemeClr val="accent2">
                <a:hueOff val="0"/>
                <a:satOff val="0"/>
                <a:lumOff val="0"/>
                <a:alphaOff val="0"/>
                <a:tint val="54000"/>
                <a:alpha val="100000"/>
                <a:satMod val="105000"/>
                <a:lumMod val="110000"/>
              </a:schemeClr>
            </a:gs>
            <a:gs pos="100000">
              <a:schemeClr val="accent2">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0" tIns="0" rIns="90351" bIns="0" numCol="1" spcCol="1270" anchor="ctr" anchorCtr="0">
          <a:noAutofit/>
        </a:bodyPr>
        <a:lstStyle/>
        <a:p>
          <a:pPr lvl="0" algn="just" defTabSz="622300" rtl="0">
            <a:lnSpc>
              <a:spcPct val="90000"/>
            </a:lnSpc>
            <a:spcBef>
              <a:spcPct val="0"/>
            </a:spcBef>
            <a:spcAft>
              <a:spcPct val="35000"/>
            </a:spcAft>
          </a:pPr>
          <a:r>
            <a:rPr lang="en-US" sz="1400" kern="1200" dirty="0" smtClean="0"/>
            <a:t>Article 38(1) of the Statute of the ICJ lists the sources that the court is permitted to use. Most writers regard this list as being reasonably complete and one that other international courts should use as well. Article 38(1) provides that: </a:t>
          </a:r>
          <a:endParaRPr lang="en-US" sz="1400" kern="1200" dirty="0"/>
        </a:p>
      </dsp:txBody>
      <dsp:txXfrm rot="5400000">
        <a:off x="4806" y="690123"/>
        <a:ext cx="4623451" cy="2070367"/>
      </dsp:txXfrm>
    </dsp:sp>
    <dsp:sp modelId="{7201A8D7-709B-44FF-9E63-361B112E6BCC}">
      <dsp:nvSpPr>
        <dsp:cNvPr id="0" name=""/>
        <dsp:cNvSpPr/>
      </dsp:nvSpPr>
      <dsp:spPr>
        <a:xfrm rot="16200000">
          <a:off x="5561436" y="-586419"/>
          <a:ext cx="3450613" cy="4623451"/>
        </a:xfrm>
        <a:prstGeom prst="flowChartManualOperation">
          <a:avLst/>
        </a:prstGeom>
        <a:gradFill rotWithShape="0">
          <a:gsLst>
            <a:gs pos="0">
              <a:schemeClr val="accent3">
                <a:hueOff val="0"/>
                <a:satOff val="0"/>
                <a:lumOff val="0"/>
                <a:alphaOff val="0"/>
                <a:tint val="54000"/>
                <a:alpha val="100000"/>
                <a:satMod val="105000"/>
                <a:lumMod val="110000"/>
              </a:schemeClr>
            </a:gs>
            <a:gs pos="100000">
              <a:schemeClr val="accent3">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0" tIns="0" rIns="90351" bIns="0" numCol="1" spcCol="1270" anchor="ctr" anchorCtr="0">
          <a:noAutofit/>
        </a:bodyPr>
        <a:lstStyle/>
        <a:p>
          <a:pPr lvl="0" algn="just" defTabSz="622300" rtl="0">
            <a:lnSpc>
              <a:spcPct val="90000"/>
            </a:lnSpc>
            <a:spcBef>
              <a:spcPct val="0"/>
            </a:spcBef>
            <a:spcAft>
              <a:spcPct val="35000"/>
            </a:spcAft>
          </a:pPr>
          <a:r>
            <a:rPr lang="en-US" sz="1400" kern="1200" dirty="0" smtClean="0"/>
            <a:t>“The Court, whose function is to decide in accordance with international law such disputes as are submitted to it, shall apply:  a. international conventions, whether general or particular, establishing rules expressly recognized by the contesting states</a:t>
          </a:r>
          <a:r>
            <a:rPr lang="en-US" sz="1400" kern="1200" dirty="0" smtClean="0">
              <a:solidFill>
                <a:srgbClr val="FFFF00"/>
              </a:solidFill>
            </a:rPr>
            <a:t>;  </a:t>
          </a:r>
          <a:r>
            <a:rPr lang="en-US" sz="1400" b="1" kern="1200" dirty="0" smtClean="0">
              <a:solidFill>
                <a:srgbClr val="FFFF00"/>
              </a:solidFill>
            </a:rPr>
            <a:t>b. international custom</a:t>
          </a:r>
          <a:r>
            <a:rPr lang="en-US" sz="1400" kern="1200" dirty="0" smtClean="0"/>
            <a:t>, as evidence of a general practice accepted as law; c. the general principles of law recognized by civilized nations;  d. subject to the provisions of Article 59, judicial decisions and the teachings of the most highly qualified publicists of the various nations, as a subsidiary means for the determination of rules of law.”</a:t>
          </a:r>
          <a:endParaRPr lang="en-US" sz="1400" kern="1200" dirty="0"/>
        </a:p>
      </dsp:txBody>
      <dsp:txXfrm rot="5400000">
        <a:off x="4975017" y="690123"/>
        <a:ext cx="4623451" cy="2070367"/>
      </dsp:txXfrm>
    </dsp:sp>
  </dsp:spTree>
</dsp:drawing>
</file>

<file path=ppt/diagrams/layout1.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04-Sep-23</a:t>
            </a:fld>
            <a:endParaRPr lang="en-US" dirty="0">
              <a:solidFill>
                <a:prstClr val="black">
                  <a:tint val="75000"/>
                </a:prstClr>
              </a:solidFill>
            </a:endParaRPr>
          </a:p>
        </p:txBody>
      </p:sp>
      <p:sp>
        <p:nvSpPr>
          <p:cNvPr id="5" name="Footer Placeholder 4"/>
          <p:cNvSpPr>
            <a:spLocks noGrp="1"/>
          </p:cNvSpPr>
          <p:nvPr>
            <p:ph type="ftr" sz="quarter" idx="11"/>
          </p:nvPr>
        </p:nvSpPr>
        <p:spPr>
          <a:xfrm>
            <a:off x="2416500" y="329307"/>
            <a:ext cx="4973915" cy="309201"/>
          </a:xfrm>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1437664" y="798973"/>
            <a:ext cx="811019" cy="503578"/>
          </a:xfrm>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0782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04-Sep-23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00657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04-Sep-23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99280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04-Sep-23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52228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04-Sep-23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42350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04-Sep-23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16344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04-Sep-23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988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04-Sep-23</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57040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04-Sep-23</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spTree>
    <p:extLst>
      <p:ext uri="{BB962C8B-B14F-4D97-AF65-F5344CB8AC3E}">
        <p14:creationId xmlns:p14="http://schemas.microsoft.com/office/powerpoint/2010/main" val="2922144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04-Sep-23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18596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pPr defTabSz="457200">
              <a:defRPr/>
            </a:pPr>
            <a:fld id="{48A87A34-81AB-432B-8DAE-1953F412C126}" type="datetimeFigureOut">
              <a:rPr lang="en-US" dirty="0">
                <a:solidFill>
                  <a:prstClr val="black">
                    <a:tint val="75000"/>
                  </a:prstClr>
                </a:solidFill>
              </a:rPr>
              <a:pPr defTabSz="457200">
                <a:defRPr/>
              </a:pPr>
              <a:t>04-Sep-23</a:t>
            </a:fld>
            <a:endParaRPr lang="en-US" dirty="0">
              <a:solidFill>
                <a:prstClr val="black">
                  <a:tint val="75000"/>
                </a:prstClr>
              </a:solidFill>
            </a:endParaRPr>
          </a:p>
        </p:txBody>
      </p:sp>
      <p:sp>
        <p:nvSpPr>
          <p:cNvPr id="6" name="Footer Placeholder 5"/>
          <p:cNvSpPr>
            <a:spLocks noGrp="1"/>
          </p:cNvSpPr>
          <p:nvPr>
            <p:ph type="ftr" sz="quarter" idx="11"/>
          </p:nvPr>
        </p:nvSpPr>
        <p:spPr>
          <a:xfrm>
            <a:off x="1447382" y="318640"/>
            <a:ext cx="5541004" cy="320931"/>
          </a:xfrm>
        </p:spPr>
        <p:txBody>
          <a:bodyPr/>
          <a:lstStyle/>
          <a:p>
            <a:pPr defTabSz="4572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0613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pPr defTabSz="457200">
              <a:defRPr/>
            </a:pPr>
            <a:fld id="{48A87A34-81AB-432B-8DAE-1953F412C126}" type="datetimeFigureOut">
              <a:rPr lang="en-US" dirty="0">
                <a:solidFill>
                  <a:prstClr val="black">
                    <a:tint val="75000"/>
                  </a:prstClr>
                </a:solidFill>
              </a:rPr>
              <a:pPr defTabSz="457200">
                <a:defRPr/>
              </a:pPr>
              <a:t>04-Sep-23</a:t>
            </a:fld>
            <a:endParaRPr lang="en-US" dirty="0">
              <a:solidFill>
                <a:prstClr val="black">
                  <a:tint val="75000"/>
                </a:prstClr>
              </a:solidFill>
            </a:endParaRP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7989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8.xml.rels><?xml version="1.0" encoding="UTF-8" standalone="yes"?>
<Relationships xmlns="http://schemas.openxmlformats.org/package/2006/relationships"><Relationship Id="rId2" Type="http://schemas.openxmlformats.org/officeDocument/2006/relationships/hyperlink" Target="https://www.britannica.com/topic/rule-of-law"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lnSpc>
                <a:spcPct val="100000"/>
              </a:lnSpc>
            </a:pPr>
            <a:r>
              <a:rPr lang="en-US" sz="3600" b="1" cap="none" spc="-100" dirty="0" smtClean="0">
                <a:latin typeface="Cambria"/>
              </a:rPr>
              <a:t>UNIVERSITY OF LUSAKA</a:t>
            </a:r>
            <a:br>
              <a:rPr lang="en-US" sz="3600" b="1" cap="none" spc="-100" dirty="0" smtClean="0">
                <a:latin typeface="Cambria"/>
              </a:rPr>
            </a:br>
            <a:r>
              <a:rPr lang="en-US" sz="3600" b="1" cap="none" spc="-100" dirty="0" smtClean="0">
                <a:latin typeface="Cambria"/>
              </a:rPr>
              <a:t>SCHOOL OF LAW</a:t>
            </a:r>
            <a:r>
              <a:rPr lang="en-GB" sz="3600" b="1" cap="none" spc="-100" dirty="0" smtClean="0">
                <a:latin typeface="Cambria"/>
              </a:rPr>
              <a:t/>
            </a:r>
            <a:br>
              <a:rPr lang="en-GB" sz="3600" b="1" cap="none" spc="-100" dirty="0" smtClean="0">
                <a:latin typeface="Cambria"/>
              </a:rPr>
            </a:br>
            <a:r>
              <a:rPr lang="en-GB" sz="3600" b="1" cap="none" spc="-100" dirty="0" smtClean="0">
                <a:latin typeface="Cambria"/>
              </a:rPr>
              <a:t>L403</a:t>
            </a:r>
            <a:br>
              <a:rPr lang="en-GB" sz="3600" b="1" cap="none" spc="-100" dirty="0" smtClean="0">
                <a:latin typeface="Cambria"/>
              </a:rPr>
            </a:br>
            <a:r>
              <a:rPr lang="en-GB" sz="3600" b="1" cap="none" spc="-100" dirty="0" smtClean="0">
                <a:latin typeface="Cambria"/>
              </a:rPr>
              <a:t>SOCIOLOGICAL SCHOOL OF THOUGHT</a:t>
            </a:r>
            <a:endParaRPr lang="en-GB" b="1" dirty="0"/>
          </a:p>
        </p:txBody>
      </p:sp>
      <p:sp>
        <p:nvSpPr>
          <p:cNvPr id="3" name="Subtitle 2"/>
          <p:cNvSpPr>
            <a:spLocks noGrp="1"/>
          </p:cNvSpPr>
          <p:nvPr>
            <p:ph type="subTitle" idx="1"/>
          </p:nvPr>
        </p:nvSpPr>
        <p:spPr/>
        <p:txBody>
          <a:bodyPr/>
          <a:lstStyle/>
          <a:p>
            <a:pPr algn="ctr"/>
            <a:endParaRPr lang="en-GB" cap="none" dirty="0"/>
          </a:p>
        </p:txBody>
      </p:sp>
    </p:spTree>
    <p:extLst>
      <p:ext uri="{BB962C8B-B14F-4D97-AF65-F5344CB8AC3E}">
        <p14:creationId xmlns:p14="http://schemas.microsoft.com/office/powerpoint/2010/main" val="5272868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altLang="en-US" sz="3600" cap="none" dirty="0">
                <a:solidFill>
                  <a:srgbClr val="C00000"/>
                </a:solidFill>
                <a:effectLst>
                  <a:outerShdw blurRad="50800" dist="38100" dir="2700000" algn="tl" rotWithShape="0">
                    <a:prstClr val="black">
                      <a:alpha val="40000"/>
                    </a:prstClr>
                  </a:outerShdw>
                </a:effectLst>
                <a:latin typeface="Calibri"/>
              </a:rPr>
              <a:t>Custom in Developed Systems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08599745"/>
              </p:ext>
            </p:extLst>
          </p:nvPr>
        </p:nvGraphicFramePr>
        <p:xfrm>
          <a:off x="1451579" y="2015732"/>
          <a:ext cx="9603275" cy="3450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01422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altLang="en-US" sz="3600" cap="none" dirty="0">
                <a:solidFill>
                  <a:srgbClr val="C00000"/>
                </a:solidFill>
                <a:effectLst>
                  <a:outerShdw blurRad="50800" dist="38100" dir="2700000" algn="tl" rotWithShape="0">
                    <a:prstClr val="black">
                      <a:alpha val="40000"/>
                    </a:prstClr>
                  </a:outerShdw>
                </a:effectLst>
                <a:latin typeface="Calibri"/>
              </a:rPr>
              <a:t>Custom in Developed Systems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783630204"/>
              </p:ext>
            </p:extLst>
          </p:nvPr>
        </p:nvGraphicFramePr>
        <p:xfrm>
          <a:off x="1451579" y="2015732"/>
          <a:ext cx="9603275" cy="3450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28953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altLang="en-US" sz="3600" cap="none" dirty="0">
                <a:solidFill>
                  <a:srgbClr val="C00000"/>
                </a:solidFill>
                <a:effectLst>
                  <a:outerShdw blurRad="50800" dist="38100" dir="2700000" algn="tl" rotWithShape="0">
                    <a:prstClr val="black">
                      <a:alpha val="40000"/>
                    </a:prstClr>
                  </a:outerShdw>
                </a:effectLst>
                <a:latin typeface="Calibri"/>
              </a:rPr>
              <a:t>Custom in Developed Systems</a:t>
            </a:r>
            <a:endParaRPr lang="en-US" dirty="0"/>
          </a:p>
        </p:txBody>
      </p:sp>
      <p:sp>
        <p:nvSpPr>
          <p:cNvPr id="3" name="Content Placeholder 2"/>
          <p:cNvSpPr>
            <a:spLocks noGrp="1"/>
          </p:cNvSpPr>
          <p:nvPr>
            <p:ph idx="1"/>
          </p:nvPr>
        </p:nvSpPr>
        <p:spPr/>
        <p:txBody>
          <a:bodyPr/>
          <a:lstStyle/>
          <a:p>
            <a:r>
              <a:rPr lang="en-US" dirty="0" smtClean="0"/>
              <a:t>Sections </a:t>
            </a:r>
            <a:r>
              <a:rPr lang="en-US" dirty="0"/>
              <a:t>16,14 and 12 of high court, local court and subordinate acts allows for application of customary law. </a:t>
            </a:r>
            <a:r>
              <a:rPr lang="en-US" dirty="0" err="1"/>
              <a:t>Kaniki</a:t>
            </a:r>
            <a:r>
              <a:rPr lang="en-US" dirty="0"/>
              <a:t> v </a:t>
            </a:r>
            <a:r>
              <a:rPr lang="en-US" dirty="0" err="1"/>
              <a:t>Jairus</a:t>
            </a:r>
            <a:r>
              <a:rPr lang="en-US" dirty="0"/>
              <a:t> </a:t>
            </a:r>
            <a:r>
              <a:rPr lang="en-US" dirty="0" smtClean="0"/>
              <a:t>1967</a:t>
            </a:r>
            <a:endParaRPr lang="en-US" dirty="0"/>
          </a:p>
        </p:txBody>
      </p:sp>
    </p:spTree>
    <p:extLst>
      <p:ext uri="{BB962C8B-B14F-4D97-AF65-F5344CB8AC3E}">
        <p14:creationId xmlns:p14="http://schemas.microsoft.com/office/powerpoint/2010/main" val="12643666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altLang="en-US" sz="3600" cap="none" dirty="0">
                <a:solidFill>
                  <a:srgbClr val="C00000"/>
                </a:solidFill>
                <a:effectLst>
                  <a:outerShdw blurRad="50800" dist="38100" dir="2700000" algn="tl" rotWithShape="0">
                    <a:prstClr val="black">
                      <a:alpha val="40000"/>
                    </a:prstClr>
                  </a:outerShdw>
                </a:effectLst>
                <a:latin typeface="Calibri"/>
              </a:rPr>
              <a:t>Custom in Developed Systems</a:t>
            </a:r>
            <a:endParaRPr lang="en-GB" dirty="0"/>
          </a:p>
        </p:txBody>
      </p:sp>
      <p:sp>
        <p:nvSpPr>
          <p:cNvPr id="3" name="Content Placeholder 2"/>
          <p:cNvSpPr>
            <a:spLocks noGrp="1"/>
          </p:cNvSpPr>
          <p:nvPr>
            <p:ph idx="1"/>
          </p:nvPr>
        </p:nvSpPr>
        <p:spPr/>
        <p:txBody>
          <a:bodyPr/>
          <a:lstStyle/>
          <a:p>
            <a:pPr lvl="0" algn="just">
              <a:buClr>
                <a:srgbClr val="B71E42"/>
              </a:buClr>
            </a:pPr>
            <a:r>
              <a:rPr lang="en-US" b="1" dirty="0">
                <a:solidFill>
                  <a:prstClr val="black"/>
                </a:solidFill>
              </a:rPr>
              <a:t>Protection of Traditional Knowledge, Genetic Resources and Expressions of Folklore Act </a:t>
            </a:r>
            <a:r>
              <a:rPr lang="en-GB" b="1" dirty="0">
                <a:solidFill>
                  <a:prstClr val="black"/>
                </a:solidFill>
              </a:rPr>
              <a:t>No. 16 of 2016</a:t>
            </a:r>
            <a:r>
              <a:rPr lang="en-GB" b="1" dirty="0" smtClean="0">
                <a:solidFill>
                  <a:prstClr val="black"/>
                </a:solidFill>
              </a:rPr>
              <a:t>.</a:t>
            </a:r>
            <a:endParaRPr lang="en-US" dirty="0" smtClean="0"/>
          </a:p>
          <a:p>
            <a:pPr algn="just"/>
            <a:r>
              <a:rPr lang="en-US" dirty="0" smtClean="0"/>
              <a:t>“</a:t>
            </a:r>
            <a:r>
              <a:rPr lang="en-US" dirty="0" smtClean="0"/>
              <a:t>An </a:t>
            </a:r>
            <a:r>
              <a:rPr lang="en-US" dirty="0"/>
              <a:t>Act to provide for a transparent legal framework for the protection of, access to, and use of, traditional knowledge, genetic resources and expressions of folklore, which also guarantees equitable sharing of benefits and effective participation of holders; to </a:t>
            </a:r>
            <a:r>
              <a:rPr lang="en-US" dirty="0" smtClean="0"/>
              <a:t>recognize </a:t>
            </a:r>
            <a:r>
              <a:rPr lang="en-US" dirty="0"/>
              <a:t>the spiritual, cultural, social, political and economic value of traditional </a:t>
            </a:r>
            <a:r>
              <a:rPr lang="en-US" dirty="0" smtClean="0"/>
              <a:t>knowledge</a:t>
            </a:r>
            <a:r>
              <a:rPr lang="en-US" dirty="0" smtClean="0"/>
              <a:t>…”</a:t>
            </a:r>
            <a:endParaRPr lang="en-US" dirty="0" smtClean="0"/>
          </a:p>
        </p:txBody>
      </p:sp>
    </p:spTree>
    <p:extLst>
      <p:ext uri="{BB962C8B-B14F-4D97-AF65-F5344CB8AC3E}">
        <p14:creationId xmlns:p14="http://schemas.microsoft.com/office/powerpoint/2010/main" val="13985021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altLang="en-US" sz="3600" cap="none" dirty="0">
                <a:solidFill>
                  <a:srgbClr val="C00000"/>
                </a:solidFill>
                <a:effectLst>
                  <a:outerShdw blurRad="50800" dist="38100" dir="2700000" algn="tl" rotWithShape="0">
                    <a:prstClr val="black">
                      <a:alpha val="40000"/>
                    </a:prstClr>
                  </a:outerShdw>
                </a:effectLst>
                <a:latin typeface="Calibri"/>
              </a:rPr>
              <a:t>Custom in Developed Systems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30558521"/>
              </p:ext>
            </p:extLst>
          </p:nvPr>
        </p:nvGraphicFramePr>
        <p:xfrm>
          <a:off x="1451579" y="2015732"/>
          <a:ext cx="9603275" cy="3450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6223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altLang="en-US" sz="3600" cap="none" dirty="0">
                <a:solidFill>
                  <a:srgbClr val="C00000"/>
                </a:solidFill>
                <a:effectLst>
                  <a:outerShdw blurRad="50800" dist="38100" dir="2700000" algn="tl" rotWithShape="0">
                    <a:prstClr val="black">
                      <a:alpha val="40000"/>
                    </a:prstClr>
                  </a:outerShdw>
                </a:effectLst>
                <a:latin typeface="Calibri"/>
              </a:rPr>
              <a:t>Custom in Developed Systems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95812499"/>
              </p:ext>
            </p:extLst>
          </p:nvPr>
        </p:nvGraphicFramePr>
        <p:xfrm>
          <a:off x="1451579" y="2015732"/>
          <a:ext cx="9603275" cy="3450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08925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altLang="en-US" sz="3600" cap="none" dirty="0">
                <a:solidFill>
                  <a:srgbClr val="C00000"/>
                </a:solidFill>
                <a:effectLst>
                  <a:outerShdw blurRad="50800" dist="38100" dir="2700000" algn="tl" rotWithShape="0">
                    <a:prstClr val="black">
                      <a:alpha val="40000"/>
                    </a:prstClr>
                  </a:outerShdw>
                </a:effectLst>
                <a:latin typeface="Calibri"/>
              </a:rPr>
              <a:t>Custom in Developed Systems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33892626"/>
              </p:ext>
            </p:extLst>
          </p:nvPr>
        </p:nvGraphicFramePr>
        <p:xfrm>
          <a:off x="1451579" y="2015732"/>
          <a:ext cx="9603275" cy="3450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012263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altLang="en-US" sz="3600" cap="none" dirty="0">
                <a:solidFill>
                  <a:srgbClr val="C00000"/>
                </a:solidFill>
                <a:effectLst>
                  <a:outerShdw blurRad="50800" dist="38100" dir="2700000" algn="tl" rotWithShape="0">
                    <a:prstClr val="black">
                      <a:alpha val="40000"/>
                    </a:prstClr>
                  </a:outerShdw>
                </a:effectLst>
                <a:latin typeface="Calibri"/>
              </a:rPr>
              <a:t>Custom in Developed Systems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87973865"/>
              </p:ext>
            </p:extLst>
          </p:nvPr>
        </p:nvGraphicFramePr>
        <p:xfrm>
          <a:off x="1451579" y="2015732"/>
          <a:ext cx="9603275" cy="3450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36798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altLang="en-US" sz="3600" cap="none" dirty="0">
                <a:solidFill>
                  <a:srgbClr val="C00000"/>
                </a:solidFill>
                <a:effectLst>
                  <a:outerShdw blurRad="50800" dist="38100" dir="2700000" algn="tl" rotWithShape="0">
                    <a:prstClr val="black">
                      <a:alpha val="40000"/>
                    </a:prstClr>
                  </a:outerShdw>
                </a:effectLst>
                <a:latin typeface="Calibri"/>
              </a:rPr>
              <a:t>Custom in Developed Systems</a:t>
            </a:r>
            <a:endParaRPr lang="en-GB" dirty="0"/>
          </a:p>
        </p:txBody>
      </p:sp>
      <p:sp>
        <p:nvSpPr>
          <p:cNvPr id="3" name="Content Placeholder 2"/>
          <p:cNvSpPr>
            <a:spLocks noGrp="1"/>
          </p:cNvSpPr>
          <p:nvPr>
            <p:ph idx="1"/>
          </p:nvPr>
        </p:nvSpPr>
        <p:spPr/>
        <p:txBody>
          <a:bodyPr/>
          <a:lstStyle/>
          <a:p>
            <a:pPr algn="just"/>
            <a:r>
              <a:rPr lang="en-US" dirty="0"/>
              <a:t>The ICJ’s statute refers to “international custom, as evidence of a general practice accepted as law,” as a second source of international law. Custom, whose importance reflects the decentralized nature of the international system, involves two fundamental elements: </a:t>
            </a:r>
            <a:r>
              <a:rPr lang="en-US" b="1" dirty="0"/>
              <a:t>the actual practice of states </a:t>
            </a:r>
            <a:r>
              <a:rPr lang="en-US" dirty="0"/>
              <a:t>and </a:t>
            </a:r>
            <a:r>
              <a:rPr lang="en-US" b="1" dirty="0"/>
              <a:t>the acceptance by states of that practice as law</a:t>
            </a:r>
            <a:r>
              <a:rPr lang="en-US" b="1" dirty="0" smtClean="0"/>
              <a:t>.</a:t>
            </a:r>
          </a:p>
          <a:p>
            <a:pPr algn="just"/>
            <a:r>
              <a:rPr lang="en-US" dirty="0">
                <a:solidFill>
                  <a:srgbClr val="1A1A1A"/>
                </a:solidFill>
                <a:latin typeface="Georgia" panose="02040502050405020303" pitchFamily="18" charset="0"/>
              </a:rPr>
              <a:t>In </a:t>
            </a:r>
            <a:r>
              <a:rPr lang="en-US" b="1" dirty="0">
                <a:solidFill>
                  <a:srgbClr val="1A1A1A"/>
                </a:solidFill>
                <a:latin typeface="Georgia" panose="02040502050405020303" pitchFamily="18" charset="0"/>
              </a:rPr>
              <a:t>the </a:t>
            </a:r>
            <a:r>
              <a:rPr lang="en-US" b="1" i="1" dirty="0">
                <a:solidFill>
                  <a:srgbClr val="1A1A1A"/>
                </a:solidFill>
                <a:latin typeface="Georgia" panose="02040502050405020303" pitchFamily="18" charset="0"/>
              </a:rPr>
              <a:t>North Sea Continental Shelf</a:t>
            </a:r>
            <a:r>
              <a:rPr lang="en-US" b="1" dirty="0">
                <a:solidFill>
                  <a:srgbClr val="1A1A1A"/>
                </a:solidFill>
                <a:latin typeface="Georgia" panose="02040502050405020303" pitchFamily="18" charset="0"/>
              </a:rPr>
              <a:t> cases</a:t>
            </a:r>
            <a:r>
              <a:rPr lang="en-US" dirty="0">
                <a:solidFill>
                  <a:srgbClr val="1A1A1A"/>
                </a:solidFill>
                <a:latin typeface="Georgia" panose="02040502050405020303" pitchFamily="18" charset="0"/>
              </a:rPr>
              <a:t>, the ICJ stated that the practice in question must have </a:t>
            </a:r>
            <a:r>
              <a:rPr lang="en-US" b="1" dirty="0">
                <a:solidFill>
                  <a:srgbClr val="1A1A1A"/>
                </a:solidFill>
                <a:latin typeface="Georgia" panose="02040502050405020303" pitchFamily="18" charset="0"/>
              </a:rPr>
              <a:t>“occurred in such a way as to show a general recognition that a </a:t>
            </a:r>
            <a:r>
              <a:rPr lang="en-US" b="1" dirty="0">
                <a:latin typeface="Georgia" panose="02040502050405020303" pitchFamily="18" charset="0"/>
                <a:hlinkClick r:id="rId2"/>
              </a:rPr>
              <a:t>rule of law</a:t>
            </a:r>
            <a:r>
              <a:rPr lang="en-US" b="1" dirty="0">
                <a:solidFill>
                  <a:srgbClr val="1A1A1A"/>
                </a:solidFill>
                <a:latin typeface="Georgia" panose="02040502050405020303" pitchFamily="18" charset="0"/>
              </a:rPr>
              <a:t> or legal obligation is involved.”</a:t>
            </a:r>
            <a:endParaRPr lang="en-GB" b="1" dirty="0"/>
          </a:p>
        </p:txBody>
      </p:sp>
    </p:spTree>
    <p:extLst>
      <p:ext uri="{BB962C8B-B14F-4D97-AF65-F5344CB8AC3E}">
        <p14:creationId xmlns:p14="http://schemas.microsoft.com/office/powerpoint/2010/main" val="17622007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altLang="en-US" sz="3600" cap="none" dirty="0">
                <a:solidFill>
                  <a:srgbClr val="C00000"/>
                </a:solidFill>
                <a:effectLst>
                  <a:outerShdw blurRad="50800" dist="38100" dir="2700000" algn="tl" rotWithShape="0">
                    <a:prstClr val="black">
                      <a:alpha val="40000"/>
                    </a:prstClr>
                  </a:outerShdw>
                </a:effectLst>
                <a:latin typeface="Calibri"/>
              </a:rPr>
              <a:t>Custom in Developed Systems</a:t>
            </a:r>
            <a:endParaRPr lang="en-GB" dirty="0"/>
          </a:p>
        </p:txBody>
      </p:sp>
      <p:sp>
        <p:nvSpPr>
          <p:cNvPr id="3" name="Content Placeholder 2"/>
          <p:cNvSpPr>
            <a:spLocks noGrp="1"/>
          </p:cNvSpPr>
          <p:nvPr>
            <p:ph idx="1"/>
          </p:nvPr>
        </p:nvSpPr>
        <p:spPr/>
        <p:txBody>
          <a:bodyPr/>
          <a:lstStyle/>
          <a:p>
            <a:pPr algn="just"/>
            <a:r>
              <a:rPr lang="en-US" dirty="0"/>
              <a:t>Once a practice becomes a custom, all states in the international community are bound by it whether or not individual states have expressly consented—except in cases where a state has objected from the start of the custom, a stringent test to </a:t>
            </a:r>
            <a:r>
              <a:rPr lang="en-US" dirty="0" smtClean="0"/>
              <a:t>demonstrate.</a:t>
            </a:r>
            <a:endParaRPr lang="en-GB" dirty="0"/>
          </a:p>
        </p:txBody>
      </p:sp>
    </p:spTree>
    <p:extLst>
      <p:ext uri="{BB962C8B-B14F-4D97-AF65-F5344CB8AC3E}">
        <p14:creationId xmlns:p14="http://schemas.microsoft.com/office/powerpoint/2010/main" val="2678063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INTRODUCTION</a:t>
            </a:r>
            <a:endParaRPr lang="en-GB" dirty="0"/>
          </a:p>
        </p:txBody>
      </p:sp>
      <p:sp>
        <p:nvSpPr>
          <p:cNvPr id="3" name="Content Placeholder 2"/>
          <p:cNvSpPr>
            <a:spLocks noGrp="1"/>
          </p:cNvSpPr>
          <p:nvPr>
            <p:ph idx="1"/>
          </p:nvPr>
        </p:nvSpPr>
        <p:spPr/>
        <p:txBody>
          <a:bodyPr>
            <a:normAutofit/>
          </a:bodyPr>
          <a:lstStyle/>
          <a:p>
            <a:pPr marL="342900" lvl="0" indent="-342900">
              <a:lnSpc>
                <a:spcPct val="100000"/>
              </a:lnSpc>
              <a:spcBef>
                <a:spcPct val="20000"/>
              </a:spcBef>
              <a:buClrTx/>
              <a:buSzTx/>
              <a:buFont typeface="Wingdings" pitchFamily="2" charset="2"/>
              <a:buChar char="Ø"/>
            </a:pPr>
            <a:r>
              <a:rPr lang="en-ZA" altLang="en-US" sz="1800" dirty="0">
                <a:solidFill>
                  <a:srgbClr val="FF0000"/>
                </a:solidFill>
                <a:latin typeface="Tw Cen MT" panose="020B0602020104020603" pitchFamily="34" charset="0"/>
              </a:rPr>
              <a:t>The natural law philosophers of the 17</a:t>
            </a:r>
            <a:r>
              <a:rPr lang="en-ZA" altLang="en-US" sz="1800" baseline="30000" dirty="0">
                <a:solidFill>
                  <a:srgbClr val="FF0000"/>
                </a:solidFill>
                <a:latin typeface="Tw Cen MT" panose="020B0602020104020603" pitchFamily="34" charset="0"/>
              </a:rPr>
              <a:t>th</a:t>
            </a:r>
            <a:r>
              <a:rPr lang="en-ZA" altLang="en-US" sz="1800" dirty="0">
                <a:solidFill>
                  <a:srgbClr val="FF0000"/>
                </a:solidFill>
                <a:latin typeface="Tw Cen MT" panose="020B0602020104020603" pitchFamily="34" charset="0"/>
              </a:rPr>
              <a:t> and 18</a:t>
            </a:r>
            <a:r>
              <a:rPr lang="en-ZA" altLang="en-US" sz="1800" baseline="30000" dirty="0">
                <a:solidFill>
                  <a:srgbClr val="FF0000"/>
                </a:solidFill>
                <a:latin typeface="Tw Cen MT" panose="020B0602020104020603" pitchFamily="34" charset="0"/>
              </a:rPr>
              <a:t>th</a:t>
            </a:r>
            <a:r>
              <a:rPr lang="en-ZA" altLang="en-US" sz="1800" dirty="0">
                <a:solidFill>
                  <a:srgbClr val="FF0000"/>
                </a:solidFill>
                <a:latin typeface="Tw Cen MT" panose="020B0602020104020603" pitchFamily="34" charset="0"/>
              </a:rPr>
              <a:t> centuries looked at reason as a guide for discerning the ideal and most perfect form of law.</a:t>
            </a:r>
          </a:p>
          <a:p>
            <a:pPr marL="342900" lvl="0" indent="-342900">
              <a:lnSpc>
                <a:spcPct val="100000"/>
              </a:lnSpc>
              <a:spcBef>
                <a:spcPct val="20000"/>
              </a:spcBef>
              <a:buClrTx/>
              <a:buSzTx/>
              <a:buFont typeface="Wingdings" pitchFamily="2" charset="2"/>
              <a:buChar char="Ø"/>
            </a:pPr>
            <a:endParaRPr lang="en-ZA" altLang="en-US" sz="1800" dirty="0">
              <a:solidFill>
                <a:prstClr val="black"/>
              </a:solidFill>
              <a:latin typeface="Tw Cen MT" panose="020B0602020104020603" pitchFamily="34" charset="0"/>
            </a:endParaRPr>
          </a:p>
          <a:p>
            <a:pPr marL="342900" lvl="0" indent="-342900" algn="ctr">
              <a:lnSpc>
                <a:spcPct val="100000"/>
              </a:lnSpc>
              <a:spcBef>
                <a:spcPct val="20000"/>
              </a:spcBef>
              <a:buClrTx/>
              <a:buSzTx/>
              <a:buFont typeface="Wingdings" pitchFamily="2" charset="2"/>
              <a:buChar char="Ø"/>
            </a:pPr>
            <a:r>
              <a:rPr lang="en-ZA" altLang="en-US" sz="1800" b="1" i="1" dirty="0">
                <a:solidFill>
                  <a:prstClr val="black"/>
                </a:solidFill>
                <a:latin typeface="Tw Cen MT" panose="020B0602020104020603" pitchFamily="34" charset="0"/>
              </a:rPr>
              <a:t>FRIEDRICH CARL VON SAVIGNY (1779-1861)</a:t>
            </a:r>
          </a:p>
          <a:p>
            <a:pPr marL="342900" lvl="0" indent="-342900">
              <a:lnSpc>
                <a:spcPct val="100000"/>
              </a:lnSpc>
              <a:spcBef>
                <a:spcPct val="20000"/>
              </a:spcBef>
              <a:buClrTx/>
              <a:buSzTx/>
              <a:buFont typeface="Wingdings" pitchFamily="2" charset="2"/>
              <a:buChar char="Ø"/>
            </a:pPr>
            <a:r>
              <a:rPr lang="en-ZA" altLang="en-US" sz="1800" dirty="0">
                <a:solidFill>
                  <a:prstClr val="black"/>
                </a:solidFill>
                <a:latin typeface="Tw Cen MT" panose="020B0602020104020603" pitchFamily="34" charset="0"/>
              </a:rPr>
              <a:t>The most eminent exponent of this school</a:t>
            </a:r>
          </a:p>
          <a:p>
            <a:pPr marL="342900" lvl="0" indent="-342900">
              <a:lnSpc>
                <a:spcPct val="100000"/>
              </a:lnSpc>
              <a:spcBef>
                <a:spcPct val="20000"/>
              </a:spcBef>
              <a:buClrTx/>
              <a:buSzTx/>
              <a:buFont typeface="Wingdings" pitchFamily="2" charset="2"/>
              <a:buChar char="Ø"/>
            </a:pPr>
            <a:endParaRPr lang="en-ZA" altLang="en-US" sz="1800" dirty="0">
              <a:solidFill>
                <a:prstClr val="black"/>
              </a:solidFill>
              <a:latin typeface="Tw Cen MT" panose="020B0602020104020603" pitchFamily="34" charset="0"/>
            </a:endParaRPr>
          </a:p>
          <a:p>
            <a:pPr marL="342900" lvl="0" indent="-342900">
              <a:lnSpc>
                <a:spcPct val="100000"/>
              </a:lnSpc>
              <a:spcBef>
                <a:spcPct val="20000"/>
              </a:spcBef>
              <a:buClrTx/>
              <a:buSzTx/>
              <a:buFont typeface="Wingdings" pitchFamily="2" charset="2"/>
              <a:buChar char="Ø"/>
            </a:pPr>
            <a:r>
              <a:rPr lang="en-ZA" altLang="en-US" sz="1800" dirty="0">
                <a:solidFill>
                  <a:prstClr val="black"/>
                </a:solidFill>
                <a:latin typeface="Tw Cen MT" panose="020B0602020104020603" pitchFamily="34" charset="0"/>
              </a:rPr>
              <a:t>Law was a </a:t>
            </a:r>
            <a:r>
              <a:rPr lang="en-ZA" altLang="en-US" sz="1800" dirty="0">
                <a:solidFill>
                  <a:srgbClr val="FF0000"/>
                </a:solidFill>
                <a:latin typeface="Tw Cen MT" panose="020B0602020104020603" pitchFamily="34" charset="0"/>
              </a:rPr>
              <a:t>product of internal, silently-operating forces.</a:t>
            </a:r>
          </a:p>
          <a:p>
            <a:pPr marL="342900" lvl="0" indent="-342900">
              <a:lnSpc>
                <a:spcPct val="100000"/>
              </a:lnSpc>
              <a:spcBef>
                <a:spcPct val="20000"/>
              </a:spcBef>
              <a:buClrTx/>
              <a:buSzTx/>
              <a:buFont typeface="Wingdings" pitchFamily="2" charset="2"/>
              <a:buChar char="Ø"/>
            </a:pPr>
            <a:endParaRPr lang="en-ZA" altLang="en-US" sz="1800" dirty="0">
              <a:solidFill>
                <a:srgbClr val="FF0000"/>
              </a:solidFill>
              <a:latin typeface="Tw Cen MT" panose="020B0602020104020603" pitchFamily="34" charset="0"/>
            </a:endParaRPr>
          </a:p>
          <a:p>
            <a:pPr marL="342900" lvl="0" indent="-342900">
              <a:lnSpc>
                <a:spcPct val="100000"/>
              </a:lnSpc>
              <a:spcBef>
                <a:spcPct val="20000"/>
              </a:spcBef>
              <a:buClrTx/>
              <a:buSzTx/>
              <a:buFont typeface="Wingdings" pitchFamily="2" charset="2"/>
              <a:buChar char="Ø"/>
            </a:pPr>
            <a:r>
              <a:rPr lang="en-ZA" altLang="en-US" sz="1800" dirty="0">
                <a:solidFill>
                  <a:prstClr val="black"/>
                </a:solidFill>
                <a:latin typeface="Tw Cen MT" panose="020B0602020104020603" pitchFamily="34" charset="0"/>
              </a:rPr>
              <a:t>Law is Deeply rooted </a:t>
            </a:r>
            <a:r>
              <a:rPr lang="en-ZA" altLang="en-US" sz="1800" dirty="0">
                <a:solidFill>
                  <a:srgbClr val="FF0000"/>
                </a:solidFill>
                <a:latin typeface="Tw Cen MT" panose="020B0602020104020603" pitchFamily="34" charset="0"/>
              </a:rPr>
              <a:t>in the past of a nation</a:t>
            </a:r>
            <a:r>
              <a:rPr lang="en-ZA" altLang="en-US" sz="1800" dirty="0">
                <a:solidFill>
                  <a:prstClr val="black"/>
                </a:solidFill>
                <a:latin typeface="Tw Cen MT" panose="020B0602020104020603" pitchFamily="34" charset="0"/>
              </a:rPr>
              <a:t>, and its </a:t>
            </a:r>
            <a:r>
              <a:rPr lang="en-ZA" altLang="en-US" sz="1800" dirty="0">
                <a:solidFill>
                  <a:srgbClr val="FF0000"/>
                </a:solidFill>
                <a:latin typeface="Tw Cen MT" panose="020B0602020104020603" pitchFamily="34" charset="0"/>
              </a:rPr>
              <a:t>true sources were popular  faith, customs and the common conscious of the people.</a:t>
            </a:r>
          </a:p>
          <a:p>
            <a:pPr marL="0" indent="0" algn="just">
              <a:buNone/>
            </a:pPr>
            <a:endParaRPr lang="en-GB" b="1" dirty="0"/>
          </a:p>
        </p:txBody>
      </p:sp>
    </p:spTree>
    <p:extLst>
      <p:ext uri="{BB962C8B-B14F-4D97-AF65-F5344CB8AC3E}">
        <p14:creationId xmlns:p14="http://schemas.microsoft.com/office/powerpoint/2010/main" val="3955163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NATIONAL SPIRIT</a:t>
            </a:r>
            <a:endParaRPr lang="en-GB" dirty="0"/>
          </a:p>
        </p:txBody>
      </p:sp>
      <p:sp>
        <p:nvSpPr>
          <p:cNvPr id="3" name="Content Placeholder 2"/>
          <p:cNvSpPr>
            <a:spLocks noGrp="1"/>
          </p:cNvSpPr>
          <p:nvPr>
            <p:ph idx="1"/>
          </p:nvPr>
        </p:nvSpPr>
        <p:spPr/>
        <p:txBody>
          <a:bodyPr>
            <a:normAutofit lnSpcReduction="10000"/>
          </a:bodyPr>
          <a:lstStyle/>
          <a:p>
            <a:pPr marL="342900" lvl="0" indent="-342900" algn="just">
              <a:lnSpc>
                <a:spcPct val="80000"/>
              </a:lnSpc>
              <a:spcBef>
                <a:spcPct val="20000"/>
              </a:spcBef>
              <a:buClrTx/>
              <a:buSzTx/>
              <a:buFont typeface="Wingdings" pitchFamily="2" charset="2"/>
              <a:buChar char="Ø"/>
            </a:pPr>
            <a:r>
              <a:rPr lang="en-US" dirty="0"/>
              <a:t>N</a:t>
            </a:r>
            <a:r>
              <a:rPr lang="en-US" dirty="0" smtClean="0"/>
              <a:t>ational spirit </a:t>
            </a:r>
            <a:r>
              <a:rPr lang="en-US" dirty="0"/>
              <a:t>is perhaps the best known of a family of terms referring to sets of </a:t>
            </a:r>
            <a:r>
              <a:rPr lang="en-US" b="1" dirty="0"/>
              <a:t>mental, intellectual, moral, and cultural traits that define particular human groups represented as being "nations" or "peoples."</a:t>
            </a:r>
            <a:endParaRPr lang="en-ZA" altLang="en-US" b="1" dirty="0" smtClean="0">
              <a:solidFill>
                <a:srgbClr val="FF0000"/>
              </a:solidFill>
              <a:latin typeface="Tw Cen MT" panose="020B0602020104020603" pitchFamily="34" charset="0"/>
            </a:endParaRPr>
          </a:p>
          <a:p>
            <a:pPr marL="342900" lvl="0" indent="-342900">
              <a:lnSpc>
                <a:spcPct val="80000"/>
              </a:lnSpc>
              <a:spcBef>
                <a:spcPct val="20000"/>
              </a:spcBef>
              <a:buClrTx/>
              <a:buSzTx/>
              <a:buFont typeface="Wingdings" pitchFamily="2" charset="2"/>
              <a:buChar char="Ø"/>
            </a:pPr>
            <a:endParaRPr lang="en-ZA" altLang="en-US" dirty="0">
              <a:solidFill>
                <a:srgbClr val="FF0000"/>
              </a:solidFill>
              <a:latin typeface="Tw Cen MT" panose="020B0602020104020603" pitchFamily="34" charset="0"/>
            </a:endParaRPr>
          </a:p>
          <a:p>
            <a:pPr marL="342900" lvl="0" indent="-342900">
              <a:lnSpc>
                <a:spcPct val="80000"/>
              </a:lnSpc>
              <a:spcBef>
                <a:spcPct val="20000"/>
              </a:spcBef>
              <a:buClrTx/>
              <a:buSzTx/>
              <a:buFont typeface="Wingdings" pitchFamily="2" charset="2"/>
              <a:buChar char="Ø"/>
            </a:pPr>
            <a:r>
              <a:rPr lang="en-ZA" altLang="en-US" dirty="0" smtClean="0">
                <a:solidFill>
                  <a:srgbClr val="FF0000"/>
                </a:solidFill>
                <a:latin typeface="Tw Cen MT" panose="020B0602020104020603" pitchFamily="34" charset="0"/>
              </a:rPr>
              <a:t>Like </a:t>
            </a:r>
            <a:r>
              <a:rPr lang="en-ZA" altLang="en-US" dirty="0">
                <a:solidFill>
                  <a:srgbClr val="FF0000"/>
                </a:solidFill>
                <a:latin typeface="Tw Cen MT" panose="020B0602020104020603" pitchFamily="34" charset="0"/>
              </a:rPr>
              <a:t>the language, the constitution, and other manners of a people, law was determined above all by particular character of a national, </a:t>
            </a:r>
            <a:r>
              <a:rPr lang="en-ZA" altLang="en-US" i="1" dirty="0">
                <a:solidFill>
                  <a:srgbClr val="FF0000"/>
                </a:solidFill>
                <a:latin typeface="Tw Cen MT" panose="020B0602020104020603" pitchFamily="34" charset="0"/>
              </a:rPr>
              <a:t>“by its national spirit”</a:t>
            </a:r>
            <a:r>
              <a:rPr lang="en-ZA" altLang="en-US" dirty="0">
                <a:solidFill>
                  <a:srgbClr val="FF0000"/>
                </a:solidFill>
                <a:latin typeface="Tw Cen MT" panose="020B0602020104020603" pitchFamily="34" charset="0"/>
              </a:rPr>
              <a:t>.</a:t>
            </a:r>
          </a:p>
          <a:p>
            <a:pPr marL="0" lvl="0" indent="0">
              <a:lnSpc>
                <a:spcPct val="80000"/>
              </a:lnSpc>
              <a:spcBef>
                <a:spcPct val="20000"/>
              </a:spcBef>
              <a:buClrTx/>
              <a:buSzTx/>
              <a:buNone/>
            </a:pPr>
            <a:endParaRPr lang="en-ZA" altLang="en-US" dirty="0">
              <a:solidFill>
                <a:prstClr val="black"/>
              </a:solidFill>
              <a:latin typeface="Tw Cen MT" panose="020B0602020104020603" pitchFamily="34" charset="0"/>
            </a:endParaRPr>
          </a:p>
          <a:p>
            <a:pPr marL="342900" lvl="0" indent="-342900">
              <a:lnSpc>
                <a:spcPct val="80000"/>
              </a:lnSpc>
              <a:spcBef>
                <a:spcPct val="20000"/>
              </a:spcBef>
              <a:buClrTx/>
              <a:buSzTx/>
              <a:buFont typeface="Wingdings" pitchFamily="2" charset="2"/>
              <a:buChar char="Ø"/>
            </a:pPr>
            <a:r>
              <a:rPr lang="en-ZA" altLang="en-US" dirty="0">
                <a:solidFill>
                  <a:prstClr val="black"/>
                </a:solidFill>
                <a:latin typeface="Tw Cen MT" panose="020B0602020104020603" pitchFamily="34" charset="0"/>
              </a:rPr>
              <a:t>Law, like language, is a product not of an arbitrary and deliberate will but of a slow, gradual, and organic growth.</a:t>
            </a:r>
          </a:p>
          <a:p>
            <a:pPr marL="342900" lvl="0" indent="-342900">
              <a:lnSpc>
                <a:spcPct val="80000"/>
              </a:lnSpc>
              <a:spcBef>
                <a:spcPct val="20000"/>
              </a:spcBef>
              <a:buClrTx/>
              <a:buSzTx/>
              <a:buFont typeface="Wingdings" pitchFamily="2" charset="2"/>
              <a:buChar char="Ø"/>
            </a:pPr>
            <a:endParaRPr lang="en-ZA" altLang="en-US" dirty="0">
              <a:solidFill>
                <a:prstClr val="black"/>
              </a:solidFill>
              <a:latin typeface="Tw Cen MT" panose="020B0602020104020603" pitchFamily="34" charset="0"/>
            </a:endParaRPr>
          </a:p>
          <a:p>
            <a:pPr marL="342900" lvl="0" indent="-342900">
              <a:lnSpc>
                <a:spcPct val="80000"/>
              </a:lnSpc>
              <a:spcBef>
                <a:spcPct val="20000"/>
              </a:spcBef>
              <a:buClrTx/>
              <a:buSzTx/>
              <a:buFont typeface="Wingdings" pitchFamily="2" charset="2"/>
              <a:buChar char="Ø"/>
            </a:pPr>
            <a:r>
              <a:rPr lang="en-ZA" altLang="en-US" dirty="0">
                <a:solidFill>
                  <a:srgbClr val="FF0000"/>
                </a:solidFill>
                <a:latin typeface="Tw Cen MT" panose="020B0602020104020603" pitchFamily="34" charset="0"/>
              </a:rPr>
              <a:t>The law has no separate existence, but is simply a function of the whole life of a nation. </a:t>
            </a:r>
            <a:r>
              <a:rPr lang="en-ZA" altLang="en-US" i="1" dirty="0">
                <a:solidFill>
                  <a:srgbClr val="FF0000"/>
                </a:solidFill>
                <a:latin typeface="Tw Cen MT" panose="020B0602020104020603" pitchFamily="34" charset="0"/>
              </a:rPr>
              <a:t>“law grows with growth, and strengthens with the strength of the people, and finally dies away as the nation loses its individuality</a:t>
            </a:r>
            <a:r>
              <a:rPr lang="en-ZA" altLang="en-US" i="1" dirty="0">
                <a:solidFill>
                  <a:srgbClr val="FF0000"/>
                </a:solidFill>
                <a:latin typeface="Calibri"/>
              </a:rPr>
              <a:t>.”</a:t>
            </a:r>
            <a:r>
              <a:rPr lang="en-ZA" altLang="en-US" dirty="0">
                <a:solidFill>
                  <a:srgbClr val="FF0000"/>
                </a:solidFill>
                <a:latin typeface="Calibri"/>
              </a:rPr>
              <a:t> </a:t>
            </a:r>
          </a:p>
          <a:p>
            <a:pPr marL="342900" lvl="0" indent="-342900">
              <a:lnSpc>
                <a:spcPct val="80000"/>
              </a:lnSpc>
              <a:spcBef>
                <a:spcPct val="20000"/>
              </a:spcBef>
              <a:buClrTx/>
              <a:buSzTx/>
              <a:buFont typeface="Wingdings" pitchFamily="2" charset="2"/>
              <a:buChar char="Ø"/>
            </a:pPr>
            <a:endParaRPr lang="en-ZA" altLang="en-US" dirty="0">
              <a:solidFill>
                <a:srgbClr val="FF0000"/>
              </a:solidFill>
              <a:latin typeface="Calibri"/>
            </a:endParaRPr>
          </a:p>
          <a:p>
            <a:endParaRPr lang="en-GB" dirty="0"/>
          </a:p>
        </p:txBody>
      </p:sp>
    </p:spTree>
    <p:extLst>
      <p:ext uri="{BB962C8B-B14F-4D97-AF65-F5344CB8AC3E}">
        <p14:creationId xmlns:p14="http://schemas.microsoft.com/office/powerpoint/2010/main" val="2198575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NATIONAL SPIRIT</a:t>
            </a:r>
            <a:endParaRPr lang="en-US" dirty="0"/>
          </a:p>
        </p:txBody>
      </p:sp>
      <p:sp>
        <p:nvSpPr>
          <p:cNvPr id="3" name="Content Placeholder 2"/>
          <p:cNvSpPr>
            <a:spLocks noGrp="1"/>
          </p:cNvSpPr>
          <p:nvPr>
            <p:ph idx="1"/>
          </p:nvPr>
        </p:nvSpPr>
        <p:spPr/>
        <p:txBody>
          <a:bodyPr>
            <a:normAutofit/>
          </a:bodyPr>
          <a:lstStyle/>
          <a:p>
            <a:r>
              <a:rPr lang="en-US" b="1" dirty="0"/>
              <a:t>Preamble</a:t>
            </a:r>
          </a:p>
          <a:p>
            <a:pPr algn="just"/>
            <a:r>
              <a:rPr lang="en-US" dirty="0" smtClean="0"/>
              <a:t>WE</a:t>
            </a:r>
            <a:r>
              <a:rPr lang="en-US" dirty="0"/>
              <a:t>, THE PEOPLE OF ZAMBIA:  </a:t>
            </a:r>
            <a:r>
              <a:rPr lang="en-US" dirty="0" smtClean="0"/>
              <a:t>ACKNOWLEDGE </a:t>
            </a:r>
            <a:r>
              <a:rPr lang="en-US" dirty="0"/>
              <a:t>the supremacy of God Almighty; </a:t>
            </a:r>
            <a:r>
              <a:rPr lang="en-US" dirty="0" smtClean="0"/>
              <a:t>DECLARE </a:t>
            </a:r>
            <a:r>
              <a:rPr lang="en-US" dirty="0"/>
              <a:t>the Republic a Christian Nation while upholding a person’s right to freedom of conscience, belief or religion; </a:t>
            </a:r>
            <a:r>
              <a:rPr lang="en-US" dirty="0" smtClean="0"/>
              <a:t> </a:t>
            </a:r>
            <a:r>
              <a:rPr lang="en-US" dirty="0"/>
              <a:t>UPHOLD the human rights and fundamental freedoms of every person; COMMIT ourselves to upholding the principles of democracy and good governance; RESOLVE to ensure that our values relating to family, morality, patriotism and justice are maintained and all functions of the State are performed in our common interest;</a:t>
            </a:r>
          </a:p>
        </p:txBody>
      </p:sp>
    </p:spTree>
    <p:extLst>
      <p:ext uri="{BB962C8B-B14F-4D97-AF65-F5344CB8AC3E}">
        <p14:creationId xmlns:p14="http://schemas.microsoft.com/office/powerpoint/2010/main" val="924374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continuation</a:t>
            </a:r>
            <a:endParaRPr lang="en-US" dirty="0"/>
          </a:p>
        </p:txBody>
      </p:sp>
      <p:sp>
        <p:nvSpPr>
          <p:cNvPr id="3" name="Content Placeholder 2"/>
          <p:cNvSpPr>
            <a:spLocks noGrp="1"/>
          </p:cNvSpPr>
          <p:nvPr>
            <p:ph idx="1"/>
          </p:nvPr>
        </p:nvSpPr>
        <p:spPr/>
        <p:txBody>
          <a:bodyPr>
            <a:normAutofit/>
          </a:bodyPr>
          <a:lstStyle/>
          <a:p>
            <a:r>
              <a:rPr lang="en-US" dirty="0" smtClean="0"/>
              <a:t>CONFIRM </a:t>
            </a:r>
            <a:r>
              <a:rPr lang="en-US" dirty="0"/>
              <a:t>the equal worth of women and men and their right to freely participate in, determine and build a sustainable political, legal, economic and social order</a:t>
            </a:r>
            <a:r>
              <a:rPr lang="en-US" dirty="0" smtClean="0"/>
              <a:t>;</a:t>
            </a:r>
          </a:p>
          <a:p>
            <a:r>
              <a:rPr lang="en-US" dirty="0"/>
              <a:t>RECOGNISE AND UPHOLD the multi-ethnic, multi-racial, multi-religious and multi-cultural character of our Nation and our right to manage our affairs and resources sustainably in a devolved system of governance; RESOLVE that Zambia shall remain a unitary, multi-party and democratic sovereign State; </a:t>
            </a:r>
          </a:p>
        </p:txBody>
      </p:sp>
    </p:spTree>
    <p:extLst>
      <p:ext uri="{BB962C8B-B14F-4D97-AF65-F5344CB8AC3E}">
        <p14:creationId xmlns:p14="http://schemas.microsoft.com/office/powerpoint/2010/main" val="1994280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continuation</a:t>
            </a:r>
            <a:endParaRPr lang="en-US" dirty="0"/>
          </a:p>
        </p:txBody>
      </p:sp>
      <p:sp>
        <p:nvSpPr>
          <p:cNvPr id="3" name="Content Placeholder 2"/>
          <p:cNvSpPr>
            <a:spLocks noGrp="1"/>
          </p:cNvSpPr>
          <p:nvPr>
            <p:ph idx="1"/>
          </p:nvPr>
        </p:nvSpPr>
        <p:spPr/>
        <p:txBody>
          <a:bodyPr/>
          <a:lstStyle/>
          <a:p>
            <a:r>
              <a:rPr lang="en-US" dirty="0"/>
              <a:t>AND DIRECT that all State organs and State institutions abide by and respect our sovereign will; DO HEREBY SOLEMNLY ADOPT AND GIVE TO OURSELVES THIS CONSTITUTION</a:t>
            </a:r>
            <a:r>
              <a:rPr lang="en-US" dirty="0" smtClean="0"/>
              <a:t>:</a:t>
            </a:r>
          </a:p>
          <a:p>
            <a:r>
              <a:rPr lang="en-US" b="1" dirty="0" smtClean="0"/>
              <a:t>Can you think of any law that is a result of Zambia’s nationalist spirit? </a:t>
            </a:r>
            <a:endParaRPr lang="en-US" b="1" dirty="0"/>
          </a:p>
        </p:txBody>
      </p:sp>
    </p:spTree>
    <p:extLst>
      <p:ext uri="{BB962C8B-B14F-4D97-AF65-F5344CB8AC3E}">
        <p14:creationId xmlns:p14="http://schemas.microsoft.com/office/powerpoint/2010/main" val="820226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NATIONAL SPIRIT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75910039"/>
              </p:ext>
            </p:extLst>
          </p:nvPr>
        </p:nvGraphicFramePr>
        <p:xfrm>
          <a:off x="1451579" y="1853754"/>
          <a:ext cx="9603275" cy="41420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33872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NATIONAL SPIRIT</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126570044"/>
              </p:ext>
            </p:extLst>
          </p:nvPr>
        </p:nvGraphicFramePr>
        <p:xfrm>
          <a:off x="1451579" y="2015732"/>
          <a:ext cx="9603275" cy="3450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50289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altLang="en-US" sz="3600" cap="none" dirty="0">
                <a:solidFill>
                  <a:srgbClr val="C00000"/>
                </a:solidFill>
                <a:effectLst>
                  <a:outerShdw blurRad="50800" dist="38100" dir="2700000" algn="tl" rotWithShape="0">
                    <a:prstClr val="black">
                      <a:alpha val="40000"/>
                    </a:prstClr>
                  </a:outerShdw>
                </a:effectLst>
                <a:latin typeface="Calibri"/>
              </a:rPr>
              <a:t>Custom in Developed Systems</a:t>
            </a:r>
            <a:endParaRPr lang="en-GB" dirty="0"/>
          </a:p>
        </p:txBody>
      </p:sp>
      <p:sp>
        <p:nvSpPr>
          <p:cNvPr id="3" name="Content Placeholder 2"/>
          <p:cNvSpPr>
            <a:spLocks noGrp="1"/>
          </p:cNvSpPr>
          <p:nvPr>
            <p:ph idx="1"/>
          </p:nvPr>
        </p:nvSpPr>
        <p:spPr/>
        <p:txBody>
          <a:bodyPr>
            <a:normAutofit lnSpcReduction="10000"/>
          </a:bodyPr>
          <a:lstStyle/>
          <a:p>
            <a:pPr marL="342900" lvl="0" indent="-342900">
              <a:lnSpc>
                <a:spcPct val="100000"/>
              </a:lnSpc>
              <a:spcBef>
                <a:spcPct val="20000"/>
              </a:spcBef>
              <a:buClrTx/>
              <a:buSzTx/>
              <a:buFont typeface="Wingdings" pitchFamily="2" charset="2"/>
              <a:buChar char="Ø"/>
            </a:pPr>
            <a:r>
              <a:rPr lang="en-ZA" altLang="en-US" dirty="0">
                <a:solidFill>
                  <a:prstClr val="black"/>
                </a:solidFill>
                <a:latin typeface="Tw Cen MT" panose="020B0602020104020603" pitchFamily="34" charset="0"/>
              </a:rPr>
              <a:t>As law develops and becomes more complex the creative role of custom may be expected to diminish.</a:t>
            </a:r>
          </a:p>
          <a:p>
            <a:pPr marL="342900" lvl="0" indent="-342900">
              <a:lnSpc>
                <a:spcPct val="100000"/>
              </a:lnSpc>
              <a:spcBef>
                <a:spcPct val="20000"/>
              </a:spcBef>
              <a:buClrTx/>
              <a:buSzTx/>
              <a:buFont typeface="Wingdings" pitchFamily="2" charset="2"/>
              <a:buChar char="Ø"/>
            </a:pPr>
            <a:endParaRPr lang="en-ZA" altLang="en-US" dirty="0">
              <a:solidFill>
                <a:prstClr val="black"/>
              </a:solidFill>
              <a:latin typeface="Tw Cen MT" panose="020B0602020104020603" pitchFamily="34" charset="0"/>
            </a:endParaRPr>
          </a:p>
          <a:p>
            <a:pPr marL="342900" lvl="0" indent="-342900">
              <a:lnSpc>
                <a:spcPct val="100000"/>
              </a:lnSpc>
              <a:spcBef>
                <a:spcPct val="20000"/>
              </a:spcBef>
              <a:buClrTx/>
              <a:buSzTx/>
              <a:buFont typeface="Wingdings" pitchFamily="2" charset="2"/>
              <a:buChar char="Ø"/>
            </a:pPr>
            <a:r>
              <a:rPr lang="en-ZA" altLang="en-US" dirty="0">
                <a:solidFill>
                  <a:prstClr val="black"/>
                </a:solidFill>
                <a:latin typeface="Tw Cen MT" panose="020B0602020104020603" pitchFamily="34" charset="0"/>
              </a:rPr>
              <a:t>Though many basic institutions of a legal system may have a customary origin this is more a matter of historical perspective than of present creative force.</a:t>
            </a:r>
          </a:p>
          <a:p>
            <a:pPr marL="342900" lvl="0" indent="-342900">
              <a:lnSpc>
                <a:spcPct val="100000"/>
              </a:lnSpc>
              <a:spcBef>
                <a:spcPct val="20000"/>
              </a:spcBef>
              <a:buClrTx/>
              <a:buSzTx/>
              <a:buFont typeface="Wingdings" pitchFamily="2" charset="2"/>
              <a:buChar char="Ø"/>
            </a:pPr>
            <a:endParaRPr lang="en-ZA" altLang="en-US" dirty="0">
              <a:solidFill>
                <a:prstClr val="black"/>
              </a:solidFill>
              <a:latin typeface="Tw Cen MT" panose="020B0602020104020603" pitchFamily="34" charset="0"/>
            </a:endParaRPr>
          </a:p>
          <a:p>
            <a:pPr marL="342900" lvl="0" indent="-342900">
              <a:lnSpc>
                <a:spcPct val="100000"/>
              </a:lnSpc>
              <a:spcBef>
                <a:spcPct val="20000"/>
              </a:spcBef>
              <a:buClrTx/>
              <a:buSzTx/>
              <a:buFont typeface="Wingdings" pitchFamily="2" charset="2"/>
              <a:buChar char="Ø"/>
            </a:pPr>
            <a:r>
              <a:rPr lang="en-ZA" altLang="en-US" dirty="0">
                <a:solidFill>
                  <a:prstClr val="black"/>
                </a:solidFill>
                <a:latin typeface="Tw Cen MT" panose="020B0602020104020603" pitchFamily="34" charset="0"/>
              </a:rPr>
              <a:t>But the creative role of custom is not entirely extinguished.</a:t>
            </a:r>
          </a:p>
          <a:p>
            <a:pPr marL="342900" lvl="0" indent="-342900">
              <a:lnSpc>
                <a:spcPct val="100000"/>
              </a:lnSpc>
              <a:spcBef>
                <a:spcPct val="20000"/>
              </a:spcBef>
              <a:buClrTx/>
              <a:buSzTx/>
              <a:buFont typeface="Wingdings" pitchFamily="2" charset="2"/>
              <a:buChar char="Ø"/>
            </a:pPr>
            <a:endParaRPr lang="en-ZA" altLang="en-US" dirty="0">
              <a:solidFill>
                <a:prstClr val="black"/>
              </a:solidFill>
              <a:latin typeface="Tw Cen MT" panose="020B0602020104020603" pitchFamily="34" charset="0"/>
            </a:endParaRPr>
          </a:p>
          <a:p>
            <a:pPr marL="342900" lvl="0" indent="-342900">
              <a:lnSpc>
                <a:spcPct val="100000"/>
              </a:lnSpc>
              <a:spcBef>
                <a:spcPct val="20000"/>
              </a:spcBef>
              <a:buClrTx/>
              <a:buSzTx/>
              <a:buFont typeface="Wingdings" pitchFamily="2" charset="2"/>
              <a:buChar char="Ø"/>
            </a:pPr>
            <a:r>
              <a:rPr lang="en-ZA" altLang="en-US" dirty="0">
                <a:solidFill>
                  <a:prstClr val="black"/>
                </a:solidFill>
                <a:latin typeface="Tw Cen MT" panose="020B0602020104020603" pitchFamily="34" charset="0"/>
              </a:rPr>
              <a:t>Apart from local customs and usages imported into contracts, it may also play a part in developing the law affecting particular sections of the </a:t>
            </a:r>
            <a:r>
              <a:rPr lang="en-ZA" altLang="en-US" dirty="0" smtClean="0">
                <a:solidFill>
                  <a:prstClr val="black"/>
                </a:solidFill>
                <a:latin typeface="Tw Cen MT" panose="020B0602020104020603" pitchFamily="34" charset="0"/>
              </a:rPr>
              <a:t>community.</a:t>
            </a:r>
            <a:endParaRPr lang="en-ZA" altLang="en-US" dirty="0">
              <a:solidFill>
                <a:prstClr val="black"/>
              </a:solidFill>
              <a:latin typeface="Tw Cen MT" panose="020B0602020104020603" pitchFamily="34" charset="0"/>
            </a:endParaRPr>
          </a:p>
          <a:p>
            <a:endParaRPr lang="en-GB" dirty="0"/>
          </a:p>
        </p:txBody>
      </p:sp>
    </p:spTree>
    <p:extLst>
      <p:ext uri="{BB962C8B-B14F-4D97-AF65-F5344CB8AC3E}">
        <p14:creationId xmlns:p14="http://schemas.microsoft.com/office/powerpoint/2010/main" val="81404784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otalTime>237</TotalTime>
  <Words>1459</Words>
  <Application>Microsoft Office PowerPoint</Application>
  <PresentationFormat>Widescreen</PresentationFormat>
  <Paragraphs>82</Paragraphs>
  <Slides>19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Calibri</vt:lpstr>
      <vt:lpstr>Cambria</vt:lpstr>
      <vt:lpstr>Georgia</vt:lpstr>
      <vt:lpstr>Gill Sans MT</vt:lpstr>
      <vt:lpstr>Tw Cen MT</vt:lpstr>
      <vt:lpstr>Wingdings</vt:lpstr>
      <vt:lpstr>Gallery</vt:lpstr>
      <vt:lpstr>UNIVERSITY OF LUSAKA SCHOOL OF LAW L403 SOCIOLOGICAL SCHOOL OF THOUGHT</vt:lpstr>
      <vt:lpstr>INTRODUCTION</vt:lpstr>
      <vt:lpstr>NATIONAL SPIRIT</vt:lpstr>
      <vt:lpstr>NATIONAL SPIRIT</vt:lpstr>
      <vt:lpstr>continuation</vt:lpstr>
      <vt:lpstr>continuation</vt:lpstr>
      <vt:lpstr>NATIONAL SPIRIT</vt:lpstr>
      <vt:lpstr>NATIONAL SPIRIT</vt:lpstr>
      <vt:lpstr>Custom in Developed Systems</vt:lpstr>
      <vt:lpstr>Custom in Developed Systems</vt:lpstr>
      <vt:lpstr>Custom in Developed Systems</vt:lpstr>
      <vt:lpstr>Custom in Developed Systems</vt:lpstr>
      <vt:lpstr>Custom in Developed Systems</vt:lpstr>
      <vt:lpstr>Custom in Developed Systems</vt:lpstr>
      <vt:lpstr>Custom in Developed Systems</vt:lpstr>
      <vt:lpstr>Custom in Developed Systems</vt:lpstr>
      <vt:lpstr>Custom in Developed Systems</vt:lpstr>
      <vt:lpstr>Custom in Developed Systems</vt:lpstr>
      <vt:lpstr>Custom in Developed Systems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 SCHOOL OF LAW L403 SOCIOLOGICAL SCHOOL OF THOUGHT</dc:title>
  <dc:creator>Chisanga Mutale</dc:creator>
  <cp:lastModifiedBy>MR CHISANGA</cp:lastModifiedBy>
  <cp:revision>48</cp:revision>
  <dcterms:created xsi:type="dcterms:W3CDTF">2023-07-26T08:07:05Z</dcterms:created>
  <dcterms:modified xsi:type="dcterms:W3CDTF">2023-09-04T06:52:29Z</dcterms:modified>
</cp:coreProperties>
</file>