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8" r:id="rId5"/>
    <p:sldId id="269" r:id="rId6"/>
    <p:sldId id="270" r:id="rId7"/>
    <p:sldId id="271" r:id="rId8"/>
    <p:sldId id="261" r:id="rId9"/>
    <p:sldId id="284" r:id="rId10"/>
    <p:sldId id="286" r:id="rId11"/>
    <p:sldId id="285" r:id="rId12"/>
    <p:sldId id="283" r:id="rId13"/>
    <p:sldId id="272" r:id="rId14"/>
    <p:sldId id="273" r:id="rId15"/>
    <p:sldId id="265" r:id="rId16"/>
    <p:sldId id="264" r:id="rId17"/>
    <p:sldId id="262" r:id="rId18"/>
    <p:sldId id="263" r:id="rId19"/>
    <p:sldId id="274" r:id="rId20"/>
    <p:sldId id="278" r:id="rId21"/>
    <p:sldId id="280" r:id="rId22"/>
    <p:sldId id="281" r:id="rId23"/>
    <p:sldId id="282" r:id="rId24"/>
    <p:sldId id="279" r:id="rId25"/>
    <p:sldId id="288" r:id="rId26"/>
    <p:sldId id="28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5" name="Footer Placeholder 4"/>
          <p:cNvSpPr>
            <a:spLocks noGrp="1"/>
          </p:cNvSpPr>
          <p:nvPr>
            <p:ph type="ftr" sz="quarter" idx="11"/>
          </p:nvPr>
        </p:nvSpPr>
        <p:spPr>
          <a:xfrm>
            <a:off x="2416500" y="329307"/>
            <a:ext cx="4973915" cy="309201"/>
          </a:xfrm>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1437664" y="798973"/>
            <a:ext cx="811019" cy="503578"/>
          </a:xfrm>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68301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65816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2487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75039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13641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232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5893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3847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spTree>
    <p:extLst>
      <p:ext uri="{BB962C8B-B14F-4D97-AF65-F5344CB8AC3E}">
        <p14:creationId xmlns:p14="http://schemas.microsoft.com/office/powerpoint/2010/main" val="830774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8866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6" name="Footer Placeholder 5"/>
          <p:cNvSpPr>
            <a:spLocks noGrp="1"/>
          </p:cNvSpPr>
          <p:nvPr>
            <p:ph type="ftr" sz="quarter" idx="11"/>
          </p:nvPr>
        </p:nvSpPr>
        <p:spPr>
          <a:xfrm>
            <a:off x="1447382" y="318640"/>
            <a:ext cx="5541004" cy="320931"/>
          </a:xfrm>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9713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defTabSz="457200">
              <a:defRPr/>
            </a:pPr>
            <a:fld id="{48A87A34-81AB-432B-8DAE-1953F412C126}" type="datetimeFigureOut">
              <a:rPr lang="en-US" dirty="0">
                <a:solidFill>
                  <a:prstClr val="black">
                    <a:tint val="75000"/>
                  </a:prstClr>
                </a:solidFill>
              </a:rPr>
              <a:pPr defTabSz="457200">
                <a:defRPr/>
              </a:pPr>
              <a:t>17-Aug-23</a:t>
            </a:fld>
            <a:endParaRPr lang="en-US" dirty="0">
              <a:solidFill>
                <a:prstClr val="black">
                  <a:tint val="75000"/>
                </a:prstClr>
              </a:solidFill>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96279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lnSpc>
                <a:spcPct val="100000"/>
              </a:lnSpc>
            </a:pPr>
            <a:r>
              <a:rPr lang="en-US" sz="3600" b="1" cap="none" spc="-100" dirty="0" smtClean="0">
                <a:latin typeface="Cambria"/>
              </a:rPr>
              <a:t>UNIVERSITY OF LUSAKA</a:t>
            </a:r>
            <a:br>
              <a:rPr lang="en-US" sz="3600" b="1" cap="none" spc="-100" dirty="0" smtClean="0">
                <a:latin typeface="Cambria"/>
              </a:rPr>
            </a:br>
            <a:r>
              <a:rPr lang="en-US" sz="3600" b="1" cap="none" spc="-100" dirty="0" smtClean="0">
                <a:latin typeface="Cambria"/>
              </a:rPr>
              <a:t>SCHOOL OF LAW</a:t>
            </a:r>
            <a:r>
              <a:rPr lang="en-GB" sz="3600" b="1" cap="none" spc="-100" dirty="0" smtClean="0">
                <a:latin typeface="Cambria"/>
              </a:rPr>
              <a:t/>
            </a:r>
            <a:br>
              <a:rPr lang="en-GB" sz="3600" b="1" cap="none" spc="-100" dirty="0" smtClean="0">
                <a:latin typeface="Cambria"/>
              </a:rPr>
            </a:br>
            <a:r>
              <a:rPr lang="en-GB" sz="3600" b="1" cap="none" spc="-100" dirty="0" smtClean="0">
                <a:latin typeface="Cambria"/>
              </a:rPr>
              <a:t>L403</a:t>
            </a:r>
            <a:br>
              <a:rPr lang="en-GB" sz="3600" b="1" cap="none" spc="-100" dirty="0" smtClean="0">
                <a:latin typeface="Cambria"/>
              </a:rPr>
            </a:br>
            <a:r>
              <a:rPr lang="en-GB" sz="3600" b="1" cap="none" spc="-100" dirty="0" smtClean="0">
                <a:latin typeface="Cambria"/>
              </a:rPr>
              <a:t>REALIST SCHOOL OF THOUGHT</a:t>
            </a:r>
            <a:endParaRPr lang="en-GB" b="1" dirty="0"/>
          </a:p>
        </p:txBody>
      </p:sp>
      <p:sp>
        <p:nvSpPr>
          <p:cNvPr id="3" name="Subtitle 2"/>
          <p:cNvSpPr>
            <a:spLocks noGrp="1"/>
          </p:cNvSpPr>
          <p:nvPr>
            <p:ph type="subTitle" idx="1"/>
          </p:nvPr>
        </p:nvSpPr>
        <p:spPr/>
        <p:txBody>
          <a:bodyPr/>
          <a:lstStyle/>
          <a:p>
            <a:pPr algn="ctr"/>
            <a:endParaRPr lang="en-GB" cap="none" dirty="0"/>
          </a:p>
        </p:txBody>
      </p:sp>
    </p:spTree>
    <p:extLst>
      <p:ext uri="{BB962C8B-B14F-4D97-AF65-F5344CB8AC3E}">
        <p14:creationId xmlns:p14="http://schemas.microsoft.com/office/powerpoint/2010/main" val="2483241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Oliver Wendell Holmes</a:t>
            </a:r>
            <a:endParaRPr lang="en-US" dirty="0"/>
          </a:p>
        </p:txBody>
      </p:sp>
      <p:sp>
        <p:nvSpPr>
          <p:cNvPr id="3" name="Content Placeholder 2"/>
          <p:cNvSpPr>
            <a:spLocks noGrp="1"/>
          </p:cNvSpPr>
          <p:nvPr>
            <p:ph idx="1"/>
          </p:nvPr>
        </p:nvSpPr>
        <p:spPr/>
        <p:txBody>
          <a:bodyPr>
            <a:normAutofit/>
          </a:bodyPr>
          <a:lstStyle/>
          <a:p>
            <a:r>
              <a:rPr lang="en-US" b="1" dirty="0"/>
              <a:t>Standard Chartered Bank (Z) PLC v Banda (Appeal 94 of 2015) [2017] ZMSC </a:t>
            </a:r>
            <a:r>
              <a:rPr lang="en-US" dirty="0"/>
              <a:t>156 (8 December 2017</a:t>
            </a:r>
            <a:r>
              <a:rPr lang="en-US" dirty="0" smtClean="0"/>
              <a:t>) Held observed that;</a:t>
            </a:r>
            <a:endParaRPr lang="en-US" dirty="0"/>
          </a:p>
          <a:p>
            <a:pPr algn="just"/>
            <a:r>
              <a:rPr lang="en-US" b="1" dirty="0" smtClean="0"/>
              <a:t>“We </a:t>
            </a:r>
            <a:r>
              <a:rPr lang="en-US" b="1" dirty="0"/>
              <a:t>think that rules of court should indeed serve a definitive purpose and we are not to apply them using a rigid approach without regard whatsoever to the consequences of any delayed rectification of their breach. In case of breach of rules that do not result in any real or serious prejudice or negative consequences to any party, the court does surely retain the discretion always as to what order would best meet the justice of the situation</a:t>
            </a:r>
            <a:r>
              <a:rPr lang="en-US" b="1" dirty="0" smtClean="0"/>
              <a:t>.”</a:t>
            </a:r>
            <a:endParaRPr lang="en-US" b="1" dirty="0"/>
          </a:p>
        </p:txBody>
      </p:sp>
    </p:spTree>
    <p:extLst>
      <p:ext uri="{BB962C8B-B14F-4D97-AF65-F5344CB8AC3E}">
        <p14:creationId xmlns:p14="http://schemas.microsoft.com/office/powerpoint/2010/main" val="746655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Oliver Wendell Holmes</a:t>
            </a:r>
            <a:endParaRPr lang="en-US" dirty="0"/>
          </a:p>
        </p:txBody>
      </p:sp>
      <p:sp>
        <p:nvSpPr>
          <p:cNvPr id="3" name="Content Placeholder 2"/>
          <p:cNvSpPr>
            <a:spLocks noGrp="1"/>
          </p:cNvSpPr>
          <p:nvPr>
            <p:ph idx="1"/>
          </p:nvPr>
        </p:nvSpPr>
        <p:spPr/>
        <p:txBody>
          <a:bodyPr/>
          <a:lstStyle/>
          <a:p>
            <a:r>
              <a:rPr lang="en-US" b="1" dirty="0"/>
              <a:t>Leopold </a:t>
            </a:r>
            <a:r>
              <a:rPr lang="en-US" b="1" dirty="0" err="1"/>
              <a:t>Walford</a:t>
            </a:r>
            <a:r>
              <a:rPr lang="en-US" b="1" dirty="0"/>
              <a:t> (Z)Limited v. </a:t>
            </a:r>
            <a:r>
              <a:rPr lang="en-US" b="1" dirty="0" err="1"/>
              <a:t>Unifreight</a:t>
            </a:r>
            <a:r>
              <a:rPr lang="en-US" b="1" dirty="0"/>
              <a:t> (1985) ZR </a:t>
            </a:r>
            <a:r>
              <a:rPr lang="en-US" b="1" dirty="0" smtClean="0"/>
              <a:t>203</a:t>
            </a:r>
            <a:r>
              <a:rPr lang="en-US" dirty="0" smtClean="0"/>
              <a:t>. The Court </a:t>
            </a:r>
            <a:r>
              <a:rPr lang="en-US" dirty="0"/>
              <a:t>held that: </a:t>
            </a:r>
            <a:endParaRPr lang="en-US" dirty="0" smtClean="0"/>
          </a:p>
          <a:p>
            <a:r>
              <a:rPr lang="en-US" b="1" dirty="0" smtClean="0"/>
              <a:t>“As </a:t>
            </a:r>
            <a:r>
              <a:rPr lang="en-US" b="1" dirty="0"/>
              <a:t>a general rule, breach of a regulatory rule is curable and not fatal, depending upon the nature of the breach and the stage reached in the </a:t>
            </a:r>
            <a:r>
              <a:rPr lang="en-US" b="1" dirty="0" smtClean="0"/>
              <a:t>proceedings”</a:t>
            </a:r>
            <a:endParaRPr lang="en-US" b="1" dirty="0"/>
          </a:p>
        </p:txBody>
      </p:sp>
    </p:spTree>
    <p:extLst>
      <p:ext uri="{BB962C8B-B14F-4D97-AF65-F5344CB8AC3E}">
        <p14:creationId xmlns:p14="http://schemas.microsoft.com/office/powerpoint/2010/main" val="3726594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Oliver Wendell Holmes</a:t>
            </a:r>
            <a:endParaRPr lang="en-US" dirty="0"/>
          </a:p>
        </p:txBody>
      </p:sp>
      <p:sp>
        <p:nvSpPr>
          <p:cNvPr id="3" name="Content Placeholder 2"/>
          <p:cNvSpPr>
            <a:spLocks noGrp="1"/>
          </p:cNvSpPr>
          <p:nvPr>
            <p:ph idx="1"/>
          </p:nvPr>
        </p:nvSpPr>
        <p:spPr/>
        <p:txBody>
          <a:bodyPr/>
          <a:lstStyle/>
          <a:p>
            <a:pPr lvl="0">
              <a:buClr>
                <a:srgbClr val="B71E42"/>
              </a:buClr>
            </a:pPr>
            <a:r>
              <a:rPr lang="en-US" altLang="en-US" sz="2200" b="1" dirty="0">
                <a:solidFill>
                  <a:prstClr val="black"/>
                </a:solidFill>
                <a:latin typeface="Tw Cen MT" panose="020B0602020104020603" pitchFamily="34" charset="0"/>
              </a:rPr>
              <a:t>“The life of the law has not been logic: it has been experiencing.” Oliver Wendell </a:t>
            </a:r>
            <a:r>
              <a:rPr lang="en-US" altLang="en-US" sz="2200" b="1" dirty="0" smtClean="0">
                <a:solidFill>
                  <a:prstClr val="black"/>
                </a:solidFill>
                <a:latin typeface="Tw Cen MT" panose="020B0602020104020603" pitchFamily="34" charset="0"/>
              </a:rPr>
              <a:t>Holmes</a:t>
            </a:r>
            <a:endParaRPr lang="en-US" dirty="0" smtClean="0"/>
          </a:p>
          <a:p>
            <a:r>
              <a:rPr lang="en-US" b="1" dirty="0" smtClean="0"/>
              <a:t>Order 19 of the rules of the High Court as amended in 2020</a:t>
            </a:r>
            <a:r>
              <a:rPr lang="en-US" dirty="0" smtClean="0"/>
              <a:t> provide that:</a:t>
            </a:r>
          </a:p>
          <a:p>
            <a:pPr algn="just"/>
            <a:r>
              <a:rPr lang="en-US" b="1" dirty="0" smtClean="0"/>
              <a:t>“(</a:t>
            </a:r>
            <a:r>
              <a:rPr lang="en-US" b="1" dirty="0"/>
              <a:t>1) A Judge shall, within thirty days after the filing of the </a:t>
            </a:r>
            <a:r>
              <a:rPr lang="en-US" b="1" dirty="0" err="1"/>
              <a:t>defence</a:t>
            </a:r>
            <a:r>
              <a:rPr lang="en-US" b="1" dirty="0"/>
              <a:t> under rule 1 of Order XI, give orders for directions with respect to the following matters: (a) reply and </a:t>
            </a:r>
            <a:r>
              <a:rPr lang="en-US" b="1" dirty="0" err="1"/>
              <a:t>defence</a:t>
            </a:r>
            <a:r>
              <a:rPr lang="en-US" b="1" dirty="0"/>
              <a:t> to counter claim, if any; (b) inspection of documents; (c) exchange of bundle of documents and witness statements</a:t>
            </a:r>
            <a:r>
              <a:rPr lang="en-US" b="1" dirty="0" smtClean="0"/>
              <a:t>;…..”</a:t>
            </a:r>
            <a:endParaRPr lang="en-US" b="1" dirty="0"/>
          </a:p>
        </p:txBody>
      </p:sp>
    </p:spTree>
    <p:extLst>
      <p:ext uri="{BB962C8B-B14F-4D97-AF65-F5344CB8AC3E}">
        <p14:creationId xmlns:p14="http://schemas.microsoft.com/office/powerpoint/2010/main" val="3811592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Jerome Frank (1889-1957)</a:t>
            </a:r>
          </a:p>
        </p:txBody>
      </p:sp>
      <p:sp>
        <p:nvSpPr>
          <p:cNvPr id="3" name="Content Placeholder 2"/>
          <p:cNvSpPr>
            <a:spLocks noGrp="1"/>
          </p:cNvSpPr>
          <p:nvPr>
            <p:ph idx="1"/>
          </p:nvPr>
        </p:nvSpPr>
        <p:spPr/>
        <p:txBody>
          <a:bodyPr>
            <a:normAutofit fontScale="92500"/>
          </a:bodyPr>
          <a:lstStyle/>
          <a:p>
            <a:pPr algn="just"/>
            <a:r>
              <a:rPr lang="en-US" dirty="0"/>
              <a:t>Frank </a:t>
            </a:r>
            <a:r>
              <a:rPr lang="en-US" dirty="0" err="1"/>
              <a:t>emphasises</a:t>
            </a:r>
            <a:r>
              <a:rPr lang="en-US" dirty="0"/>
              <a:t> the law’s </a:t>
            </a:r>
            <a:r>
              <a:rPr lang="en-US" b="1" dirty="0"/>
              <a:t>unpredictability.</a:t>
            </a:r>
            <a:r>
              <a:rPr lang="en-US" dirty="0"/>
              <a:t> According to him, precedents and codified law are created under the false assumption that law should be certain. </a:t>
            </a:r>
            <a:endParaRPr lang="en-US" dirty="0" smtClean="0"/>
          </a:p>
          <a:p>
            <a:pPr algn="just"/>
            <a:r>
              <a:rPr lang="en-US" dirty="0" smtClean="0"/>
              <a:t>He </a:t>
            </a:r>
            <a:r>
              <a:rPr lang="en-US" dirty="0"/>
              <a:t>believed that judges and lawyers should accept the fact that the law is inherently uncertain and should not be bound by precedents or codified laws. </a:t>
            </a:r>
            <a:endParaRPr lang="en-US" dirty="0" smtClean="0"/>
          </a:p>
          <a:p>
            <a:pPr algn="just"/>
            <a:r>
              <a:rPr lang="en-US" dirty="0" smtClean="0"/>
              <a:t>Such </a:t>
            </a:r>
            <a:r>
              <a:rPr lang="en-US" b="1" dirty="0"/>
              <a:t>rigid adherence to precedents and codifications in order to establish the law only gives them a false sense of security and is actually harmful and dangerous</a:t>
            </a:r>
            <a:r>
              <a:rPr lang="en-US" b="1" dirty="0" smtClean="0"/>
              <a:t>.</a:t>
            </a:r>
          </a:p>
          <a:p>
            <a:pPr algn="just"/>
            <a:r>
              <a:rPr lang="en-US" b="1" dirty="0"/>
              <a:t>He emphasized the necessity of lawmaking by examining the facts of each case in light of the changing societal contexts.</a:t>
            </a:r>
          </a:p>
        </p:txBody>
      </p:sp>
    </p:spTree>
    <p:extLst>
      <p:ext uri="{BB962C8B-B14F-4D97-AF65-F5344CB8AC3E}">
        <p14:creationId xmlns:p14="http://schemas.microsoft.com/office/powerpoint/2010/main" val="2955416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Jerome Frank (1889-1957)</a:t>
            </a:r>
            <a:endParaRPr lang="en-US" dirty="0"/>
          </a:p>
        </p:txBody>
      </p:sp>
      <p:sp>
        <p:nvSpPr>
          <p:cNvPr id="3" name="Content Placeholder 2"/>
          <p:cNvSpPr>
            <a:spLocks noGrp="1"/>
          </p:cNvSpPr>
          <p:nvPr>
            <p:ph idx="1"/>
          </p:nvPr>
        </p:nvSpPr>
        <p:spPr/>
        <p:txBody>
          <a:bodyPr>
            <a:normAutofit lnSpcReduction="10000"/>
          </a:bodyPr>
          <a:lstStyle/>
          <a:p>
            <a:r>
              <a:rPr lang="en-US" b="1" dirty="0"/>
              <a:t>ABEL BANDA v THE PEOPLE (1986) Z.R. 105 (S.C</a:t>
            </a:r>
            <a:r>
              <a:rPr lang="en-US" b="1" dirty="0" smtClean="0"/>
              <a:t>.)</a:t>
            </a:r>
          </a:p>
          <a:p>
            <a:pPr algn="just"/>
            <a:r>
              <a:rPr lang="en-US" b="1" dirty="0"/>
              <a:t> </a:t>
            </a:r>
            <a:r>
              <a:rPr lang="en-US" b="1" dirty="0" smtClean="0"/>
              <a:t>“In </a:t>
            </a:r>
            <a:r>
              <a:rPr lang="en-US" b="1" dirty="0"/>
              <a:t>order to have certainty in the law, the Supreme Court should </a:t>
            </a:r>
            <a:r>
              <a:rPr lang="en-US" b="1" dirty="0" smtClean="0"/>
              <a:t>stand </a:t>
            </a:r>
            <a:r>
              <a:rPr lang="en-US" b="1" dirty="0"/>
              <a:t>by its past decisions even if they are erroneous unless there is a sufficiently strong reason requiring that such decisions should be overruled. </a:t>
            </a:r>
            <a:r>
              <a:rPr lang="en-US" b="1" dirty="0" err="1"/>
              <a:t>Chibozu</a:t>
            </a:r>
            <a:r>
              <a:rPr lang="en-US" b="1" dirty="0"/>
              <a:t> and </a:t>
            </a:r>
            <a:r>
              <a:rPr lang="en-US" b="1" dirty="0" err="1"/>
              <a:t>Anor</a:t>
            </a:r>
            <a:r>
              <a:rPr lang="en-US" b="1" dirty="0"/>
              <a:t> v The People </a:t>
            </a:r>
            <a:r>
              <a:rPr lang="en-US" b="1" dirty="0" smtClean="0"/>
              <a:t>overruled”</a:t>
            </a:r>
          </a:p>
          <a:p>
            <a:pPr algn="just"/>
            <a:r>
              <a:rPr lang="en-US" dirty="0" smtClean="0"/>
              <a:t>The above mirrors </a:t>
            </a:r>
            <a:r>
              <a:rPr lang="en-US" dirty="0"/>
              <a:t>Frank Jerome  </a:t>
            </a:r>
            <a:r>
              <a:rPr lang="en-US" smtClean="0"/>
              <a:t>observation that, </a:t>
            </a:r>
            <a:r>
              <a:rPr lang="en-US" dirty="0"/>
              <a:t>“</a:t>
            </a:r>
            <a:r>
              <a:rPr lang="en-US" b="1" dirty="0"/>
              <a:t>the realist school has sought to liberate judges from the enslavement of unduly rigid legal concepts and extorted them to take into account the ground realities of social facts while deciding cases.”</a:t>
            </a:r>
          </a:p>
        </p:txBody>
      </p:sp>
    </p:spTree>
    <p:extLst>
      <p:ext uri="{BB962C8B-B14F-4D97-AF65-F5344CB8AC3E}">
        <p14:creationId xmlns:p14="http://schemas.microsoft.com/office/powerpoint/2010/main" val="2600907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INFLUENCES</a:t>
            </a:r>
            <a:endParaRPr lang="en-GB" dirty="0"/>
          </a:p>
        </p:txBody>
      </p:sp>
      <p:sp>
        <p:nvSpPr>
          <p:cNvPr id="3" name="Content Placeholder 2"/>
          <p:cNvSpPr>
            <a:spLocks noGrp="1"/>
          </p:cNvSpPr>
          <p:nvPr>
            <p:ph idx="1"/>
          </p:nvPr>
        </p:nvSpPr>
        <p:spPr/>
        <p:txBody>
          <a:bodyPr>
            <a:normAutofit fontScale="92500" lnSpcReduction="10000"/>
          </a:bodyPr>
          <a:lstStyle/>
          <a:p>
            <a:pPr marL="342900" lvl="0" indent="-342900">
              <a:lnSpc>
                <a:spcPct val="100000"/>
              </a:lnSpc>
              <a:spcBef>
                <a:spcPct val="20000"/>
              </a:spcBef>
              <a:buClrTx/>
              <a:buSzTx/>
            </a:pPr>
            <a:r>
              <a:rPr lang="en-US" sz="2800" dirty="0">
                <a:solidFill>
                  <a:prstClr val="black"/>
                </a:solidFill>
                <a:latin typeface="Gill Sans MT" panose="020B0502020104020203" pitchFamily="34" charset="0"/>
              </a:rPr>
              <a:t>Prejudices</a:t>
            </a:r>
          </a:p>
          <a:p>
            <a:pPr marL="342900" lvl="0" indent="-342900">
              <a:lnSpc>
                <a:spcPct val="100000"/>
              </a:lnSpc>
              <a:spcBef>
                <a:spcPct val="20000"/>
              </a:spcBef>
              <a:buClrTx/>
              <a:buSzTx/>
            </a:pPr>
            <a:r>
              <a:rPr lang="en-US" sz="2800" dirty="0">
                <a:solidFill>
                  <a:prstClr val="black"/>
                </a:solidFill>
                <a:latin typeface="Gill Sans MT" panose="020B0502020104020203" pitchFamily="34" charset="0"/>
              </a:rPr>
              <a:t>Personal biases, sympathy (or lack) towards witnesses and lawyers, parties</a:t>
            </a:r>
          </a:p>
          <a:p>
            <a:pPr marL="342900" lvl="0" indent="-342900">
              <a:lnSpc>
                <a:spcPct val="100000"/>
              </a:lnSpc>
              <a:spcBef>
                <a:spcPct val="20000"/>
              </a:spcBef>
              <a:buClrTx/>
              <a:buSzTx/>
            </a:pPr>
            <a:r>
              <a:rPr lang="en-US" sz="2800" dirty="0">
                <a:solidFill>
                  <a:prstClr val="black"/>
                </a:solidFill>
                <a:latin typeface="Gill Sans MT" panose="020B0502020104020203" pitchFamily="34" charset="0"/>
              </a:rPr>
              <a:t>Testimony of witnesses which may be biased by personal characteristics</a:t>
            </a:r>
          </a:p>
          <a:p>
            <a:pPr marL="342900" lvl="0" indent="-342900">
              <a:lnSpc>
                <a:spcPct val="100000"/>
              </a:lnSpc>
              <a:spcBef>
                <a:spcPct val="20000"/>
              </a:spcBef>
              <a:buClrTx/>
              <a:buSzTx/>
            </a:pPr>
            <a:r>
              <a:rPr lang="en-US" sz="2800" dirty="0">
                <a:solidFill>
                  <a:prstClr val="black"/>
                </a:solidFill>
                <a:latin typeface="Gill Sans MT" panose="020B0502020104020203" pitchFamily="34" charset="0"/>
              </a:rPr>
              <a:t>Fact </a:t>
            </a:r>
            <a:r>
              <a:rPr lang="en-US" sz="2800" dirty="0" err="1">
                <a:solidFill>
                  <a:prstClr val="black"/>
                </a:solidFill>
                <a:latin typeface="Gill Sans MT" panose="020B0502020104020203" pitchFamily="34" charset="0"/>
              </a:rPr>
              <a:t>skepticsm</a:t>
            </a:r>
            <a:endParaRPr lang="en-US" sz="2800" dirty="0">
              <a:solidFill>
                <a:prstClr val="black"/>
              </a:solidFill>
              <a:latin typeface="Gill Sans MT" panose="020B0502020104020203" pitchFamily="34" charset="0"/>
            </a:endParaRPr>
          </a:p>
          <a:p>
            <a:pPr marL="342900" lvl="0" indent="-342900">
              <a:lnSpc>
                <a:spcPct val="100000"/>
              </a:lnSpc>
              <a:spcBef>
                <a:spcPct val="20000"/>
              </a:spcBef>
              <a:buClrTx/>
              <a:buSzTx/>
            </a:pPr>
            <a:r>
              <a:rPr lang="en-US" sz="2800" b="1" dirty="0">
                <a:solidFill>
                  <a:prstClr val="black"/>
                </a:solidFill>
                <a:latin typeface="Gill Sans MT" panose="020B0502020104020203" pitchFamily="34" charset="0"/>
              </a:rPr>
              <a:t>This all affects a judges credibility and what is literally heard and remembered</a:t>
            </a:r>
            <a:r>
              <a:rPr lang="en-US" sz="2800" dirty="0">
                <a:solidFill>
                  <a:prstClr val="black"/>
                </a:solidFill>
                <a:latin typeface="Gill Sans MT" panose="020B0502020104020203" pitchFamily="34" charset="0"/>
              </a:rPr>
              <a:t>.</a:t>
            </a:r>
          </a:p>
          <a:p>
            <a:endParaRPr lang="en-GB" dirty="0"/>
          </a:p>
        </p:txBody>
      </p:sp>
    </p:spTree>
    <p:extLst>
      <p:ext uri="{BB962C8B-B14F-4D97-AF65-F5344CB8AC3E}">
        <p14:creationId xmlns:p14="http://schemas.microsoft.com/office/powerpoint/2010/main" val="3913679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a:t>Jerome Frank</a:t>
            </a:r>
            <a:endParaRPr lang="en-GB" dirty="0"/>
          </a:p>
        </p:txBody>
      </p:sp>
      <p:sp>
        <p:nvSpPr>
          <p:cNvPr id="3" name="Content Placeholder 2"/>
          <p:cNvSpPr>
            <a:spLocks noGrp="1"/>
          </p:cNvSpPr>
          <p:nvPr>
            <p:ph idx="1"/>
          </p:nvPr>
        </p:nvSpPr>
        <p:spPr/>
        <p:txBody>
          <a:bodyPr>
            <a:normAutofit fontScale="92500" lnSpcReduction="20000"/>
          </a:bodyPr>
          <a:lstStyle/>
          <a:p>
            <a:pPr marL="342900" lvl="0" indent="-342900">
              <a:lnSpc>
                <a:spcPct val="100000"/>
              </a:lnSpc>
              <a:spcBef>
                <a:spcPct val="20000"/>
              </a:spcBef>
              <a:buClrTx/>
              <a:buSzTx/>
              <a:buFont typeface="Wingdings" pitchFamily="2" charset="2"/>
              <a:buChar char="Ø"/>
            </a:pPr>
            <a:r>
              <a:rPr lang="en-ZA" altLang="en-US" sz="2400" dirty="0">
                <a:solidFill>
                  <a:srgbClr val="FF0000"/>
                </a:solidFill>
                <a:latin typeface="Tw Cen MT" panose="020B0602020104020603" pitchFamily="34" charset="0"/>
              </a:rPr>
              <a:t>The rules of law he argued are not the basis of the Judges decision.</a:t>
            </a:r>
          </a:p>
          <a:p>
            <a:pPr marL="342900" lvl="0" indent="-342900">
              <a:lnSpc>
                <a:spcPct val="100000"/>
              </a:lnSpc>
              <a:spcBef>
                <a:spcPct val="20000"/>
              </a:spcBef>
              <a:buClrTx/>
              <a:buSzTx/>
              <a:buFont typeface="Wingdings" pitchFamily="2" charset="2"/>
              <a:buChar char="Ø"/>
            </a:pPr>
            <a:endParaRPr lang="en-ZA" altLang="en-US" sz="2400" dirty="0">
              <a:solidFill>
                <a:srgbClr val="FF0000"/>
              </a:solidFill>
              <a:latin typeface="Tw Cen MT" panose="020B0602020104020603" pitchFamily="34" charset="0"/>
            </a:endParaRPr>
          </a:p>
          <a:p>
            <a:pPr marL="342900" lvl="0" indent="-342900">
              <a:lnSpc>
                <a:spcPct val="100000"/>
              </a:lnSpc>
              <a:spcBef>
                <a:spcPct val="20000"/>
              </a:spcBef>
              <a:buClrTx/>
              <a:buSzTx/>
              <a:buFont typeface="Wingdings" pitchFamily="2" charset="2"/>
              <a:buChar char="Ø"/>
            </a:pPr>
            <a:r>
              <a:rPr lang="en-ZA" altLang="en-US" sz="2400" b="1" dirty="0">
                <a:solidFill>
                  <a:prstClr val="black"/>
                </a:solidFill>
                <a:latin typeface="Tw Cen MT" panose="020B0602020104020603" pitchFamily="34" charset="0"/>
              </a:rPr>
              <a:t>Judicial decisions are conditioned by emotions, intuitive hunches, prejudices, tempers and other irrational factors</a:t>
            </a:r>
          </a:p>
          <a:p>
            <a:pPr marL="342900" lvl="0" indent="-342900">
              <a:lnSpc>
                <a:spcPct val="100000"/>
              </a:lnSpc>
              <a:spcBef>
                <a:spcPct val="20000"/>
              </a:spcBef>
              <a:buClrTx/>
              <a:buSzTx/>
              <a:buFont typeface="Wingdings" pitchFamily="2" charset="2"/>
              <a:buChar char="Ø"/>
            </a:pPr>
            <a:endParaRPr lang="en-ZA" altLang="en-US" sz="2400" dirty="0">
              <a:solidFill>
                <a:prstClr val="black"/>
              </a:solidFill>
              <a:latin typeface="Tw Cen MT" panose="020B0602020104020603" pitchFamily="34" charset="0"/>
            </a:endParaRPr>
          </a:p>
          <a:p>
            <a:pPr marL="342900" lvl="0" indent="-342900">
              <a:lnSpc>
                <a:spcPct val="100000"/>
              </a:lnSpc>
              <a:spcBef>
                <a:spcPct val="20000"/>
              </a:spcBef>
              <a:buClrTx/>
              <a:buSzTx/>
              <a:buFont typeface="Wingdings" pitchFamily="2" charset="2"/>
              <a:buChar char="Ø"/>
            </a:pPr>
            <a:r>
              <a:rPr lang="en-ZA" altLang="en-US" sz="2400" dirty="0">
                <a:solidFill>
                  <a:prstClr val="black"/>
                </a:solidFill>
                <a:latin typeface="Tw Cen MT" panose="020B0602020104020603" pitchFamily="34" charset="0"/>
              </a:rPr>
              <a:t>Knowledge of legal riles will therefore offer little helping predicting the decision of a particular judge.</a:t>
            </a:r>
          </a:p>
          <a:p>
            <a:pPr marL="342900" lvl="0" indent="-342900">
              <a:lnSpc>
                <a:spcPct val="100000"/>
              </a:lnSpc>
              <a:spcBef>
                <a:spcPct val="20000"/>
              </a:spcBef>
              <a:buClrTx/>
              <a:buSzTx/>
              <a:buFont typeface="Wingdings" pitchFamily="2" charset="2"/>
              <a:buChar char="Ø"/>
            </a:pPr>
            <a:endParaRPr lang="en-ZA" altLang="en-US" sz="2400" dirty="0">
              <a:solidFill>
                <a:prstClr val="black"/>
              </a:solidFill>
              <a:latin typeface="Tw Cen MT" panose="020B0602020104020603" pitchFamily="34" charset="0"/>
            </a:endParaRPr>
          </a:p>
          <a:p>
            <a:pPr marL="342900" lvl="0" indent="-342900">
              <a:lnSpc>
                <a:spcPct val="100000"/>
              </a:lnSpc>
              <a:spcBef>
                <a:spcPct val="20000"/>
              </a:spcBef>
              <a:buClrTx/>
              <a:buSzTx/>
              <a:buFont typeface="Wingdings" pitchFamily="2" charset="2"/>
              <a:buChar char="Ø"/>
            </a:pPr>
            <a:r>
              <a:rPr lang="en-ZA" altLang="en-US" sz="2400" dirty="0">
                <a:solidFill>
                  <a:prstClr val="black"/>
                </a:solidFill>
                <a:latin typeface="Tw Cen MT" panose="020B0602020104020603" pitchFamily="34" charset="0"/>
              </a:rPr>
              <a:t>No one knows the law about any case or with respect to any given situation, transaction or event until there is a specific decision, Judgement, order or decree.</a:t>
            </a:r>
            <a:endParaRPr lang="en-GB" dirty="0"/>
          </a:p>
        </p:txBody>
      </p:sp>
    </p:spTree>
    <p:extLst>
      <p:ext uri="{BB962C8B-B14F-4D97-AF65-F5344CB8AC3E}">
        <p14:creationId xmlns:p14="http://schemas.microsoft.com/office/powerpoint/2010/main" val="790407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Karl N. Llewellyn: A Law Jobs Theory</a:t>
            </a:r>
            <a:endParaRPr lang="en-GB" dirty="0"/>
          </a:p>
        </p:txBody>
      </p:sp>
      <p:sp>
        <p:nvSpPr>
          <p:cNvPr id="3" name="Content Placeholder 2"/>
          <p:cNvSpPr>
            <a:spLocks noGrp="1"/>
          </p:cNvSpPr>
          <p:nvPr>
            <p:ph idx="1"/>
          </p:nvPr>
        </p:nvSpPr>
        <p:spPr/>
        <p:txBody>
          <a:bodyPr>
            <a:normAutofit/>
          </a:bodyPr>
          <a:lstStyle/>
          <a:p>
            <a:pPr>
              <a:lnSpc>
                <a:spcPct val="80000"/>
              </a:lnSpc>
              <a:buFont typeface="Wingdings" pitchFamily="2" charset="2"/>
              <a:buChar char="Ø"/>
            </a:pPr>
            <a:r>
              <a:rPr lang="en-ZA" altLang="en-US" b="1" dirty="0">
                <a:latin typeface="Tw Cen MT" panose="020B0602020104020603" pitchFamily="34" charset="0"/>
              </a:rPr>
              <a:t>He believed that the rules of substantive law are of far less </a:t>
            </a:r>
            <a:r>
              <a:rPr lang="en-ZA" altLang="en-US" b="1" dirty="0" smtClean="0">
                <a:latin typeface="Tw Cen MT" panose="020B0602020104020603" pitchFamily="34" charset="0"/>
              </a:rPr>
              <a:t>importance </a:t>
            </a:r>
            <a:r>
              <a:rPr lang="en-ZA" altLang="en-US" b="1" dirty="0">
                <a:latin typeface="Tw Cen MT" panose="020B0602020104020603" pitchFamily="34" charset="0"/>
              </a:rPr>
              <a:t>in actual practice of law</a:t>
            </a:r>
            <a:r>
              <a:rPr lang="en-ZA" altLang="en-US" b="1" dirty="0" smtClean="0">
                <a:latin typeface="Tw Cen MT" panose="020B0602020104020603" pitchFamily="34" charset="0"/>
              </a:rPr>
              <a:t>.</a:t>
            </a:r>
            <a:endParaRPr lang="en-ZA" altLang="en-US" b="1" dirty="0">
              <a:latin typeface="Tw Cen MT" panose="020B0602020104020603" pitchFamily="34" charset="0"/>
            </a:endParaRPr>
          </a:p>
          <a:p>
            <a:pPr>
              <a:lnSpc>
                <a:spcPct val="80000"/>
              </a:lnSpc>
              <a:buFont typeface="Wingdings" pitchFamily="2" charset="2"/>
              <a:buChar char="Ø"/>
            </a:pPr>
            <a:r>
              <a:rPr lang="en-ZA" altLang="en-US" b="1" dirty="0">
                <a:latin typeface="Tw Cen MT" panose="020B0602020104020603" pitchFamily="34" charset="0"/>
              </a:rPr>
              <a:t>“the theory that rules decide cases seems for a centaury to have fooled, not only lawyers but judges</a:t>
            </a:r>
            <a:r>
              <a:rPr lang="en-ZA" altLang="en-US" b="1" dirty="0" smtClean="0">
                <a:latin typeface="Tw Cen MT" panose="020B0602020104020603" pitchFamily="34" charset="0"/>
              </a:rPr>
              <a:t>”</a:t>
            </a:r>
            <a:endParaRPr lang="en-ZA" altLang="en-US" b="1" dirty="0">
              <a:latin typeface="Tw Cen MT" panose="020B0602020104020603" pitchFamily="34" charset="0"/>
            </a:endParaRPr>
          </a:p>
          <a:p>
            <a:pPr>
              <a:lnSpc>
                <a:spcPct val="80000"/>
              </a:lnSpc>
              <a:buFont typeface="Wingdings" pitchFamily="2" charset="2"/>
              <a:buChar char="Ø"/>
            </a:pPr>
            <a:r>
              <a:rPr lang="en-ZA" altLang="en-US" b="1" dirty="0">
                <a:latin typeface="Tw Cen MT" panose="020B0602020104020603" pitchFamily="34" charset="0"/>
              </a:rPr>
              <a:t>“what these officials do about disputes is to my mind the law itself</a:t>
            </a:r>
            <a:r>
              <a:rPr lang="en-ZA" altLang="en-US" b="1" dirty="0" smtClean="0">
                <a:latin typeface="Tw Cen MT" panose="020B0602020104020603" pitchFamily="34" charset="0"/>
              </a:rPr>
              <a:t>”</a:t>
            </a:r>
            <a:endParaRPr lang="en-ZA" altLang="en-US" b="1" dirty="0">
              <a:latin typeface="Tw Cen MT" panose="020B0602020104020603" pitchFamily="34" charset="0"/>
            </a:endParaRPr>
          </a:p>
          <a:p>
            <a:pPr>
              <a:lnSpc>
                <a:spcPct val="80000"/>
              </a:lnSpc>
              <a:buFont typeface="Wingdings" pitchFamily="2" charset="2"/>
              <a:buChar char="Ø"/>
            </a:pPr>
            <a:r>
              <a:rPr lang="en-ZA" altLang="en-US" dirty="0">
                <a:latin typeface="Tw Cen MT" panose="020B0602020104020603" pitchFamily="34" charset="0"/>
              </a:rPr>
              <a:t>He outlined the principle features of the realist approach as follows:</a:t>
            </a:r>
          </a:p>
          <a:p>
            <a:pPr lvl="1">
              <a:lnSpc>
                <a:spcPct val="80000"/>
              </a:lnSpc>
              <a:buFont typeface="Wingdings" pitchFamily="2" charset="2"/>
              <a:buChar char="Ø"/>
            </a:pPr>
            <a:r>
              <a:rPr lang="en-ZA" altLang="en-US" sz="1900" dirty="0" err="1">
                <a:latin typeface="Tw Cen MT" panose="020B0602020104020603" pitchFamily="34" charset="0"/>
              </a:rPr>
              <a:t>i</a:t>
            </a:r>
            <a:r>
              <a:rPr lang="en-ZA" altLang="en-US" sz="1900" dirty="0">
                <a:latin typeface="Tw Cen MT" panose="020B0602020104020603" pitchFamily="34" charset="0"/>
              </a:rPr>
              <a:t>)	there has to be a conception of law in flux and the judicial creation of law</a:t>
            </a:r>
          </a:p>
          <a:p>
            <a:pPr lvl="1">
              <a:lnSpc>
                <a:spcPct val="80000"/>
              </a:lnSpc>
              <a:buFont typeface="Wingdings" pitchFamily="2" charset="2"/>
              <a:buChar char="Ø"/>
            </a:pPr>
            <a:endParaRPr lang="en-ZA" altLang="en-US" sz="1900" dirty="0">
              <a:latin typeface="Tw Cen MT" panose="020B0602020104020603" pitchFamily="34" charset="0"/>
            </a:endParaRPr>
          </a:p>
          <a:p>
            <a:pPr lvl="1">
              <a:lnSpc>
                <a:spcPct val="80000"/>
              </a:lnSpc>
              <a:buFont typeface="Wingdings" pitchFamily="2" charset="2"/>
              <a:buChar char="Ø"/>
            </a:pPr>
            <a:r>
              <a:rPr lang="en-ZA" altLang="en-US" sz="1900" dirty="0">
                <a:latin typeface="Tw Cen MT" panose="020B0602020104020603" pitchFamily="34" charset="0"/>
              </a:rPr>
              <a:t>ii) society changes faster than law, so there is a constant need to improve the law</a:t>
            </a:r>
          </a:p>
          <a:p>
            <a:pPr lvl="1">
              <a:lnSpc>
                <a:spcPct val="80000"/>
              </a:lnSpc>
              <a:buFont typeface="Wingdings" pitchFamily="2" charset="2"/>
              <a:buChar char="Ø"/>
            </a:pPr>
            <a:endParaRPr lang="en-ZA" altLang="en-US" sz="1900" dirty="0">
              <a:latin typeface="Tw Cen MT" panose="020B0602020104020603" pitchFamily="34" charset="0"/>
            </a:endParaRPr>
          </a:p>
          <a:p>
            <a:pPr lvl="1">
              <a:lnSpc>
                <a:spcPct val="80000"/>
              </a:lnSpc>
              <a:buFont typeface="Wingdings" pitchFamily="2" charset="2"/>
              <a:buChar char="Ø"/>
            </a:pPr>
            <a:r>
              <a:rPr lang="en-ZA" altLang="en-US" sz="1900" dirty="0">
                <a:latin typeface="Tw Cen MT" panose="020B0602020104020603" pitchFamily="34" charset="0"/>
              </a:rPr>
              <a:t>There has to be a temporary separation between is and ought for the purpose of study.	</a:t>
            </a:r>
          </a:p>
          <a:p>
            <a:endParaRPr lang="en-GB" dirty="0"/>
          </a:p>
        </p:txBody>
      </p:sp>
    </p:spTree>
    <p:extLst>
      <p:ext uri="{BB962C8B-B14F-4D97-AF65-F5344CB8AC3E}">
        <p14:creationId xmlns:p14="http://schemas.microsoft.com/office/powerpoint/2010/main" val="2658129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Karl N. Llewellyn: A Law Jobs Theory</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Adopted </a:t>
            </a:r>
            <a:r>
              <a:rPr lang="en-GB" dirty="0"/>
              <a:t>a so-called functionalist approach to the law that perceives it as serving certain fundamental functions, what he calls </a:t>
            </a:r>
            <a:r>
              <a:rPr lang="en-GB" b="1" dirty="0"/>
              <a:t>‘law-jobs</a:t>
            </a:r>
            <a:r>
              <a:rPr lang="en-GB" b="1" dirty="0" smtClean="0"/>
              <a:t>’.</a:t>
            </a:r>
          </a:p>
          <a:p>
            <a:r>
              <a:rPr lang="en-GB" dirty="0"/>
              <a:t>The central idea of this functionalist account of law is the ‘institution’ of law which performs various jobs. An institution is, he says, an organized activity built around the doing of a job or cluster of </a:t>
            </a:r>
            <a:r>
              <a:rPr lang="en-GB" dirty="0" smtClean="0"/>
              <a:t>jobs.</a:t>
            </a:r>
          </a:p>
          <a:p>
            <a:pPr algn="just"/>
            <a:r>
              <a:rPr lang="en-US" b="1" dirty="0"/>
              <a:t>The basic functions of law, according to Karl Llewellyn, are referred to as “law-jobs.” Law is a necessary ‘institution’ in society that contains not only rules, but also a ‘ideology and a body of pervasive and powerful ideals that are largely unspoken, largely implicit, and which pass unmentioned in the books.’ Within a society, law has a role to play.</a:t>
            </a:r>
            <a:endParaRPr lang="en-GB" b="1" dirty="0"/>
          </a:p>
        </p:txBody>
      </p:sp>
    </p:spTree>
    <p:extLst>
      <p:ext uri="{BB962C8B-B14F-4D97-AF65-F5344CB8AC3E}">
        <p14:creationId xmlns:p14="http://schemas.microsoft.com/office/powerpoint/2010/main" val="608821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Scandinavian Realists</a:t>
            </a:r>
          </a:p>
        </p:txBody>
      </p:sp>
      <p:sp>
        <p:nvSpPr>
          <p:cNvPr id="3" name="Content Placeholder 2"/>
          <p:cNvSpPr>
            <a:spLocks noGrp="1"/>
          </p:cNvSpPr>
          <p:nvPr>
            <p:ph idx="1"/>
          </p:nvPr>
        </p:nvSpPr>
        <p:spPr/>
        <p:txBody>
          <a:bodyPr>
            <a:normAutofit/>
          </a:bodyPr>
          <a:lstStyle/>
          <a:p>
            <a:r>
              <a:rPr lang="en-US" dirty="0">
                <a:solidFill>
                  <a:srgbClr val="222222"/>
                </a:solidFill>
                <a:latin typeface="Bahnschrift SemiBold" panose="020B0502040204020203" pitchFamily="34" charset="0"/>
              </a:rPr>
              <a:t>Scholars relied only on their own personal experiences in this area</a:t>
            </a:r>
            <a:r>
              <a:rPr lang="en-US" dirty="0" smtClean="0">
                <a:solidFill>
                  <a:srgbClr val="222222"/>
                </a:solidFill>
                <a:latin typeface="Bahnschrift SemiBold" panose="020B0502040204020203" pitchFamily="34" charset="0"/>
              </a:rPr>
              <a:t>.</a:t>
            </a:r>
          </a:p>
          <a:p>
            <a:r>
              <a:rPr lang="en-US" dirty="0">
                <a:latin typeface="Bahnschrift SemiBold" panose="020B0502040204020203" pitchFamily="34" charset="0"/>
              </a:rPr>
              <a:t>In contrast to American Realism, the Scandinavian realists’ approach to law is more abstract and philosophical.</a:t>
            </a:r>
          </a:p>
        </p:txBody>
      </p:sp>
    </p:spTree>
    <p:extLst>
      <p:ext uri="{BB962C8B-B14F-4D97-AF65-F5344CB8AC3E}">
        <p14:creationId xmlns:p14="http://schemas.microsoft.com/office/powerpoint/2010/main" val="3943059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What Is Legal Realism?</a:t>
            </a:r>
          </a:p>
        </p:txBody>
      </p:sp>
      <p:sp>
        <p:nvSpPr>
          <p:cNvPr id="3" name="Content Placeholder 2"/>
          <p:cNvSpPr>
            <a:spLocks noGrp="1"/>
          </p:cNvSpPr>
          <p:nvPr>
            <p:ph idx="1"/>
          </p:nvPr>
        </p:nvSpPr>
        <p:spPr/>
        <p:txBody>
          <a:bodyPr>
            <a:normAutofit/>
          </a:bodyPr>
          <a:lstStyle/>
          <a:p>
            <a:pPr marL="0" indent="0" algn="just">
              <a:buNone/>
            </a:pPr>
            <a:endParaRPr lang="en-GB" dirty="0" smtClean="0"/>
          </a:p>
          <a:p>
            <a:pPr marL="0" indent="0" algn="ctr">
              <a:buNone/>
            </a:pPr>
            <a:r>
              <a:rPr lang="en-GB" dirty="0" smtClean="0"/>
              <a:t>“</a:t>
            </a:r>
            <a:r>
              <a:rPr lang="en-GB" b="1" dirty="0"/>
              <a:t>Judges stand behind judgements; judges are men; they have human histories as men</a:t>
            </a:r>
            <a:r>
              <a:rPr lang="en-GB" b="1" dirty="0" smtClean="0"/>
              <a:t>.” </a:t>
            </a:r>
            <a:r>
              <a:rPr lang="en-GB" b="1" dirty="0">
                <a:solidFill>
                  <a:prstClr val="black"/>
                </a:solidFill>
              </a:rPr>
              <a:t>Karl </a:t>
            </a:r>
            <a:r>
              <a:rPr lang="en-GB" b="1" dirty="0" smtClean="0">
                <a:solidFill>
                  <a:prstClr val="black"/>
                </a:solidFill>
              </a:rPr>
              <a:t>Llewellyn</a:t>
            </a:r>
            <a:endParaRPr lang="en-GB" b="1" dirty="0"/>
          </a:p>
          <a:p>
            <a:pPr marL="0" indent="0" algn="just">
              <a:buNone/>
            </a:pPr>
            <a:r>
              <a:rPr lang="en-US" dirty="0" smtClean="0"/>
              <a:t>Legal </a:t>
            </a:r>
            <a:r>
              <a:rPr lang="en-US" dirty="0"/>
              <a:t>realism is a type of jurisprudence that focuses on the law as it currently exists in the real world rather than how it works in the books. To that end, it </a:t>
            </a:r>
            <a:r>
              <a:rPr lang="en-US" dirty="0" smtClean="0"/>
              <a:t>focuses </a:t>
            </a:r>
            <a:r>
              <a:rPr lang="en-US" dirty="0"/>
              <a:t>primarily on judge behavior and how that behavior affects judicial decision-making </a:t>
            </a:r>
            <a:r>
              <a:rPr lang="en-US" dirty="0" smtClean="0"/>
              <a:t>processes.</a:t>
            </a:r>
            <a:endParaRPr lang="en-GB" dirty="0" smtClean="0"/>
          </a:p>
        </p:txBody>
      </p:sp>
    </p:spTree>
    <p:extLst>
      <p:ext uri="{BB962C8B-B14F-4D97-AF65-F5344CB8AC3E}">
        <p14:creationId xmlns:p14="http://schemas.microsoft.com/office/powerpoint/2010/main" val="21894667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Hagerstorm (1868-1939)</a:t>
            </a:r>
          </a:p>
        </p:txBody>
      </p:sp>
      <p:sp>
        <p:nvSpPr>
          <p:cNvPr id="3" name="Content Placeholder 2"/>
          <p:cNvSpPr>
            <a:spLocks noGrp="1"/>
          </p:cNvSpPr>
          <p:nvPr>
            <p:ph idx="1"/>
          </p:nvPr>
        </p:nvSpPr>
        <p:spPr/>
        <p:txBody>
          <a:bodyPr/>
          <a:lstStyle/>
          <a:p>
            <a:pPr algn="just"/>
            <a:r>
              <a:rPr lang="en-US" dirty="0"/>
              <a:t>“The factual basis which we are seeking cannot be found, either in protection guaranteed or command issued by an external authority,” he says, dismissing each attempt. He comes to the conclusion that there are no such facts. </a:t>
            </a:r>
            <a:endParaRPr lang="en-US" dirty="0" smtClean="0"/>
          </a:p>
          <a:p>
            <a:pPr algn="just"/>
            <a:r>
              <a:rPr lang="en-US" dirty="0" smtClean="0"/>
              <a:t>The </a:t>
            </a:r>
            <a:r>
              <a:rPr lang="en-US" dirty="0"/>
              <a:t>content of the </a:t>
            </a:r>
            <a:r>
              <a:rPr lang="en-US" b="1" dirty="0"/>
              <a:t>“idea” has nothing to do with reality</a:t>
            </a:r>
            <a:r>
              <a:rPr lang="en-US" dirty="0"/>
              <a:t>: it is some kind of supernatural power over things and people. </a:t>
            </a:r>
            <a:endParaRPr lang="en-US" dirty="0" smtClean="0"/>
          </a:p>
          <a:p>
            <a:pPr algn="just"/>
            <a:r>
              <a:rPr lang="en-US" dirty="0" smtClean="0"/>
              <a:t>Hagerstorm </a:t>
            </a:r>
            <a:r>
              <a:rPr lang="en-US" dirty="0"/>
              <a:t>then looked for a psychological explanation, which he found in the sensations of strength and power that come with the belief that one has a right</a:t>
            </a:r>
          </a:p>
        </p:txBody>
      </p:sp>
    </p:spTree>
    <p:extLst>
      <p:ext uri="{BB962C8B-B14F-4D97-AF65-F5344CB8AC3E}">
        <p14:creationId xmlns:p14="http://schemas.microsoft.com/office/powerpoint/2010/main" val="21217564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Hagerstorm (1868-1939</a:t>
            </a:r>
            <a:r>
              <a:rPr lang="en-US" dirty="0" smtClean="0">
                <a:solidFill>
                  <a:prstClr val="black"/>
                </a:solidFill>
              </a:rPr>
              <a:t>)</a:t>
            </a:r>
            <a:br>
              <a:rPr lang="en-US" dirty="0" smtClean="0">
                <a:solidFill>
                  <a:prstClr val="black"/>
                </a:solidFill>
              </a:rPr>
            </a:br>
            <a:r>
              <a:rPr lang="en-US" dirty="0"/>
              <a:t>DISPOSAL OF UNCLAIMED PROPERTY</a:t>
            </a:r>
          </a:p>
        </p:txBody>
      </p:sp>
      <p:sp>
        <p:nvSpPr>
          <p:cNvPr id="3" name="Content Placeholder 2"/>
          <p:cNvSpPr>
            <a:spLocks noGrp="1"/>
          </p:cNvSpPr>
          <p:nvPr>
            <p:ph idx="1"/>
          </p:nvPr>
        </p:nvSpPr>
        <p:spPr/>
        <p:txBody>
          <a:bodyPr/>
          <a:lstStyle/>
          <a:p>
            <a:r>
              <a:rPr lang="en-US" b="1" dirty="0" smtClean="0"/>
              <a:t>Section 42 of the Police Act</a:t>
            </a:r>
            <a:r>
              <a:rPr lang="en-US" dirty="0" smtClean="0"/>
              <a:t> provides that:</a:t>
            </a:r>
          </a:p>
          <a:p>
            <a:pPr algn="just"/>
            <a:r>
              <a:rPr lang="en-US" dirty="0" smtClean="0"/>
              <a:t>“Where </a:t>
            </a:r>
            <a:r>
              <a:rPr lang="en-US" dirty="0"/>
              <a:t>any movable property has come into the possession of an officer in charge of a police station, not being property which the officer is entitled to detain without the consent of the rightful owner; (a) if any person satisfies the officer that he is entitled to the possession of the property, the officer shall return it to that person; (b) if no person satisfies the officer that he is entitled to the possession of the property within one month of its coming into the possession of the officer, he shall furnish an inventory or description thereof to a subordinate court</a:t>
            </a:r>
            <a:r>
              <a:rPr lang="en-US" dirty="0" smtClean="0"/>
              <a:t>.”</a:t>
            </a:r>
            <a:endParaRPr lang="en-US" dirty="0"/>
          </a:p>
          <a:p>
            <a:endParaRPr lang="en-US" dirty="0"/>
          </a:p>
        </p:txBody>
      </p:sp>
    </p:spTree>
    <p:extLst>
      <p:ext uri="{BB962C8B-B14F-4D97-AF65-F5344CB8AC3E}">
        <p14:creationId xmlns:p14="http://schemas.microsoft.com/office/powerpoint/2010/main" val="3313037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Hagerstorm (1868-1939)</a:t>
            </a:r>
            <a:br>
              <a:rPr lang="en-US" dirty="0">
                <a:solidFill>
                  <a:prstClr val="black"/>
                </a:solidFill>
              </a:rPr>
            </a:br>
            <a:r>
              <a:rPr lang="en-US" dirty="0">
                <a:solidFill>
                  <a:prstClr val="black"/>
                </a:solidFill>
              </a:rPr>
              <a:t>DISPOSAL OF UNCLAIMED PROPERTY</a:t>
            </a:r>
            <a:endParaRPr lang="en-US" dirty="0"/>
          </a:p>
        </p:txBody>
      </p:sp>
      <p:sp>
        <p:nvSpPr>
          <p:cNvPr id="3" name="Content Placeholder 2"/>
          <p:cNvSpPr>
            <a:spLocks noGrp="1"/>
          </p:cNvSpPr>
          <p:nvPr>
            <p:ph idx="1"/>
          </p:nvPr>
        </p:nvSpPr>
        <p:spPr/>
        <p:txBody>
          <a:bodyPr>
            <a:normAutofit lnSpcReduction="10000"/>
          </a:bodyPr>
          <a:lstStyle/>
          <a:p>
            <a:r>
              <a:rPr lang="en-US" b="1" dirty="0" smtClean="0">
                <a:solidFill>
                  <a:prstClr val="black"/>
                </a:solidFill>
              </a:rPr>
              <a:t>Section 43 </a:t>
            </a:r>
            <a:r>
              <a:rPr lang="en-US" b="1" dirty="0">
                <a:solidFill>
                  <a:prstClr val="black"/>
                </a:solidFill>
              </a:rPr>
              <a:t>of the Police Act</a:t>
            </a:r>
            <a:r>
              <a:rPr lang="en-US" dirty="0" smtClean="0"/>
              <a:t> provides that;</a:t>
            </a:r>
          </a:p>
          <a:p>
            <a:r>
              <a:rPr lang="en-US" dirty="0" smtClean="0"/>
              <a:t>“(1</a:t>
            </a:r>
            <a:r>
              <a:rPr lang="en-US" dirty="0"/>
              <a:t>) Where an inventory or description of property is furnished to a subordinate court under the provisions of the immediately preceding section, the court shall detain or give orders for the detention of the property, not being money or property subject to speedy or natural decay nor property the immediate sale of which would, in its opinion, be for the benefit of the owner, and shall cause a notice in the prescribed form to be posted in a conspicuous place at the court and at the police station specifying the property, and calling on any person who may have any claim thereto to appear before the court and establish his claim within fourteen days of the date of the </a:t>
            </a:r>
            <a:r>
              <a:rPr lang="en-US" dirty="0" smtClean="0"/>
              <a:t>notice”</a:t>
            </a:r>
            <a:endParaRPr lang="en-US" dirty="0"/>
          </a:p>
        </p:txBody>
      </p:sp>
    </p:spTree>
    <p:extLst>
      <p:ext uri="{BB962C8B-B14F-4D97-AF65-F5344CB8AC3E}">
        <p14:creationId xmlns:p14="http://schemas.microsoft.com/office/powerpoint/2010/main" val="2369104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continuation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t>
            </a:r>
            <a:r>
              <a:rPr lang="en-US" dirty="0"/>
              <a:t>2) If no person shall within fourteen days of the date of the notice mentioned in subsection (1) claim the property specified in the notice, the court shall order that- </a:t>
            </a:r>
            <a:endParaRPr lang="en-US" dirty="0" smtClean="0"/>
          </a:p>
          <a:p>
            <a:pPr algn="just"/>
            <a:r>
              <a:rPr lang="en-US" dirty="0" smtClean="0"/>
              <a:t>(</a:t>
            </a:r>
            <a:r>
              <a:rPr lang="en-US" dirty="0"/>
              <a:t>a) the property be given to the person who found the property, unless he is a police officer; and (b) if within fourteen days of making the order under paragraph </a:t>
            </a:r>
            <a:endParaRPr lang="en-US" dirty="0" smtClean="0"/>
          </a:p>
          <a:p>
            <a:pPr algn="just"/>
            <a:r>
              <a:rPr lang="en-US" dirty="0" smtClean="0"/>
              <a:t>(</a:t>
            </a:r>
            <a:r>
              <a:rPr lang="en-US" dirty="0"/>
              <a:t>a) the property has not been given to the person named in the order by reason of his being a police officer or the address of that person being unknown, the property may be sold or destroyed and that notice of any sale shall be displayed prominently at the police station and at the court for a period of not less than fourteen days before the date fixed for the sale. </a:t>
            </a:r>
            <a:endParaRPr lang="en-US" dirty="0" smtClean="0"/>
          </a:p>
          <a:p>
            <a:pPr algn="just"/>
            <a:r>
              <a:rPr lang="en-US" dirty="0" smtClean="0"/>
              <a:t>(</a:t>
            </a:r>
            <a:r>
              <a:rPr lang="en-US" dirty="0"/>
              <a:t>3) The proceeds of the sale of property sold under the provisions of paragraph (b) of subsection (2) shall be paid into the general revenues of the </a:t>
            </a:r>
            <a:r>
              <a:rPr lang="en-US" dirty="0" smtClean="0"/>
              <a:t>Republic”</a:t>
            </a:r>
            <a:endParaRPr lang="en-US" dirty="0"/>
          </a:p>
        </p:txBody>
      </p:sp>
    </p:spTree>
    <p:extLst>
      <p:ext uri="{BB962C8B-B14F-4D97-AF65-F5344CB8AC3E}">
        <p14:creationId xmlns:p14="http://schemas.microsoft.com/office/powerpoint/2010/main" val="745759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Karl </a:t>
            </a:r>
            <a:r>
              <a:rPr lang="en-US" dirty="0" err="1"/>
              <a:t>Olivercrona</a:t>
            </a:r>
            <a:r>
              <a:rPr lang="en-US" dirty="0"/>
              <a:t> (1897-1980)</a:t>
            </a:r>
          </a:p>
        </p:txBody>
      </p:sp>
      <p:sp>
        <p:nvSpPr>
          <p:cNvPr id="3" name="Content Placeholder 2"/>
          <p:cNvSpPr>
            <a:spLocks noGrp="1"/>
          </p:cNvSpPr>
          <p:nvPr>
            <p:ph idx="1"/>
          </p:nvPr>
        </p:nvSpPr>
        <p:spPr/>
        <p:txBody>
          <a:bodyPr/>
          <a:lstStyle/>
          <a:p>
            <a:pPr algn="just"/>
            <a:r>
              <a:rPr lang="en-US" dirty="0"/>
              <a:t>He stressed the importance of law school as a social necessity. He claims that law is nothing more than a “collection of social facts</a:t>
            </a:r>
            <a:r>
              <a:rPr lang="en-US" dirty="0" smtClean="0"/>
              <a:t>.” </a:t>
            </a:r>
          </a:p>
          <a:p>
            <a:pPr algn="just"/>
            <a:r>
              <a:rPr lang="en-US" dirty="0" smtClean="0"/>
              <a:t>He </a:t>
            </a:r>
            <a:r>
              <a:rPr lang="en-US" dirty="0"/>
              <a:t>argued that laws are not orders or expressions of the state’s will, but rather </a:t>
            </a:r>
            <a:r>
              <a:rPr lang="en-US" b="1" dirty="0"/>
              <a:t>“independent imperatives” issued from time to time by the state’s constitutional agencies, and that they “operate in the minds of the judge” as he makes a decision</a:t>
            </a:r>
            <a:r>
              <a:rPr lang="en-US" dirty="0"/>
              <a:t>.</a:t>
            </a:r>
          </a:p>
        </p:txBody>
      </p:sp>
    </p:spTree>
    <p:extLst>
      <p:ext uri="{BB962C8B-B14F-4D97-AF65-F5344CB8AC3E}">
        <p14:creationId xmlns:p14="http://schemas.microsoft.com/office/powerpoint/2010/main" val="34439955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Karl </a:t>
            </a:r>
            <a:r>
              <a:rPr lang="en-GB" dirty="0" err="1"/>
              <a:t>Olivercrona</a:t>
            </a:r>
            <a:r>
              <a:rPr lang="en-GB" dirty="0"/>
              <a:t> (1897-1980)</a:t>
            </a:r>
          </a:p>
        </p:txBody>
      </p:sp>
      <p:sp>
        <p:nvSpPr>
          <p:cNvPr id="3" name="Content Placeholder 2"/>
          <p:cNvSpPr>
            <a:spLocks noGrp="1"/>
          </p:cNvSpPr>
          <p:nvPr>
            <p:ph idx="1"/>
          </p:nvPr>
        </p:nvSpPr>
        <p:spPr/>
        <p:txBody>
          <a:bodyPr/>
          <a:lstStyle/>
          <a:p>
            <a:pPr marL="342900" lvl="0" indent="-342900">
              <a:lnSpc>
                <a:spcPct val="100000"/>
              </a:lnSpc>
              <a:spcBef>
                <a:spcPct val="20000"/>
              </a:spcBef>
              <a:buClrTx/>
              <a:buSzTx/>
            </a:pPr>
            <a:r>
              <a:rPr lang="en-US" sz="2400" i="1" dirty="0">
                <a:solidFill>
                  <a:srgbClr val="FF0000"/>
                </a:solidFill>
                <a:latin typeface="Gill Sans MT" panose="020B0502020104020203" pitchFamily="34" charset="0"/>
              </a:rPr>
              <a:t>LUSAKA High Court Judge Anthony </a:t>
            </a:r>
            <a:r>
              <a:rPr lang="en-US" sz="2400" i="1" dirty="0" err="1">
                <a:solidFill>
                  <a:srgbClr val="FF0000"/>
                </a:solidFill>
                <a:latin typeface="Gill Sans MT" panose="020B0502020104020203" pitchFamily="34" charset="0"/>
              </a:rPr>
              <a:t>Nyangulu</a:t>
            </a:r>
            <a:r>
              <a:rPr lang="en-US" sz="2400" i="1" dirty="0">
                <a:solidFill>
                  <a:srgbClr val="FF0000"/>
                </a:solidFill>
                <a:latin typeface="Gill Sans MT" panose="020B0502020104020203" pitchFamily="34" charset="0"/>
              </a:rPr>
              <a:t> </a:t>
            </a:r>
            <a:r>
              <a:rPr lang="en-US" sz="2400" i="1" dirty="0" err="1">
                <a:solidFill>
                  <a:srgbClr val="FF0000"/>
                </a:solidFill>
                <a:latin typeface="Gill Sans MT" panose="020B0502020104020203" pitchFamily="34" charset="0"/>
              </a:rPr>
              <a:t>apologised</a:t>
            </a:r>
            <a:r>
              <a:rPr lang="en-US" sz="2400" i="1" dirty="0">
                <a:solidFill>
                  <a:srgbClr val="FF0000"/>
                </a:solidFill>
                <a:latin typeface="Gill Sans MT" panose="020B0502020104020203" pitchFamily="34" charset="0"/>
              </a:rPr>
              <a:t> to President Mwanawasa and Chief Justice Ernest </a:t>
            </a:r>
            <a:r>
              <a:rPr lang="en-US" sz="2400" i="1" dirty="0" err="1">
                <a:solidFill>
                  <a:srgbClr val="FF0000"/>
                </a:solidFill>
                <a:latin typeface="Gill Sans MT" panose="020B0502020104020203" pitchFamily="34" charset="0"/>
              </a:rPr>
              <a:t>Sakala</a:t>
            </a:r>
            <a:r>
              <a:rPr lang="en-US" sz="2400" i="1" dirty="0">
                <a:solidFill>
                  <a:srgbClr val="FF0000"/>
                </a:solidFill>
                <a:latin typeface="Gill Sans MT" panose="020B0502020104020203" pitchFamily="34" charset="0"/>
              </a:rPr>
              <a:t> for granting an injunction to Brig. Gen. Godfrey </a:t>
            </a:r>
            <a:r>
              <a:rPr lang="en-US" sz="2400" i="1" dirty="0" err="1">
                <a:solidFill>
                  <a:srgbClr val="FF0000"/>
                </a:solidFill>
                <a:latin typeface="Gill Sans MT" panose="020B0502020104020203" pitchFamily="34" charset="0"/>
              </a:rPr>
              <a:t>Miyanda</a:t>
            </a:r>
            <a:r>
              <a:rPr lang="en-US" sz="2400" i="1" dirty="0">
                <a:solidFill>
                  <a:srgbClr val="FF0000"/>
                </a:solidFill>
                <a:latin typeface="Gill Sans MT" panose="020B0502020104020203" pitchFamily="34" charset="0"/>
              </a:rPr>
              <a:t> to block him from appointing opposition members of parliament to government positions.</a:t>
            </a:r>
          </a:p>
          <a:p>
            <a:pPr marL="342900" lvl="0" indent="-342900">
              <a:lnSpc>
                <a:spcPct val="100000"/>
              </a:lnSpc>
              <a:spcBef>
                <a:spcPct val="20000"/>
              </a:spcBef>
              <a:buClrTx/>
              <a:buSzTx/>
            </a:pPr>
            <a:endParaRPr lang="en-US" sz="2400" i="1" dirty="0">
              <a:solidFill>
                <a:srgbClr val="FF0000"/>
              </a:solidFill>
              <a:latin typeface="Gill Sans MT" panose="020B0502020104020203" pitchFamily="34" charset="0"/>
            </a:endParaRPr>
          </a:p>
          <a:p>
            <a:pPr marL="342900" lvl="0" indent="-342900">
              <a:lnSpc>
                <a:spcPct val="100000"/>
              </a:lnSpc>
              <a:spcBef>
                <a:spcPct val="20000"/>
              </a:spcBef>
              <a:buClrTx/>
              <a:buSzTx/>
            </a:pPr>
            <a:r>
              <a:rPr lang="en-US" sz="2400" i="1" dirty="0">
                <a:solidFill>
                  <a:srgbClr val="FF0000"/>
                </a:solidFill>
                <a:latin typeface="Gill Sans MT" panose="020B0502020104020203" pitchFamily="34" charset="0"/>
              </a:rPr>
              <a:t>Dismissing Heritage Party president Brig. Gen. </a:t>
            </a:r>
            <a:r>
              <a:rPr lang="en-US" sz="2400" i="1" dirty="0" err="1">
                <a:solidFill>
                  <a:srgbClr val="FF0000"/>
                </a:solidFill>
                <a:latin typeface="Gill Sans MT" panose="020B0502020104020203" pitchFamily="34" charset="0"/>
              </a:rPr>
              <a:t>Miyanda's</a:t>
            </a:r>
            <a:r>
              <a:rPr lang="en-US" sz="2400" i="1" dirty="0">
                <a:solidFill>
                  <a:srgbClr val="FF0000"/>
                </a:solidFill>
                <a:latin typeface="Gill Sans MT" panose="020B0502020104020203" pitchFamily="34" charset="0"/>
              </a:rPr>
              <a:t> last week's injunction restraining President Mwanawasa from appointing his members of parliament, </a:t>
            </a:r>
            <a:r>
              <a:rPr lang="en-US" sz="2400" b="1" i="1" u="sng" dirty="0">
                <a:solidFill>
                  <a:srgbClr val="FF0000"/>
                </a:solidFill>
                <a:latin typeface="Gill Sans MT" panose="020B0502020104020203" pitchFamily="34" charset="0"/>
              </a:rPr>
              <a:t>judge </a:t>
            </a:r>
            <a:r>
              <a:rPr lang="en-US" sz="2400" b="1" i="1" u="sng" dirty="0" err="1">
                <a:solidFill>
                  <a:srgbClr val="FF0000"/>
                </a:solidFill>
                <a:latin typeface="Gill Sans MT" panose="020B0502020104020203" pitchFamily="34" charset="0"/>
              </a:rPr>
              <a:t>Nyangulu</a:t>
            </a:r>
            <a:r>
              <a:rPr lang="en-US" sz="2400" b="1" i="1" u="sng" dirty="0">
                <a:solidFill>
                  <a:srgbClr val="FF0000"/>
                </a:solidFill>
                <a:latin typeface="Gill Sans MT" panose="020B0502020104020203" pitchFamily="34" charset="0"/>
              </a:rPr>
              <a:t> said error was to man.</a:t>
            </a:r>
          </a:p>
          <a:p>
            <a:endParaRPr lang="en-GB" dirty="0"/>
          </a:p>
        </p:txBody>
      </p:sp>
    </p:spTree>
    <p:extLst>
      <p:ext uri="{BB962C8B-B14F-4D97-AF65-F5344CB8AC3E}">
        <p14:creationId xmlns:p14="http://schemas.microsoft.com/office/powerpoint/2010/main" val="34975277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Karl </a:t>
            </a:r>
            <a:r>
              <a:rPr lang="en-US" dirty="0" err="1">
                <a:solidFill>
                  <a:prstClr val="black"/>
                </a:solidFill>
              </a:rPr>
              <a:t>Olivercrona</a:t>
            </a:r>
            <a:r>
              <a:rPr lang="en-US" dirty="0">
                <a:solidFill>
                  <a:prstClr val="black"/>
                </a:solidFill>
              </a:rPr>
              <a:t> (1897-1980)</a:t>
            </a:r>
            <a:endParaRPr lang="en-GB" dirty="0"/>
          </a:p>
        </p:txBody>
      </p:sp>
      <p:sp>
        <p:nvSpPr>
          <p:cNvPr id="3" name="Content Placeholder 2"/>
          <p:cNvSpPr>
            <a:spLocks noGrp="1"/>
          </p:cNvSpPr>
          <p:nvPr>
            <p:ph idx="1"/>
          </p:nvPr>
        </p:nvSpPr>
        <p:spPr/>
        <p:txBody>
          <a:bodyPr>
            <a:normAutofit fontScale="85000" lnSpcReduction="10000"/>
          </a:bodyPr>
          <a:lstStyle/>
          <a:p>
            <a:pPr algn="just"/>
            <a:r>
              <a:rPr lang="en-GB" sz="1400" b="1" dirty="0"/>
              <a:t>JAMES NYASULU AND OTHERS v KONKOLA COPPER MINES </a:t>
            </a:r>
            <a:r>
              <a:rPr lang="en-GB" sz="1400" b="1" dirty="0" smtClean="0"/>
              <a:t>PLC ENVIORNMENTAL </a:t>
            </a:r>
            <a:r>
              <a:rPr lang="en-GB" sz="1400" b="1" dirty="0"/>
              <a:t>COUNCIL OF </a:t>
            </a:r>
            <a:r>
              <a:rPr lang="en-GB" sz="1400" b="1" dirty="0" smtClean="0"/>
              <a:t>ZAMBIA </a:t>
            </a:r>
            <a:r>
              <a:rPr lang="en-GB" sz="1400" b="1" dirty="0"/>
              <a:t>CHINGOLA MUNICIPAL </a:t>
            </a:r>
            <a:r>
              <a:rPr lang="en-GB" sz="1400" b="1" dirty="0" smtClean="0"/>
              <a:t>COUNCIL 2007</a:t>
            </a:r>
            <a:r>
              <a:rPr lang="en-GB" b="1" dirty="0" smtClean="0"/>
              <a:t>.</a:t>
            </a:r>
          </a:p>
          <a:p>
            <a:pPr algn="just"/>
            <a:r>
              <a:rPr lang="en-GB" dirty="0" smtClean="0"/>
              <a:t>“It </a:t>
            </a:r>
            <a:r>
              <a:rPr lang="en-GB" dirty="0"/>
              <a:t>is my view that the Environmental Protection and Pollution Control Act chapter 204 the laws of Zambia is self-sufficient to deal with the present situation. The plaintiffs have proved their case against the first defendant in common law and statutory law, that the first defendant was reckless and had no regard for human, animal and plant life. </a:t>
            </a:r>
            <a:r>
              <a:rPr lang="en-GB" b="1" dirty="0"/>
              <a:t>The only hypothesis for a powerful multinational to supposedly act with impunity and immunity, is that they thought they were politically correct and connected</a:t>
            </a:r>
            <a:r>
              <a:rPr lang="en-GB" dirty="0"/>
              <a:t>. These Courts have a duty to protect poor communities from the powerful and politically connected. I agree with the plaintiffs' pleadings in paragraph eight of the statement of claim, that the first defendant was shielded from criminal prosecution by political connections and financial influence, which put them beyond the pale of criminal justice</a:t>
            </a:r>
            <a:r>
              <a:rPr lang="en-GB" dirty="0" smtClean="0"/>
              <a:t>.” Per </a:t>
            </a:r>
            <a:r>
              <a:rPr lang="en-GB" dirty="0" err="1" smtClean="0"/>
              <a:t>Musonda</a:t>
            </a:r>
            <a:r>
              <a:rPr lang="en-GB" dirty="0" smtClean="0"/>
              <a:t> J</a:t>
            </a:r>
            <a:endParaRPr lang="en-GB" b="1" dirty="0"/>
          </a:p>
        </p:txBody>
      </p:sp>
    </p:spTree>
    <p:extLst>
      <p:ext uri="{BB962C8B-B14F-4D97-AF65-F5344CB8AC3E}">
        <p14:creationId xmlns:p14="http://schemas.microsoft.com/office/powerpoint/2010/main" val="2218660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What Is Legal Realism?</a:t>
            </a:r>
            <a:endParaRPr lang="en-GB" dirty="0"/>
          </a:p>
        </p:txBody>
      </p:sp>
      <p:sp>
        <p:nvSpPr>
          <p:cNvPr id="3" name="Content Placeholder 2"/>
          <p:cNvSpPr>
            <a:spLocks noGrp="1"/>
          </p:cNvSpPr>
          <p:nvPr>
            <p:ph idx="1"/>
          </p:nvPr>
        </p:nvSpPr>
        <p:spPr/>
        <p:txBody>
          <a:bodyPr/>
          <a:lstStyle/>
          <a:p>
            <a:r>
              <a:rPr lang="en-GB" dirty="0" smtClean="0"/>
              <a:t>Oliver </a:t>
            </a:r>
            <a:r>
              <a:rPr lang="en-GB" dirty="0"/>
              <a:t>Wendell Holmes (1841–1935), famously declared that the common law ‘</a:t>
            </a:r>
            <a:r>
              <a:rPr lang="en-GB" b="1" dirty="0"/>
              <a:t>is not a brooding omnipresence in the sky, but the articulate voice of some sovereign or quasi sovereign that can be identified’. </a:t>
            </a:r>
            <a:endParaRPr lang="en-GB" b="1" dirty="0" smtClean="0"/>
          </a:p>
          <a:p>
            <a:r>
              <a:rPr lang="en-GB" dirty="0" smtClean="0"/>
              <a:t>Holmes</a:t>
            </a:r>
            <a:r>
              <a:rPr lang="en-GB" dirty="0"/>
              <a:t>, as a Supreme Court Judge, not surprisingly, believed that the law should be defined by reference to what the courts actually said it </a:t>
            </a:r>
            <a:r>
              <a:rPr lang="en-GB" dirty="0" smtClean="0"/>
              <a:t>was.</a:t>
            </a:r>
          </a:p>
        </p:txBody>
      </p:sp>
    </p:spTree>
    <p:extLst>
      <p:ext uri="{BB962C8B-B14F-4D97-AF65-F5344CB8AC3E}">
        <p14:creationId xmlns:p14="http://schemas.microsoft.com/office/powerpoint/2010/main" val="1318208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American Realism</a:t>
            </a:r>
          </a:p>
        </p:txBody>
      </p:sp>
      <p:sp>
        <p:nvSpPr>
          <p:cNvPr id="3" name="Content Placeholder 2"/>
          <p:cNvSpPr>
            <a:spLocks noGrp="1"/>
          </p:cNvSpPr>
          <p:nvPr>
            <p:ph idx="1"/>
          </p:nvPr>
        </p:nvSpPr>
        <p:spPr/>
        <p:txBody>
          <a:bodyPr/>
          <a:lstStyle/>
          <a:p>
            <a:pPr algn="just"/>
            <a:r>
              <a:rPr lang="en-US" dirty="0"/>
              <a:t>American realism’s ultimate goal is to reform the legal system. They recognize that they cannot do the same without first comprehending the situation. They want to learn about the law “as it is,” rather than “as it should be.” This is something they share with positivists</a:t>
            </a:r>
            <a:r>
              <a:rPr lang="en-US" dirty="0" smtClean="0"/>
              <a:t>.</a:t>
            </a:r>
          </a:p>
          <a:p>
            <a:pPr algn="just"/>
            <a:r>
              <a:rPr lang="en-US" dirty="0"/>
              <a:t>Scholars not only learned from their own experiences, but they also watched and absorbed lessons from the judgments of their peers.</a:t>
            </a:r>
          </a:p>
        </p:txBody>
      </p:sp>
    </p:spTree>
    <p:extLst>
      <p:ext uri="{BB962C8B-B14F-4D97-AF65-F5344CB8AC3E}">
        <p14:creationId xmlns:p14="http://schemas.microsoft.com/office/powerpoint/2010/main" val="3247298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John </a:t>
            </a:r>
            <a:r>
              <a:rPr lang="en-US" dirty="0" err="1"/>
              <a:t>Chipman</a:t>
            </a:r>
            <a:r>
              <a:rPr lang="en-US" dirty="0"/>
              <a:t> Gray</a:t>
            </a:r>
          </a:p>
        </p:txBody>
      </p:sp>
      <p:sp>
        <p:nvSpPr>
          <p:cNvPr id="3" name="Content Placeholder 2"/>
          <p:cNvSpPr>
            <a:spLocks noGrp="1"/>
          </p:cNvSpPr>
          <p:nvPr>
            <p:ph idx="1"/>
          </p:nvPr>
        </p:nvSpPr>
        <p:spPr/>
        <p:txBody>
          <a:bodyPr>
            <a:normAutofit fontScale="92500" lnSpcReduction="20000"/>
          </a:bodyPr>
          <a:lstStyle/>
          <a:p>
            <a:pPr algn="just"/>
            <a:r>
              <a:rPr lang="en-US" dirty="0"/>
              <a:t>John </a:t>
            </a:r>
            <a:r>
              <a:rPr lang="en-US" dirty="0" err="1"/>
              <a:t>Chipman</a:t>
            </a:r>
            <a:r>
              <a:rPr lang="en-US" dirty="0"/>
              <a:t> Gray is regarded as one of the “mental forefathers of the realist movement.” His approach was unmistakably court-oriented, similar to that of the realists. Gray, despite his reputation as an analytical jurist, believed that the judiciary, not the legislature, was the most important source of law. He acknowledged the importance of “non-logical” factors such as the judge’s personality and prejudice in delivering the verdicts</a:t>
            </a:r>
            <a:r>
              <a:rPr lang="en-US" dirty="0" smtClean="0"/>
              <a:t>.</a:t>
            </a:r>
          </a:p>
          <a:p>
            <a:pPr algn="just"/>
            <a:r>
              <a:rPr lang="en-US" dirty="0"/>
              <a:t>Gray’s understanding of the law was limited to what the court had decided. Everything else, including statutes, was just a source of legal authority. </a:t>
            </a:r>
            <a:endParaRPr lang="en-US" dirty="0" smtClean="0"/>
          </a:p>
          <a:p>
            <a:pPr algn="just"/>
            <a:r>
              <a:rPr lang="en-US" b="1" dirty="0" smtClean="0"/>
              <a:t>“</a:t>
            </a:r>
            <a:r>
              <a:rPr lang="en-US" b="1" dirty="0"/>
              <a:t>The law of the State or of any organized body of men is composed of the rules laid down by the courts, that is, the judicial organs of that body, for the determination of legal rights and duties,”</a:t>
            </a:r>
          </a:p>
        </p:txBody>
      </p:sp>
    </p:spTree>
    <p:extLst>
      <p:ext uri="{BB962C8B-B14F-4D97-AF65-F5344CB8AC3E}">
        <p14:creationId xmlns:p14="http://schemas.microsoft.com/office/powerpoint/2010/main" val="2387715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Oliver Wendell Holmes</a:t>
            </a:r>
          </a:p>
        </p:txBody>
      </p:sp>
      <p:sp>
        <p:nvSpPr>
          <p:cNvPr id="3" name="Content Placeholder 2"/>
          <p:cNvSpPr>
            <a:spLocks noGrp="1"/>
          </p:cNvSpPr>
          <p:nvPr>
            <p:ph idx="1"/>
          </p:nvPr>
        </p:nvSpPr>
        <p:spPr/>
        <p:txBody>
          <a:bodyPr/>
          <a:lstStyle/>
          <a:p>
            <a:r>
              <a:rPr lang="en-US" dirty="0"/>
              <a:t>Oliver Wendell Holmes has been termed “The Great Dissenter” because of the brilliance of his dissenting opinions, but the term has a falsely negative connotation. Justice Holmes sowed the seeds of </a:t>
            </a:r>
            <a:r>
              <a:rPr lang="en-US" dirty="0" smtClean="0"/>
              <a:t>realism.</a:t>
            </a:r>
          </a:p>
          <a:p>
            <a:r>
              <a:rPr lang="en-US" dirty="0"/>
              <a:t>The law is a term that refers to such predictions about the actions of the courts. He was a firm believer in the separation of law and morals. He wanted to learn about law “as it is.”</a:t>
            </a:r>
          </a:p>
        </p:txBody>
      </p:sp>
    </p:spTree>
    <p:extLst>
      <p:ext uri="{BB962C8B-B14F-4D97-AF65-F5344CB8AC3E}">
        <p14:creationId xmlns:p14="http://schemas.microsoft.com/office/powerpoint/2010/main" val="767064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Oliver Wendell Holmes</a:t>
            </a:r>
            <a:endParaRPr lang="en-US" dirty="0"/>
          </a:p>
        </p:txBody>
      </p:sp>
      <p:sp>
        <p:nvSpPr>
          <p:cNvPr id="3" name="Content Placeholder 2"/>
          <p:cNvSpPr>
            <a:spLocks noGrp="1"/>
          </p:cNvSpPr>
          <p:nvPr>
            <p:ph idx="1"/>
          </p:nvPr>
        </p:nvSpPr>
        <p:spPr/>
        <p:txBody>
          <a:bodyPr/>
          <a:lstStyle/>
          <a:p>
            <a:r>
              <a:rPr lang="en-US" dirty="0"/>
              <a:t>He took the perspective of a hypothetical </a:t>
            </a:r>
            <a:r>
              <a:rPr lang="en-US" b="1" dirty="0"/>
              <a:t>“Bad man” </a:t>
            </a:r>
            <a:r>
              <a:rPr lang="en-US" dirty="0"/>
              <a:t>facing trial in order to see how the law works in </a:t>
            </a:r>
            <a:r>
              <a:rPr lang="en-US" dirty="0" smtClean="0"/>
              <a:t>practice</a:t>
            </a:r>
            <a:r>
              <a:rPr lang="en-US" dirty="0"/>
              <a:t>. As a result, he coined the term </a:t>
            </a:r>
            <a:r>
              <a:rPr lang="en-US" b="1" dirty="0"/>
              <a:t>“Bad Man Theory,” </a:t>
            </a:r>
            <a:r>
              <a:rPr lang="en-US" dirty="0"/>
              <a:t>which looked at law from the perspective of a criminal</a:t>
            </a:r>
            <a:r>
              <a:rPr lang="en-US" dirty="0" smtClean="0"/>
              <a:t>.</a:t>
            </a:r>
          </a:p>
          <a:p>
            <a:r>
              <a:rPr lang="en-US" dirty="0"/>
              <a:t>According to him, the law is intended for potential criminals or the “bad man.” He noted the various definitions of law based on ethical, moral, and natural law principles and rejected them all, claiming that the bad man is only concerned with what the courts will do if he commits certain acts.</a:t>
            </a:r>
          </a:p>
        </p:txBody>
      </p:sp>
    </p:spTree>
    <p:extLst>
      <p:ext uri="{BB962C8B-B14F-4D97-AF65-F5344CB8AC3E}">
        <p14:creationId xmlns:p14="http://schemas.microsoft.com/office/powerpoint/2010/main" val="331353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Oliver Wendell Holmes</a:t>
            </a:r>
            <a:endParaRPr lang="en-GB" dirty="0"/>
          </a:p>
        </p:txBody>
      </p:sp>
      <p:sp>
        <p:nvSpPr>
          <p:cNvPr id="3" name="Content Placeholder 2"/>
          <p:cNvSpPr>
            <a:spLocks noGrp="1"/>
          </p:cNvSpPr>
          <p:nvPr>
            <p:ph idx="1"/>
          </p:nvPr>
        </p:nvSpPr>
        <p:spPr/>
        <p:txBody>
          <a:bodyPr>
            <a:normAutofit/>
          </a:bodyPr>
          <a:lstStyle/>
          <a:p>
            <a:pPr lvl="0">
              <a:buClr>
                <a:srgbClr val="B71E42"/>
              </a:buClr>
            </a:pPr>
            <a:r>
              <a:rPr lang="en-US" altLang="en-US" sz="2200" dirty="0" smtClean="0">
                <a:solidFill>
                  <a:prstClr val="black"/>
                </a:solidFill>
                <a:latin typeface="Tw Cen MT" panose="020B0602020104020603" pitchFamily="34" charset="0"/>
              </a:rPr>
              <a:t>According </a:t>
            </a:r>
            <a:r>
              <a:rPr lang="en-US" altLang="en-US" sz="2200" dirty="0">
                <a:solidFill>
                  <a:prstClr val="black"/>
                </a:solidFill>
                <a:latin typeface="Tw Cen MT" panose="020B0602020104020603" pitchFamily="34" charset="0"/>
              </a:rPr>
              <a:t>to this theory, a bad man is better at predicting the </a:t>
            </a:r>
            <a:r>
              <a:rPr lang="en-US" altLang="en-US" sz="2200" b="1" dirty="0">
                <a:solidFill>
                  <a:prstClr val="black"/>
                </a:solidFill>
                <a:latin typeface="Tw Cen MT" panose="020B0602020104020603" pitchFamily="34" charset="0"/>
              </a:rPr>
              <a:t>actual law than other people.</a:t>
            </a:r>
            <a:r>
              <a:rPr lang="en-US" altLang="en-US" sz="2200" dirty="0">
                <a:solidFill>
                  <a:prstClr val="black"/>
                </a:solidFill>
                <a:latin typeface="Tw Cen MT" panose="020B0602020104020603" pitchFamily="34" charset="0"/>
              </a:rPr>
              <a:t> According to Holmes, the law should be viewed through the eyes of a bad man</a:t>
            </a:r>
            <a:r>
              <a:rPr lang="en-US" altLang="en-US" sz="2200" dirty="0" smtClean="0">
                <a:solidFill>
                  <a:prstClr val="black"/>
                </a:solidFill>
                <a:latin typeface="Tw Cen MT" panose="020B0602020104020603" pitchFamily="34" charset="0"/>
              </a:rPr>
              <a:t>.</a:t>
            </a:r>
          </a:p>
          <a:p>
            <a:pPr lvl="0">
              <a:buClr>
                <a:srgbClr val="B71E42"/>
              </a:buClr>
            </a:pPr>
            <a:r>
              <a:rPr lang="en-US" altLang="en-US" sz="2200" dirty="0" smtClean="0">
                <a:solidFill>
                  <a:prstClr val="black"/>
                </a:solidFill>
                <a:latin typeface="Tw Cen MT" panose="020B0602020104020603" pitchFamily="34" charset="0"/>
              </a:rPr>
              <a:t> </a:t>
            </a:r>
            <a:r>
              <a:rPr lang="en-US" altLang="en-US" sz="2200" dirty="0">
                <a:solidFill>
                  <a:prstClr val="black"/>
                </a:solidFill>
                <a:latin typeface="Tw Cen MT" panose="020B0602020104020603" pitchFamily="34" charset="0"/>
              </a:rPr>
              <a:t>Based on this </a:t>
            </a:r>
            <a:r>
              <a:rPr lang="en-US" altLang="en-US" sz="2200" dirty="0" smtClean="0">
                <a:solidFill>
                  <a:prstClr val="black"/>
                </a:solidFill>
                <a:latin typeface="Tw Cen MT" panose="020B0602020104020603" pitchFamily="34" charset="0"/>
              </a:rPr>
              <a:t>prediction </a:t>
            </a:r>
            <a:r>
              <a:rPr lang="en-US" altLang="en-US" sz="2200" dirty="0">
                <a:solidFill>
                  <a:prstClr val="black"/>
                </a:solidFill>
                <a:latin typeface="Tw Cen MT" panose="020B0602020104020603" pitchFamily="34" charset="0"/>
              </a:rPr>
              <a:t>Holmes defined law </a:t>
            </a:r>
            <a:r>
              <a:rPr lang="en-US" altLang="en-US" sz="2200" b="1" dirty="0">
                <a:solidFill>
                  <a:prstClr val="black"/>
                </a:solidFill>
                <a:latin typeface="Tw Cen MT" panose="020B0602020104020603" pitchFamily="34" charset="0"/>
              </a:rPr>
              <a:t>as “prophecies (ability to predict) of what the court will do in fact and nothing more pretentious</a:t>
            </a:r>
            <a:r>
              <a:rPr lang="en-US" altLang="en-US" sz="2200" b="1" dirty="0" smtClean="0">
                <a:solidFill>
                  <a:prstClr val="black"/>
                </a:solidFill>
                <a:latin typeface="Tw Cen MT" panose="020B0602020104020603" pitchFamily="34" charset="0"/>
              </a:rPr>
              <a:t>.”</a:t>
            </a:r>
          </a:p>
          <a:p>
            <a:pPr marL="0" lvl="0" indent="0">
              <a:buClr>
                <a:srgbClr val="B71E42"/>
              </a:buClr>
              <a:buNone/>
            </a:pPr>
            <a:endParaRPr lang="en-ZA" altLang="en-US" sz="2200" b="1" dirty="0" smtClean="0">
              <a:solidFill>
                <a:prstClr val="black"/>
              </a:solidFill>
              <a:latin typeface="Tw Cen MT" panose="020B0602020104020603" pitchFamily="34" charset="0"/>
            </a:endParaRPr>
          </a:p>
          <a:p>
            <a:pPr lvl="0">
              <a:buClr>
                <a:srgbClr val="B71E42"/>
              </a:buClr>
            </a:pPr>
            <a:endParaRPr lang="en-ZA" altLang="en-US" sz="2600" dirty="0">
              <a:solidFill>
                <a:prstClr val="black"/>
              </a:solidFill>
              <a:latin typeface="Tw Cen MT" panose="020B0602020104020603" pitchFamily="34" charset="0"/>
            </a:endParaRPr>
          </a:p>
          <a:p>
            <a:pPr lvl="0">
              <a:buClr>
                <a:srgbClr val="B71E42"/>
              </a:buClr>
            </a:pPr>
            <a:endParaRPr lang="en-ZA" altLang="en-US" sz="2600" b="1" i="1" dirty="0">
              <a:solidFill>
                <a:prstClr val="black"/>
              </a:solidFill>
              <a:latin typeface="Tw Cen MT" panose="020B0602020104020603" pitchFamily="34" charset="0"/>
            </a:endParaRPr>
          </a:p>
          <a:p>
            <a:endParaRPr lang="en-GB" dirty="0"/>
          </a:p>
        </p:txBody>
      </p:sp>
    </p:spTree>
    <p:extLst>
      <p:ext uri="{BB962C8B-B14F-4D97-AF65-F5344CB8AC3E}">
        <p14:creationId xmlns:p14="http://schemas.microsoft.com/office/powerpoint/2010/main" val="2307082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prstClr val="black"/>
                </a:solidFill>
              </a:rPr>
              <a:t>Oliver Wendell Holmes</a:t>
            </a:r>
            <a:endParaRPr lang="en-US" dirty="0"/>
          </a:p>
        </p:txBody>
      </p:sp>
      <p:sp>
        <p:nvSpPr>
          <p:cNvPr id="3" name="Content Placeholder 2"/>
          <p:cNvSpPr>
            <a:spLocks noGrp="1"/>
          </p:cNvSpPr>
          <p:nvPr>
            <p:ph idx="1"/>
          </p:nvPr>
        </p:nvSpPr>
        <p:spPr/>
        <p:txBody>
          <a:bodyPr/>
          <a:lstStyle/>
          <a:p>
            <a:endParaRPr lang="en-US" dirty="0" smtClean="0"/>
          </a:p>
          <a:p>
            <a:r>
              <a:rPr lang="en-US" b="1" dirty="0" smtClean="0"/>
              <a:t>Order </a:t>
            </a:r>
            <a:r>
              <a:rPr lang="en-US" b="1" dirty="0"/>
              <a:t>VII Rule 2(1) of the High Court rules, chapter 27 of ~he laws of Zambia</a:t>
            </a:r>
            <a:r>
              <a:rPr lang="en-US" dirty="0"/>
              <a:t>, a plaintiff is obliged to endorse upon a writ of summons his place of residence, postal and electronic mail address and his occupation</a:t>
            </a:r>
            <a:r>
              <a:rPr lang="en-US" dirty="0" smtClean="0"/>
              <a:t>.</a:t>
            </a:r>
          </a:p>
          <a:p>
            <a:r>
              <a:rPr lang="en-US" dirty="0"/>
              <a:t>No. 27 of 2012 which reads that: </a:t>
            </a:r>
            <a:endParaRPr lang="en-US" dirty="0" smtClean="0"/>
          </a:p>
          <a:p>
            <a:r>
              <a:rPr lang="en-US" b="1" dirty="0" smtClean="0"/>
              <a:t>“Advocates </a:t>
            </a:r>
            <a:r>
              <a:rPr lang="en-US" b="1" dirty="0"/>
              <a:t>of a plaintiff suing by an advocate shall endorse upon the writ of summons the physical, postal and electronic address of the </a:t>
            </a:r>
            <a:r>
              <a:rPr lang="en-US" b="1" dirty="0" smtClean="0"/>
              <a:t>plaintiff”</a:t>
            </a:r>
            <a:endParaRPr lang="en-US" b="1" dirty="0"/>
          </a:p>
        </p:txBody>
      </p:sp>
    </p:spTree>
    <p:extLst>
      <p:ext uri="{BB962C8B-B14F-4D97-AF65-F5344CB8AC3E}">
        <p14:creationId xmlns:p14="http://schemas.microsoft.com/office/powerpoint/2010/main" val="163161249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589</TotalTime>
  <Words>2468</Words>
  <Application>Microsoft Office PowerPoint</Application>
  <PresentationFormat>Widescreen</PresentationFormat>
  <Paragraphs>106</Paragraphs>
  <Slides>26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Bahnschrift SemiBold</vt:lpstr>
      <vt:lpstr>Cambria</vt:lpstr>
      <vt:lpstr>Gill Sans MT</vt:lpstr>
      <vt:lpstr>Tw Cen MT</vt:lpstr>
      <vt:lpstr>Wingdings</vt:lpstr>
      <vt:lpstr>Gallery</vt:lpstr>
      <vt:lpstr>UNIVERSITY OF LUSAKA SCHOOL OF LAW L403 REALIST SCHOOL OF THOUGHT</vt:lpstr>
      <vt:lpstr>What Is Legal Realism?</vt:lpstr>
      <vt:lpstr>What Is Legal Realism?</vt:lpstr>
      <vt:lpstr>American Realism</vt:lpstr>
      <vt:lpstr>John Chipman Gray</vt:lpstr>
      <vt:lpstr>Oliver Wendell Holmes</vt:lpstr>
      <vt:lpstr>Oliver Wendell Holmes</vt:lpstr>
      <vt:lpstr>Oliver Wendell Holmes</vt:lpstr>
      <vt:lpstr>Oliver Wendell Holmes</vt:lpstr>
      <vt:lpstr>Oliver Wendell Holmes</vt:lpstr>
      <vt:lpstr>Oliver Wendell Holmes</vt:lpstr>
      <vt:lpstr>Oliver Wendell Holmes</vt:lpstr>
      <vt:lpstr>Jerome Frank (1889-1957)</vt:lpstr>
      <vt:lpstr>Jerome Frank (1889-1957)</vt:lpstr>
      <vt:lpstr>INFLUENCES</vt:lpstr>
      <vt:lpstr>Jerome Frank</vt:lpstr>
      <vt:lpstr>Karl N. Llewellyn: A Law Jobs Theory</vt:lpstr>
      <vt:lpstr>Karl N. Llewellyn: A Law Jobs Theory</vt:lpstr>
      <vt:lpstr>Scandinavian Realists</vt:lpstr>
      <vt:lpstr>Hagerstorm (1868-1939)</vt:lpstr>
      <vt:lpstr>Hagerstorm (1868-1939) DISPOSAL OF UNCLAIMED PROPERTY</vt:lpstr>
      <vt:lpstr>Hagerstorm (1868-1939) DISPOSAL OF UNCLAIMED PROPERTY</vt:lpstr>
      <vt:lpstr>continuation</vt:lpstr>
      <vt:lpstr>Karl Olivercrona (1897-1980)</vt:lpstr>
      <vt:lpstr>Karl Olivercrona (1897-1980)</vt:lpstr>
      <vt:lpstr>Karl Olivercrona (1897-1980)</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 L403 PURE THEORY OF LAW</dc:title>
  <dc:creator>Chisanga Mutale</dc:creator>
  <cp:lastModifiedBy>MR CHISANGA</cp:lastModifiedBy>
  <cp:revision>86</cp:revision>
  <dcterms:created xsi:type="dcterms:W3CDTF">2023-07-18T08:47:56Z</dcterms:created>
  <dcterms:modified xsi:type="dcterms:W3CDTF">2023-08-17T15:02:16Z</dcterms:modified>
</cp:coreProperties>
</file>