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82" r:id="rId11"/>
    <p:sldId id="266" r:id="rId12"/>
    <p:sldId id="267" r:id="rId13"/>
    <p:sldId id="283" r:id="rId14"/>
    <p:sldId id="268" r:id="rId15"/>
    <p:sldId id="284" r:id="rId16"/>
    <p:sldId id="269" r:id="rId17"/>
    <p:sldId id="277" r:id="rId18"/>
    <p:sldId id="285" r:id="rId19"/>
    <p:sldId id="270" r:id="rId20"/>
    <p:sldId id="278" r:id="rId21"/>
    <p:sldId id="279" r:id="rId22"/>
    <p:sldId id="280" r:id="rId23"/>
    <p:sldId id="274" r:id="rId24"/>
    <p:sldId id="275" r:id="rId25"/>
    <p:sldId id="276" r:id="rId26"/>
    <p:sldId id="286" r:id="rId27"/>
    <p:sldId id="271" r:id="rId28"/>
    <p:sldId id="287" r:id="rId29"/>
    <p:sldId id="288" r:id="rId30"/>
    <p:sldId id="289" r:id="rId31"/>
    <p:sldId id="290" r:id="rId32"/>
    <p:sldId id="28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5" name="Footer Placeholder 4"/>
          <p:cNvSpPr>
            <a:spLocks noGrp="1"/>
          </p:cNvSpPr>
          <p:nvPr>
            <p:ph type="ftr" sz="quarter" idx="11"/>
          </p:nvPr>
        </p:nvSpPr>
        <p:spPr>
          <a:xfrm>
            <a:off x="2416500" y="329307"/>
            <a:ext cx="4973915" cy="309201"/>
          </a:xfrm>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1437664" y="798973"/>
            <a:ext cx="811019" cy="503578"/>
          </a:xfrm>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9289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877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8822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943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4203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312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413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6790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spTree>
    <p:extLst>
      <p:ext uri="{BB962C8B-B14F-4D97-AF65-F5344CB8AC3E}">
        <p14:creationId xmlns:p14="http://schemas.microsoft.com/office/powerpoint/2010/main" val="2989618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76198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6" name="Footer Placeholder 5"/>
          <p:cNvSpPr>
            <a:spLocks noGrp="1"/>
          </p:cNvSpPr>
          <p:nvPr>
            <p:ph type="ftr" sz="quarter" idx="11"/>
          </p:nvPr>
        </p:nvSpPr>
        <p:spPr>
          <a:xfrm>
            <a:off x="1447382" y="318640"/>
            <a:ext cx="5541004" cy="320931"/>
          </a:xfrm>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92683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defRPr/>
            </a:pPr>
            <a:fld id="{48A87A34-81AB-432B-8DAE-1953F412C126}" type="datetimeFigureOut">
              <a:rPr lang="en-US" dirty="0">
                <a:solidFill>
                  <a:prstClr val="black">
                    <a:tint val="75000"/>
                  </a:prstClr>
                </a:solidFill>
              </a:rPr>
              <a:pPr defTabSz="457200">
                <a:defRPr/>
              </a:pPr>
              <a:t>8/27/2023</a:t>
            </a:fld>
            <a:endParaRPr lang="en-US" dirty="0">
              <a:solidFill>
                <a:prstClr val="black">
                  <a:tint val="75000"/>
                </a:prstClr>
              </a:solidFill>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00238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zambialii.org/akn/zm/act/1967/18/eng@1996-12-31#defn-term-Company"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L403</a:t>
            </a:r>
            <a:br>
              <a:rPr lang="en-GB" sz="3600" b="1" cap="none" spc="-100" dirty="0" smtClean="0">
                <a:latin typeface="Cambria"/>
              </a:rPr>
            </a:br>
            <a:r>
              <a:rPr lang="en-GB" sz="3600" b="1" cap="none" spc="-100" dirty="0" smtClean="0">
                <a:latin typeface="Cambria"/>
              </a:rPr>
              <a:t>SOCIOLOGICAL SCHOOL OF THOUGHT</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3176085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ea typeface="+mn-ea"/>
                <a:cs typeface="+mn-cs"/>
              </a:rPr>
              <a:t>INTEREST THEORY</a:t>
            </a:r>
            <a:endParaRPr lang="en-US" cap="none" dirty="0"/>
          </a:p>
        </p:txBody>
      </p:sp>
      <p:sp>
        <p:nvSpPr>
          <p:cNvPr id="3" name="Content Placeholder 2"/>
          <p:cNvSpPr>
            <a:spLocks noGrp="1"/>
          </p:cNvSpPr>
          <p:nvPr>
            <p:ph idx="1"/>
          </p:nvPr>
        </p:nvSpPr>
        <p:spPr/>
        <p:txBody>
          <a:bodyPr/>
          <a:lstStyle/>
          <a:p>
            <a:pPr algn="just"/>
            <a:r>
              <a:rPr lang="en-US" dirty="0"/>
              <a:t>for example, personality (physical security, freedom of belief, </a:t>
            </a:r>
            <a:r>
              <a:rPr lang="en-US" dirty="0" err="1"/>
              <a:t>etc</a:t>
            </a:r>
            <a:r>
              <a:rPr lang="en-US" dirty="0"/>
              <a:t>), domestic relations (interests of parents, children, protection of marriage, </a:t>
            </a:r>
            <a:r>
              <a:rPr lang="en-US" dirty="0" err="1"/>
              <a:t>etc</a:t>
            </a:r>
            <a:r>
              <a:rPr lang="en-US" dirty="0"/>
              <a:t>) and substance (property, freedom of contract</a:t>
            </a:r>
            <a:r>
              <a:rPr lang="en-US" dirty="0" smtClean="0"/>
              <a:t>).</a:t>
            </a:r>
            <a:endParaRPr lang="en-US" dirty="0"/>
          </a:p>
        </p:txBody>
      </p:sp>
    </p:spTree>
    <p:extLst>
      <p:ext uri="{BB962C8B-B14F-4D97-AF65-F5344CB8AC3E}">
        <p14:creationId xmlns:p14="http://schemas.microsoft.com/office/powerpoint/2010/main" val="1853959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GB" cap="none" dirty="0"/>
          </a:p>
        </p:txBody>
      </p:sp>
      <p:sp>
        <p:nvSpPr>
          <p:cNvPr id="3" name="Content Placeholder 2"/>
          <p:cNvSpPr>
            <a:spLocks noGrp="1"/>
          </p:cNvSpPr>
          <p:nvPr>
            <p:ph idx="1"/>
          </p:nvPr>
        </p:nvSpPr>
        <p:spPr/>
        <p:txBody>
          <a:bodyPr/>
          <a:lstStyle/>
          <a:p>
            <a:pPr marL="742950" lvl="1" indent="-285750" algn="just">
              <a:lnSpc>
                <a:spcPct val="100000"/>
              </a:lnSpc>
              <a:spcBef>
                <a:spcPct val="20000"/>
              </a:spcBef>
              <a:buClrTx/>
              <a:buSzTx/>
              <a:buFont typeface="Arial" pitchFamily="34" charset="0"/>
              <a:buChar char="–"/>
            </a:pPr>
            <a:r>
              <a:rPr lang="en-US" sz="2600" b="1" dirty="0">
                <a:solidFill>
                  <a:srgbClr val="FF0000"/>
                </a:solidFill>
                <a:latin typeface="Calibri"/>
              </a:rPr>
              <a:t>Public Interest</a:t>
            </a:r>
          </a:p>
          <a:p>
            <a:pPr marL="342900" lvl="0" indent="-342900" algn="just">
              <a:lnSpc>
                <a:spcPct val="100000"/>
              </a:lnSpc>
              <a:spcBef>
                <a:spcPct val="20000"/>
              </a:spcBef>
              <a:buClrTx/>
              <a:buSzTx/>
            </a:pPr>
            <a:r>
              <a:rPr lang="en-US" sz="2800" dirty="0"/>
              <a:t>Public interests relate to claims viewed from the standpoint of a politically-</a:t>
            </a:r>
            <a:r>
              <a:rPr lang="en-US" sz="2800" dirty="0" err="1"/>
              <a:t>organised</a:t>
            </a:r>
            <a:r>
              <a:rPr lang="en-US" sz="2800" dirty="0"/>
              <a:t> society. </a:t>
            </a:r>
            <a:endParaRPr lang="en-US" sz="2800" dirty="0" smtClean="0"/>
          </a:p>
          <a:p>
            <a:pPr marL="342900" lvl="0" indent="-342900" algn="just">
              <a:lnSpc>
                <a:spcPct val="100000"/>
              </a:lnSpc>
              <a:spcBef>
                <a:spcPct val="20000"/>
              </a:spcBef>
              <a:buClrTx/>
              <a:buSzTx/>
            </a:pPr>
            <a:r>
              <a:rPr lang="en-US" sz="2800" dirty="0" smtClean="0"/>
              <a:t>They </a:t>
            </a:r>
            <a:r>
              <a:rPr lang="en-US" sz="2800" dirty="0"/>
              <a:t>include interests of the state considered as a ‘juristic person’ (its integrity and security), interests of the state in its role of guardian of social </a:t>
            </a:r>
            <a:r>
              <a:rPr lang="en-US" sz="2800" dirty="0" smtClean="0"/>
              <a:t>interests.</a:t>
            </a:r>
            <a:endParaRPr lang="en-US" sz="2600" dirty="0">
              <a:solidFill>
                <a:srgbClr val="0000CC"/>
              </a:solidFill>
              <a:latin typeface="Calibri"/>
            </a:endParaRPr>
          </a:p>
          <a:p>
            <a:pPr marL="0" indent="0">
              <a:buNone/>
            </a:pPr>
            <a:endParaRPr lang="en-GB" dirty="0"/>
          </a:p>
        </p:txBody>
      </p:sp>
    </p:spTree>
    <p:extLst>
      <p:ext uri="{BB962C8B-B14F-4D97-AF65-F5344CB8AC3E}">
        <p14:creationId xmlns:p14="http://schemas.microsoft.com/office/powerpoint/2010/main" val="2227341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GB" cap="none" dirty="0"/>
          </a:p>
        </p:txBody>
      </p:sp>
      <p:sp>
        <p:nvSpPr>
          <p:cNvPr id="3" name="Content Placeholder 2"/>
          <p:cNvSpPr>
            <a:spLocks noGrp="1"/>
          </p:cNvSpPr>
          <p:nvPr>
            <p:ph idx="1"/>
          </p:nvPr>
        </p:nvSpPr>
        <p:spPr/>
        <p:txBody>
          <a:bodyPr>
            <a:normAutofit/>
          </a:bodyPr>
          <a:lstStyle/>
          <a:p>
            <a:pPr marL="342900" lvl="0" indent="-342900" algn="just">
              <a:lnSpc>
                <a:spcPct val="100000"/>
              </a:lnSpc>
              <a:spcBef>
                <a:spcPct val="20000"/>
              </a:spcBef>
              <a:buClrTx/>
              <a:buSzTx/>
            </a:pPr>
            <a:r>
              <a:rPr lang="en-US" sz="2600" b="1" dirty="0">
                <a:solidFill>
                  <a:srgbClr val="FF0000"/>
                </a:solidFill>
                <a:latin typeface="Calibri"/>
              </a:rPr>
              <a:t>Social Interest</a:t>
            </a:r>
          </a:p>
          <a:p>
            <a:pPr marL="342900" lvl="0" indent="-342900" algn="just">
              <a:lnSpc>
                <a:spcPct val="100000"/>
              </a:lnSpc>
              <a:spcBef>
                <a:spcPct val="20000"/>
              </a:spcBef>
              <a:buClrTx/>
              <a:buSzTx/>
            </a:pPr>
            <a:r>
              <a:rPr lang="en-US" sz="2600" dirty="0">
                <a:solidFill>
                  <a:srgbClr val="0000CC"/>
                </a:solidFill>
                <a:latin typeface="Calibri"/>
              </a:rPr>
              <a:t>claims or demands in terms of social life which fulfill all the needs of society as a whole for the proper functioning and maintenance of it.</a:t>
            </a:r>
          </a:p>
          <a:p>
            <a:pPr marL="342900" lvl="0" indent="-342900" algn="just">
              <a:lnSpc>
                <a:spcPct val="100000"/>
              </a:lnSpc>
              <a:spcBef>
                <a:spcPct val="20000"/>
              </a:spcBef>
              <a:buClrTx/>
              <a:buSzTx/>
            </a:pPr>
            <a:endParaRPr lang="en-US" sz="2600" dirty="0">
              <a:solidFill>
                <a:srgbClr val="0000CC"/>
              </a:solidFill>
              <a:latin typeface="Calibri"/>
            </a:endParaRPr>
          </a:p>
          <a:p>
            <a:pPr marL="0" lvl="0" indent="0" algn="just">
              <a:lnSpc>
                <a:spcPct val="100000"/>
              </a:lnSpc>
              <a:spcBef>
                <a:spcPct val="20000"/>
              </a:spcBef>
              <a:buClrTx/>
              <a:buSzTx/>
              <a:buNone/>
            </a:pPr>
            <a:r>
              <a:rPr lang="en-US" sz="2800" dirty="0"/>
              <a:t>Social interests are wider claims or desires of the group which constitutes the </a:t>
            </a:r>
            <a:r>
              <a:rPr lang="en-US" sz="2800" dirty="0" smtClean="0"/>
              <a:t>community.</a:t>
            </a:r>
            <a:endParaRPr lang="en-US" sz="2600" dirty="0">
              <a:solidFill>
                <a:srgbClr val="0000CC"/>
              </a:solidFill>
              <a:latin typeface="Calibri"/>
            </a:endParaRPr>
          </a:p>
          <a:p>
            <a:endParaRPr lang="en-GB" dirty="0"/>
          </a:p>
        </p:txBody>
      </p:sp>
    </p:spTree>
    <p:extLst>
      <p:ext uri="{BB962C8B-B14F-4D97-AF65-F5344CB8AC3E}">
        <p14:creationId xmlns:p14="http://schemas.microsoft.com/office/powerpoint/2010/main" val="3067246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US" cap="none" dirty="0"/>
          </a:p>
        </p:txBody>
      </p:sp>
      <p:sp>
        <p:nvSpPr>
          <p:cNvPr id="3" name="Content Placeholder 2"/>
          <p:cNvSpPr>
            <a:spLocks noGrp="1"/>
          </p:cNvSpPr>
          <p:nvPr>
            <p:ph idx="1"/>
          </p:nvPr>
        </p:nvSpPr>
        <p:spPr/>
        <p:txBody>
          <a:bodyPr/>
          <a:lstStyle/>
          <a:p>
            <a:pPr algn="just"/>
            <a:r>
              <a:rPr lang="en-US" dirty="0"/>
              <a:t>These include general security, security of social institutions, general moral standards, conservation of social resources, general progress and individual life (the very important claim of a person to live a full human life according to society’s standards).</a:t>
            </a:r>
          </a:p>
        </p:txBody>
      </p:sp>
    </p:spTree>
    <p:extLst>
      <p:ext uri="{BB962C8B-B14F-4D97-AF65-F5344CB8AC3E}">
        <p14:creationId xmlns:p14="http://schemas.microsoft.com/office/powerpoint/2010/main" val="2361589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GB" cap="none" dirty="0"/>
          </a:p>
        </p:txBody>
      </p:sp>
      <p:sp>
        <p:nvSpPr>
          <p:cNvPr id="3" name="Content Placeholder 2"/>
          <p:cNvSpPr>
            <a:spLocks noGrp="1"/>
          </p:cNvSpPr>
          <p:nvPr>
            <p:ph idx="1"/>
          </p:nvPr>
        </p:nvSpPr>
        <p:spPr/>
        <p:txBody>
          <a:bodyPr/>
          <a:lstStyle/>
          <a:p>
            <a:r>
              <a:rPr lang="en-GB" dirty="0">
                <a:solidFill>
                  <a:schemeClr val="accent2"/>
                </a:solidFill>
              </a:rPr>
              <a:t>Ultimately, the public, social or individual interests are different ways of looking at the same </a:t>
            </a:r>
            <a:r>
              <a:rPr lang="en-GB" dirty="0" smtClean="0">
                <a:solidFill>
                  <a:schemeClr val="accent2"/>
                </a:solidFill>
              </a:rPr>
              <a:t>thing.</a:t>
            </a:r>
          </a:p>
          <a:p>
            <a:r>
              <a:rPr lang="en-GB" dirty="0" smtClean="0"/>
              <a:t>The </a:t>
            </a:r>
            <a:r>
              <a:rPr lang="en-GB" dirty="0"/>
              <a:t>overlap between the interests is also apparent because they are ultimately three perspectives of a single set of interests which co-exist in the context of unity and variation. For example, in the exercise of </a:t>
            </a:r>
            <a:r>
              <a:rPr lang="en-GB" b="1" dirty="0"/>
              <a:t>paying </a:t>
            </a:r>
            <a:r>
              <a:rPr lang="en-GB" b="1" dirty="0" smtClean="0"/>
              <a:t>taxes</a:t>
            </a:r>
            <a:r>
              <a:rPr lang="en-GB" dirty="0" smtClean="0"/>
              <a:t>. The issue of </a:t>
            </a:r>
            <a:r>
              <a:rPr lang="en-GB" b="1" dirty="0" smtClean="0"/>
              <a:t>corruption.</a:t>
            </a:r>
            <a:r>
              <a:rPr lang="en-GB" dirty="0" smtClean="0"/>
              <a:t> </a:t>
            </a:r>
            <a:endParaRPr lang="en-GB" dirty="0">
              <a:solidFill>
                <a:schemeClr val="accent2"/>
              </a:solidFill>
            </a:endParaRPr>
          </a:p>
        </p:txBody>
      </p:sp>
    </p:spTree>
    <p:extLst>
      <p:ext uri="{BB962C8B-B14F-4D97-AF65-F5344CB8AC3E}">
        <p14:creationId xmlns:p14="http://schemas.microsoft.com/office/powerpoint/2010/main" val="3392555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US" cap="none" dirty="0"/>
          </a:p>
        </p:txBody>
      </p:sp>
      <p:sp>
        <p:nvSpPr>
          <p:cNvPr id="3" name="Content Placeholder 2"/>
          <p:cNvSpPr>
            <a:spLocks noGrp="1"/>
          </p:cNvSpPr>
          <p:nvPr>
            <p:ph idx="1"/>
          </p:nvPr>
        </p:nvSpPr>
        <p:spPr/>
        <p:txBody>
          <a:bodyPr>
            <a:normAutofit lnSpcReduction="10000"/>
          </a:bodyPr>
          <a:lstStyle/>
          <a:p>
            <a:pPr algn="just"/>
            <a:r>
              <a:rPr lang="en-US" dirty="0"/>
              <a:t>We may </a:t>
            </a:r>
            <a:r>
              <a:rPr lang="en-US" dirty="0" err="1"/>
              <a:t>summarise</a:t>
            </a:r>
            <a:r>
              <a:rPr lang="en-US" dirty="0"/>
              <a:t> the theory as follows: Pound views law functionally, as a necessary social institution created to assist in the satisfaction of human wants. </a:t>
            </a:r>
            <a:endParaRPr lang="en-US" dirty="0" smtClean="0"/>
          </a:p>
          <a:p>
            <a:pPr algn="just"/>
            <a:r>
              <a:rPr lang="en-US" b="1" dirty="0" smtClean="0"/>
              <a:t>The </a:t>
            </a:r>
            <a:r>
              <a:rPr lang="en-US" b="1" dirty="0"/>
              <a:t>satisfaction of wants necessitates an analysis of interests so that they may be </a:t>
            </a:r>
            <a:r>
              <a:rPr lang="en-US" b="1" dirty="0" err="1"/>
              <a:t>systematised</a:t>
            </a:r>
            <a:r>
              <a:rPr lang="en-US" b="1" dirty="0"/>
              <a:t> and secured by society’s legal institutions. Conflicts of interests will demand a process of balancing one against another on the same plane. </a:t>
            </a:r>
            <a:endParaRPr lang="en-US" b="1" dirty="0" smtClean="0"/>
          </a:p>
          <a:p>
            <a:pPr algn="just"/>
            <a:r>
              <a:rPr lang="en-US" dirty="0" smtClean="0"/>
              <a:t>Where </a:t>
            </a:r>
            <a:r>
              <a:rPr lang="en-US" dirty="0"/>
              <a:t>conflict follows on a request to </a:t>
            </a:r>
            <a:r>
              <a:rPr lang="en-US" dirty="0" err="1"/>
              <a:t>recognise</a:t>
            </a:r>
            <a:r>
              <a:rPr lang="en-US" dirty="0"/>
              <a:t> a new interest, reference is to be made to the </a:t>
            </a:r>
            <a:r>
              <a:rPr lang="en-US" dirty="0" err="1"/>
              <a:t>jural</a:t>
            </a:r>
            <a:r>
              <a:rPr lang="en-US" dirty="0"/>
              <a:t> postulates which reflect society’s (and the law’s) values. These postulates are not immutable and will require revision from time to time.</a:t>
            </a:r>
          </a:p>
        </p:txBody>
      </p:sp>
    </p:spTree>
    <p:extLst>
      <p:ext uri="{BB962C8B-B14F-4D97-AF65-F5344CB8AC3E}">
        <p14:creationId xmlns:p14="http://schemas.microsoft.com/office/powerpoint/2010/main" val="4171860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GB" cap="none" dirty="0"/>
          </a:p>
        </p:txBody>
      </p:sp>
      <p:sp>
        <p:nvSpPr>
          <p:cNvPr id="3" name="Content Placeholder 2"/>
          <p:cNvSpPr>
            <a:spLocks noGrp="1"/>
          </p:cNvSpPr>
          <p:nvPr>
            <p:ph idx="1"/>
          </p:nvPr>
        </p:nvSpPr>
        <p:spPr/>
        <p:txBody>
          <a:bodyPr>
            <a:normAutofit/>
          </a:bodyPr>
          <a:lstStyle/>
          <a:p>
            <a:pPr marL="342900" lvl="0" indent="-342900" algn="just">
              <a:lnSpc>
                <a:spcPct val="100000"/>
              </a:lnSpc>
              <a:spcBef>
                <a:spcPct val="20000"/>
              </a:spcBef>
              <a:buClrTx/>
              <a:buSzTx/>
            </a:pPr>
            <a:r>
              <a:rPr lang="en-US" sz="2600" dirty="0">
                <a:solidFill>
                  <a:srgbClr val="8064A2">
                    <a:lumMod val="50000"/>
                  </a:srgbClr>
                </a:solidFill>
                <a:latin typeface="Calibri"/>
              </a:rPr>
              <a:t>O</a:t>
            </a:r>
            <a:r>
              <a:rPr lang="en-US" sz="2600" dirty="0" smtClean="0">
                <a:solidFill>
                  <a:srgbClr val="8064A2">
                    <a:lumMod val="50000"/>
                  </a:srgbClr>
                </a:solidFill>
                <a:latin typeface="Calibri"/>
              </a:rPr>
              <a:t>bjective </a:t>
            </a:r>
            <a:r>
              <a:rPr lang="en-US" sz="2600" dirty="0">
                <a:solidFill>
                  <a:srgbClr val="8064A2">
                    <a:lumMod val="50000"/>
                  </a:srgbClr>
                </a:solidFill>
                <a:latin typeface="Calibri"/>
              </a:rPr>
              <a:t>of law = create a balance between the interests of people. </a:t>
            </a:r>
          </a:p>
          <a:p>
            <a:pPr marL="342900" lvl="0" indent="-342900" algn="just">
              <a:lnSpc>
                <a:spcPct val="100000"/>
              </a:lnSpc>
              <a:spcBef>
                <a:spcPct val="20000"/>
              </a:spcBef>
              <a:buClrTx/>
              <a:buSzTx/>
            </a:pPr>
            <a:r>
              <a:rPr lang="en-US" sz="2600" dirty="0">
                <a:solidFill>
                  <a:srgbClr val="8064A2">
                    <a:lumMod val="50000"/>
                  </a:srgbClr>
                </a:solidFill>
                <a:latin typeface="Calibri"/>
              </a:rPr>
              <a:t>For Example, </a:t>
            </a:r>
            <a:r>
              <a:rPr lang="en-US" sz="2600" dirty="0">
                <a:solidFill>
                  <a:schemeClr val="accent2"/>
                </a:solidFill>
                <a:latin typeface="Calibri"/>
              </a:rPr>
              <a:t>Article 20 of the Zambian</a:t>
            </a:r>
            <a:r>
              <a:rPr lang="en-US" sz="2600" dirty="0">
                <a:solidFill>
                  <a:srgbClr val="8064A2">
                    <a:lumMod val="50000"/>
                  </a:srgbClr>
                </a:solidFill>
                <a:latin typeface="Calibri"/>
              </a:rPr>
              <a:t> Constitution provides ‘Freedom of Expression’ but on the other side, State put some restriction on this right. </a:t>
            </a:r>
          </a:p>
          <a:p>
            <a:pPr marL="342900" lvl="0" indent="-342900" algn="just">
              <a:lnSpc>
                <a:spcPct val="100000"/>
              </a:lnSpc>
              <a:spcBef>
                <a:spcPct val="20000"/>
              </a:spcBef>
              <a:buClrTx/>
              <a:buSzTx/>
            </a:pPr>
            <a:r>
              <a:rPr lang="en-US" sz="2600" dirty="0">
                <a:solidFill>
                  <a:srgbClr val="8064A2">
                    <a:lumMod val="50000"/>
                  </a:srgbClr>
                </a:solidFill>
                <a:latin typeface="Calibri"/>
              </a:rPr>
              <a:t>IF conflict arises between Individual right and State’s restriction, law comes to play its part. And solve the conflict between the interests</a:t>
            </a:r>
            <a:r>
              <a:rPr lang="en-US" sz="2600" dirty="0" smtClean="0">
                <a:solidFill>
                  <a:srgbClr val="8064A2">
                    <a:lumMod val="50000"/>
                  </a:srgbClr>
                </a:solidFill>
                <a:latin typeface="Calibri"/>
              </a:rPr>
              <a:t>.</a:t>
            </a:r>
          </a:p>
          <a:p>
            <a:pPr marL="342900" lvl="0" indent="-342900" algn="just">
              <a:lnSpc>
                <a:spcPct val="100000"/>
              </a:lnSpc>
              <a:spcBef>
                <a:spcPct val="20000"/>
              </a:spcBef>
              <a:buClrTx/>
              <a:buSzTx/>
            </a:pPr>
            <a:endParaRPr lang="en-US" sz="2600" dirty="0" smtClean="0">
              <a:solidFill>
                <a:schemeClr val="accent2"/>
              </a:solidFill>
              <a:latin typeface="Calibri"/>
            </a:endParaRPr>
          </a:p>
          <a:p>
            <a:pPr marL="342900" lvl="0" indent="-342900" algn="just">
              <a:lnSpc>
                <a:spcPct val="100000"/>
              </a:lnSpc>
              <a:spcBef>
                <a:spcPct val="20000"/>
              </a:spcBef>
              <a:buClrTx/>
              <a:buSzTx/>
            </a:pPr>
            <a:endParaRPr lang="en-US" sz="2600" dirty="0">
              <a:solidFill>
                <a:schemeClr val="accent2"/>
              </a:solidFill>
              <a:latin typeface="Calibri"/>
            </a:endParaRPr>
          </a:p>
        </p:txBody>
      </p:sp>
    </p:spTree>
    <p:extLst>
      <p:ext uri="{BB962C8B-B14F-4D97-AF65-F5344CB8AC3E}">
        <p14:creationId xmlns:p14="http://schemas.microsoft.com/office/powerpoint/2010/main" val="3123044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US" cap="none" dirty="0"/>
          </a:p>
        </p:txBody>
      </p:sp>
      <p:sp>
        <p:nvSpPr>
          <p:cNvPr id="3" name="Content Placeholder 2"/>
          <p:cNvSpPr>
            <a:spLocks noGrp="1"/>
          </p:cNvSpPr>
          <p:nvPr>
            <p:ph idx="1"/>
          </p:nvPr>
        </p:nvSpPr>
        <p:spPr/>
        <p:txBody>
          <a:bodyPr/>
          <a:lstStyle/>
          <a:p>
            <a:pPr marL="566928" lvl="0" indent="-457200" algn="just">
              <a:lnSpc>
                <a:spcPct val="100000"/>
              </a:lnSpc>
              <a:spcBef>
                <a:spcPct val="20000"/>
              </a:spcBef>
              <a:buClrTx/>
              <a:buSzTx/>
            </a:pPr>
            <a:r>
              <a:rPr lang="en-US" sz="2400" dirty="0">
                <a:solidFill>
                  <a:prstClr val="black"/>
                </a:solidFill>
                <a:latin typeface="Arial" panose="020B0604020202020204" pitchFamily="34" charset="0"/>
                <a:cs typeface="Arial" panose="020B0604020202020204" pitchFamily="34" charset="0"/>
              </a:rPr>
              <a:t>The law on defamation must attempt to balance the competing rights of freedom of expression as protected under article 20 of the constitution, and the protection of one’s reputation.</a:t>
            </a:r>
          </a:p>
          <a:p>
            <a:pPr marL="566928" lvl="0" indent="-457200" algn="just">
              <a:lnSpc>
                <a:spcPct val="100000"/>
              </a:lnSpc>
              <a:spcBef>
                <a:spcPct val="20000"/>
              </a:spcBef>
              <a:buClrTx/>
              <a:buSzTx/>
            </a:pPr>
            <a:r>
              <a:rPr lang="en-US" sz="2400" dirty="0">
                <a:solidFill>
                  <a:prstClr val="black"/>
                </a:solidFill>
                <a:latin typeface="Arial" panose="020B0604020202020204" pitchFamily="34" charset="0"/>
                <a:cs typeface="Arial" panose="020B0604020202020204" pitchFamily="34" charset="0"/>
              </a:rPr>
              <a:t>Therefore, </a:t>
            </a:r>
            <a:r>
              <a:rPr lang="en-US" sz="2400" dirty="0" smtClean="0">
                <a:solidFill>
                  <a:prstClr val="black"/>
                </a:solidFill>
                <a:latin typeface="Arial" panose="020B0604020202020204" pitchFamily="34" charset="0"/>
                <a:cs typeface="Arial" panose="020B0604020202020204" pitchFamily="34" charset="0"/>
              </a:rPr>
              <a:t>in order </a:t>
            </a:r>
            <a:r>
              <a:rPr lang="en-US" sz="2400" dirty="0">
                <a:solidFill>
                  <a:prstClr val="black"/>
                </a:solidFill>
                <a:latin typeface="Arial" panose="020B0604020202020204" pitchFamily="34" charset="0"/>
                <a:cs typeface="Arial" panose="020B0604020202020204" pitchFamily="34" charset="0"/>
              </a:rPr>
              <a:t>to succeed with a claim for defamation, the claimant must show the following:</a:t>
            </a:r>
          </a:p>
          <a:p>
            <a:pPr marL="1024128" lvl="1" indent="-514350" algn="just">
              <a:lnSpc>
                <a:spcPct val="100000"/>
              </a:lnSpc>
              <a:spcBef>
                <a:spcPct val="20000"/>
              </a:spcBef>
              <a:buClrTx/>
              <a:buSzTx/>
              <a:buFont typeface="+mj-lt"/>
              <a:buAutoNum type="arabicPeriod"/>
            </a:pPr>
            <a:r>
              <a:rPr lang="en-US" sz="2400" b="1" dirty="0">
                <a:solidFill>
                  <a:prstClr val="black"/>
                </a:solidFill>
                <a:latin typeface="Arial" panose="020B0604020202020204" pitchFamily="34" charset="0"/>
                <a:cs typeface="Arial" panose="020B0604020202020204" pitchFamily="34" charset="0"/>
              </a:rPr>
              <a:t>The Statement must be Defamatory;</a:t>
            </a:r>
          </a:p>
          <a:p>
            <a:pPr marL="1024128" lvl="1" indent="-514350" algn="just">
              <a:lnSpc>
                <a:spcPct val="100000"/>
              </a:lnSpc>
              <a:spcBef>
                <a:spcPct val="20000"/>
              </a:spcBef>
              <a:buClrTx/>
              <a:buSzTx/>
              <a:buFont typeface="+mj-lt"/>
              <a:buAutoNum type="arabicPeriod"/>
            </a:pPr>
            <a:r>
              <a:rPr lang="en-US" sz="2400" b="1" dirty="0">
                <a:solidFill>
                  <a:prstClr val="black"/>
                </a:solidFill>
                <a:latin typeface="Arial" panose="020B0604020202020204" pitchFamily="34" charset="0"/>
                <a:cs typeface="Arial" panose="020B0604020202020204" pitchFamily="34" charset="0"/>
              </a:rPr>
              <a:t>The Statement must be about the Plaintiff; and</a:t>
            </a:r>
          </a:p>
          <a:p>
            <a:pPr marL="1024128" lvl="1" indent="-514350" algn="just">
              <a:lnSpc>
                <a:spcPct val="100000"/>
              </a:lnSpc>
              <a:spcBef>
                <a:spcPct val="20000"/>
              </a:spcBef>
              <a:buClrTx/>
              <a:buSzTx/>
              <a:buFont typeface="+mj-lt"/>
              <a:buAutoNum type="arabicPeriod"/>
            </a:pPr>
            <a:r>
              <a:rPr lang="en-US" sz="2400" b="1" dirty="0">
                <a:solidFill>
                  <a:prstClr val="black"/>
                </a:solidFill>
                <a:latin typeface="Arial" panose="020B0604020202020204" pitchFamily="34" charset="0"/>
                <a:cs typeface="Arial" panose="020B0604020202020204" pitchFamily="34" charset="0"/>
              </a:rPr>
              <a:t>The Statement must be published.</a:t>
            </a:r>
          </a:p>
          <a:p>
            <a:pPr marL="109728" lvl="0" indent="0">
              <a:lnSpc>
                <a:spcPct val="100000"/>
              </a:lnSpc>
              <a:spcBef>
                <a:spcPct val="20000"/>
              </a:spcBef>
              <a:buClrTx/>
              <a:buSzTx/>
              <a:buNone/>
            </a:pPr>
            <a:endParaRPr lang="en-US" sz="3200" b="1" dirty="0">
              <a:solidFill>
                <a:prstClr val="black"/>
              </a:solidFill>
              <a:latin typeface="Calibri"/>
            </a:endParaRPr>
          </a:p>
          <a:p>
            <a:endParaRPr lang="en-US" dirty="0"/>
          </a:p>
        </p:txBody>
      </p:sp>
    </p:spTree>
    <p:extLst>
      <p:ext uri="{BB962C8B-B14F-4D97-AF65-F5344CB8AC3E}">
        <p14:creationId xmlns:p14="http://schemas.microsoft.com/office/powerpoint/2010/main" val="2318314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a:solidFill>
                  <a:srgbClr val="FF0000"/>
                </a:solidFill>
                <a:latin typeface="Calibri"/>
              </a:rPr>
              <a:t>INTEREST THEORY</a:t>
            </a:r>
            <a:endParaRPr lang="en-GB" dirty="0"/>
          </a:p>
        </p:txBody>
      </p:sp>
      <p:sp>
        <p:nvSpPr>
          <p:cNvPr id="3" name="Content Placeholder 2"/>
          <p:cNvSpPr>
            <a:spLocks noGrp="1"/>
          </p:cNvSpPr>
          <p:nvPr>
            <p:ph idx="1"/>
          </p:nvPr>
        </p:nvSpPr>
        <p:spPr/>
        <p:txBody>
          <a:bodyPr/>
          <a:lstStyle/>
          <a:p>
            <a:pPr lvl="0" algn="just">
              <a:buClr>
                <a:srgbClr val="B71E42"/>
              </a:buClr>
            </a:pPr>
            <a:r>
              <a:rPr lang="en-US" dirty="0">
                <a:solidFill>
                  <a:prstClr val="black"/>
                </a:solidFill>
              </a:rPr>
              <a:t>The Constitution of Zambia 1991, as amendment in 2016</a:t>
            </a:r>
          </a:p>
          <a:p>
            <a:pPr lvl="0" algn="just">
              <a:buClr>
                <a:srgbClr val="B71E42"/>
              </a:buClr>
            </a:pPr>
            <a:r>
              <a:rPr lang="en-GB" dirty="0" smtClean="0">
                <a:solidFill>
                  <a:prstClr val="black"/>
                </a:solidFill>
              </a:rPr>
              <a:t>Article </a:t>
            </a:r>
            <a:r>
              <a:rPr lang="en-GB" dirty="0">
                <a:solidFill>
                  <a:prstClr val="black"/>
                </a:solidFill>
              </a:rPr>
              <a:t>16(1) provides that, </a:t>
            </a:r>
            <a:r>
              <a:rPr lang="en-GB" b="1" dirty="0">
                <a:solidFill>
                  <a:prstClr val="black"/>
                </a:solidFill>
              </a:rPr>
              <a:t>“Except as provided in this Article, property of any description shall not be compulsorily taken possession of, and interest in or right over property of any description shall not be compulsorily acquired, unless by or under the authority of an Act of Parliament which provides for payment of adequate compensation for the property or interest or right to be taken possession of or acquired.”</a:t>
            </a:r>
          </a:p>
          <a:p>
            <a:endParaRPr lang="en-GB" dirty="0"/>
          </a:p>
        </p:txBody>
      </p:sp>
    </p:spTree>
    <p:extLst>
      <p:ext uri="{BB962C8B-B14F-4D97-AF65-F5344CB8AC3E}">
        <p14:creationId xmlns:p14="http://schemas.microsoft.com/office/powerpoint/2010/main" val="1659735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GB" cap="none" dirty="0"/>
          </a:p>
        </p:txBody>
      </p:sp>
      <p:sp>
        <p:nvSpPr>
          <p:cNvPr id="3" name="Content Placeholder 2"/>
          <p:cNvSpPr>
            <a:spLocks noGrp="1"/>
          </p:cNvSpPr>
          <p:nvPr>
            <p:ph idx="1"/>
          </p:nvPr>
        </p:nvSpPr>
        <p:spPr/>
        <p:txBody>
          <a:bodyPr>
            <a:normAutofit fontScale="77500" lnSpcReduction="20000"/>
          </a:bodyPr>
          <a:lstStyle/>
          <a:p>
            <a:pPr marL="342900" lvl="0" indent="-342900" algn="just">
              <a:lnSpc>
                <a:spcPct val="100000"/>
              </a:lnSpc>
              <a:spcBef>
                <a:spcPct val="20000"/>
              </a:spcBef>
              <a:buClrTx/>
              <a:buSzTx/>
            </a:pPr>
            <a:r>
              <a:rPr lang="en-US" sz="2400" dirty="0">
                <a:solidFill>
                  <a:srgbClr val="DE478E"/>
                </a:solidFill>
                <a:latin typeface="Calibri"/>
              </a:rPr>
              <a:t>Section 3 of the Lands Acquisition Act. </a:t>
            </a:r>
            <a:endParaRPr lang="en-US" sz="2400" dirty="0" smtClean="0">
              <a:solidFill>
                <a:srgbClr val="DE478E"/>
              </a:solidFill>
              <a:latin typeface="Calibri"/>
            </a:endParaRPr>
          </a:p>
          <a:p>
            <a:pPr marL="342900" lvl="0" indent="-342900" algn="just">
              <a:lnSpc>
                <a:spcPct val="100000"/>
              </a:lnSpc>
              <a:spcBef>
                <a:spcPct val="20000"/>
              </a:spcBef>
              <a:buClrTx/>
              <a:buSzTx/>
            </a:pPr>
            <a:r>
              <a:rPr lang="en-GB" sz="2400" dirty="0" smtClean="0">
                <a:solidFill>
                  <a:srgbClr val="DE478E"/>
                </a:solidFill>
                <a:latin typeface="Calibri"/>
              </a:rPr>
              <a:t>WILLIAM </a:t>
            </a:r>
            <a:r>
              <a:rPr lang="en-GB" sz="2400" dirty="0">
                <a:solidFill>
                  <a:srgbClr val="DE478E"/>
                </a:solidFill>
                <a:latin typeface="Calibri"/>
              </a:rPr>
              <a:t>DAVID CERLISLE WISE v ATTORNEY-GENERAL (1991) S.J. (H.C</a:t>
            </a:r>
            <a:r>
              <a:rPr lang="en-GB" sz="2400" dirty="0" smtClean="0">
                <a:solidFill>
                  <a:srgbClr val="DE478E"/>
                </a:solidFill>
                <a:latin typeface="Calibri"/>
              </a:rPr>
              <a:t>.)  </a:t>
            </a:r>
          </a:p>
          <a:p>
            <a:pPr marL="342900" lvl="0" indent="-342900" algn="just">
              <a:lnSpc>
                <a:spcPct val="100000"/>
              </a:lnSpc>
              <a:spcBef>
                <a:spcPct val="20000"/>
              </a:spcBef>
              <a:buClrTx/>
              <a:buSzTx/>
            </a:pPr>
            <a:r>
              <a:rPr lang="en-GB" sz="2400" dirty="0" smtClean="0"/>
              <a:t>“The </a:t>
            </a:r>
            <a:r>
              <a:rPr lang="en-GB" sz="2400" dirty="0"/>
              <a:t>Lands Acquisition Act, Cap. 296 of the Laws of Zambia empowers the President of the Republic of Zambia whenever he is of the opinion that it is desirable or expedient in the interest of the Republic so to do compulsorily acquire any property of any description that is the general thrust of this act. The Act does not stipulate the purpose or purposes for such compulsory acquisition. </a:t>
            </a:r>
            <a:r>
              <a:rPr lang="en-GB" sz="2400" b="1" dirty="0"/>
              <a:t>I should hasten to say that the silence of the Act on the question of the purpose or purposes for which the State may compulsorily acquire property upon payment of compensation does not per se give the State a blanket compulsory acquisition without any cause or purpose</a:t>
            </a:r>
            <a:r>
              <a:rPr lang="en-GB" sz="2400" dirty="0"/>
              <a:t>. There is a plethora of case law in common law jurisdictions which shows that where no purpose has been indicated in the statute the courts will look at the intention of the legislature and invariably give an implied purpose</a:t>
            </a:r>
            <a:r>
              <a:rPr lang="en-GB" sz="2400" dirty="0" smtClean="0"/>
              <a:t>.”</a:t>
            </a:r>
            <a:r>
              <a:rPr lang="en-GB" sz="2400" b="1" dirty="0" smtClean="0"/>
              <a:t> </a:t>
            </a:r>
            <a:r>
              <a:rPr lang="en-GB" sz="2400" b="1" dirty="0"/>
              <a:t>This is an indication that there can be no compulsory acquisition without cause or purpose</a:t>
            </a:r>
            <a:endParaRPr lang="en-GB" sz="2400" dirty="0">
              <a:solidFill>
                <a:srgbClr val="DE478E"/>
              </a:solidFill>
              <a:latin typeface="Calibri"/>
            </a:endParaRPr>
          </a:p>
          <a:p>
            <a:endParaRPr lang="en-GB" dirty="0"/>
          </a:p>
        </p:txBody>
      </p:sp>
    </p:spTree>
    <p:extLst>
      <p:ext uri="{BB962C8B-B14F-4D97-AF65-F5344CB8AC3E}">
        <p14:creationId xmlns:p14="http://schemas.microsoft.com/office/powerpoint/2010/main" val="2190195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GB" dirty="0"/>
              <a:t>So far we have been preoccupied with normative legal theory, and its endeavours to explain the concept of law, as it were, from within. </a:t>
            </a:r>
            <a:endParaRPr lang="en-GB" dirty="0" smtClean="0"/>
          </a:p>
          <a:p>
            <a:pPr marL="0" indent="0" algn="just">
              <a:buNone/>
            </a:pPr>
            <a:r>
              <a:rPr lang="en-GB" dirty="0" smtClean="0"/>
              <a:t>That </a:t>
            </a:r>
            <a:r>
              <a:rPr lang="en-GB" dirty="0"/>
              <a:t>is to say, normative legal theory concentrates on legal doctrine and the relations between rules, concepts, principles, and other constructs employed by courts and lawyers engaged in the actual practice of the law. </a:t>
            </a:r>
            <a:endParaRPr lang="en-GB" dirty="0" smtClean="0"/>
          </a:p>
          <a:p>
            <a:pPr marL="0" indent="0" algn="just">
              <a:buNone/>
            </a:pPr>
            <a:r>
              <a:rPr lang="en-GB" b="1" dirty="0" smtClean="0"/>
              <a:t>But </a:t>
            </a:r>
            <a:r>
              <a:rPr lang="en-GB" b="1" dirty="0"/>
              <a:t>there is another approach to legal analysis that attempts to understand the nature of these phenomena by reference to the social conditions in which they function. </a:t>
            </a:r>
            <a:endParaRPr lang="en-GB" b="1" dirty="0" smtClean="0"/>
          </a:p>
          <a:p>
            <a:pPr marL="0" indent="0" algn="just">
              <a:buNone/>
            </a:pPr>
            <a:r>
              <a:rPr lang="en-GB" dirty="0" smtClean="0"/>
              <a:t>This </a:t>
            </a:r>
            <a:r>
              <a:rPr lang="en-GB" dirty="0"/>
              <a:t>sociological approach has exercised a considerable influence, often unacknowledged, on the philosophy of law</a:t>
            </a:r>
            <a:endParaRPr lang="en-GB" b="1" dirty="0"/>
          </a:p>
        </p:txBody>
      </p:sp>
    </p:spTree>
    <p:extLst>
      <p:ext uri="{BB962C8B-B14F-4D97-AF65-F5344CB8AC3E}">
        <p14:creationId xmlns:p14="http://schemas.microsoft.com/office/powerpoint/2010/main" val="1375184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a:solidFill>
                  <a:srgbClr val="FF0000"/>
                </a:solidFill>
                <a:latin typeface="Calibri"/>
              </a:rPr>
              <a:t>Interest Theory</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smtClean="0"/>
              <a:t>Zambia National Holdings Limited And United National Independence Party (UNIP) V. The Attorney-general (1994) S.J. 22 (S.C.) </a:t>
            </a:r>
          </a:p>
          <a:p>
            <a:pPr algn="just"/>
            <a:r>
              <a:rPr lang="en-US" dirty="0" smtClean="0"/>
              <a:t>The </a:t>
            </a:r>
            <a:r>
              <a:rPr lang="en-US" dirty="0"/>
              <a:t>appellants brought a petition in the High Court to challenge the decision for the respondent to acquire compulsorily under the Lands Acquisition Act the appellants' land being Stand number 10934 Lusaka which is also known as the New UNIP Headquarters. The President resolved that it was desirable or expedient in the </a:t>
            </a:r>
            <a:r>
              <a:rPr lang="en-US" dirty="0" smtClean="0"/>
              <a:t>interests </a:t>
            </a:r>
            <a:r>
              <a:rPr lang="en-US" dirty="0"/>
              <a:t>of the Republic to acquire this property whereupon the appropriate </a:t>
            </a:r>
            <a:r>
              <a:rPr lang="en-US" dirty="0" smtClean="0"/>
              <a:t>Minister </a:t>
            </a:r>
            <a:r>
              <a:rPr lang="en-US" dirty="0"/>
              <a:t>gave notice to the appellants of the Government's intention in that behalf and the steps and formalities under the Act for such acquisition were commenced. The appellants wrote to the respondent suggesting a sum of money to be </a:t>
            </a:r>
            <a:r>
              <a:rPr lang="en-US" dirty="0" smtClean="0"/>
              <a:t>paid </a:t>
            </a:r>
            <a:r>
              <a:rPr lang="en-US" dirty="0"/>
              <a:t>as </a:t>
            </a:r>
            <a:r>
              <a:rPr lang="en-US" dirty="0" smtClean="0"/>
              <a:t>compensation </a:t>
            </a:r>
            <a:r>
              <a:rPr lang="en-US" dirty="0"/>
              <a:t>but as it </a:t>
            </a:r>
            <a:r>
              <a:rPr lang="en-US" dirty="0" smtClean="0"/>
              <a:t>turned </a:t>
            </a:r>
            <a:r>
              <a:rPr lang="en-US" dirty="0"/>
              <a:t>out, and as the parties specifically informed the learned trial judge, they wished the question of compensation to be postponed until the court had disposed of the challenge to the legality and constitutionality of the compulsory acquisition. The petition was unsuccessful and the appellants appealed. </a:t>
            </a:r>
          </a:p>
        </p:txBody>
      </p:sp>
    </p:spTree>
    <p:extLst>
      <p:ext uri="{BB962C8B-B14F-4D97-AF65-F5344CB8AC3E}">
        <p14:creationId xmlns:p14="http://schemas.microsoft.com/office/powerpoint/2010/main" val="979007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a:solidFill>
                  <a:srgbClr val="FF0000"/>
                </a:solidFill>
                <a:latin typeface="Calibri"/>
              </a:rPr>
              <a:t>Interest Theory</a:t>
            </a:r>
            <a:endParaRPr lang="en-US" dirty="0"/>
          </a:p>
        </p:txBody>
      </p:sp>
      <p:sp>
        <p:nvSpPr>
          <p:cNvPr id="3" name="Content Placeholder 2"/>
          <p:cNvSpPr>
            <a:spLocks noGrp="1"/>
          </p:cNvSpPr>
          <p:nvPr>
            <p:ph idx="1"/>
          </p:nvPr>
        </p:nvSpPr>
        <p:spPr/>
        <p:txBody>
          <a:bodyPr/>
          <a:lstStyle/>
          <a:p>
            <a:r>
              <a:rPr lang="en-US" b="1" dirty="0" smtClean="0"/>
              <a:t>Holding</a:t>
            </a:r>
          </a:p>
          <a:p>
            <a:pPr algn="just"/>
            <a:r>
              <a:rPr lang="en-US" b="1" dirty="0" smtClean="0"/>
              <a:t>“The Lands Acquisition </a:t>
            </a:r>
            <a:r>
              <a:rPr lang="en-US" b="1" dirty="0"/>
              <a:t>Act did not contravene the spirit and intent of Article 16(1) of the Constitution (iv) The appellants did not discharge the burden which was on them to demonstrate mala fides on the part of the President (v) The acquisition here was not unlawful for want of a prior tender of </a:t>
            </a:r>
            <a:r>
              <a:rPr lang="en-US" b="1" dirty="0" smtClean="0"/>
              <a:t>compensation”</a:t>
            </a:r>
            <a:endParaRPr lang="en-US" b="1" dirty="0"/>
          </a:p>
        </p:txBody>
      </p:sp>
    </p:spTree>
    <p:extLst>
      <p:ext uri="{BB962C8B-B14F-4D97-AF65-F5344CB8AC3E}">
        <p14:creationId xmlns:p14="http://schemas.microsoft.com/office/powerpoint/2010/main" val="2690875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US" cap="none" dirty="0"/>
          </a:p>
        </p:txBody>
      </p:sp>
      <p:sp>
        <p:nvSpPr>
          <p:cNvPr id="3" name="Content Placeholder 2"/>
          <p:cNvSpPr>
            <a:spLocks noGrp="1"/>
          </p:cNvSpPr>
          <p:nvPr>
            <p:ph idx="1"/>
          </p:nvPr>
        </p:nvSpPr>
        <p:spPr/>
        <p:txBody>
          <a:bodyPr>
            <a:normAutofit/>
          </a:bodyPr>
          <a:lstStyle/>
          <a:p>
            <a:r>
              <a:rPr lang="en-US" b="1" dirty="0" err="1">
                <a:solidFill>
                  <a:srgbClr val="212529"/>
                </a:solidFill>
                <a:latin typeface="Lato"/>
              </a:rPr>
              <a:t>Kachasu</a:t>
            </a:r>
            <a:r>
              <a:rPr lang="en-US" b="1" dirty="0">
                <a:solidFill>
                  <a:srgbClr val="212529"/>
                </a:solidFill>
                <a:latin typeface="Lato"/>
              </a:rPr>
              <a:t> v AG (HC 145 of 1967) [1967] ZMHC 18 (10 November 1967</a:t>
            </a:r>
            <a:r>
              <a:rPr lang="en-US" b="1" dirty="0" smtClean="0">
                <a:solidFill>
                  <a:srgbClr val="212529"/>
                </a:solidFill>
                <a:latin typeface="Lato"/>
              </a:rPr>
              <a:t>)</a:t>
            </a:r>
            <a:endParaRPr lang="en-US" b="1" dirty="0" smtClean="0"/>
          </a:p>
          <a:p>
            <a:pPr algn="just"/>
            <a:r>
              <a:rPr lang="en-US" dirty="0" smtClean="0"/>
              <a:t>Constitutional </a:t>
            </a:r>
            <a:r>
              <a:rPr lang="en-US" dirty="0"/>
              <a:t>law - Freedom of conscience - meaning of "reasonably</a:t>
            </a:r>
            <a:br>
              <a:rPr lang="en-US" dirty="0"/>
            </a:br>
            <a:r>
              <a:rPr lang="en-US" dirty="0"/>
              <a:t>justifiable in a democratic society" in section 21 (5) of the Constitution.</a:t>
            </a:r>
            <a:br>
              <a:rPr lang="en-US" dirty="0"/>
            </a:br>
            <a:endParaRPr lang="en-US" dirty="0" smtClean="0"/>
          </a:p>
          <a:p>
            <a:pPr algn="just"/>
            <a:r>
              <a:rPr lang="en-US" dirty="0" smtClean="0"/>
              <a:t>Holding..</a:t>
            </a:r>
            <a:endParaRPr lang="en-US" dirty="0" smtClean="0"/>
          </a:p>
          <a:p>
            <a:pPr>
              <a:lnSpc>
                <a:spcPct val="100000"/>
              </a:lnSpc>
            </a:pPr>
            <a:r>
              <a:rPr lang="en-US" dirty="0" smtClean="0"/>
              <a:t>“A </a:t>
            </a:r>
            <a:r>
              <a:rPr lang="en-US" dirty="0"/>
              <a:t>regulation requiring pupils in Government schools to sing the national anthem and to</a:t>
            </a:r>
            <a:br>
              <a:rPr lang="en-US" dirty="0"/>
            </a:br>
            <a:r>
              <a:rPr lang="en-US" dirty="0"/>
              <a:t>salute the national flag, and a regulation giving the head of a school the power to suspend</a:t>
            </a:r>
            <a:br>
              <a:rPr lang="en-US" dirty="0"/>
            </a:br>
            <a:r>
              <a:rPr lang="en-US" dirty="0"/>
              <a:t>for failure to do so, are both reasonably justifiable in a democratic </a:t>
            </a:r>
            <a:r>
              <a:rPr lang="en-US" dirty="0" smtClean="0"/>
              <a:t>society”</a:t>
            </a:r>
            <a:endParaRPr lang="en-US" dirty="0"/>
          </a:p>
        </p:txBody>
      </p:sp>
    </p:spTree>
    <p:extLst>
      <p:ext uri="{BB962C8B-B14F-4D97-AF65-F5344CB8AC3E}">
        <p14:creationId xmlns:p14="http://schemas.microsoft.com/office/powerpoint/2010/main" val="2218521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600" b="1" cap="none" dirty="0" smtClean="0">
                <a:solidFill>
                  <a:srgbClr val="FF0000"/>
                </a:solidFill>
                <a:latin typeface="Calibri"/>
              </a:rPr>
              <a:t>INTEREST THEORY</a:t>
            </a:r>
            <a:endParaRPr lang="en-US" cap="none" dirty="0"/>
          </a:p>
        </p:txBody>
      </p:sp>
      <p:sp>
        <p:nvSpPr>
          <p:cNvPr id="3" name="Content Placeholder 2"/>
          <p:cNvSpPr>
            <a:spLocks noGrp="1"/>
          </p:cNvSpPr>
          <p:nvPr>
            <p:ph idx="1"/>
          </p:nvPr>
        </p:nvSpPr>
        <p:spPr/>
        <p:txBody>
          <a:bodyPr>
            <a:normAutofit/>
          </a:bodyPr>
          <a:lstStyle/>
          <a:p>
            <a:r>
              <a:rPr lang="en-US" b="1" dirty="0" smtClean="0"/>
              <a:t>Section 7 </a:t>
            </a:r>
            <a:r>
              <a:rPr lang="en-US" b="1" dirty="0"/>
              <a:t>of the Tanzania Pipeline Act CAP </a:t>
            </a:r>
            <a:r>
              <a:rPr lang="en-US" b="1" dirty="0" smtClean="0"/>
              <a:t>455 </a:t>
            </a:r>
            <a:r>
              <a:rPr lang="en-US" dirty="0" smtClean="0"/>
              <a:t>provides for the </a:t>
            </a:r>
            <a:r>
              <a:rPr lang="en-US" b="1" dirty="0" smtClean="0"/>
              <a:t>Compulsory </a:t>
            </a:r>
            <a:r>
              <a:rPr lang="en-US" b="1" dirty="0"/>
              <a:t>acquisition of private </a:t>
            </a:r>
            <a:r>
              <a:rPr lang="en-US" b="1" dirty="0" smtClean="0"/>
              <a:t>land.</a:t>
            </a:r>
          </a:p>
          <a:p>
            <a:pPr algn="just"/>
            <a:r>
              <a:rPr lang="en-US" dirty="0" smtClean="0"/>
              <a:t>“(1)The </a:t>
            </a:r>
            <a:r>
              <a:rPr lang="en-US" dirty="0"/>
              <a:t>President may by order published in the Gazette acquire by compulsion in his name private land for use by the Company</a:t>
            </a:r>
            <a:r>
              <a:rPr lang="en-US" dirty="0" smtClean="0"/>
              <a:t>. (2) Before </a:t>
            </a:r>
            <a:r>
              <a:rPr lang="en-US" dirty="0"/>
              <a:t>making an order under subsection (1), the President shall be satisfied that</a:t>
            </a:r>
            <a:r>
              <a:rPr lang="en-US" dirty="0" smtClean="0"/>
              <a:t>— (a) the </a:t>
            </a:r>
            <a:r>
              <a:rPr lang="en-US" dirty="0"/>
              <a:t>Company has taken all reasonable steps to acquire on reasonable terms by agreement the land which it wishes to use and has been unable to do so; </a:t>
            </a:r>
            <a:r>
              <a:rPr lang="en-US" dirty="0" smtClean="0"/>
              <a:t>and (b) the </a:t>
            </a:r>
            <a:r>
              <a:rPr lang="en-US" dirty="0"/>
              <a:t>acquisition of such land is necessary for the carrying out of the objects of the Company.</a:t>
            </a:r>
          </a:p>
        </p:txBody>
      </p:sp>
    </p:spTree>
    <p:extLst>
      <p:ext uri="{BB962C8B-B14F-4D97-AF65-F5344CB8AC3E}">
        <p14:creationId xmlns:p14="http://schemas.microsoft.com/office/powerpoint/2010/main" val="42872607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continuation</a:t>
            </a:r>
            <a:endParaRPr lang="en-US" dirty="0"/>
          </a:p>
        </p:txBody>
      </p:sp>
      <p:sp>
        <p:nvSpPr>
          <p:cNvPr id="3" name="Content Placeholder 2"/>
          <p:cNvSpPr>
            <a:spLocks noGrp="1"/>
          </p:cNvSpPr>
          <p:nvPr>
            <p:ph idx="1"/>
          </p:nvPr>
        </p:nvSpPr>
        <p:spPr/>
        <p:txBody>
          <a:bodyPr/>
          <a:lstStyle/>
          <a:p>
            <a:pPr algn="just"/>
            <a:r>
              <a:rPr lang="en-US" dirty="0" smtClean="0"/>
              <a:t>“(</a:t>
            </a:r>
            <a:r>
              <a:rPr lang="en-US" dirty="0"/>
              <a:t>3)The President may, under such conditions as he deems fit, including the payment of rent, permit the use by the </a:t>
            </a:r>
            <a:r>
              <a:rPr lang="en-US" u="sng" dirty="0">
                <a:hlinkClick r:id="rId2"/>
              </a:rPr>
              <a:t>Company</a:t>
            </a:r>
            <a:r>
              <a:rPr lang="en-US" dirty="0"/>
              <a:t> of any land which he has acquired under the provisions of subsection (1), so, however, that—(a)the land shall not be used by the </a:t>
            </a:r>
            <a:r>
              <a:rPr lang="en-US" u="sng" dirty="0">
                <a:hlinkClick r:id="rId2"/>
              </a:rPr>
              <a:t>Company</a:t>
            </a:r>
            <a:r>
              <a:rPr lang="en-US" dirty="0"/>
              <a:t> for any purpose other than the purpose for which it was acquired under the provisions of subsection (1); and(b)the land or such part of it as the President may determine shall revert to the use and absolute control of the President if it or any part of it is used for any purpose other than the purpose for which it was acquired under the provisions of subsection (1).(4)The </a:t>
            </a:r>
            <a:r>
              <a:rPr lang="en-US" u="sng" dirty="0">
                <a:hlinkClick r:id="rId2"/>
              </a:rPr>
              <a:t>Company</a:t>
            </a:r>
            <a:r>
              <a:rPr lang="en-US" dirty="0"/>
              <a:t> may, at any time after being permitted to use any land under this section, enter into possession or enjoyment of the land</a:t>
            </a:r>
            <a:r>
              <a:rPr lang="en-US" dirty="0" smtClean="0"/>
              <a:t>.”</a:t>
            </a:r>
            <a:endParaRPr lang="en-US" dirty="0"/>
          </a:p>
        </p:txBody>
      </p:sp>
    </p:spTree>
    <p:extLst>
      <p:ext uri="{BB962C8B-B14F-4D97-AF65-F5344CB8AC3E}">
        <p14:creationId xmlns:p14="http://schemas.microsoft.com/office/powerpoint/2010/main" val="2295816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continuation</a:t>
            </a:r>
            <a:endParaRPr lang="en-US" dirty="0"/>
          </a:p>
        </p:txBody>
      </p:sp>
      <p:sp>
        <p:nvSpPr>
          <p:cNvPr id="3" name="Content Placeholder 2"/>
          <p:cNvSpPr>
            <a:spLocks noGrp="1"/>
          </p:cNvSpPr>
          <p:nvPr>
            <p:ph idx="1"/>
          </p:nvPr>
        </p:nvSpPr>
        <p:spPr/>
        <p:txBody>
          <a:bodyPr/>
          <a:lstStyle/>
          <a:p>
            <a:r>
              <a:rPr lang="en-US" b="1" dirty="0">
                <a:solidFill>
                  <a:srgbClr val="212529"/>
                </a:solidFill>
                <a:latin typeface="Palatino"/>
              </a:rPr>
              <a:t>8. Payment of adequate compensation</a:t>
            </a:r>
          </a:p>
          <a:p>
            <a:pPr algn="just"/>
            <a:r>
              <a:rPr lang="en-US" dirty="0" smtClean="0">
                <a:solidFill>
                  <a:srgbClr val="212529"/>
                </a:solidFill>
                <a:latin typeface="Palatino"/>
              </a:rPr>
              <a:t>“Where </a:t>
            </a:r>
            <a:r>
              <a:rPr lang="en-US" dirty="0">
                <a:solidFill>
                  <a:srgbClr val="212529"/>
                </a:solidFill>
                <a:latin typeface="Palatino"/>
              </a:rPr>
              <a:t>the powers under section six or seven are exercised by the President, every person having an interest in or right over the land concerned shall be paid adequate compensation from moneys appropriated by Parliament for the purpose</a:t>
            </a:r>
            <a:r>
              <a:rPr lang="en-US" dirty="0" smtClean="0">
                <a:solidFill>
                  <a:srgbClr val="212529"/>
                </a:solidFill>
                <a:latin typeface="Palatino"/>
              </a:rPr>
              <a:t>.”</a:t>
            </a:r>
          </a:p>
          <a:p>
            <a:pPr algn="just"/>
            <a:r>
              <a:rPr lang="en-US" dirty="0" smtClean="0">
                <a:solidFill>
                  <a:srgbClr val="212529"/>
                </a:solidFill>
                <a:latin typeface="Palatino"/>
              </a:rPr>
              <a:t>How would you criticize Pounds theory of Law?</a:t>
            </a:r>
            <a:endParaRPr lang="en-US" dirty="0"/>
          </a:p>
        </p:txBody>
      </p:sp>
    </p:spTree>
    <p:extLst>
      <p:ext uri="{BB962C8B-B14F-4D97-AF65-F5344CB8AC3E}">
        <p14:creationId xmlns:p14="http://schemas.microsoft.com/office/powerpoint/2010/main" val="3194728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Interest theory</a:t>
            </a: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i="1" dirty="0" err="1">
                <a:solidFill>
                  <a:srgbClr val="FF0000"/>
                </a:solidFill>
                <a:latin typeface="Calibri"/>
              </a:rPr>
              <a:t>Miyanda</a:t>
            </a:r>
            <a:r>
              <a:rPr lang="en-US" i="1" dirty="0">
                <a:solidFill>
                  <a:srgbClr val="FF0000"/>
                </a:solidFill>
                <a:latin typeface="Calibri"/>
              </a:rPr>
              <a:t> v AG (1985) ZR 185 </a:t>
            </a:r>
            <a:r>
              <a:rPr lang="en-US" dirty="0">
                <a:solidFill>
                  <a:srgbClr val="1F497D"/>
                </a:solidFill>
                <a:latin typeface="Calibri"/>
              </a:rPr>
              <a:t>(were rights are vested in an individual no law can later be enacted to take away those rights. It is important to achieve social harmony) </a:t>
            </a:r>
          </a:p>
          <a:p>
            <a:endParaRPr lang="en-GB" dirty="0"/>
          </a:p>
        </p:txBody>
      </p:sp>
    </p:spTree>
    <p:extLst>
      <p:ext uri="{BB962C8B-B14F-4D97-AF65-F5344CB8AC3E}">
        <p14:creationId xmlns:p14="http://schemas.microsoft.com/office/powerpoint/2010/main" val="322807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cap="none" dirty="0" smtClean="0">
                <a:solidFill>
                  <a:srgbClr val="C00000"/>
                </a:solidFill>
                <a:effectLst>
                  <a:outerShdw blurRad="50800" dist="38100" dir="2700000" algn="tl" rotWithShape="0">
                    <a:prstClr val="black">
                      <a:alpha val="40000"/>
                    </a:prstClr>
                  </a:outerShdw>
                </a:effectLst>
                <a:latin typeface="Calibri"/>
              </a:rPr>
              <a:t>LEON DUGUIT</a:t>
            </a:r>
            <a:endParaRPr lang="en-GB" cap="none"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sz="2200" dirty="0">
                <a:solidFill>
                  <a:prstClr val="black"/>
                </a:solidFill>
                <a:latin typeface="Calibri"/>
              </a:rPr>
              <a:t>He gave the theory of Social Solidarity which </a:t>
            </a:r>
            <a:r>
              <a:rPr lang="en-US" sz="2200" dirty="0" smtClean="0">
                <a:solidFill>
                  <a:prstClr val="black"/>
                </a:solidFill>
                <a:latin typeface="Calibri"/>
              </a:rPr>
              <a:t>explains </a:t>
            </a:r>
            <a:r>
              <a:rPr lang="en-US" sz="2200" dirty="0">
                <a:solidFill>
                  <a:prstClr val="black"/>
                </a:solidFill>
                <a:latin typeface="Calibri"/>
              </a:rPr>
              <a:t>the social cooperation between individuals for their need and existence.</a:t>
            </a:r>
          </a:p>
          <a:p>
            <a:pPr marL="342900" lvl="0" indent="-342900">
              <a:lnSpc>
                <a:spcPct val="100000"/>
              </a:lnSpc>
              <a:spcBef>
                <a:spcPct val="20000"/>
              </a:spcBef>
              <a:buClrTx/>
              <a:buSzTx/>
            </a:pPr>
            <a:endParaRPr lang="en-US" sz="2200" dirty="0">
              <a:solidFill>
                <a:prstClr val="black"/>
              </a:solidFill>
              <a:latin typeface="Calibri"/>
            </a:endParaRPr>
          </a:p>
          <a:p>
            <a:pPr marL="342900" lvl="0" indent="-342900">
              <a:lnSpc>
                <a:spcPct val="100000"/>
              </a:lnSpc>
              <a:spcBef>
                <a:spcPct val="20000"/>
              </a:spcBef>
              <a:buClrTx/>
              <a:buSzTx/>
            </a:pPr>
            <a:r>
              <a:rPr lang="en-US" sz="2200" dirty="0">
                <a:solidFill>
                  <a:prstClr val="black"/>
                </a:solidFill>
                <a:latin typeface="Calibri"/>
              </a:rPr>
              <a:t>Social Solidarity </a:t>
            </a:r>
            <a:r>
              <a:rPr lang="en-US" sz="2200" dirty="0" smtClean="0">
                <a:solidFill>
                  <a:prstClr val="black"/>
                </a:solidFill>
                <a:latin typeface="Calibri"/>
              </a:rPr>
              <a:t>explains </a:t>
            </a:r>
            <a:r>
              <a:rPr lang="en-US" sz="2200" dirty="0">
                <a:solidFill>
                  <a:prstClr val="black"/>
                </a:solidFill>
                <a:latin typeface="Calibri"/>
              </a:rPr>
              <a:t>the interdependence of men on his other fellow men.</a:t>
            </a:r>
          </a:p>
          <a:p>
            <a:pPr marL="342900" lvl="0" indent="-342900">
              <a:lnSpc>
                <a:spcPct val="100000"/>
              </a:lnSpc>
              <a:spcBef>
                <a:spcPct val="20000"/>
              </a:spcBef>
              <a:buClrTx/>
              <a:buSzTx/>
            </a:pPr>
            <a:endParaRPr lang="en-US" sz="2200" dirty="0">
              <a:solidFill>
                <a:prstClr val="black"/>
              </a:solidFill>
              <a:latin typeface="Calibri"/>
            </a:endParaRPr>
          </a:p>
          <a:p>
            <a:pPr marL="342900" lvl="0" indent="-342900">
              <a:lnSpc>
                <a:spcPct val="100000"/>
              </a:lnSpc>
              <a:spcBef>
                <a:spcPct val="20000"/>
              </a:spcBef>
              <a:buClrTx/>
              <a:buSzTx/>
            </a:pPr>
            <a:r>
              <a:rPr lang="en-US" sz="2200" dirty="0">
                <a:solidFill>
                  <a:prstClr val="black"/>
                </a:solidFill>
                <a:latin typeface="Calibri"/>
              </a:rPr>
              <a:t>considered that law as bad law which does not promote social solidarity. </a:t>
            </a:r>
            <a:r>
              <a:rPr lang="en-US" sz="2200" dirty="0" smtClean="0">
                <a:solidFill>
                  <a:prstClr val="black"/>
                </a:solidFill>
                <a:latin typeface="Calibri"/>
              </a:rPr>
              <a:t>Every </a:t>
            </a:r>
            <a:r>
              <a:rPr lang="en-US" sz="2200" dirty="0">
                <a:solidFill>
                  <a:prstClr val="black"/>
                </a:solidFill>
                <a:latin typeface="Calibri"/>
              </a:rPr>
              <a:t>man had the right and duty to promote social solidarity.</a:t>
            </a:r>
          </a:p>
          <a:p>
            <a:endParaRPr lang="en-GB" dirty="0"/>
          </a:p>
        </p:txBody>
      </p:sp>
    </p:spTree>
    <p:extLst>
      <p:ext uri="{BB962C8B-B14F-4D97-AF65-F5344CB8AC3E}">
        <p14:creationId xmlns:p14="http://schemas.microsoft.com/office/powerpoint/2010/main" val="2194581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cap="none" dirty="0">
                <a:solidFill>
                  <a:srgbClr val="C00000"/>
                </a:solidFill>
                <a:effectLst>
                  <a:outerShdw blurRad="50800" dist="38100" dir="2700000" algn="tl" rotWithShape="0">
                    <a:prstClr val="black">
                      <a:alpha val="40000"/>
                    </a:prstClr>
                  </a:outerShdw>
                </a:effectLst>
                <a:latin typeface="Calibri"/>
              </a:rPr>
              <a:t>LEON DUGUIT</a:t>
            </a:r>
            <a:endParaRPr lang="en-GB" dirty="0"/>
          </a:p>
        </p:txBody>
      </p:sp>
      <p:sp>
        <p:nvSpPr>
          <p:cNvPr id="3" name="Content Placeholder 2"/>
          <p:cNvSpPr>
            <a:spLocks noGrp="1"/>
          </p:cNvSpPr>
          <p:nvPr>
            <p:ph idx="1"/>
          </p:nvPr>
        </p:nvSpPr>
        <p:spPr/>
        <p:txBody>
          <a:bodyPr/>
          <a:lstStyle/>
          <a:p>
            <a:pPr lvl="0" algn="just">
              <a:buClr>
                <a:srgbClr val="B71E42"/>
              </a:buClr>
            </a:pPr>
            <a:r>
              <a:rPr lang="en-US" dirty="0">
                <a:solidFill>
                  <a:prstClr val="black"/>
                </a:solidFill>
              </a:rPr>
              <a:t>The Partnership Act 1890, defines a partnership as a relation that subsists between persons carrying on a business in common with a view of profit.  </a:t>
            </a:r>
            <a:r>
              <a:rPr lang="en-US" b="1" dirty="0">
                <a:solidFill>
                  <a:prstClr val="black"/>
                </a:solidFill>
              </a:rPr>
              <a:t>See section 1(1) of the Act.</a:t>
            </a:r>
          </a:p>
          <a:p>
            <a:pPr lvl="0">
              <a:buClr>
                <a:srgbClr val="B71E42"/>
              </a:buClr>
            </a:pPr>
            <a:r>
              <a:rPr lang="en-US" dirty="0" smtClean="0">
                <a:solidFill>
                  <a:prstClr val="black"/>
                </a:solidFill>
              </a:rPr>
              <a:t>According </a:t>
            </a:r>
            <a:r>
              <a:rPr lang="en-US" dirty="0">
                <a:solidFill>
                  <a:prstClr val="black"/>
                </a:solidFill>
              </a:rPr>
              <a:t>to s.1(3), persons who have entered into partnership with each other are collectively called ‘a firm’</a:t>
            </a:r>
            <a:endParaRPr lang="en-GB" dirty="0">
              <a:solidFill>
                <a:prstClr val="black"/>
              </a:solidFill>
            </a:endParaRPr>
          </a:p>
          <a:p>
            <a:endParaRPr lang="en-GB" dirty="0"/>
          </a:p>
        </p:txBody>
      </p:sp>
    </p:spTree>
    <p:extLst>
      <p:ext uri="{BB962C8B-B14F-4D97-AF65-F5344CB8AC3E}">
        <p14:creationId xmlns:p14="http://schemas.microsoft.com/office/powerpoint/2010/main" val="27130435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cap="none" dirty="0">
                <a:solidFill>
                  <a:srgbClr val="C00000"/>
                </a:solidFill>
                <a:effectLst>
                  <a:outerShdw blurRad="50800" dist="38100" dir="2700000" algn="tl" rotWithShape="0">
                    <a:prstClr val="black">
                      <a:alpha val="40000"/>
                    </a:prstClr>
                  </a:outerShdw>
                </a:effectLst>
                <a:latin typeface="Calibri"/>
              </a:rPr>
              <a:t>LEON DUGUIT</a:t>
            </a:r>
            <a:endParaRPr lang="en-GB" dirty="0"/>
          </a:p>
        </p:txBody>
      </p:sp>
      <p:sp>
        <p:nvSpPr>
          <p:cNvPr id="3" name="Content Placeholder 2"/>
          <p:cNvSpPr>
            <a:spLocks noGrp="1"/>
          </p:cNvSpPr>
          <p:nvPr>
            <p:ph idx="1"/>
          </p:nvPr>
        </p:nvSpPr>
        <p:spPr/>
        <p:txBody>
          <a:bodyPr/>
          <a:lstStyle/>
          <a:p>
            <a:pPr lvl="0" algn="just">
              <a:buClr>
                <a:srgbClr val="B71E42"/>
              </a:buClr>
            </a:pPr>
            <a:r>
              <a:rPr lang="en-US" b="1" dirty="0">
                <a:solidFill>
                  <a:prstClr val="black"/>
                </a:solidFill>
              </a:rPr>
              <a:t>Section 2 of the Co-operative Societies Act No. 20 of 1998 </a:t>
            </a:r>
            <a:r>
              <a:rPr lang="en-US" dirty="0">
                <a:solidFill>
                  <a:prstClr val="black"/>
                </a:solidFill>
              </a:rPr>
              <a:t>defines a co-operative society as, </a:t>
            </a:r>
            <a:r>
              <a:rPr lang="en-US" b="1" dirty="0">
                <a:solidFill>
                  <a:prstClr val="black"/>
                </a:solidFill>
              </a:rPr>
              <a:t>“any enterprise or organization owned collectively by its members and managed collectively for social economic benefit and whose activities are not prohibited by law”. </a:t>
            </a:r>
          </a:p>
        </p:txBody>
      </p:sp>
    </p:spTree>
    <p:extLst>
      <p:ext uri="{BB962C8B-B14F-4D97-AF65-F5344CB8AC3E}">
        <p14:creationId xmlns:p14="http://schemas.microsoft.com/office/powerpoint/2010/main" val="1993902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INTRODUCTION</a:t>
            </a:r>
            <a:endParaRPr lang="en-GB" dirty="0"/>
          </a:p>
        </p:txBody>
      </p:sp>
      <p:sp>
        <p:nvSpPr>
          <p:cNvPr id="3" name="Content Placeholder 2"/>
          <p:cNvSpPr>
            <a:spLocks noGrp="1"/>
          </p:cNvSpPr>
          <p:nvPr>
            <p:ph idx="1"/>
          </p:nvPr>
        </p:nvSpPr>
        <p:spPr/>
        <p:txBody>
          <a:bodyPr/>
          <a:lstStyle/>
          <a:p>
            <a:r>
              <a:rPr lang="en-GB" dirty="0"/>
              <a:t>A sociological account of law normally rests on three closely related claims: </a:t>
            </a:r>
            <a:endParaRPr lang="en-GB" dirty="0" smtClean="0"/>
          </a:p>
          <a:p>
            <a:pPr marL="0" indent="0">
              <a:buNone/>
            </a:pPr>
            <a:r>
              <a:rPr lang="en-GB" b="1" dirty="0" smtClean="0"/>
              <a:t>1. that </a:t>
            </a:r>
            <a:r>
              <a:rPr lang="en-GB" b="1" dirty="0"/>
              <a:t>law cannot be understood except as a ‘social phenomenon’, </a:t>
            </a:r>
            <a:endParaRPr lang="en-GB" b="1" dirty="0" smtClean="0"/>
          </a:p>
          <a:p>
            <a:pPr marL="0" indent="0">
              <a:buNone/>
            </a:pPr>
            <a:r>
              <a:rPr lang="en-GB" b="1" dirty="0" smtClean="0"/>
              <a:t>2. that </a:t>
            </a:r>
            <a:r>
              <a:rPr lang="en-GB" b="1" dirty="0"/>
              <a:t>an analysis of legal concepts provides only a partial explanation of ‘law in action’, and that </a:t>
            </a:r>
            <a:endParaRPr lang="en-GB" b="1" dirty="0" smtClean="0"/>
          </a:p>
          <a:p>
            <a:pPr marL="0" indent="0">
              <a:buNone/>
            </a:pPr>
            <a:r>
              <a:rPr lang="en-GB" b="1" dirty="0" smtClean="0"/>
              <a:t>3. law </a:t>
            </a:r>
            <a:r>
              <a:rPr lang="en-GB" b="1" dirty="0"/>
              <a:t>is merely one form of social control.</a:t>
            </a:r>
          </a:p>
        </p:txBody>
      </p:sp>
    </p:spTree>
    <p:extLst>
      <p:ext uri="{BB962C8B-B14F-4D97-AF65-F5344CB8AC3E}">
        <p14:creationId xmlns:p14="http://schemas.microsoft.com/office/powerpoint/2010/main" val="4050225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cap="none" dirty="0">
                <a:solidFill>
                  <a:srgbClr val="C00000"/>
                </a:solidFill>
                <a:effectLst>
                  <a:outerShdw blurRad="50800" dist="38100" dir="2700000" algn="tl" rotWithShape="0">
                    <a:prstClr val="black">
                      <a:alpha val="40000"/>
                    </a:prstClr>
                  </a:outerShdw>
                </a:effectLst>
                <a:latin typeface="Calibri"/>
              </a:rPr>
              <a:t>LEON DUGUIT</a:t>
            </a:r>
            <a:endParaRPr lang="en-GB" dirty="0"/>
          </a:p>
        </p:txBody>
      </p:sp>
      <p:sp>
        <p:nvSpPr>
          <p:cNvPr id="3" name="Content Placeholder 2"/>
          <p:cNvSpPr>
            <a:spLocks noGrp="1"/>
          </p:cNvSpPr>
          <p:nvPr>
            <p:ph idx="1"/>
          </p:nvPr>
        </p:nvSpPr>
        <p:spPr/>
        <p:txBody>
          <a:bodyPr/>
          <a:lstStyle/>
          <a:p>
            <a:pPr lvl="0" algn="just">
              <a:buClr>
                <a:srgbClr val="B71E42"/>
              </a:buClr>
            </a:pPr>
            <a:r>
              <a:rPr lang="en-US" b="1" dirty="0">
                <a:solidFill>
                  <a:prstClr val="black"/>
                </a:solidFill>
              </a:rPr>
              <a:t>The Clubs Registration Act, Cap 162 </a:t>
            </a:r>
            <a:r>
              <a:rPr lang="en-US" dirty="0">
                <a:solidFill>
                  <a:prstClr val="black"/>
                </a:solidFill>
              </a:rPr>
              <a:t>regulates the registration and operation of clubs in Zambia by providing that for a club to be registered it must have a minimum of 25 members and the club must have premises. Here the persons can associate as a club or otherwise for philanthropic, social, charitable or professional reasons, e.g. political parties, golf clubs, or women’s clubs. </a:t>
            </a:r>
          </a:p>
        </p:txBody>
      </p:sp>
    </p:spTree>
    <p:extLst>
      <p:ext uri="{BB962C8B-B14F-4D97-AF65-F5344CB8AC3E}">
        <p14:creationId xmlns:p14="http://schemas.microsoft.com/office/powerpoint/2010/main" val="1010636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cap="none" dirty="0">
                <a:solidFill>
                  <a:srgbClr val="C00000"/>
                </a:solidFill>
                <a:effectLst>
                  <a:outerShdw blurRad="50800" dist="38100" dir="2700000" algn="tl" rotWithShape="0">
                    <a:prstClr val="black">
                      <a:alpha val="40000"/>
                    </a:prstClr>
                  </a:outerShdw>
                </a:effectLst>
                <a:latin typeface="Calibri"/>
              </a:rPr>
              <a:t>LEON DUGUIT</a:t>
            </a:r>
            <a:endParaRPr lang="en-GB" dirty="0"/>
          </a:p>
        </p:txBody>
      </p:sp>
      <p:sp>
        <p:nvSpPr>
          <p:cNvPr id="3" name="Content Placeholder 2"/>
          <p:cNvSpPr>
            <a:spLocks noGrp="1"/>
          </p:cNvSpPr>
          <p:nvPr>
            <p:ph idx="1"/>
          </p:nvPr>
        </p:nvSpPr>
        <p:spPr/>
        <p:txBody>
          <a:bodyPr/>
          <a:lstStyle/>
          <a:p>
            <a:pPr lvl="0">
              <a:buClr>
                <a:srgbClr val="B71E42"/>
              </a:buClr>
            </a:pPr>
            <a:r>
              <a:rPr lang="en-US" dirty="0">
                <a:solidFill>
                  <a:prstClr val="black"/>
                </a:solidFill>
              </a:rPr>
              <a:t>In National Milling Co. v M. </a:t>
            </a:r>
            <a:r>
              <a:rPr lang="en-US" dirty="0" err="1">
                <a:solidFill>
                  <a:prstClr val="black"/>
                </a:solidFill>
              </a:rPr>
              <a:t>Vashee</a:t>
            </a:r>
            <a:r>
              <a:rPr lang="en-US" dirty="0">
                <a:solidFill>
                  <a:prstClr val="black"/>
                </a:solidFill>
              </a:rPr>
              <a:t> (2000) ZR 98 it was held that:</a:t>
            </a:r>
          </a:p>
          <a:p>
            <a:pPr lvl="0" algn="just">
              <a:buClr>
                <a:srgbClr val="B71E42"/>
              </a:buClr>
            </a:pPr>
            <a:r>
              <a:rPr lang="en-US" dirty="0">
                <a:solidFill>
                  <a:prstClr val="black"/>
                </a:solidFill>
              </a:rPr>
              <a:t>“that an unincorporated association is not a legal person and therefore, cannot sue or be sued unless such a course is authorized by express or implied statutory provisions. That, however, a contract purportedly made by or with an unincorporated association is not necessarily a nullity as the officers can be sued or can sue in their official capacities</a:t>
            </a:r>
            <a:r>
              <a:rPr lang="en-US" dirty="0" smtClean="0">
                <a:solidFill>
                  <a:prstClr val="black"/>
                </a:solidFill>
              </a:rPr>
              <a:t>”</a:t>
            </a:r>
          </a:p>
          <a:p>
            <a:pPr lvl="0" algn="just">
              <a:buClr>
                <a:srgbClr val="B71E42"/>
              </a:buClr>
            </a:pPr>
            <a:r>
              <a:rPr lang="en-US" dirty="0" smtClean="0">
                <a:solidFill>
                  <a:prstClr val="black"/>
                </a:solidFill>
              </a:rPr>
              <a:t>Does this holding reflect Leon’s theory of social Solidarity?</a:t>
            </a:r>
            <a:endParaRPr lang="en-US" dirty="0">
              <a:solidFill>
                <a:prstClr val="black"/>
              </a:solidFill>
            </a:endParaRPr>
          </a:p>
        </p:txBody>
      </p:sp>
    </p:spTree>
    <p:extLst>
      <p:ext uri="{BB962C8B-B14F-4D97-AF65-F5344CB8AC3E}">
        <p14:creationId xmlns:p14="http://schemas.microsoft.com/office/powerpoint/2010/main" val="23770824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Class discussion</a:t>
            </a:r>
            <a:endParaRPr lang="en-US" dirty="0"/>
          </a:p>
        </p:txBody>
      </p:sp>
      <p:sp>
        <p:nvSpPr>
          <p:cNvPr id="3" name="Content Placeholder 2"/>
          <p:cNvSpPr>
            <a:spLocks noGrp="1"/>
          </p:cNvSpPr>
          <p:nvPr>
            <p:ph idx="1"/>
          </p:nvPr>
        </p:nvSpPr>
        <p:spPr/>
        <p:txBody>
          <a:bodyPr/>
          <a:lstStyle/>
          <a:p>
            <a:r>
              <a:rPr lang="en-US" dirty="0"/>
              <a:t>‘Little remains of Pound’s edifice of a theory of interests save an empty taxonomic shell; the critics have demolished everything else.’ Do you agree?</a:t>
            </a:r>
          </a:p>
        </p:txBody>
      </p:sp>
    </p:spTree>
    <p:extLst>
      <p:ext uri="{BB962C8B-B14F-4D97-AF65-F5344CB8AC3E}">
        <p14:creationId xmlns:p14="http://schemas.microsoft.com/office/powerpoint/2010/main" val="2348976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INTRODUCTION</a:t>
            </a: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sz="2100" dirty="0">
                <a:solidFill>
                  <a:srgbClr val="FF0000"/>
                </a:solidFill>
                <a:latin typeface="Tw Cen MT" panose="020B0602020104020603" pitchFamily="34" charset="0"/>
              </a:rPr>
              <a:t>Sociology is the study of society, human behavior, and social changes. </a:t>
            </a:r>
            <a:r>
              <a:rPr lang="en-US" sz="2100" dirty="0">
                <a:solidFill>
                  <a:srgbClr val="222222"/>
                </a:solidFill>
                <a:latin typeface="Tw Cen MT" panose="020B0602020104020603" pitchFamily="34" charset="0"/>
              </a:rPr>
              <a:t> </a:t>
            </a:r>
          </a:p>
          <a:p>
            <a:pPr marL="342900" lvl="0" indent="-342900">
              <a:lnSpc>
                <a:spcPct val="100000"/>
              </a:lnSpc>
              <a:spcBef>
                <a:spcPct val="20000"/>
              </a:spcBef>
              <a:buClrTx/>
              <a:buSzTx/>
            </a:pPr>
            <a:endParaRPr lang="en-US" sz="2100" dirty="0">
              <a:solidFill>
                <a:srgbClr val="222222"/>
              </a:solidFill>
              <a:latin typeface="Tw Cen MT" panose="020B0602020104020603" pitchFamily="34" charset="0"/>
            </a:endParaRPr>
          </a:p>
          <a:p>
            <a:pPr marL="342900" lvl="0" indent="-342900">
              <a:lnSpc>
                <a:spcPct val="100000"/>
              </a:lnSpc>
              <a:spcBef>
                <a:spcPct val="20000"/>
              </a:spcBef>
              <a:buClrTx/>
              <a:buSzTx/>
            </a:pPr>
            <a:r>
              <a:rPr lang="en-US" sz="2100" dirty="0">
                <a:solidFill>
                  <a:srgbClr val="0000CC"/>
                </a:solidFill>
                <a:latin typeface="Tw Cen MT" panose="020B0602020104020603" pitchFamily="34" charset="0"/>
              </a:rPr>
              <a:t>And jurisprudence is the study of law and legal aspect of things. </a:t>
            </a:r>
          </a:p>
          <a:p>
            <a:pPr marL="342900" lvl="0" indent="-342900">
              <a:lnSpc>
                <a:spcPct val="100000"/>
              </a:lnSpc>
              <a:spcBef>
                <a:spcPct val="20000"/>
              </a:spcBef>
              <a:buClrTx/>
              <a:buSzTx/>
            </a:pPr>
            <a:endParaRPr lang="en-US" sz="2100" dirty="0">
              <a:solidFill>
                <a:srgbClr val="0000CC"/>
              </a:solidFill>
              <a:latin typeface="Tw Cen MT" panose="020B0602020104020603" pitchFamily="34" charset="0"/>
            </a:endParaRPr>
          </a:p>
          <a:p>
            <a:pPr marL="342900" lvl="0" indent="-342900">
              <a:lnSpc>
                <a:spcPct val="100000"/>
              </a:lnSpc>
              <a:spcBef>
                <a:spcPct val="20000"/>
              </a:spcBef>
              <a:buClrTx/>
              <a:buSzTx/>
            </a:pPr>
            <a:r>
              <a:rPr lang="en-US" sz="2100" dirty="0">
                <a:solidFill>
                  <a:srgbClr val="0000CC"/>
                </a:solidFill>
                <a:latin typeface="Tw Cen MT" panose="020B0602020104020603" pitchFamily="34" charset="0"/>
              </a:rPr>
              <a:t>The Sociological school of jurisprudence advocates that </a:t>
            </a:r>
            <a:r>
              <a:rPr lang="en-US" sz="2100" dirty="0">
                <a:solidFill>
                  <a:srgbClr val="FF0000"/>
                </a:solidFill>
                <a:latin typeface="Tw Cen MT" panose="020B0602020104020603" pitchFamily="34" charset="0"/>
              </a:rPr>
              <a:t>the Law and society are related to each other. </a:t>
            </a:r>
          </a:p>
          <a:p>
            <a:pPr marL="342900" lvl="0" indent="-342900">
              <a:lnSpc>
                <a:spcPct val="100000"/>
              </a:lnSpc>
              <a:spcBef>
                <a:spcPct val="20000"/>
              </a:spcBef>
              <a:buClrTx/>
              <a:buSzTx/>
            </a:pPr>
            <a:endParaRPr lang="en-US" sz="2100" dirty="0">
              <a:solidFill>
                <a:srgbClr val="222222"/>
              </a:solidFill>
              <a:latin typeface="Tw Cen MT" panose="020B0602020104020603" pitchFamily="34" charset="0"/>
            </a:endParaRPr>
          </a:p>
          <a:p>
            <a:pPr marL="342900" lvl="0" indent="-342900">
              <a:lnSpc>
                <a:spcPct val="100000"/>
              </a:lnSpc>
              <a:spcBef>
                <a:spcPct val="20000"/>
              </a:spcBef>
              <a:buClrTx/>
              <a:buSzTx/>
            </a:pPr>
            <a:r>
              <a:rPr lang="en-US" sz="2100" dirty="0">
                <a:solidFill>
                  <a:srgbClr val="0000CC"/>
                </a:solidFill>
                <a:latin typeface="Tw Cen MT" panose="020B0602020104020603" pitchFamily="34" charset="0"/>
              </a:rPr>
              <a:t>This school argues that the </a:t>
            </a:r>
            <a:r>
              <a:rPr lang="en-US" sz="2100" dirty="0">
                <a:solidFill>
                  <a:srgbClr val="FF0000"/>
                </a:solidFill>
                <a:latin typeface="Tw Cen MT" panose="020B0602020104020603" pitchFamily="34" charset="0"/>
              </a:rPr>
              <a:t>law is a social phenomenon </a:t>
            </a:r>
            <a:r>
              <a:rPr lang="en-US" sz="2100" dirty="0">
                <a:solidFill>
                  <a:srgbClr val="0000CC"/>
                </a:solidFill>
                <a:latin typeface="Tw Cen MT" panose="020B0602020104020603" pitchFamily="34" charset="0"/>
              </a:rPr>
              <a:t>because it has a major impact on society</a:t>
            </a:r>
            <a:r>
              <a:rPr lang="en-US" dirty="0">
                <a:solidFill>
                  <a:srgbClr val="222222"/>
                </a:solidFill>
                <a:latin typeface="Verdana"/>
              </a:rPr>
              <a:t>.</a:t>
            </a:r>
            <a:endParaRPr lang="en-US" dirty="0">
              <a:solidFill>
                <a:prstClr val="black"/>
              </a:solidFill>
              <a:latin typeface="Calibri"/>
            </a:endParaRPr>
          </a:p>
          <a:p>
            <a:endParaRPr lang="en-GB" dirty="0"/>
          </a:p>
        </p:txBody>
      </p:sp>
    </p:spTree>
    <p:extLst>
      <p:ext uri="{BB962C8B-B14F-4D97-AF65-F5344CB8AC3E}">
        <p14:creationId xmlns:p14="http://schemas.microsoft.com/office/powerpoint/2010/main" val="1239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August Comte (1798-1857)</a:t>
            </a: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sz="2200" dirty="0">
                <a:solidFill>
                  <a:srgbClr val="0000CC"/>
                </a:solidFill>
                <a:latin typeface="Verdana"/>
              </a:rPr>
              <a:t>D</a:t>
            </a:r>
            <a:r>
              <a:rPr lang="en-US" sz="2200" dirty="0" smtClean="0">
                <a:solidFill>
                  <a:srgbClr val="0000CC"/>
                </a:solidFill>
                <a:latin typeface="Verdana"/>
              </a:rPr>
              <a:t>escribed </a:t>
            </a:r>
            <a:r>
              <a:rPr lang="en-US" sz="2200" dirty="0">
                <a:solidFill>
                  <a:srgbClr val="0000CC"/>
                </a:solidFill>
                <a:latin typeface="Verdana"/>
              </a:rPr>
              <a:t>Sociology as a positive science of social facts. </a:t>
            </a:r>
          </a:p>
          <a:p>
            <a:pPr marL="342900" lvl="0" indent="-342900">
              <a:lnSpc>
                <a:spcPct val="100000"/>
              </a:lnSpc>
              <a:spcBef>
                <a:spcPct val="20000"/>
              </a:spcBef>
              <a:buClrTx/>
              <a:buSzTx/>
            </a:pPr>
            <a:endParaRPr lang="en-US" sz="2200" dirty="0">
              <a:solidFill>
                <a:srgbClr val="0000CC"/>
              </a:solidFill>
              <a:latin typeface="Verdana"/>
            </a:endParaRPr>
          </a:p>
          <a:p>
            <a:pPr marL="342900" lvl="0" indent="-342900">
              <a:lnSpc>
                <a:spcPct val="100000"/>
              </a:lnSpc>
              <a:spcBef>
                <a:spcPct val="20000"/>
              </a:spcBef>
              <a:buClrTx/>
              <a:buSzTx/>
            </a:pPr>
            <a:r>
              <a:rPr lang="en-US" sz="2200" dirty="0">
                <a:solidFill>
                  <a:srgbClr val="0000CC"/>
                </a:solidFill>
                <a:latin typeface="Verdana"/>
              </a:rPr>
              <a:t>H</a:t>
            </a:r>
            <a:r>
              <a:rPr lang="en-US" sz="2200" dirty="0" smtClean="0">
                <a:solidFill>
                  <a:srgbClr val="0000CC"/>
                </a:solidFill>
                <a:latin typeface="Verdana"/>
              </a:rPr>
              <a:t>e </a:t>
            </a:r>
            <a:r>
              <a:rPr lang="en-US" sz="2200" dirty="0">
                <a:solidFill>
                  <a:srgbClr val="0000CC"/>
                </a:solidFill>
                <a:latin typeface="Verdana"/>
              </a:rPr>
              <a:t>makes great efforts to </a:t>
            </a:r>
            <a:r>
              <a:rPr lang="en-US" sz="2200" dirty="0">
                <a:solidFill>
                  <a:srgbClr val="FF0000"/>
                </a:solidFill>
                <a:latin typeface="Verdana"/>
              </a:rPr>
              <a:t>use the law as a tool by which human society maintains itself and progresses.</a:t>
            </a:r>
          </a:p>
          <a:p>
            <a:pPr marL="342900" lvl="0" indent="-342900">
              <a:lnSpc>
                <a:spcPct val="100000"/>
              </a:lnSpc>
              <a:spcBef>
                <a:spcPct val="20000"/>
              </a:spcBef>
              <a:buClrTx/>
              <a:buSzTx/>
            </a:pPr>
            <a:endParaRPr lang="en-US" sz="2200" dirty="0">
              <a:solidFill>
                <a:srgbClr val="FF0000"/>
              </a:solidFill>
              <a:latin typeface="Verdana"/>
            </a:endParaRPr>
          </a:p>
          <a:p>
            <a:pPr marL="342900" lvl="0" indent="-342900">
              <a:lnSpc>
                <a:spcPct val="100000"/>
              </a:lnSpc>
              <a:spcBef>
                <a:spcPct val="20000"/>
              </a:spcBef>
              <a:buClrTx/>
              <a:buSzTx/>
            </a:pPr>
            <a:r>
              <a:rPr lang="en-US" sz="2200" dirty="0">
                <a:solidFill>
                  <a:srgbClr val="0000CC"/>
                </a:solidFill>
                <a:latin typeface="Verdana"/>
              </a:rPr>
              <a:t>M</a:t>
            </a:r>
            <a:r>
              <a:rPr lang="en-US" sz="2200" dirty="0" smtClean="0">
                <a:solidFill>
                  <a:srgbClr val="0000CC"/>
                </a:solidFill>
                <a:latin typeface="Verdana"/>
              </a:rPr>
              <a:t>any </a:t>
            </a:r>
            <a:r>
              <a:rPr lang="en-US" sz="2200" dirty="0" smtClean="0">
                <a:solidFill>
                  <a:srgbClr val="0000CC"/>
                </a:solidFill>
                <a:latin typeface="Verdana"/>
              </a:rPr>
              <a:t>Jurists </a:t>
            </a:r>
            <a:r>
              <a:rPr lang="en-US" sz="2200" dirty="0">
                <a:solidFill>
                  <a:srgbClr val="0000CC"/>
                </a:solidFill>
                <a:latin typeface="Verdana"/>
              </a:rPr>
              <a:t>tried to connect society and law together and to link between law and sociology.</a:t>
            </a:r>
          </a:p>
          <a:p>
            <a:pPr marL="342900" lvl="0" indent="-342900">
              <a:lnSpc>
                <a:spcPct val="100000"/>
              </a:lnSpc>
              <a:spcBef>
                <a:spcPct val="20000"/>
              </a:spcBef>
              <a:buClrTx/>
              <a:buSzTx/>
            </a:pPr>
            <a:endParaRPr lang="en-US" sz="2200" dirty="0">
              <a:solidFill>
                <a:srgbClr val="FF0000"/>
              </a:solidFill>
              <a:latin typeface="Calibri"/>
            </a:endParaRPr>
          </a:p>
          <a:p>
            <a:endParaRPr lang="en-GB" dirty="0"/>
          </a:p>
        </p:txBody>
      </p:sp>
    </p:spTree>
    <p:extLst>
      <p:ext uri="{BB962C8B-B14F-4D97-AF65-F5344CB8AC3E}">
        <p14:creationId xmlns:p14="http://schemas.microsoft.com/office/powerpoint/2010/main" val="3750612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Eugen Ehrlich</a:t>
            </a:r>
            <a:endParaRPr lang="en-GB" dirty="0"/>
          </a:p>
        </p:txBody>
      </p:sp>
      <p:sp>
        <p:nvSpPr>
          <p:cNvPr id="3" name="Content Placeholder 2"/>
          <p:cNvSpPr>
            <a:spLocks noGrp="1"/>
          </p:cNvSpPr>
          <p:nvPr>
            <p:ph idx="1"/>
          </p:nvPr>
        </p:nvSpPr>
        <p:spPr/>
        <p:txBody>
          <a:bodyPr/>
          <a:lstStyle/>
          <a:p>
            <a:pPr marL="0" lvl="0" indent="0" algn="just">
              <a:lnSpc>
                <a:spcPct val="100000"/>
              </a:lnSpc>
              <a:spcBef>
                <a:spcPct val="20000"/>
              </a:spcBef>
              <a:buClrTx/>
              <a:buSzTx/>
              <a:buNone/>
            </a:pPr>
            <a:r>
              <a:rPr lang="en-US" sz="2400" i="1" dirty="0" smtClean="0">
                <a:solidFill>
                  <a:srgbClr val="0000CC"/>
                </a:solidFill>
                <a:latin typeface="Tw Cen MT" panose="020B0602020104020603" pitchFamily="34" charset="0"/>
              </a:rPr>
              <a:t>the </a:t>
            </a:r>
            <a:r>
              <a:rPr lang="en-US" sz="2400" i="1" dirty="0">
                <a:solidFill>
                  <a:srgbClr val="0000CC"/>
                </a:solidFill>
                <a:latin typeface="Tw Cen MT" panose="020B0602020104020603" pitchFamily="34" charset="0"/>
              </a:rPr>
              <a:t>founder of Sociology of law.</a:t>
            </a:r>
          </a:p>
          <a:p>
            <a:pPr marL="0" lvl="0" indent="0" algn="just">
              <a:lnSpc>
                <a:spcPct val="100000"/>
              </a:lnSpc>
              <a:spcBef>
                <a:spcPct val="20000"/>
              </a:spcBef>
              <a:buClrTx/>
              <a:buSzTx/>
              <a:buNone/>
            </a:pPr>
            <a:endParaRPr lang="en-US" sz="2400" i="1" dirty="0">
              <a:solidFill>
                <a:srgbClr val="0000CC"/>
              </a:solidFill>
              <a:latin typeface="Tw Cen MT" panose="020B0602020104020603" pitchFamily="34" charset="0"/>
            </a:endParaRPr>
          </a:p>
          <a:p>
            <a:pPr marL="0" lvl="0" indent="0" algn="just">
              <a:lnSpc>
                <a:spcPct val="100000"/>
              </a:lnSpc>
              <a:spcBef>
                <a:spcPct val="20000"/>
              </a:spcBef>
              <a:buClrTx/>
              <a:buSzTx/>
              <a:buNone/>
            </a:pPr>
            <a:r>
              <a:rPr lang="en-US" sz="2400" i="1" dirty="0">
                <a:solidFill>
                  <a:srgbClr val="0000CC"/>
                </a:solidFill>
                <a:latin typeface="Tw Cen MT" panose="020B0602020104020603" pitchFamily="34" charset="0"/>
              </a:rPr>
              <a:t>“</a:t>
            </a:r>
            <a:r>
              <a:rPr lang="en-US" sz="2400" i="1" dirty="0">
                <a:solidFill>
                  <a:schemeClr val="accent2"/>
                </a:solidFill>
                <a:latin typeface="Tw Cen MT" panose="020B0602020104020603" pitchFamily="34" charset="0"/>
              </a:rPr>
              <a:t>At the present as well as at any there time, the </a:t>
            </a:r>
            <a:r>
              <a:rPr lang="en-US" sz="2400" i="1" dirty="0" err="1">
                <a:solidFill>
                  <a:schemeClr val="accent2"/>
                </a:solidFill>
                <a:latin typeface="Tw Cen MT" panose="020B0602020104020603" pitchFamily="34" charset="0"/>
              </a:rPr>
              <a:t>centre</a:t>
            </a:r>
            <a:r>
              <a:rPr lang="en-US" sz="2400" i="1" dirty="0">
                <a:solidFill>
                  <a:schemeClr val="accent2"/>
                </a:solidFill>
                <a:latin typeface="Tw Cen MT" panose="020B0602020104020603" pitchFamily="34" charset="0"/>
              </a:rPr>
              <a:t> of gravity of legal development lies not in legislation, nor in the juristic decision, but in society itself. ” And by society, he means “association of men”.</a:t>
            </a:r>
          </a:p>
          <a:p>
            <a:pPr marL="342900" lvl="0" indent="-342900" algn="just">
              <a:lnSpc>
                <a:spcPct val="100000"/>
              </a:lnSpc>
              <a:spcBef>
                <a:spcPct val="20000"/>
              </a:spcBef>
              <a:buClrTx/>
              <a:buSzTx/>
            </a:pPr>
            <a:endParaRPr lang="en-US" sz="2400" i="1" dirty="0">
              <a:solidFill>
                <a:srgbClr val="0000CC"/>
              </a:solidFill>
              <a:latin typeface="Tw Cen MT" panose="020B0602020104020603" pitchFamily="34" charset="0"/>
            </a:endParaRPr>
          </a:p>
          <a:p>
            <a:pPr marL="342900" lvl="0" indent="-342900" algn="just">
              <a:lnSpc>
                <a:spcPct val="100000"/>
              </a:lnSpc>
              <a:spcBef>
                <a:spcPct val="20000"/>
              </a:spcBef>
              <a:buClrTx/>
              <a:buSzTx/>
            </a:pPr>
            <a:r>
              <a:rPr lang="en-US" sz="2400" i="1" dirty="0">
                <a:solidFill>
                  <a:srgbClr val="0000CC"/>
                </a:solidFill>
                <a:latin typeface="Tw Cen MT" panose="020B0602020104020603" pitchFamily="34" charset="0"/>
              </a:rPr>
              <a:t>society is the main source of law and better source of law than legislation or judicial decision.</a:t>
            </a:r>
          </a:p>
          <a:p>
            <a:endParaRPr lang="en-GB" dirty="0"/>
          </a:p>
        </p:txBody>
      </p:sp>
    </p:spTree>
    <p:extLst>
      <p:ext uri="{BB962C8B-B14F-4D97-AF65-F5344CB8AC3E}">
        <p14:creationId xmlns:p14="http://schemas.microsoft.com/office/powerpoint/2010/main" val="3947917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Roscoe Pound</a:t>
            </a:r>
            <a:endParaRPr lang="en-GB" dirty="0"/>
          </a:p>
        </p:txBody>
      </p:sp>
      <p:sp>
        <p:nvSpPr>
          <p:cNvPr id="3" name="Content Placeholder 2"/>
          <p:cNvSpPr>
            <a:spLocks noGrp="1"/>
          </p:cNvSpPr>
          <p:nvPr>
            <p:ph idx="1"/>
          </p:nvPr>
        </p:nvSpPr>
        <p:spPr/>
        <p:txBody>
          <a:bodyPr>
            <a:normAutofit lnSpcReduction="10000"/>
          </a:bodyPr>
          <a:lstStyle/>
          <a:p>
            <a:pPr marL="342900" lvl="0" indent="-342900">
              <a:lnSpc>
                <a:spcPct val="100000"/>
              </a:lnSpc>
              <a:spcBef>
                <a:spcPct val="20000"/>
              </a:spcBef>
              <a:buClrTx/>
              <a:buSzTx/>
            </a:pPr>
            <a:r>
              <a:rPr lang="en-US" sz="2200" dirty="0">
                <a:solidFill>
                  <a:srgbClr val="0000CC"/>
                </a:solidFill>
                <a:latin typeface="Tw Cen MT" panose="020B0602020104020603" pitchFamily="34" charset="0"/>
              </a:rPr>
              <a:t>law should be studied in its actual working and not as it stands in the book.</a:t>
            </a:r>
          </a:p>
          <a:p>
            <a:pPr marL="342900" lvl="0" indent="-342900">
              <a:lnSpc>
                <a:spcPct val="100000"/>
              </a:lnSpc>
              <a:spcBef>
                <a:spcPct val="20000"/>
              </a:spcBef>
              <a:buClrTx/>
              <a:buSzTx/>
            </a:pPr>
            <a:endParaRPr lang="en-US" sz="2200" dirty="0">
              <a:solidFill>
                <a:srgbClr val="0000CC"/>
              </a:solidFill>
              <a:latin typeface="Tw Cen MT" panose="020B0602020104020603" pitchFamily="34" charset="0"/>
            </a:endParaRPr>
          </a:p>
          <a:p>
            <a:pPr marL="342900" lvl="0" indent="-342900">
              <a:lnSpc>
                <a:spcPct val="100000"/>
              </a:lnSpc>
              <a:spcBef>
                <a:spcPct val="20000"/>
              </a:spcBef>
              <a:buClrTx/>
              <a:buSzTx/>
            </a:pPr>
            <a:r>
              <a:rPr lang="en-US" sz="2200" i="1" dirty="0">
                <a:solidFill>
                  <a:srgbClr val="FF0000"/>
                </a:solidFill>
                <a:latin typeface="Tw Cen MT" panose="020B0602020104020603" pitchFamily="34" charset="0"/>
              </a:rPr>
              <a:t>Theory of Social Engineering</a:t>
            </a:r>
          </a:p>
          <a:p>
            <a:pPr marL="342900" lvl="0" indent="-342900">
              <a:lnSpc>
                <a:spcPct val="100000"/>
              </a:lnSpc>
              <a:spcBef>
                <a:spcPct val="20000"/>
              </a:spcBef>
              <a:buClrTx/>
              <a:buSzTx/>
            </a:pPr>
            <a:endParaRPr lang="en-US" sz="2200" i="1" dirty="0">
              <a:solidFill>
                <a:srgbClr val="FF0000"/>
              </a:solidFill>
              <a:latin typeface="Tw Cen MT" panose="020B0602020104020603" pitchFamily="34" charset="0"/>
            </a:endParaRPr>
          </a:p>
          <a:p>
            <a:pPr marL="342900" lvl="0" indent="-342900">
              <a:lnSpc>
                <a:spcPct val="100000"/>
              </a:lnSpc>
              <a:spcBef>
                <a:spcPct val="20000"/>
              </a:spcBef>
              <a:buClrTx/>
              <a:buSzTx/>
            </a:pPr>
            <a:r>
              <a:rPr lang="en-US" sz="2200" dirty="0">
                <a:solidFill>
                  <a:srgbClr val="0000CC"/>
                </a:solidFill>
                <a:latin typeface="Tw Cen MT" panose="020B0602020104020603" pitchFamily="34" charset="0"/>
              </a:rPr>
              <a:t>compared lawyers with the Engineers who are required to use engineering skill to manufacture new products. </a:t>
            </a:r>
          </a:p>
          <a:p>
            <a:pPr marL="342900" lvl="0" indent="-342900">
              <a:lnSpc>
                <a:spcPct val="100000"/>
              </a:lnSpc>
              <a:spcBef>
                <a:spcPct val="20000"/>
              </a:spcBef>
              <a:buClrTx/>
              <a:buSzTx/>
            </a:pPr>
            <a:endParaRPr lang="en-US" sz="2200" dirty="0">
              <a:solidFill>
                <a:srgbClr val="0000CC"/>
              </a:solidFill>
              <a:latin typeface="Tw Cen MT" panose="020B0602020104020603" pitchFamily="34" charset="0"/>
            </a:endParaRPr>
          </a:p>
          <a:p>
            <a:pPr marL="342900" lvl="0" indent="-342900">
              <a:lnSpc>
                <a:spcPct val="100000"/>
              </a:lnSpc>
              <a:spcBef>
                <a:spcPct val="20000"/>
              </a:spcBef>
              <a:buClrTx/>
              <a:buSzTx/>
            </a:pPr>
            <a:r>
              <a:rPr lang="en-US" sz="2200" dirty="0">
                <a:solidFill>
                  <a:srgbClr val="0000CC"/>
                </a:solidFill>
                <a:latin typeface="Tw Cen MT" panose="020B0602020104020603" pitchFamily="34" charset="0"/>
              </a:rPr>
              <a:t>Similarly, lawyers required to build that type of structure in society providing maximum happiness and minimum friction</a:t>
            </a:r>
            <a:r>
              <a:rPr lang="en-US" sz="2200" dirty="0">
                <a:solidFill>
                  <a:srgbClr val="0000CC"/>
                </a:solidFill>
                <a:latin typeface="Calibri"/>
              </a:rPr>
              <a:t>.</a:t>
            </a:r>
          </a:p>
        </p:txBody>
      </p:sp>
    </p:spTree>
    <p:extLst>
      <p:ext uri="{BB962C8B-B14F-4D97-AF65-F5344CB8AC3E}">
        <p14:creationId xmlns:p14="http://schemas.microsoft.com/office/powerpoint/2010/main" val="2117151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prstClr val="black"/>
                </a:solidFill>
              </a:rPr>
              <a:t>Roscoe Pound</a:t>
            </a:r>
            <a:endParaRPr lang="en-GB" dirty="0"/>
          </a:p>
        </p:txBody>
      </p:sp>
      <p:sp>
        <p:nvSpPr>
          <p:cNvPr id="3" name="Content Placeholder 2"/>
          <p:cNvSpPr>
            <a:spLocks noGrp="1"/>
          </p:cNvSpPr>
          <p:nvPr>
            <p:ph idx="1"/>
          </p:nvPr>
        </p:nvSpPr>
        <p:spPr/>
        <p:txBody>
          <a:bodyPr/>
          <a:lstStyle/>
          <a:p>
            <a:pPr marL="342900" lvl="0" indent="-342900" algn="just">
              <a:lnSpc>
                <a:spcPct val="100000"/>
              </a:lnSpc>
              <a:spcBef>
                <a:spcPct val="20000"/>
              </a:spcBef>
              <a:buClrTx/>
              <a:buSzTx/>
            </a:pPr>
            <a:r>
              <a:rPr lang="en-US" sz="2400" dirty="0">
                <a:solidFill>
                  <a:srgbClr val="0000CC"/>
                </a:solidFill>
                <a:latin typeface="Calibri"/>
              </a:rPr>
              <a:t>“Law is social engineering which means a balance between the competing interests in society,” in which applied science is used for resolving individual and social problems. </a:t>
            </a:r>
          </a:p>
          <a:p>
            <a:pPr marL="342900" lvl="0" indent="-342900" algn="just">
              <a:lnSpc>
                <a:spcPct val="100000"/>
              </a:lnSpc>
              <a:spcBef>
                <a:spcPct val="20000"/>
              </a:spcBef>
              <a:buClrTx/>
              <a:buSzTx/>
            </a:pPr>
            <a:endParaRPr lang="en-US" sz="2400" dirty="0">
              <a:solidFill>
                <a:srgbClr val="0000CC"/>
              </a:solidFill>
              <a:latin typeface="Calibri"/>
            </a:endParaRPr>
          </a:p>
          <a:p>
            <a:pPr marL="342900" lvl="0" indent="-342900" algn="just">
              <a:lnSpc>
                <a:spcPct val="100000"/>
              </a:lnSpc>
              <a:spcBef>
                <a:spcPct val="20000"/>
              </a:spcBef>
              <a:buClrTx/>
              <a:buSzTx/>
            </a:pPr>
            <a:r>
              <a:rPr lang="en-US" sz="2400" dirty="0">
                <a:solidFill>
                  <a:srgbClr val="0000CC"/>
                </a:solidFill>
                <a:latin typeface="Calibri"/>
              </a:rPr>
              <a:t>SE = balancing conflicting interest of Individual + state with the help of law.</a:t>
            </a:r>
          </a:p>
          <a:p>
            <a:pPr marL="342900" lvl="0" indent="-342900" algn="just">
              <a:lnSpc>
                <a:spcPct val="100000"/>
              </a:lnSpc>
              <a:spcBef>
                <a:spcPct val="20000"/>
              </a:spcBef>
              <a:buClrTx/>
              <a:buSzTx/>
            </a:pPr>
            <a:endParaRPr lang="en-US" sz="2400" dirty="0">
              <a:solidFill>
                <a:srgbClr val="0000CC"/>
              </a:solidFill>
              <a:latin typeface="Calibri"/>
            </a:endParaRPr>
          </a:p>
          <a:p>
            <a:pPr marL="342900" lvl="0" indent="-342900" algn="just">
              <a:lnSpc>
                <a:spcPct val="100000"/>
              </a:lnSpc>
              <a:spcBef>
                <a:spcPct val="20000"/>
              </a:spcBef>
              <a:buClrTx/>
              <a:buSzTx/>
            </a:pPr>
            <a:r>
              <a:rPr lang="en-US" sz="2400" dirty="0">
                <a:solidFill>
                  <a:srgbClr val="0000CC"/>
                </a:solidFill>
                <a:latin typeface="Calibri"/>
              </a:rPr>
              <a:t> Law is used to solve the conflicting interest and problems in society.</a:t>
            </a:r>
          </a:p>
          <a:p>
            <a:endParaRPr lang="en-GB" dirty="0"/>
          </a:p>
        </p:txBody>
      </p:sp>
    </p:spTree>
    <p:extLst>
      <p:ext uri="{BB962C8B-B14F-4D97-AF65-F5344CB8AC3E}">
        <p14:creationId xmlns:p14="http://schemas.microsoft.com/office/powerpoint/2010/main" val="1561551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lnSpc>
                <a:spcPct val="100000"/>
              </a:lnSpc>
              <a:spcBef>
                <a:spcPct val="20000"/>
              </a:spcBef>
            </a:pPr>
            <a:r>
              <a:rPr lang="en-US" sz="2600" b="1" cap="none" dirty="0">
                <a:solidFill>
                  <a:srgbClr val="FF0000"/>
                </a:solidFill>
                <a:latin typeface="Calibri"/>
                <a:ea typeface="+mn-ea"/>
                <a:cs typeface="+mn-cs"/>
              </a:rPr>
              <a:t/>
            </a:r>
            <a:br>
              <a:rPr lang="en-US" sz="2600" b="1" cap="none" dirty="0">
                <a:solidFill>
                  <a:srgbClr val="FF0000"/>
                </a:solidFill>
                <a:latin typeface="Calibri"/>
                <a:ea typeface="+mn-ea"/>
                <a:cs typeface="+mn-cs"/>
              </a:rPr>
            </a:br>
            <a:r>
              <a:rPr lang="en-US" sz="2600" b="1" cap="none" dirty="0" smtClean="0">
                <a:solidFill>
                  <a:srgbClr val="FF0000"/>
                </a:solidFill>
                <a:latin typeface="Calibri"/>
                <a:ea typeface="+mn-ea"/>
                <a:cs typeface="+mn-cs"/>
              </a:rPr>
              <a:t>INTEREST THEORY</a:t>
            </a:r>
            <a:endParaRPr lang="en-US" sz="2600" b="1" cap="none" dirty="0">
              <a:solidFill>
                <a:srgbClr val="FF0000"/>
              </a:solidFill>
              <a:latin typeface="Calibri"/>
              <a:ea typeface="+mn-ea"/>
              <a:cs typeface="+mn-cs"/>
            </a:endParaRPr>
          </a:p>
        </p:txBody>
      </p:sp>
      <p:sp>
        <p:nvSpPr>
          <p:cNvPr id="3" name="Content Placeholder 2"/>
          <p:cNvSpPr>
            <a:spLocks noGrp="1"/>
          </p:cNvSpPr>
          <p:nvPr>
            <p:ph idx="1"/>
          </p:nvPr>
        </p:nvSpPr>
        <p:spPr/>
        <p:txBody>
          <a:bodyPr>
            <a:normAutofit fontScale="92500" lnSpcReduction="10000"/>
          </a:bodyPr>
          <a:lstStyle/>
          <a:p>
            <a:pPr lvl="0" algn="just">
              <a:lnSpc>
                <a:spcPct val="100000"/>
              </a:lnSpc>
              <a:spcBef>
                <a:spcPct val="20000"/>
              </a:spcBef>
              <a:buClrTx/>
              <a:buSzTx/>
            </a:pPr>
            <a:r>
              <a:rPr lang="en-GB" sz="2600" dirty="0">
                <a:latin typeface="Arial" panose="020B0604020202020204" pitchFamily="34" charset="0"/>
                <a:cs typeface="Arial" panose="020B0604020202020204" pitchFamily="34" charset="0"/>
              </a:rPr>
              <a:t>Pound defined interest </a:t>
            </a:r>
            <a:r>
              <a:rPr lang="en-GB" sz="2600" dirty="0" smtClean="0">
                <a:latin typeface="Arial" panose="020B0604020202020204" pitchFamily="34" charset="0"/>
                <a:cs typeface="Arial" panose="020B0604020202020204" pitchFamily="34" charset="0"/>
              </a:rPr>
              <a:t>as </a:t>
            </a:r>
            <a:r>
              <a:rPr lang="en-GB" sz="2600" b="1" dirty="0" smtClean="0">
                <a:latin typeface="Arial" panose="020B0604020202020204" pitchFamily="34" charset="0"/>
                <a:cs typeface="Arial" panose="020B0604020202020204" pitchFamily="34" charset="0"/>
              </a:rPr>
              <a:t>“claims </a:t>
            </a:r>
            <a:r>
              <a:rPr lang="en-GB" sz="2600" b="1" dirty="0">
                <a:latin typeface="Arial" panose="020B0604020202020204" pitchFamily="34" charset="0"/>
                <a:cs typeface="Arial" panose="020B0604020202020204" pitchFamily="34" charset="0"/>
              </a:rPr>
              <a:t>or wants or desires which men assert de facto about which the law must do something if organised societies are to </a:t>
            </a:r>
            <a:r>
              <a:rPr lang="en-GB" sz="2600" b="1" dirty="0" smtClean="0">
                <a:latin typeface="Arial" panose="020B0604020202020204" pitchFamily="34" charset="0"/>
                <a:cs typeface="Arial" panose="020B0604020202020204" pitchFamily="34" charset="0"/>
              </a:rPr>
              <a:t>endure”</a:t>
            </a:r>
            <a:endParaRPr lang="en-US" sz="2600" b="1" dirty="0">
              <a:solidFill>
                <a:srgbClr val="FF0000"/>
              </a:solidFill>
              <a:latin typeface="Arial" panose="020B0604020202020204" pitchFamily="34" charset="0"/>
              <a:cs typeface="Arial" panose="020B0604020202020204" pitchFamily="34" charset="0"/>
            </a:endParaRPr>
          </a:p>
          <a:p>
            <a:pPr marL="342900" lvl="0" indent="-342900" algn="just">
              <a:lnSpc>
                <a:spcPct val="100000"/>
              </a:lnSpc>
              <a:spcBef>
                <a:spcPct val="20000"/>
              </a:spcBef>
              <a:buClrTx/>
              <a:buSzTx/>
            </a:pPr>
            <a:r>
              <a:rPr lang="en-US" sz="2600" dirty="0">
                <a:solidFill>
                  <a:srgbClr val="0000CC"/>
                </a:solidFill>
                <a:latin typeface="Arial" panose="020B0604020202020204" pitchFamily="34" charset="0"/>
                <a:cs typeface="Arial" panose="020B0604020202020204" pitchFamily="34" charset="0"/>
              </a:rPr>
              <a:t>Three kinds of interest. To avoid the overlapping , he put boundaries and divide the interests</a:t>
            </a:r>
            <a:r>
              <a:rPr lang="en-US" sz="2600" dirty="0" smtClean="0">
                <a:solidFill>
                  <a:srgbClr val="0000CC"/>
                </a:solidFill>
                <a:latin typeface="Arial" panose="020B0604020202020204" pitchFamily="34" charset="0"/>
                <a:cs typeface="Arial" panose="020B0604020202020204" pitchFamily="34" charset="0"/>
              </a:rPr>
              <a:t>.</a:t>
            </a:r>
            <a:endParaRPr lang="en-US" sz="2600" dirty="0">
              <a:solidFill>
                <a:srgbClr val="0000CC"/>
              </a:solidFill>
              <a:latin typeface="Arial" panose="020B0604020202020204" pitchFamily="34" charset="0"/>
              <a:cs typeface="Arial" panose="020B0604020202020204" pitchFamily="34" charset="0"/>
            </a:endParaRPr>
          </a:p>
          <a:p>
            <a:pPr marL="342900" lvl="0" indent="-342900">
              <a:lnSpc>
                <a:spcPct val="100000"/>
              </a:lnSpc>
              <a:spcBef>
                <a:spcPct val="20000"/>
              </a:spcBef>
              <a:buClrTx/>
              <a:buSzTx/>
            </a:pPr>
            <a:r>
              <a:rPr lang="en-US" sz="2600" b="1" dirty="0">
                <a:solidFill>
                  <a:srgbClr val="FF0000"/>
                </a:solidFill>
                <a:latin typeface="Arial" panose="020B0604020202020204" pitchFamily="34" charset="0"/>
                <a:cs typeface="Arial" panose="020B0604020202020204" pitchFamily="34" charset="0"/>
              </a:rPr>
              <a:t>Individual Interest</a:t>
            </a:r>
          </a:p>
          <a:p>
            <a:pPr marL="342900" lvl="0" indent="-342900" algn="just">
              <a:lnSpc>
                <a:spcPct val="100000"/>
              </a:lnSpc>
              <a:spcBef>
                <a:spcPct val="20000"/>
              </a:spcBef>
              <a:buClrTx/>
              <a:buSzTx/>
            </a:pPr>
            <a:r>
              <a:rPr lang="en-US" sz="2600" dirty="0">
                <a:solidFill>
                  <a:srgbClr val="0000CC"/>
                </a:solidFill>
                <a:latin typeface="Arial" panose="020B0604020202020204" pitchFamily="34" charset="0"/>
                <a:cs typeface="Arial" panose="020B0604020202020204" pitchFamily="34" charset="0"/>
              </a:rPr>
              <a:t>claims or demands from the standpoint of the individual life consists of interest of personality, interest in domestic relations and interest of </a:t>
            </a:r>
            <a:r>
              <a:rPr lang="en-US" sz="2600" dirty="0" smtClean="0">
                <a:solidFill>
                  <a:srgbClr val="0000CC"/>
                </a:solidFill>
                <a:latin typeface="Arial" panose="020B0604020202020204" pitchFamily="34" charset="0"/>
                <a:cs typeface="Arial" panose="020B0604020202020204" pitchFamily="34" charset="0"/>
              </a:rPr>
              <a:t>substance.</a:t>
            </a:r>
            <a:endParaRPr lang="en-US" sz="2600" dirty="0" smtClean="0">
              <a:solidFill>
                <a:srgbClr val="0000CC"/>
              </a:solidFill>
              <a:latin typeface="Arial" panose="020B0604020202020204" pitchFamily="34" charset="0"/>
              <a:cs typeface="Arial" panose="020B0604020202020204" pitchFamily="34" charset="0"/>
            </a:endParaRPr>
          </a:p>
          <a:p>
            <a:pPr marL="342900" lvl="0" indent="-342900">
              <a:lnSpc>
                <a:spcPct val="100000"/>
              </a:lnSpc>
              <a:spcBef>
                <a:spcPct val="20000"/>
              </a:spcBef>
              <a:buClrTx/>
              <a:buSzTx/>
            </a:pPr>
            <a:endParaRPr lang="en-US" sz="2600" dirty="0" smtClean="0">
              <a:solidFill>
                <a:srgbClr val="0000CC"/>
              </a:solidFill>
              <a:latin typeface="Calibri"/>
            </a:endParaRPr>
          </a:p>
          <a:p>
            <a:pPr marL="342900" lvl="0" indent="-342900">
              <a:lnSpc>
                <a:spcPct val="100000"/>
              </a:lnSpc>
              <a:spcBef>
                <a:spcPct val="20000"/>
              </a:spcBef>
              <a:buClrTx/>
              <a:buSzTx/>
            </a:pPr>
            <a:endParaRPr lang="en-US" sz="2600" dirty="0">
              <a:solidFill>
                <a:srgbClr val="0000CC"/>
              </a:solidFill>
              <a:latin typeface="Calibri"/>
            </a:endParaRPr>
          </a:p>
          <a:p>
            <a:endParaRPr lang="en-GB" dirty="0"/>
          </a:p>
        </p:txBody>
      </p:sp>
    </p:spTree>
    <p:extLst>
      <p:ext uri="{BB962C8B-B14F-4D97-AF65-F5344CB8AC3E}">
        <p14:creationId xmlns:p14="http://schemas.microsoft.com/office/powerpoint/2010/main" val="369979614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356</TotalTime>
  <Words>2146</Words>
  <Application>Microsoft Office PowerPoint</Application>
  <PresentationFormat>Widescreen</PresentationFormat>
  <Paragraphs>129</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Lato</vt:lpstr>
      <vt:lpstr>Palatino</vt:lpstr>
      <vt:lpstr>Arial</vt:lpstr>
      <vt:lpstr>Calibri</vt:lpstr>
      <vt:lpstr>Cambria</vt:lpstr>
      <vt:lpstr>Gill Sans MT</vt:lpstr>
      <vt:lpstr>Tw Cen MT</vt:lpstr>
      <vt:lpstr>Verdana</vt:lpstr>
      <vt:lpstr>Gallery</vt:lpstr>
      <vt:lpstr>UNIVERSITY OF LUSAKA SCHOOL OF LAW L403 SOCIOLOGICAL SCHOOL OF THOUGHT</vt:lpstr>
      <vt:lpstr>INTRODUCTION</vt:lpstr>
      <vt:lpstr>INTRODUCTION</vt:lpstr>
      <vt:lpstr>INTRODUCTION</vt:lpstr>
      <vt:lpstr>August Comte (1798-1857)</vt:lpstr>
      <vt:lpstr>Eugen Ehrlich</vt:lpstr>
      <vt:lpstr>Roscoe Pound</vt:lpstr>
      <vt:lpstr>Roscoe Pound</vt:lpstr>
      <vt:lpstr> INTEREST THEORY</vt:lpstr>
      <vt:lpstr>INTEREST THEORY</vt:lpstr>
      <vt:lpstr>INTEREST THEORY</vt:lpstr>
      <vt:lpstr>INTEREST THEORY</vt:lpstr>
      <vt:lpstr>INTEREST THEORY</vt:lpstr>
      <vt:lpstr>INTEREST THEORY</vt:lpstr>
      <vt:lpstr>INTEREST THEORY</vt:lpstr>
      <vt:lpstr>INTEREST THEORY</vt:lpstr>
      <vt:lpstr>INTEREST THEORY</vt:lpstr>
      <vt:lpstr>INTEREST THEORY</vt:lpstr>
      <vt:lpstr>INTEREST THEORY</vt:lpstr>
      <vt:lpstr>Interest Theory</vt:lpstr>
      <vt:lpstr>Interest Theory</vt:lpstr>
      <vt:lpstr>INTEREST THEORY</vt:lpstr>
      <vt:lpstr>INTEREST THEORY</vt:lpstr>
      <vt:lpstr>continuation</vt:lpstr>
      <vt:lpstr>continuation</vt:lpstr>
      <vt:lpstr>Interest theory</vt:lpstr>
      <vt:lpstr>LEON DUGUIT</vt:lpstr>
      <vt:lpstr>LEON DUGUIT</vt:lpstr>
      <vt:lpstr>LEON DUGUIT</vt:lpstr>
      <vt:lpstr>LEON DUGUIT</vt:lpstr>
      <vt:lpstr>LEON DUGUIT</vt:lpstr>
      <vt:lpstr>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 L403 PURE THEORY OF LAW</dc:title>
  <dc:creator>Chisanga Mutale</dc:creator>
  <cp:lastModifiedBy>User</cp:lastModifiedBy>
  <cp:revision>78</cp:revision>
  <dcterms:created xsi:type="dcterms:W3CDTF">2023-07-26T05:50:45Z</dcterms:created>
  <dcterms:modified xsi:type="dcterms:W3CDTF">2023-08-27T15:35:36Z</dcterms:modified>
</cp:coreProperties>
</file>