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71" r:id="rId5"/>
    <p:sldId id="264" r:id="rId6"/>
    <p:sldId id="270" r:id="rId7"/>
    <p:sldId id="265" r:id="rId8"/>
    <p:sldId id="266" r:id="rId9"/>
    <p:sldId id="267" r:id="rId10"/>
    <p:sldId id="268" r:id="rId11"/>
    <p:sldId id="269" r:id="rId12"/>
    <p:sldId id="258" r:id="rId13"/>
    <p:sldId id="260" r:id="rId14"/>
    <p:sldId id="261" r:id="rId15"/>
    <p:sldId id="262" r:id="rId16"/>
    <p:sldId id="273" r:id="rId17"/>
    <p:sldId id="272" r:id="rId18"/>
    <p:sldId id="263" r:id="rId19"/>
    <p:sldId id="277"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2/23/2024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Micro</a:t>
            </a:r>
            <a:r>
              <a:rPr lang="en-US" dirty="0" smtClean="0"/>
              <a:t>, SMALL </a:t>
            </a:r>
            <a:r>
              <a:rPr lang="en-US" dirty="0"/>
              <a:t>AND MEDIUM ENTERPRISES</a:t>
            </a:r>
          </a:p>
        </p:txBody>
      </p:sp>
      <p:sp>
        <p:nvSpPr>
          <p:cNvPr id="3" name="Subtitle 2"/>
          <p:cNvSpPr>
            <a:spLocks noGrp="1"/>
          </p:cNvSpPr>
          <p:nvPr>
            <p:ph type="subTitle" idx="1"/>
          </p:nvPr>
        </p:nvSpPr>
        <p:spPr/>
        <p:txBody>
          <a:bodyPr/>
          <a:lstStyle/>
          <a:p>
            <a:r>
              <a:rPr lang="en-GB" dirty="0" smtClean="0">
                <a:solidFill>
                  <a:schemeClr val="tx1"/>
                </a:solidFill>
              </a:rPr>
              <a:t>UNIT FOUR</a:t>
            </a:r>
            <a:endParaRPr lang="en-US" dirty="0">
              <a:solidFill>
                <a:schemeClr val="tx1"/>
              </a:solidFill>
            </a:endParaRPr>
          </a:p>
        </p:txBody>
      </p:sp>
    </p:spTree>
    <p:extLst>
      <p:ext uri="{BB962C8B-B14F-4D97-AF65-F5344CB8AC3E}">
        <p14:creationId xmlns:p14="http://schemas.microsoft.com/office/powerpoint/2010/main" val="177023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CONT’D</a:t>
            </a:r>
          </a:p>
        </p:txBody>
      </p:sp>
      <p:sp>
        <p:nvSpPr>
          <p:cNvPr id="3" name="Content Placeholder 2"/>
          <p:cNvSpPr>
            <a:spLocks noGrp="1"/>
          </p:cNvSpPr>
          <p:nvPr>
            <p:ph idx="1"/>
          </p:nvPr>
        </p:nvSpPr>
        <p:spPr/>
        <p:txBody>
          <a:bodyPr>
            <a:normAutofit lnSpcReduction="10000"/>
          </a:bodyPr>
          <a:lstStyle/>
          <a:p>
            <a:pPr marL="0" indent="0">
              <a:buNone/>
            </a:pPr>
            <a:r>
              <a:rPr lang="en-US" b="1" dirty="0"/>
              <a:t>Medium Enterprise</a:t>
            </a:r>
          </a:p>
          <a:p>
            <a:r>
              <a:rPr lang="en-US" dirty="0"/>
              <a:t>A medium enterprise shall be any business:</a:t>
            </a:r>
          </a:p>
          <a:p>
            <a:r>
              <a:rPr lang="en-US" dirty="0" err="1"/>
              <a:t>i</a:t>
            </a:r>
            <a:r>
              <a:rPr lang="en-US" dirty="0"/>
              <a:t>) Whose annual turnover shall be between Ten Million and One Kwacha (K10, 000, 001.00) to </a:t>
            </a:r>
            <a:r>
              <a:rPr lang="en-US" dirty="0" smtClean="0"/>
              <a:t>Fifty Million </a:t>
            </a:r>
            <a:r>
              <a:rPr lang="en-US" dirty="0"/>
              <a:t>Kwacha (K50, 000, 000.00</a:t>
            </a:r>
            <a:r>
              <a:rPr lang="en-US" dirty="0" smtClean="0"/>
              <a:t>).</a:t>
            </a:r>
          </a:p>
          <a:p>
            <a:r>
              <a:rPr lang="en-US" dirty="0"/>
              <a:t>ii) Employing between 51 to 100 people</a:t>
            </a:r>
          </a:p>
          <a:p>
            <a:r>
              <a:rPr lang="en-US" dirty="0"/>
              <a:t>iii) Whose total investment, excluding fixed assets (land and building) is as indicated below:</a:t>
            </a:r>
          </a:p>
        </p:txBody>
      </p:sp>
    </p:spTree>
    <p:extLst>
      <p:ext uri="{BB962C8B-B14F-4D97-AF65-F5344CB8AC3E}">
        <p14:creationId xmlns:p14="http://schemas.microsoft.com/office/powerpoint/2010/main" val="2809856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60679664"/>
              </p:ext>
            </p:extLst>
          </p:nvPr>
        </p:nvGraphicFramePr>
        <p:xfrm>
          <a:off x="1141413" y="2249488"/>
          <a:ext cx="9906000" cy="2225040"/>
        </p:xfrm>
        <a:graphic>
          <a:graphicData uri="http://schemas.openxmlformats.org/drawingml/2006/table">
            <a:tbl>
              <a:tblPr firstRow="1" bandRow="1">
                <a:tableStyleId>{5C22544A-7EE6-4342-B048-85BDC9FD1C3A}</a:tableStyleId>
              </a:tblPr>
              <a:tblGrid>
                <a:gridCol w="3302000"/>
                <a:gridCol w="3302000"/>
                <a:gridCol w="3302000"/>
              </a:tblGrid>
              <a:tr h="370840">
                <a:tc>
                  <a:txBody>
                    <a:bodyPr/>
                    <a:lstStyle/>
                    <a:p>
                      <a:r>
                        <a:rPr lang="en-GB" dirty="0" smtClean="0"/>
                        <a:t>sector</a:t>
                      </a:r>
                      <a:endParaRPr lang="en-US" dirty="0"/>
                    </a:p>
                  </a:txBody>
                  <a:tcPr/>
                </a:tc>
                <a:tc>
                  <a:txBody>
                    <a:bodyPr/>
                    <a:lstStyle/>
                    <a:p>
                      <a:r>
                        <a:rPr lang="en-GB" dirty="0" smtClean="0"/>
                        <a:t>Lower limit (K)</a:t>
                      </a:r>
                      <a:endParaRPr lang="en-US" dirty="0"/>
                    </a:p>
                  </a:txBody>
                  <a:tcPr/>
                </a:tc>
                <a:tc>
                  <a:txBody>
                    <a:bodyPr/>
                    <a:lstStyle/>
                    <a:p>
                      <a:r>
                        <a:rPr lang="en-GB" dirty="0" smtClean="0"/>
                        <a:t>Upper</a:t>
                      </a:r>
                      <a:r>
                        <a:rPr lang="en-GB" baseline="0" dirty="0" smtClean="0"/>
                        <a:t> limit (K)</a:t>
                      </a:r>
                      <a:endParaRPr lang="en-US" dirty="0"/>
                    </a:p>
                  </a:txBody>
                  <a:tcPr/>
                </a:tc>
              </a:tr>
              <a:tr h="370840">
                <a:tc>
                  <a:txBody>
                    <a:bodyPr/>
                    <a:lstStyle/>
                    <a:p>
                      <a:r>
                        <a:rPr lang="en-GB" dirty="0" smtClean="0"/>
                        <a:t>Agriculture </a:t>
                      </a:r>
                      <a:endParaRPr lang="en-US" dirty="0"/>
                    </a:p>
                  </a:txBody>
                  <a:tcPr/>
                </a:tc>
                <a:tc>
                  <a:txBody>
                    <a:bodyPr/>
                    <a:lstStyle/>
                    <a:p>
                      <a:r>
                        <a:rPr lang="en-GB" dirty="0" smtClean="0"/>
                        <a:t>5, 250, 001</a:t>
                      </a:r>
                      <a:endParaRPr lang="en-US" dirty="0"/>
                    </a:p>
                  </a:txBody>
                  <a:tcPr/>
                </a:tc>
                <a:tc>
                  <a:txBody>
                    <a:bodyPr/>
                    <a:lstStyle/>
                    <a:p>
                      <a:r>
                        <a:rPr lang="en-GB" dirty="0" smtClean="0"/>
                        <a:t>25, 000, 000</a:t>
                      </a:r>
                      <a:endParaRPr lang="en-US" dirty="0"/>
                    </a:p>
                  </a:txBody>
                  <a:tcPr/>
                </a:tc>
              </a:tr>
              <a:tr h="370840">
                <a:tc>
                  <a:txBody>
                    <a:bodyPr/>
                    <a:lstStyle/>
                    <a:p>
                      <a:r>
                        <a:rPr lang="en-GB" dirty="0" smtClean="0"/>
                        <a:t>Mining</a:t>
                      </a:r>
                      <a:r>
                        <a:rPr lang="en-GB" baseline="0" dirty="0" smtClean="0"/>
                        <a:t> and quarrying</a:t>
                      </a:r>
                      <a:endParaRPr lang="en-US" dirty="0"/>
                    </a:p>
                  </a:txBody>
                  <a:tcPr/>
                </a:tc>
                <a:tc>
                  <a:txBody>
                    <a:bodyPr/>
                    <a:lstStyle/>
                    <a:p>
                      <a:r>
                        <a:rPr lang="en-GB" dirty="0" smtClean="0"/>
                        <a:t>10, 500, 001</a:t>
                      </a:r>
                      <a:endParaRPr lang="en-US" dirty="0"/>
                    </a:p>
                  </a:txBody>
                  <a:tcPr/>
                </a:tc>
                <a:tc>
                  <a:txBody>
                    <a:bodyPr/>
                    <a:lstStyle/>
                    <a:p>
                      <a:r>
                        <a:rPr lang="en-GB" dirty="0" smtClean="0"/>
                        <a:t>50, 000, 000</a:t>
                      </a:r>
                      <a:endParaRPr lang="en-US" dirty="0"/>
                    </a:p>
                  </a:txBody>
                  <a:tcPr/>
                </a:tc>
              </a:tr>
              <a:tr h="370840">
                <a:tc>
                  <a:txBody>
                    <a:bodyPr/>
                    <a:lstStyle/>
                    <a:p>
                      <a:r>
                        <a:rPr lang="en-GB" dirty="0" smtClean="0"/>
                        <a:t>Manufacturing and other</a:t>
                      </a:r>
                      <a:endParaRPr lang="en-US" dirty="0"/>
                    </a:p>
                  </a:txBody>
                  <a:tcPr/>
                </a:tc>
                <a:tc>
                  <a:txBody>
                    <a:bodyPr/>
                    <a:lstStyle/>
                    <a:p>
                      <a:r>
                        <a:rPr lang="en-GB" dirty="0" smtClean="0"/>
                        <a:t>8, 400, 001</a:t>
                      </a:r>
                      <a:endParaRPr lang="en-US" dirty="0"/>
                    </a:p>
                  </a:txBody>
                  <a:tcPr/>
                </a:tc>
                <a:tc>
                  <a:txBody>
                    <a:bodyPr/>
                    <a:lstStyle/>
                    <a:p>
                      <a:r>
                        <a:rPr lang="en-GB" dirty="0" smtClean="0"/>
                        <a:t>40, 000, 000</a:t>
                      </a:r>
                      <a:endParaRPr lang="en-US" dirty="0"/>
                    </a:p>
                  </a:txBody>
                  <a:tcPr/>
                </a:tc>
              </a:tr>
              <a:tr h="370840">
                <a:tc>
                  <a:txBody>
                    <a:bodyPr/>
                    <a:lstStyle/>
                    <a:p>
                      <a:r>
                        <a:rPr lang="en-GB" dirty="0" smtClean="0"/>
                        <a:t>Services and trade</a:t>
                      </a:r>
                      <a:endParaRPr lang="en-US" dirty="0"/>
                    </a:p>
                  </a:txBody>
                  <a:tcPr/>
                </a:tc>
                <a:tc>
                  <a:txBody>
                    <a:bodyPr/>
                    <a:lstStyle/>
                    <a:p>
                      <a:r>
                        <a:rPr lang="en-GB" dirty="0" smtClean="0"/>
                        <a:t>5, 250, 001</a:t>
                      </a:r>
                      <a:endParaRPr lang="en-US" dirty="0"/>
                    </a:p>
                  </a:txBody>
                  <a:tcPr/>
                </a:tc>
                <a:tc>
                  <a:txBody>
                    <a:bodyPr/>
                    <a:lstStyle/>
                    <a:p>
                      <a:r>
                        <a:rPr lang="en-US" dirty="0" smtClean="0"/>
                        <a:t>25, 000, 000</a:t>
                      </a:r>
                    </a:p>
                  </a:txBody>
                  <a:tcPr/>
                </a:tc>
              </a:tr>
              <a:tr h="370840">
                <a:tc>
                  <a:txBody>
                    <a:bodyPr/>
                    <a:lstStyle/>
                    <a:p>
                      <a:r>
                        <a:rPr lang="en-GB" dirty="0" smtClean="0"/>
                        <a:t>construction</a:t>
                      </a:r>
                      <a:endParaRPr lang="en-US" dirty="0"/>
                    </a:p>
                  </a:txBody>
                  <a:tcPr/>
                </a:tc>
                <a:tc>
                  <a:txBody>
                    <a:bodyPr/>
                    <a:lstStyle/>
                    <a:p>
                      <a:r>
                        <a:rPr lang="en-GB" dirty="0" smtClean="0"/>
                        <a:t>8, 400, 001</a:t>
                      </a:r>
                      <a:endParaRPr lang="en-US" dirty="0"/>
                    </a:p>
                  </a:txBody>
                  <a:tcPr/>
                </a:tc>
                <a:tc>
                  <a:txBody>
                    <a:bodyPr/>
                    <a:lstStyle/>
                    <a:p>
                      <a:r>
                        <a:rPr lang="en-US" dirty="0" smtClean="0"/>
                        <a:t>40, 000, 000</a:t>
                      </a:r>
                    </a:p>
                  </a:txBody>
                  <a:tcPr/>
                </a:tc>
              </a:tr>
            </a:tbl>
          </a:graphicData>
        </a:graphic>
      </p:graphicFrame>
    </p:spTree>
    <p:extLst>
      <p:ext uri="{BB962C8B-B14F-4D97-AF65-F5344CB8AC3E}">
        <p14:creationId xmlns:p14="http://schemas.microsoft.com/office/powerpoint/2010/main" val="666088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SMEs</a:t>
            </a:r>
            <a:br>
              <a:rPr lang="en-US" dirty="0"/>
            </a:br>
            <a:endParaRPr lang="en-US" dirty="0"/>
          </a:p>
        </p:txBody>
      </p:sp>
      <p:sp>
        <p:nvSpPr>
          <p:cNvPr id="3" name="Content Placeholder 2"/>
          <p:cNvSpPr>
            <a:spLocks noGrp="1"/>
          </p:cNvSpPr>
          <p:nvPr>
            <p:ph idx="1"/>
          </p:nvPr>
        </p:nvSpPr>
        <p:spPr>
          <a:xfrm>
            <a:off x="1141412" y="2249486"/>
            <a:ext cx="10320785" cy="4608514"/>
          </a:xfrm>
        </p:spPr>
        <p:txBody>
          <a:bodyPr>
            <a:normAutofit fontScale="77500" lnSpcReduction="20000"/>
          </a:bodyPr>
          <a:lstStyle/>
          <a:p>
            <a:r>
              <a:rPr lang="en-US" sz="2500" dirty="0"/>
              <a:t>In Zambia, the Government started pursuing the development of the small business sector in the late 70s when it was becoming quite clear that the large business sector, which continues to be predominantly mining, could not absorb all those in need of employment</a:t>
            </a:r>
            <a:r>
              <a:rPr lang="en-US" sz="2500" dirty="0" smtClean="0"/>
              <a:t>.</a:t>
            </a:r>
          </a:p>
          <a:p>
            <a:r>
              <a:rPr lang="en-US" sz="2500" dirty="0" smtClean="0"/>
              <a:t>At </a:t>
            </a:r>
            <a:r>
              <a:rPr lang="en-US" sz="2500" dirty="0"/>
              <a:t>the time, the country also faced the problem of people migrating from the countryside to the urban areas in search of formal employment</a:t>
            </a:r>
            <a:r>
              <a:rPr lang="en-US" sz="2500" dirty="0" smtClean="0"/>
              <a:t>.</a:t>
            </a:r>
            <a:endParaRPr lang="en-US" sz="2500" dirty="0"/>
          </a:p>
          <a:p>
            <a:r>
              <a:rPr lang="en-US" sz="2500" dirty="0"/>
              <a:t>In order to reverse this trend Government started by creating the Village Industry Service (VIS) in 1978, which was meant to encourage as well as provide support to rural communities to develop and </a:t>
            </a:r>
            <a:r>
              <a:rPr lang="en-US" sz="2500" dirty="0" err="1"/>
              <a:t>utilise</a:t>
            </a:r>
            <a:r>
              <a:rPr lang="en-US" sz="2500" dirty="0"/>
              <a:t> artisan craft skills and thereby produce crafts that could be sold in exchange for money</a:t>
            </a:r>
          </a:p>
          <a:p>
            <a:r>
              <a:rPr lang="en-US" sz="2500" dirty="0" smtClean="0"/>
              <a:t>As </a:t>
            </a:r>
            <a:r>
              <a:rPr lang="en-US" sz="2500" dirty="0"/>
              <a:t>early as 1981, the Zambian government </a:t>
            </a:r>
            <a:r>
              <a:rPr lang="en-US" sz="2500" dirty="0" err="1"/>
              <a:t>recognised</a:t>
            </a:r>
            <a:r>
              <a:rPr lang="en-US" sz="2500" dirty="0"/>
              <a:t> the importance of the MSME sector and its contribution to economic development. At the same time, the government </a:t>
            </a:r>
            <a:r>
              <a:rPr lang="en-US" sz="2500" dirty="0" err="1"/>
              <a:t>recognised</a:t>
            </a:r>
            <a:r>
              <a:rPr lang="en-US" sz="2500" dirty="0"/>
              <a:t> the challenges that the sector was facing and through the Small Industries Development (SID) Act of 1981 made an attempt to enhance the effectiveness of the sector’s contribution to the national economy by establishing the Small </a:t>
            </a:r>
            <a:r>
              <a:rPr lang="en-US" sz="2500" dirty="0" err="1"/>
              <a:t>Enteprise</a:t>
            </a:r>
            <a:r>
              <a:rPr lang="en-US" sz="2500" dirty="0"/>
              <a:t> Development </a:t>
            </a:r>
            <a:r>
              <a:rPr lang="en-US" sz="2500" dirty="0" err="1"/>
              <a:t>Organisation</a:t>
            </a:r>
            <a:r>
              <a:rPr lang="en-US" sz="2500" dirty="0"/>
              <a:t> (SIDO). </a:t>
            </a:r>
          </a:p>
          <a:p>
            <a:endParaRPr lang="en-US" dirty="0"/>
          </a:p>
        </p:txBody>
      </p:sp>
    </p:spTree>
    <p:extLst>
      <p:ext uri="{BB962C8B-B14F-4D97-AF65-F5344CB8AC3E}">
        <p14:creationId xmlns:p14="http://schemas.microsoft.com/office/powerpoint/2010/main" val="919622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a:t>
            </a:r>
            <a:r>
              <a:rPr lang="en-US" dirty="0" smtClean="0"/>
              <a:t>SMEs CONT’D</a:t>
            </a:r>
            <a:endParaRPr lang="en-US" dirty="0"/>
          </a:p>
        </p:txBody>
      </p:sp>
      <p:sp>
        <p:nvSpPr>
          <p:cNvPr id="3" name="Content Placeholder 2"/>
          <p:cNvSpPr>
            <a:spLocks noGrp="1"/>
          </p:cNvSpPr>
          <p:nvPr>
            <p:ph idx="1"/>
          </p:nvPr>
        </p:nvSpPr>
        <p:spPr>
          <a:xfrm>
            <a:off x="1141412" y="2249486"/>
            <a:ext cx="9905999" cy="4215707"/>
          </a:xfrm>
        </p:spPr>
        <p:txBody>
          <a:bodyPr>
            <a:normAutofit fontScale="77500" lnSpcReduction="20000"/>
          </a:bodyPr>
          <a:lstStyle/>
          <a:p>
            <a:r>
              <a:rPr lang="en-US" dirty="0"/>
              <a:t>In support of the SID Act, provisions were made to the Fourth National Development Plan of 1989 to provide infrastructure for operations of MSMEs, promote access to credit by MSMEs with growth potential and to improve production capacities of MSMEs with the view to increase incomes and employment.</a:t>
            </a:r>
          </a:p>
          <a:p>
            <a:r>
              <a:rPr lang="en-US" dirty="0" smtClean="0"/>
              <a:t>which </a:t>
            </a:r>
            <a:r>
              <a:rPr lang="en-US" dirty="0"/>
              <a:t>through an amendment of the Act during 1996 it was replaced with the Small Enterprises Development (SED) Act No. 29 of 1996. SIDO was transformed into Small </a:t>
            </a:r>
            <a:r>
              <a:rPr lang="en-US" dirty="0" smtClean="0"/>
              <a:t>Enterprises Development </a:t>
            </a:r>
            <a:r>
              <a:rPr lang="en-US" dirty="0"/>
              <a:t>Board </a:t>
            </a:r>
          </a:p>
          <a:p>
            <a:r>
              <a:rPr lang="en-US" dirty="0" smtClean="0"/>
              <a:t>This </a:t>
            </a:r>
            <a:r>
              <a:rPr lang="en-US" dirty="0" err="1"/>
              <a:t>organisation</a:t>
            </a:r>
            <a:r>
              <a:rPr lang="en-US" dirty="0"/>
              <a:t> was meant to provide larger volumes of support to those venturing into small businesses</a:t>
            </a:r>
            <a:r>
              <a:rPr lang="en-US" dirty="0" smtClean="0"/>
              <a:t>.</a:t>
            </a:r>
          </a:p>
          <a:p>
            <a:r>
              <a:rPr lang="en-GB" dirty="0" smtClean="0"/>
              <a:t>THE SEDA 1996 was repealed in 2006 and replaced by the ZDA Act.</a:t>
            </a:r>
          </a:p>
          <a:p>
            <a:r>
              <a:rPr lang="en-US" dirty="0" smtClean="0"/>
              <a:t>In </a:t>
            </a:r>
            <a:r>
              <a:rPr lang="en-US" dirty="0"/>
              <a:t>2006, the Small Enterprises Development Board (SEDB) was among </a:t>
            </a:r>
            <a:r>
              <a:rPr lang="en-US" dirty="0" smtClean="0"/>
              <a:t>the institutions </a:t>
            </a:r>
            <a:r>
              <a:rPr lang="en-US" dirty="0"/>
              <a:t>that were amalgamated to form the Zambia Development Agency</a:t>
            </a:r>
          </a:p>
          <a:p>
            <a:endParaRPr lang="en-US" dirty="0"/>
          </a:p>
        </p:txBody>
      </p:sp>
    </p:spTree>
    <p:extLst>
      <p:ext uri="{BB962C8B-B14F-4D97-AF65-F5344CB8AC3E}">
        <p14:creationId xmlns:p14="http://schemas.microsoft.com/office/powerpoint/2010/main" val="11632655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Framework Governing SMEs</a:t>
            </a:r>
            <a:br>
              <a:rPr lang="en-US" dirty="0"/>
            </a:br>
            <a:endParaRPr lang="en-US" dirty="0"/>
          </a:p>
        </p:txBody>
      </p:sp>
      <p:sp>
        <p:nvSpPr>
          <p:cNvPr id="3" name="Content Placeholder 2"/>
          <p:cNvSpPr>
            <a:spLocks noGrp="1"/>
          </p:cNvSpPr>
          <p:nvPr>
            <p:ph idx="1"/>
          </p:nvPr>
        </p:nvSpPr>
        <p:spPr>
          <a:xfrm>
            <a:off x="1141412" y="2249487"/>
            <a:ext cx="9905999" cy="4408890"/>
          </a:xfrm>
        </p:spPr>
        <p:txBody>
          <a:bodyPr>
            <a:normAutofit fontScale="70000" lnSpcReduction="20000"/>
          </a:bodyPr>
          <a:lstStyle/>
          <a:p>
            <a:r>
              <a:rPr lang="en-US" dirty="0"/>
              <a:t>The MSMEs </a:t>
            </a:r>
            <a:r>
              <a:rPr lang="en-US" dirty="0" smtClean="0"/>
              <a:t>operate </a:t>
            </a:r>
            <a:r>
              <a:rPr lang="en-US" dirty="0"/>
              <a:t>within legal framework that will enable the development of the economy </a:t>
            </a:r>
            <a:r>
              <a:rPr lang="en-US" dirty="0" smtClean="0"/>
              <a:t>in different </a:t>
            </a:r>
            <a:r>
              <a:rPr lang="en-US" dirty="0"/>
              <a:t>sectors of their </a:t>
            </a:r>
            <a:r>
              <a:rPr lang="en-US" dirty="0" smtClean="0"/>
              <a:t>operations:</a:t>
            </a:r>
          </a:p>
          <a:p>
            <a:pPr marL="514350" indent="-514350">
              <a:buFont typeface="+mj-lt"/>
              <a:buAutoNum type="romanUcPeriod"/>
            </a:pPr>
            <a:r>
              <a:rPr lang="en-US" dirty="0"/>
              <a:t>The Zambia Development Agency Act No. 17 of 2022 which provides for promotion and </a:t>
            </a:r>
            <a:r>
              <a:rPr lang="en-US" dirty="0" smtClean="0"/>
              <a:t>facilitation of </a:t>
            </a:r>
            <a:r>
              <a:rPr lang="en-US" dirty="0"/>
              <a:t>investment and trade, competitiveness in business development and </a:t>
            </a:r>
            <a:r>
              <a:rPr lang="en-US" dirty="0" err="1"/>
              <a:t>privatisation</a:t>
            </a:r>
            <a:r>
              <a:rPr lang="en-US" dirty="0"/>
              <a:t> of </a:t>
            </a:r>
            <a:r>
              <a:rPr lang="en-US" dirty="0" smtClean="0"/>
              <a:t>State-Owned Enterprises.</a:t>
            </a:r>
          </a:p>
          <a:p>
            <a:pPr marL="514350" indent="-514350">
              <a:buFont typeface="+mj-lt"/>
              <a:buAutoNum type="romanUcPeriod"/>
            </a:pPr>
            <a:r>
              <a:rPr lang="en-US" dirty="0" smtClean="0"/>
              <a:t>Investment</a:t>
            </a:r>
            <a:r>
              <a:rPr lang="en-US" dirty="0"/>
              <a:t>, Trade and Business Development Act No. 18 of 2022 which provides for </a:t>
            </a:r>
            <a:r>
              <a:rPr lang="en-US" dirty="0" smtClean="0"/>
              <a:t>enforcement of </a:t>
            </a:r>
            <a:r>
              <a:rPr lang="en-US" dirty="0"/>
              <a:t>investment protection and promotion of agreements between an investor and </a:t>
            </a:r>
            <a:r>
              <a:rPr lang="en-US" dirty="0" smtClean="0"/>
              <a:t>Government</a:t>
            </a:r>
          </a:p>
          <a:p>
            <a:pPr marL="514350" indent="-514350">
              <a:buFont typeface="+mj-lt"/>
              <a:buAutoNum type="romanUcPeriod"/>
            </a:pPr>
            <a:r>
              <a:rPr lang="en-US" dirty="0" smtClean="0"/>
              <a:t>The </a:t>
            </a:r>
            <a:r>
              <a:rPr lang="en-US" dirty="0"/>
              <a:t>Companies Act No. 10 of 2017 which provides for </a:t>
            </a:r>
            <a:r>
              <a:rPr lang="en-US" dirty="0" err="1"/>
              <a:t>legalisation</a:t>
            </a:r>
            <a:r>
              <a:rPr lang="en-US" dirty="0"/>
              <a:t> of business operations </a:t>
            </a:r>
            <a:r>
              <a:rPr lang="en-US" dirty="0" smtClean="0"/>
              <a:t>in Zambia </a:t>
            </a:r>
            <a:r>
              <a:rPr lang="en-US" dirty="0"/>
              <a:t>through registration of companies, trademarks, industrial designs and patents</a:t>
            </a:r>
            <a:r>
              <a:rPr lang="en-US" dirty="0" smtClean="0"/>
              <a:t>;</a:t>
            </a:r>
          </a:p>
          <a:p>
            <a:pPr marL="514350" indent="-514350">
              <a:buFont typeface="+mj-lt"/>
              <a:buAutoNum type="romanUcPeriod"/>
            </a:pPr>
            <a:r>
              <a:rPr lang="en-US" dirty="0"/>
              <a:t>The CEE Act of 2006 which provides for economic empowerment of citizens through the </a:t>
            </a:r>
            <a:r>
              <a:rPr lang="en-US" dirty="0" smtClean="0"/>
              <a:t>practice of </a:t>
            </a:r>
            <a:r>
              <a:rPr lang="en-US" dirty="0"/>
              <a:t>enterprise and provision of the empowerment fund; and</a:t>
            </a:r>
          </a:p>
          <a:p>
            <a:pPr marL="514350" indent="-514350">
              <a:buFont typeface="+mj-lt"/>
              <a:buAutoNum type="romanUcPeriod"/>
            </a:pPr>
            <a:r>
              <a:rPr lang="en-US" dirty="0"/>
              <a:t>vii) The Banking and Financial Services Act, Cap 287 which regulates provision of banking </a:t>
            </a:r>
            <a:r>
              <a:rPr lang="en-US" dirty="0" smtClean="0"/>
              <a:t>and financial </a:t>
            </a:r>
            <a:r>
              <a:rPr lang="en-US" dirty="0"/>
              <a:t>services.</a:t>
            </a:r>
          </a:p>
        </p:txBody>
      </p:sp>
    </p:spTree>
    <p:extLst>
      <p:ext uri="{BB962C8B-B14F-4D97-AF65-F5344CB8AC3E}">
        <p14:creationId xmlns:p14="http://schemas.microsoft.com/office/powerpoint/2010/main" val="571970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Promotion of </a:t>
            </a:r>
            <a:r>
              <a:rPr lang="en-US" dirty="0" smtClean="0"/>
              <a:t>MSMEs</a:t>
            </a:r>
            <a:r>
              <a:rPr lang="en-US" dirty="0"/>
              <a:t/>
            </a:r>
            <a:br>
              <a:rPr lang="en-US" dirty="0"/>
            </a:br>
            <a:endParaRPr lang="en-US" dirty="0"/>
          </a:p>
        </p:txBody>
      </p:sp>
      <p:sp>
        <p:nvSpPr>
          <p:cNvPr id="3" name="Content Placeholder 2"/>
          <p:cNvSpPr>
            <a:spLocks noGrp="1"/>
          </p:cNvSpPr>
          <p:nvPr>
            <p:ph idx="1"/>
          </p:nvPr>
        </p:nvSpPr>
        <p:spPr>
          <a:xfrm>
            <a:off x="1141412" y="2249486"/>
            <a:ext cx="9905999" cy="4608513"/>
          </a:xfrm>
        </p:spPr>
        <p:txBody>
          <a:bodyPr>
            <a:noAutofit/>
          </a:bodyPr>
          <a:lstStyle/>
          <a:p>
            <a:r>
              <a:rPr lang="en-US" sz="1800" dirty="0"/>
              <a:t>Promoting MSMEs involves implementing various policies, programs, and initiatives to support their growth and sustainability. </a:t>
            </a:r>
            <a:endParaRPr lang="en-GB" sz="1800" dirty="0" smtClean="0"/>
          </a:p>
          <a:p>
            <a:r>
              <a:rPr lang="en-GB" sz="1800" dirty="0" smtClean="0"/>
              <a:t>There is no </a:t>
            </a:r>
            <a:r>
              <a:rPr lang="en-US" sz="1800" dirty="0" smtClean="0"/>
              <a:t>specific provisions </a:t>
            </a:r>
            <a:r>
              <a:rPr lang="en-US" sz="1800" dirty="0"/>
              <a:t>on MSME under the ITBD </a:t>
            </a:r>
            <a:r>
              <a:rPr lang="en-US" sz="1800" dirty="0" smtClean="0"/>
              <a:t>Act.</a:t>
            </a:r>
            <a:r>
              <a:rPr lang="en-US" sz="1800" dirty="0"/>
              <a:t> </a:t>
            </a:r>
            <a:r>
              <a:rPr lang="en-US" sz="1800" dirty="0" smtClean="0"/>
              <a:t>However, Section 14 of the ITBD Act provides for the promotion of business. </a:t>
            </a:r>
            <a:r>
              <a:rPr lang="en-US" sz="1800" b="1" dirty="0" smtClean="0"/>
              <a:t>‘Business</a:t>
            </a:r>
            <a:r>
              <a:rPr lang="en-US" sz="1800" dirty="0" smtClean="0"/>
              <a:t>’ has been defined </a:t>
            </a:r>
            <a:r>
              <a:rPr lang="en-US" sz="1800" dirty="0"/>
              <a:t>under section 2 of the Business Regulatory Act (No. 3 of 2014</a:t>
            </a:r>
            <a:r>
              <a:rPr lang="en-US" sz="1800" dirty="0" smtClean="0"/>
              <a:t>) </a:t>
            </a:r>
            <a:r>
              <a:rPr lang="en-US" sz="1800" b="1" i="1" dirty="0"/>
              <a:t>as includes </a:t>
            </a:r>
            <a:r>
              <a:rPr lang="en-US" sz="1800" b="1" i="1" dirty="0" smtClean="0"/>
              <a:t>an enterprise, corporate </a:t>
            </a:r>
            <a:r>
              <a:rPr lang="en-US" sz="1800" b="1" i="1" dirty="0"/>
              <a:t>or </a:t>
            </a:r>
            <a:r>
              <a:rPr lang="en-US" sz="1800" b="1" i="1" dirty="0" smtClean="0"/>
              <a:t>non corporate, </a:t>
            </a:r>
            <a:r>
              <a:rPr lang="en-US" sz="1800" b="1" i="1" dirty="0"/>
              <a:t>trade, profession or </a:t>
            </a:r>
            <a:r>
              <a:rPr lang="en-US" sz="1800" b="1" i="1" dirty="0" smtClean="0"/>
              <a:t>occupation registered under the </a:t>
            </a:r>
            <a:r>
              <a:rPr lang="en-US" sz="1800" b="1" i="1" dirty="0"/>
              <a:t>Companies </a:t>
            </a:r>
            <a:r>
              <a:rPr lang="en-US" sz="1800" b="1" i="1" dirty="0" smtClean="0"/>
              <a:t>Act or Registration of </a:t>
            </a:r>
            <a:r>
              <a:rPr lang="en-US" sz="1800" b="1" i="1" dirty="0"/>
              <a:t>Business </a:t>
            </a:r>
            <a:r>
              <a:rPr lang="en-US" sz="1800" b="1" i="1" dirty="0" smtClean="0"/>
              <a:t>Names Act</a:t>
            </a:r>
            <a:r>
              <a:rPr lang="en-US" sz="1800" b="1" i="1" dirty="0"/>
              <a:t>. </a:t>
            </a:r>
            <a:r>
              <a:rPr lang="en-US" sz="1800" b="1" i="1" dirty="0" smtClean="0"/>
              <a:t>2011</a:t>
            </a:r>
            <a:endParaRPr lang="en-US" sz="1800" dirty="0"/>
          </a:p>
          <a:p>
            <a:r>
              <a:rPr lang="en-GB" sz="1800" dirty="0" smtClean="0"/>
              <a:t>Section 14 of the ITBD provides:</a:t>
            </a:r>
            <a:endParaRPr lang="en-US" sz="1800" dirty="0" smtClean="0"/>
          </a:p>
          <a:p>
            <a:r>
              <a:rPr lang="en-US" sz="1800" i="1" dirty="0"/>
              <a:t>The Agency shall, in facilitating the growth of business—</a:t>
            </a:r>
          </a:p>
          <a:p>
            <a:r>
              <a:rPr lang="en-US" sz="1800" i="1" dirty="0"/>
              <a:t>(a) collaborate with research and development </a:t>
            </a:r>
            <a:r>
              <a:rPr lang="en-US" sz="1800" i="1" dirty="0" smtClean="0"/>
              <a:t>institutions to </a:t>
            </a:r>
            <a:r>
              <a:rPr lang="en-US" sz="1800" i="1" dirty="0"/>
              <a:t>develop and upgrade appropriate </a:t>
            </a:r>
            <a:r>
              <a:rPr lang="en-US" sz="1800" i="1" dirty="0" smtClean="0"/>
              <a:t>production technologies;</a:t>
            </a:r>
          </a:p>
          <a:p>
            <a:pPr>
              <a:buFont typeface="Wingdings" panose="05000000000000000000" pitchFamily="2" charset="2"/>
              <a:buChar char="v"/>
            </a:pPr>
            <a:r>
              <a:rPr lang="en-US" sz="1800" dirty="0"/>
              <a:t>Promoting the adoption of technology and innovation by MSMEs can improve productivity, quality, and competitiveness.</a:t>
            </a:r>
            <a:endParaRPr lang="en-US" sz="1800" dirty="0" smtClean="0"/>
          </a:p>
          <a:p>
            <a:endParaRPr lang="en-US" sz="1800" i="1" dirty="0"/>
          </a:p>
        </p:txBody>
      </p:sp>
    </p:spTree>
    <p:extLst>
      <p:ext uri="{BB962C8B-B14F-4D97-AF65-F5344CB8AC3E}">
        <p14:creationId xmlns:p14="http://schemas.microsoft.com/office/powerpoint/2010/main" val="1455861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Promotion of </a:t>
            </a:r>
            <a:r>
              <a:rPr lang="en-US" dirty="0" smtClean="0"/>
              <a:t>MSMEs CONT’D</a:t>
            </a:r>
            <a:endParaRPr lang="en-US" dirty="0"/>
          </a:p>
        </p:txBody>
      </p:sp>
      <p:sp>
        <p:nvSpPr>
          <p:cNvPr id="3" name="Content Placeholder 2"/>
          <p:cNvSpPr>
            <a:spLocks noGrp="1"/>
          </p:cNvSpPr>
          <p:nvPr>
            <p:ph idx="1"/>
          </p:nvPr>
        </p:nvSpPr>
        <p:spPr>
          <a:xfrm>
            <a:off x="1141412" y="2249487"/>
            <a:ext cx="9905999" cy="4112676"/>
          </a:xfrm>
        </p:spPr>
        <p:txBody>
          <a:bodyPr>
            <a:normAutofit fontScale="85000" lnSpcReduction="10000"/>
          </a:bodyPr>
          <a:lstStyle/>
          <a:p>
            <a:r>
              <a:rPr lang="en-US" b="1" i="1" dirty="0"/>
              <a:t>(b) develop tailored training for business in finance and management, and consulting services</a:t>
            </a:r>
            <a:r>
              <a:rPr lang="en-US" dirty="0" smtClean="0"/>
              <a:t>;</a:t>
            </a:r>
          </a:p>
          <a:p>
            <a:pPr>
              <a:buFont typeface="Wingdings" panose="05000000000000000000" pitchFamily="2" charset="2"/>
              <a:buChar char="v"/>
            </a:pPr>
            <a:r>
              <a:rPr lang="en-US" dirty="0"/>
              <a:t>Providing training and capacity-building programs tailored to the needs of MSMEs can enhance their managerial, technical, and entrepreneurial skills. This can include workshops, mentoring, apprenticeships, and business development services to improve efficiency, productivity, and competitiveness</a:t>
            </a:r>
          </a:p>
          <a:p>
            <a:r>
              <a:rPr lang="en-US" b="1" i="1" dirty="0"/>
              <a:t>(c) undertake business brokering, subcontracting and other programmes linking businesses to local and export markets</a:t>
            </a:r>
            <a:r>
              <a:rPr lang="en-US" b="1" i="1" dirty="0" smtClean="0"/>
              <a:t>;</a:t>
            </a:r>
          </a:p>
          <a:p>
            <a:pPr>
              <a:buFont typeface="Wingdings" panose="05000000000000000000" pitchFamily="2" charset="2"/>
              <a:buChar char="v"/>
            </a:pPr>
            <a:r>
              <a:rPr lang="en-US" dirty="0"/>
              <a:t>Facilitating access to domestic and international markets through trade fairs, exhibitions, business matchmaking events, and e-commerce platforms can help MSMEs expand their customer base and export opportunities</a:t>
            </a:r>
          </a:p>
          <a:p>
            <a:endParaRPr lang="en-US" dirty="0"/>
          </a:p>
        </p:txBody>
      </p:sp>
    </p:spTree>
    <p:extLst>
      <p:ext uri="{BB962C8B-B14F-4D97-AF65-F5344CB8AC3E}">
        <p14:creationId xmlns:p14="http://schemas.microsoft.com/office/powerpoint/2010/main" val="20805526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Promotion of MSMEs CONT’D</a:t>
            </a:r>
          </a:p>
        </p:txBody>
      </p:sp>
      <p:sp>
        <p:nvSpPr>
          <p:cNvPr id="3" name="Content Placeholder 2"/>
          <p:cNvSpPr>
            <a:spLocks noGrp="1"/>
          </p:cNvSpPr>
          <p:nvPr>
            <p:ph idx="1"/>
          </p:nvPr>
        </p:nvSpPr>
        <p:spPr>
          <a:xfrm>
            <a:off x="1141412" y="2249486"/>
            <a:ext cx="9905999" cy="4125555"/>
          </a:xfrm>
        </p:spPr>
        <p:txBody>
          <a:bodyPr>
            <a:normAutofit fontScale="85000" lnSpcReduction="20000"/>
          </a:bodyPr>
          <a:lstStyle/>
          <a:p>
            <a:r>
              <a:rPr lang="en-US" b="1" i="1" dirty="0"/>
              <a:t>d) facilitate access to finance by developing specialized products with financial institutions and other development partners; </a:t>
            </a:r>
          </a:p>
          <a:p>
            <a:pPr>
              <a:buFont typeface="Wingdings" panose="05000000000000000000" pitchFamily="2" charset="2"/>
              <a:buChar char="v"/>
            </a:pPr>
            <a:r>
              <a:rPr lang="en-US" dirty="0"/>
              <a:t>MSMEs often face challenges in accessing finance due to their size and limited collateral. Governments can establish dedicated financial institutions, provide subsidies, guarantees, and collateral-free loans, and encourage the development of alternative financing mechanisms such as crowd funding platforms.</a:t>
            </a:r>
          </a:p>
          <a:p>
            <a:r>
              <a:rPr lang="en-US" b="1" i="1" dirty="0"/>
              <a:t>(e) implement programmes to develop marketing and export skills for businesses.</a:t>
            </a:r>
          </a:p>
          <a:p>
            <a:pPr>
              <a:buFont typeface="Wingdings" panose="05000000000000000000" pitchFamily="2" charset="2"/>
              <a:buChar char="v"/>
            </a:pPr>
            <a:r>
              <a:rPr lang="en-US" dirty="0"/>
              <a:t>Implementing programs to develop marketing and export skills for MSMEs requires a multi-faceted approach that combines training, mentorship, networking, and access to resources. Organize interactive workshops, seminars, and webinars delivered by experts in marketing, export, and international trade. </a:t>
            </a:r>
          </a:p>
          <a:p>
            <a:endParaRPr lang="en-US" dirty="0"/>
          </a:p>
        </p:txBody>
      </p:sp>
    </p:spTree>
    <p:extLst>
      <p:ext uri="{BB962C8B-B14F-4D97-AF65-F5344CB8AC3E}">
        <p14:creationId xmlns:p14="http://schemas.microsoft.com/office/powerpoint/2010/main" val="813707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Prospects and Challenges of SMEs</a:t>
            </a:r>
            <a:br>
              <a:rPr lang="en-US" dirty="0"/>
            </a:br>
            <a:endParaRPr lang="en-US" dirty="0"/>
          </a:p>
        </p:txBody>
      </p:sp>
      <p:sp>
        <p:nvSpPr>
          <p:cNvPr id="3" name="Content Placeholder 2"/>
          <p:cNvSpPr>
            <a:spLocks noGrp="1"/>
          </p:cNvSpPr>
          <p:nvPr>
            <p:ph idx="1"/>
          </p:nvPr>
        </p:nvSpPr>
        <p:spPr>
          <a:xfrm>
            <a:off x="1141412" y="2249486"/>
            <a:ext cx="9905999" cy="4421769"/>
          </a:xfrm>
        </p:spPr>
        <p:txBody>
          <a:bodyPr>
            <a:normAutofit fontScale="70000" lnSpcReduction="20000"/>
          </a:bodyPr>
          <a:lstStyle/>
          <a:p>
            <a:r>
              <a:rPr lang="en-US" dirty="0" smtClean="0"/>
              <a:t>Prospects of MSMEs refer to favorable conditions/</a:t>
            </a:r>
            <a:r>
              <a:rPr lang="en-US" dirty="0" err="1" smtClean="0"/>
              <a:t>opportuinites</a:t>
            </a:r>
            <a:r>
              <a:rPr lang="en-US" dirty="0" smtClean="0"/>
              <a:t> </a:t>
            </a:r>
            <a:r>
              <a:rPr lang="en-US" dirty="0"/>
              <a:t>that exist for these businesses to grow, expand, and succeed in the </a:t>
            </a:r>
            <a:r>
              <a:rPr lang="en-US" dirty="0" smtClean="0"/>
              <a:t>future:</a:t>
            </a:r>
            <a:endParaRPr lang="en-US" dirty="0"/>
          </a:p>
          <a:p>
            <a:r>
              <a:rPr lang="en-US" dirty="0" smtClean="0"/>
              <a:t>Implementation of Supportive Policies by the government: this is due to the government recognizing </a:t>
            </a:r>
            <a:r>
              <a:rPr lang="en-US" dirty="0"/>
              <a:t>the importance of MSMEs as engines of economic growth and job </a:t>
            </a:r>
            <a:r>
              <a:rPr lang="en-US" dirty="0" smtClean="0"/>
              <a:t>creation. The government can come up with </a:t>
            </a:r>
            <a:r>
              <a:rPr lang="en-US" dirty="0"/>
              <a:t>initiatives such as financial incentives, regulatory reforms, access to finance programs, capacity-building initiatives, and market access facilitation measures.</a:t>
            </a:r>
            <a:endParaRPr lang="en-US" dirty="0" smtClean="0"/>
          </a:p>
          <a:p>
            <a:r>
              <a:rPr lang="en-GB" dirty="0" smtClean="0"/>
              <a:t>Digital mechanisms – </a:t>
            </a:r>
            <a:r>
              <a:rPr lang="en-US" dirty="0" smtClean="0"/>
              <a:t>these present </a:t>
            </a:r>
            <a:r>
              <a:rPr lang="en-US" dirty="0"/>
              <a:t>significant opportunities for MSMEs to streamline </a:t>
            </a:r>
            <a:r>
              <a:rPr lang="en-US" dirty="0" smtClean="0"/>
              <a:t>operations and reach </a:t>
            </a:r>
            <a:r>
              <a:rPr lang="en-US" dirty="0"/>
              <a:t>new </a:t>
            </a:r>
            <a:r>
              <a:rPr lang="en-US" dirty="0" smtClean="0"/>
              <a:t>customers. E.g. E-commerce platforms and digital marketing, can </a:t>
            </a:r>
            <a:r>
              <a:rPr lang="en-US" dirty="0"/>
              <a:t>enable MSMEs to enhance their competitiveness and adapt to changing market dynamics</a:t>
            </a:r>
            <a:r>
              <a:rPr lang="en-US" dirty="0" smtClean="0"/>
              <a:t>.</a:t>
            </a:r>
          </a:p>
          <a:p>
            <a:r>
              <a:rPr lang="en-US" dirty="0"/>
              <a:t>Access to Finance: Efforts to improve MSMEs' access to finance through initiatives such as microfinance, </a:t>
            </a:r>
            <a:r>
              <a:rPr lang="en-US" dirty="0" smtClean="0"/>
              <a:t>can </a:t>
            </a:r>
            <a:r>
              <a:rPr lang="en-US" dirty="0"/>
              <a:t>unlock their growth potential and catalyze entrepreneurship</a:t>
            </a:r>
            <a:r>
              <a:rPr lang="en-US" dirty="0"/>
              <a:t>. microfinance institutions (MFIs) provide small loans to entrepreneurs and SMEs who lack access to traditional banking services. Although, these loans are typically provided at relatively high interest rates, but they can still be a valuable source of financing for small businesses</a:t>
            </a:r>
            <a:endParaRPr lang="en-US" dirty="0" smtClean="0"/>
          </a:p>
          <a:p>
            <a:endParaRPr lang="en-US" dirty="0"/>
          </a:p>
        </p:txBody>
      </p:sp>
    </p:spTree>
    <p:extLst>
      <p:ext uri="{BB962C8B-B14F-4D97-AF65-F5344CB8AC3E}">
        <p14:creationId xmlns:p14="http://schemas.microsoft.com/office/powerpoint/2010/main" val="14204721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Prospects CONT’D</a:t>
            </a:r>
            <a:endParaRPr lang="en-US" dirty="0"/>
          </a:p>
        </p:txBody>
      </p:sp>
      <p:sp>
        <p:nvSpPr>
          <p:cNvPr id="3" name="Content Placeholder 2"/>
          <p:cNvSpPr>
            <a:spLocks noGrp="1"/>
          </p:cNvSpPr>
          <p:nvPr>
            <p:ph idx="1"/>
          </p:nvPr>
        </p:nvSpPr>
        <p:spPr>
          <a:xfrm>
            <a:off x="1141412" y="2249486"/>
            <a:ext cx="9905999" cy="4331617"/>
          </a:xfrm>
        </p:spPr>
        <p:txBody>
          <a:bodyPr>
            <a:normAutofit fontScale="77500" lnSpcReduction="20000"/>
          </a:bodyPr>
          <a:lstStyle/>
          <a:p>
            <a:r>
              <a:rPr lang="en-US" dirty="0"/>
              <a:t>Also, several </a:t>
            </a:r>
            <a:r>
              <a:rPr lang="en-US" b="1" dirty="0"/>
              <a:t>programs and initiatives </a:t>
            </a:r>
            <a:r>
              <a:rPr lang="en-US" dirty="0"/>
              <a:t>have been developed to provide education and training to entrepreneurs in developing countries. For example, the African Entrepreneurship Program (AEP) is a partnership between the U.S. Department of State and the Global Entrepreneurship Network (GEN) that provides training and mentorship to entrepreneurs in Africa</a:t>
            </a:r>
            <a:r>
              <a:rPr lang="en-US" dirty="0" smtClean="0"/>
              <a:t>.</a:t>
            </a:r>
          </a:p>
          <a:p>
            <a:r>
              <a:rPr lang="en-US" dirty="0"/>
              <a:t> In addition, many organizations such as the World Trade Organization (WTO) and the International Trade Center (ITC) provide resources and support to help SMEs in developing countries access international markets. They assist with the negotiation of trade agreements, provision of trade related technical assistance, and support to enhance the competitiveness of SMEs by providing them with training, market research and networking opportunities.</a:t>
            </a:r>
          </a:p>
          <a:p>
            <a:r>
              <a:rPr lang="en-US" b="1" dirty="0" smtClean="0"/>
              <a:t>Conclusion</a:t>
            </a:r>
            <a:r>
              <a:rPr lang="en-US" dirty="0" smtClean="0"/>
              <a:t> - MSMEs </a:t>
            </a:r>
            <a:r>
              <a:rPr lang="en-US" dirty="0"/>
              <a:t>are often at the forefront of innovation and entrepreneurship, driven by their agility, flexibility, and ability to identify niche markets. With access to funding, mentorship, and supportive ecosystems, MSMEs can continue to contribute to technological advancements, disruptive business models, and economic diversification.</a:t>
            </a:r>
          </a:p>
          <a:p>
            <a:endParaRPr lang="en-US" dirty="0"/>
          </a:p>
        </p:txBody>
      </p:sp>
    </p:spTree>
    <p:extLst>
      <p:ext uri="{BB962C8B-B14F-4D97-AF65-F5344CB8AC3E}">
        <p14:creationId xmlns:p14="http://schemas.microsoft.com/office/powerpoint/2010/main" val="4067277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 UNITS</a:t>
            </a:r>
            <a:endParaRPr lang="en-US" dirty="0"/>
          </a:p>
        </p:txBody>
      </p:sp>
      <p:sp>
        <p:nvSpPr>
          <p:cNvPr id="3" name="Content Placeholder 2"/>
          <p:cNvSpPr>
            <a:spLocks noGrp="1"/>
          </p:cNvSpPr>
          <p:nvPr>
            <p:ph idx="1"/>
          </p:nvPr>
        </p:nvSpPr>
        <p:spPr/>
        <p:txBody>
          <a:bodyPr/>
          <a:lstStyle/>
          <a:p>
            <a:pPr marL="342900" marR="0" lvl="0" indent="-342900">
              <a:lnSpc>
                <a:spcPct val="115000"/>
              </a:lnSpc>
              <a:spcBef>
                <a:spcPts val="0"/>
              </a:spcBef>
              <a:spcAft>
                <a:spcPts val="0"/>
              </a:spcAft>
              <a:buFont typeface="Wingdings" panose="05000000000000000000" pitchFamily="2" charset="2"/>
              <a:buChar char=""/>
            </a:pPr>
            <a:r>
              <a:rPr lang="en-US" dirty="0">
                <a:latin typeface="Tahoma" panose="020B0604030504040204" pitchFamily="34" charset="0"/>
                <a:ea typeface="Calibri" panose="020F0502020204030204" pitchFamily="34" charset="0"/>
                <a:cs typeface="Times New Roman" panose="02020603050405020304" pitchFamily="18" charset="0"/>
              </a:rPr>
              <a:t>Historical development of SMEs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US" dirty="0">
                <a:latin typeface="Tahoma" panose="020B0604030504040204" pitchFamily="34" charset="0"/>
                <a:ea typeface="Calibri" panose="020F0502020204030204" pitchFamily="34" charset="0"/>
                <a:cs typeface="Times New Roman" panose="02020603050405020304" pitchFamily="18" charset="0"/>
              </a:rPr>
              <a:t>Legal Framework Governing SMEs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US" dirty="0">
                <a:latin typeface="Tahoma" panose="020B0604030504040204" pitchFamily="34" charset="0"/>
                <a:ea typeface="Calibri" panose="020F0502020204030204" pitchFamily="34" charset="0"/>
                <a:cs typeface="Times New Roman" panose="02020603050405020304" pitchFamily="18" charset="0"/>
              </a:rPr>
              <a:t>Promotion of SMEs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n-US" dirty="0">
                <a:latin typeface="Tahoma" panose="020B0604030504040204" pitchFamily="34" charset="0"/>
                <a:ea typeface="Calibri" panose="020F0502020204030204" pitchFamily="34" charset="0"/>
                <a:cs typeface="Times New Roman" panose="02020603050405020304" pitchFamily="18" charset="0"/>
              </a:rPr>
              <a:t>Prospects and Challenges of SMEs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12647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a:t>
            </a:r>
            <a:r>
              <a:rPr lang="en-US" dirty="0" smtClean="0"/>
              <a:t>SMEs</a:t>
            </a:r>
            <a:endParaRPr lang="en-US" dirty="0"/>
          </a:p>
        </p:txBody>
      </p:sp>
      <p:sp>
        <p:nvSpPr>
          <p:cNvPr id="3" name="Content Placeholder 2"/>
          <p:cNvSpPr>
            <a:spLocks noGrp="1"/>
          </p:cNvSpPr>
          <p:nvPr>
            <p:ph idx="1"/>
          </p:nvPr>
        </p:nvSpPr>
        <p:spPr>
          <a:xfrm>
            <a:off x="1141412" y="2249487"/>
            <a:ext cx="9905999" cy="4486164"/>
          </a:xfrm>
        </p:spPr>
        <p:txBody>
          <a:bodyPr>
            <a:normAutofit fontScale="70000" lnSpcReduction="20000"/>
          </a:bodyPr>
          <a:lstStyle/>
          <a:p>
            <a:r>
              <a:rPr lang="en-US" dirty="0"/>
              <a:t>Although SMEs act as a livelihood strategy for the majority of the people in Zambia’s urban areas, they are faced with various challenges that constrain micro-entrepreneurs’ ability to grow their businesses, to contribute towards the reduction of poverty as well as overall economic </a:t>
            </a:r>
            <a:r>
              <a:rPr lang="en-US" dirty="0" smtClean="0"/>
              <a:t>development</a:t>
            </a:r>
          </a:p>
          <a:p>
            <a:r>
              <a:rPr lang="en-US" b="1" dirty="0" smtClean="0"/>
              <a:t>Access to finance</a:t>
            </a:r>
            <a:r>
              <a:rPr lang="en-US" dirty="0" smtClean="0"/>
              <a:t>: Most </a:t>
            </a:r>
            <a:r>
              <a:rPr lang="en-US" dirty="0"/>
              <a:t>SMEs begin with access to finances to execute the entrepreneurship ideas. Access to loans and capital is crucial for growth, investment, and day-to-day operations</a:t>
            </a:r>
            <a:r>
              <a:rPr lang="en-US" dirty="0" smtClean="0"/>
              <a:t>. Accessing </a:t>
            </a:r>
            <a:r>
              <a:rPr lang="en-US" dirty="0"/>
              <a:t>the funds becomes difficult because it is extremely challenging to get loans from traditional banking institutions as most of them require collateral and a substantial credit history. the lack of a well-developed financial infrastructure in many developing countries can make it difficult for SMEs to access alternative forms of financing, such as venture capital or </a:t>
            </a:r>
            <a:r>
              <a:rPr lang="en-US" dirty="0" smtClean="0"/>
              <a:t>crowd funding.</a:t>
            </a:r>
          </a:p>
          <a:p>
            <a:r>
              <a:rPr lang="en-US" b="1" dirty="0"/>
              <a:t>Lack of Infrastructures </a:t>
            </a:r>
            <a:r>
              <a:rPr lang="en-US" dirty="0"/>
              <a:t>- developing countries often lack the infrastructure needed to support business growth, such as reliable electricity, efficient transportation systems, and modern communication networks. Many </a:t>
            </a:r>
            <a:r>
              <a:rPr lang="en-US" dirty="0" smtClean="0"/>
              <a:t>businesses </a:t>
            </a:r>
            <a:r>
              <a:rPr lang="en-US" dirty="0"/>
              <a:t>need constant power supply to be effective but because </a:t>
            </a:r>
            <a:r>
              <a:rPr lang="en-US" dirty="0" smtClean="0"/>
              <a:t>of load shedding, </a:t>
            </a:r>
            <a:r>
              <a:rPr lang="en-US" dirty="0"/>
              <a:t>the start-up companies need to heavily rely on generators which require fuel and diesel. The cost of supplying power to the business becomes a major issue as the expense of availing these necessities take a huge toll on the businesses. Also, poor roads have a direct impact on effective movement of goods within the country.</a:t>
            </a:r>
            <a:endParaRPr lang="en-US" dirty="0" smtClean="0"/>
          </a:p>
        </p:txBody>
      </p:sp>
    </p:spTree>
    <p:extLst>
      <p:ext uri="{BB962C8B-B14F-4D97-AF65-F5344CB8AC3E}">
        <p14:creationId xmlns:p14="http://schemas.microsoft.com/office/powerpoint/2010/main" val="107654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SMEs CONT’D</a:t>
            </a:r>
          </a:p>
        </p:txBody>
      </p:sp>
      <p:sp>
        <p:nvSpPr>
          <p:cNvPr id="3" name="Content Placeholder 2"/>
          <p:cNvSpPr>
            <a:spLocks noGrp="1"/>
          </p:cNvSpPr>
          <p:nvPr>
            <p:ph idx="1"/>
          </p:nvPr>
        </p:nvSpPr>
        <p:spPr>
          <a:xfrm>
            <a:off x="1141412" y="2249487"/>
            <a:ext cx="9905999" cy="4189950"/>
          </a:xfrm>
        </p:spPr>
        <p:txBody>
          <a:bodyPr>
            <a:normAutofit fontScale="77500" lnSpcReduction="20000"/>
          </a:bodyPr>
          <a:lstStyle/>
          <a:p>
            <a:r>
              <a:rPr lang="en-US" b="1" dirty="0"/>
              <a:t>Market Competition</a:t>
            </a:r>
            <a:r>
              <a:rPr lang="en-US" dirty="0"/>
              <a:t>: SMEs frequently operate in highly competitive markets dominated by larger corporations with greater resources. Competing with these established players can be challenging, especially when it comes to pricing, marketing, and distribution</a:t>
            </a:r>
            <a:r>
              <a:rPr lang="en-US" dirty="0" smtClean="0"/>
              <a:t>. Also due to high levels of unemployment, graduates tend to venture into entrepreneurship world</a:t>
            </a:r>
            <a:r>
              <a:rPr lang="en-US" dirty="0"/>
              <a:t>, </a:t>
            </a:r>
            <a:r>
              <a:rPr lang="en-US" dirty="0" smtClean="0"/>
              <a:t>therefore, </a:t>
            </a:r>
            <a:r>
              <a:rPr lang="en-US" dirty="0"/>
              <a:t>Given the already-existing small businesses in these developing countries, competitions are intense and make it difficult for newcomers to break in to the market</a:t>
            </a:r>
            <a:r>
              <a:rPr lang="en-US" dirty="0" smtClean="0"/>
              <a:t>.</a:t>
            </a:r>
          </a:p>
          <a:p>
            <a:r>
              <a:rPr lang="en-US" b="1" dirty="0"/>
              <a:t>Technology Adoption</a:t>
            </a:r>
            <a:r>
              <a:rPr lang="en-US" dirty="0"/>
              <a:t>: Keeping up with technological advancements can be difficult for SMEs due to budget constraints, lack of expertise, and uncertainty about the return on investment. Failing to adopt relevant technologies can put SMEs at a competitive disadvantage</a:t>
            </a:r>
            <a:r>
              <a:rPr lang="en-US" dirty="0" smtClean="0"/>
              <a:t>.</a:t>
            </a:r>
          </a:p>
          <a:p>
            <a:r>
              <a:rPr lang="en-US" b="1" dirty="0"/>
              <a:t>Talent Acquisition and Retention</a:t>
            </a:r>
            <a:r>
              <a:rPr lang="en-US" dirty="0"/>
              <a:t>: SMEs may struggle to attract and retain skilled employees, as they may not offer the same level of benefits, career advancement opportunities, or job security as larger companies. Recruiting and retaining top talent are essential for driving innovation and growth.</a:t>
            </a:r>
          </a:p>
        </p:txBody>
      </p:sp>
    </p:spTree>
    <p:extLst>
      <p:ext uri="{BB962C8B-B14F-4D97-AF65-F5344CB8AC3E}">
        <p14:creationId xmlns:p14="http://schemas.microsoft.com/office/powerpoint/2010/main" val="39153244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SMEs CONT’D</a:t>
            </a:r>
          </a:p>
        </p:txBody>
      </p:sp>
      <p:sp>
        <p:nvSpPr>
          <p:cNvPr id="3" name="Content Placeholder 2"/>
          <p:cNvSpPr>
            <a:spLocks noGrp="1"/>
          </p:cNvSpPr>
          <p:nvPr>
            <p:ph idx="1"/>
          </p:nvPr>
        </p:nvSpPr>
        <p:spPr/>
        <p:txBody>
          <a:bodyPr>
            <a:normAutofit fontScale="77500" lnSpcReduction="20000"/>
          </a:bodyPr>
          <a:lstStyle/>
          <a:p>
            <a:r>
              <a:rPr lang="en-US" b="1" dirty="0"/>
              <a:t>Political Unpredictability and Undefined Government </a:t>
            </a:r>
            <a:r>
              <a:rPr lang="en-US" b="1" dirty="0" smtClean="0"/>
              <a:t>Policies </a:t>
            </a:r>
            <a:r>
              <a:rPr lang="en-US" dirty="0" smtClean="0"/>
              <a:t>- Unpredictable </a:t>
            </a:r>
            <a:r>
              <a:rPr lang="en-US" dirty="0"/>
              <a:t>policy changes and lack of governance can make it difficult for entrepreneurs to make long-term business decisions and plans. In most developing countries, weak blueprints for development or policy continuity; hence the system changes as it pleases the individuals without consideration of different small </a:t>
            </a:r>
            <a:r>
              <a:rPr lang="en-US" dirty="0" smtClean="0"/>
              <a:t>businesses </a:t>
            </a:r>
            <a:r>
              <a:rPr lang="en-US" dirty="0"/>
              <a:t>in the country</a:t>
            </a:r>
            <a:r>
              <a:rPr lang="en-US" dirty="0" smtClean="0"/>
              <a:t>.</a:t>
            </a:r>
          </a:p>
          <a:p>
            <a:r>
              <a:rPr lang="en-US" b="1" dirty="0"/>
              <a:t>Access to </a:t>
            </a:r>
            <a:r>
              <a:rPr lang="en-US" b="1" dirty="0" smtClean="0"/>
              <a:t>Markets </a:t>
            </a:r>
            <a:r>
              <a:rPr lang="en-US" dirty="0"/>
              <a:t>-  Many SMEs in developing countries are unable to export their products due to a lack of knowledge about international markets, or lack of resources or support to navigate the complex regulations and logistics involved in exporting. Expanding into new markets, whether domestic or international, can be challenging for SMEs due to factors like limited brand recognition, distribution networks, and market knowledge. Overcoming these barriers requires strategic planning and investment.</a:t>
            </a:r>
            <a:endParaRPr lang="en-US" dirty="0" smtClean="0"/>
          </a:p>
          <a:p>
            <a:endParaRPr lang="en-US" dirty="0"/>
          </a:p>
        </p:txBody>
      </p:sp>
    </p:spTree>
    <p:extLst>
      <p:ext uri="{BB962C8B-B14F-4D97-AF65-F5344CB8AC3E}">
        <p14:creationId xmlns:p14="http://schemas.microsoft.com/office/powerpoint/2010/main" val="1927922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normAutofit/>
          </a:bodyPr>
          <a:lstStyle/>
          <a:p>
            <a:r>
              <a:rPr lang="en-US" dirty="0"/>
              <a:t>Small and medium-sized enterprises (SMEs) in Zambia play an important role in production, employment and </a:t>
            </a:r>
            <a:r>
              <a:rPr lang="en-US" dirty="0" smtClean="0"/>
              <a:t>income</a:t>
            </a:r>
          </a:p>
          <a:p>
            <a:r>
              <a:rPr lang="en-US" dirty="0"/>
              <a:t>SMEs also fill a key role in society, as they tend to employ a large share of the most vulnerable segments of the </a:t>
            </a:r>
            <a:r>
              <a:rPr lang="en-US" dirty="0" smtClean="0"/>
              <a:t>workforce</a:t>
            </a:r>
          </a:p>
          <a:p>
            <a:r>
              <a:rPr lang="en-US" dirty="0"/>
              <a:t>The Micro, Small and Medium Enterprises (MSMEs) are one of the key drivers for poverty reduction </a:t>
            </a:r>
            <a:r>
              <a:rPr lang="en-US" dirty="0" smtClean="0"/>
              <a:t>and improvement </a:t>
            </a:r>
            <a:r>
              <a:rPr lang="en-US" dirty="0"/>
              <a:t>of the quality of life for households due to their potential to create wealth and jobs</a:t>
            </a:r>
            <a:endParaRPr lang="en-US" dirty="0" smtClean="0"/>
          </a:p>
        </p:txBody>
      </p:sp>
    </p:spTree>
    <p:extLst>
      <p:ext uri="{BB962C8B-B14F-4D97-AF65-F5344CB8AC3E}">
        <p14:creationId xmlns:p14="http://schemas.microsoft.com/office/powerpoint/2010/main" val="762843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p>
        </p:txBody>
      </p:sp>
      <p:sp>
        <p:nvSpPr>
          <p:cNvPr id="3" name="Content Placeholder 2"/>
          <p:cNvSpPr>
            <a:spLocks noGrp="1"/>
          </p:cNvSpPr>
          <p:nvPr>
            <p:ph idx="1"/>
          </p:nvPr>
        </p:nvSpPr>
        <p:spPr/>
        <p:txBody>
          <a:bodyPr>
            <a:normAutofit/>
          </a:bodyPr>
          <a:lstStyle/>
          <a:p>
            <a:r>
              <a:rPr lang="en-US" dirty="0" smtClean="0"/>
              <a:t>Micro, small and medium </a:t>
            </a:r>
            <a:r>
              <a:rPr lang="en-US" dirty="0"/>
              <a:t>business enterprise·· means any business enterprise </a:t>
            </a:r>
            <a:r>
              <a:rPr lang="en-US" dirty="0" smtClean="0"/>
              <a:t>whose </a:t>
            </a:r>
            <a:r>
              <a:rPr lang="en-US" dirty="0"/>
              <a:t>total </a:t>
            </a:r>
            <a:r>
              <a:rPr lang="en-US" dirty="0" smtClean="0"/>
              <a:t>investment, excluding </a:t>
            </a:r>
            <a:r>
              <a:rPr lang="en-US" dirty="0"/>
              <a:t>land and </a:t>
            </a:r>
            <a:r>
              <a:rPr lang="en-US" dirty="0" smtClean="0"/>
              <a:t>buildings, </a:t>
            </a:r>
            <a:r>
              <a:rPr lang="en-US" dirty="0"/>
              <a:t>annual </a:t>
            </a:r>
            <a:r>
              <a:rPr lang="en-US" dirty="0" smtClean="0"/>
              <a:t>turn </a:t>
            </a:r>
            <a:r>
              <a:rPr lang="en-US" dirty="0"/>
              <a:t>over and the number of persons employed by the enterprise </a:t>
            </a:r>
            <a:r>
              <a:rPr lang="en-US" dirty="0" smtClean="0"/>
              <a:t>does  </a:t>
            </a:r>
            <a:r>
              <a:rPr lang="en-US" dirty="0"/>
              <a:t>not </a:t>
            </a:r>
            <a:r>
              <a:rPr lang="en-US" dirty="0" smtClean="0"/>
              <a:t>exceed </a:t>
            </a:r>
            <a:r>
              <a:rPr lang="en-US" dirty="0"/>
              <a:t>a prescribed </a:t>
            </a:r>
            <a:r>
              <a:rPr lang="en-US" dirty="0" smtClean="0"/>
              <a:t>numerical value – </a:t>
            </a:r>
            <a:r>
              <a:rPr lang="en-US" b="1" dirty="0" smtClean="0"/>
              <a:t>section 2 </a:t>
            </a:r>
            <a:r>
              <a:rPr lang="en-US" b="1" dirty="0"/>
              <a:t>of </a:t>
            </a:r>
            <a:r>
              <a:rPr lang="en-US" b="1" dirty="0" smtClean="0"/>
              <a:t>the Business </a:t>
            </a:r>
            <a:r>
              <a:rPr lang="en-US" b="1" dirty="0"/>
              <a:t>Regulatory Act (No. 3 of 2014).</a:t>
            </a:r>
          </a:p>
        </p:txBody>
      </p:sp>
    </p:spTree>
    <p:extLst>
      <p:ext uri="{BB962C8B-B14F-4D97-AF65-F5344CB8AC3E}">
        <p14:creationId xmlns:p14="http://schemas.microsoft.com/office/powerpoint/2010/main" val="178023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 </a:t>
            </a:r>
            <a:r>
              <a:rPr lang="en-GB" dirty="0"/>
              <a:t>CONT’D</a:t>
            </a:r>
            <a:endParaRPr lang="en-US" dirty="0"/>
          </a:p>
        </p:txBody>
      </p:sp>
      <p:sp>
        <p:nvSpPr>
          <p:cNvPr id="3" name="Content Placeholder 2"/>
          <p:cNvSpPr>
            <a:spLocks noGrp="1"/>
          </p:cNvSpPr>
          <p:nvPr>
            <p:ph idx="1"/>
          </p:nvPr>
        </p:nvSpPr>
        <p:spPr>
          <a:xfrm>
            <a:off x="1141412" y="2249486"/>
            <a:ext cx="9905999" cy="4357375"/>
          </a:xfrm>
        </p:spPr>
        <p:txBody>
          <a:bodyPr>
            <a:normAutofit/>
          </a:bodyPr>
          <a:lstStyle/>
          <a:p>
            <a:r>
              <a:rPr lang="en-US" dirty="0"/>
              <a:t>Definition of Micro Small and Medium Enterprises (MSMES</a:t>
            </a:r>
            <a:r>
              <a:rPr lang="en-US" dirty="0" smtClean="0"/>
              <a:t>) according </a:t>
            </a:r>
            <a:r>
              <a:rPr lang="en-US" dirty="0"/>
              <a:t>to the REVISED </a:t>
            </a:r>
            <a:r>
              <a:rPr lang="en-US" dirty="0" smtClean="0"/>
              <a:t>NATIONAL MICRO </a:t>
            </a:r>
            <a:r>
              <a:rPr lang="en-US" dirty="0"/>
              <a:t>SMALL AND MEDIUM </a:t>
            </a:r>
            <a:r>
              <a:rPr lang="en-US" dirty="0" smtClean="0"/>
              <a:t>ENTERPRISE DEVELOPMENT POLICY 2023:</a:t>
            </a:r>
          </a:p>
          <a:p>
            <a:r>
              <a:rPr lang="en-US" dirty="0"/>
              <a:t>MSMEs in Zambia shall be defined based on the following business </a:t>
            </a:r>
            <a:r>
              <a:rPr lang="en-US" dirty="0" smtClean="0"/>
              <a:t>variables:</a:t>
            </a:r>
          </a:p>
          <a:p>
            <a:pPr lvl="1"/>
            <a:r>
              <a:rPr lang="en-US" dirty="0"/>
              <a:t>a) Annual Turnover</a:t>
            </a:r>
          </a:p>
          <a:p>
            <a:pPr lvl="1"/>
            <a:r>
              <a:rPr lang="en-US" dirty="0"/>
              <a:t>b) Total fixed Investments</a:t>
            </a:r>
          </a:p>
          <a:p>
            <a:pPr lvl="1"/>
            <a:r>
              <a:rPr lang="en-US" dirty="0"/>
              <a:t>c) Number of employees.</a:t>
            </a:r>
          </a:p>
          <a:p>
            <a:pPr lvl="1"/>
            <a:r>
              <a:rPr lang="en-US" dirty="0"/>
              <a:t>d) Legal </a:t>
            </a:r>
            <a:r>
              <a:rPr lang="en-US" dirty="0" smtClean="0"/>
              <a:t>status</a:t>
            </a:r>
          </a:p>
        </p:txBody>
      </p:sp>
    </p:spTree>
    <p:extLst>
      <p:ext uri="{BB962C8B-B14F-4D97-AF65-F5344CB8AC3E}">
        <p14:creationId xmlns:p14="http://schemas.microsoft.com/office/powerpoint/2010/main" val="2335236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CONT’D</a:t>
            </a:r>
          </a:p>
        </p:txBody>
      </p:sp>
      <p:sp>
        <p:nvSpPr>
          <p:cNvPr id="3" name="Content Placeholder 2"/>
          <p:cNvSpPr>
            <a:spLocks noGrp="1"/>
          </p:cNvSpPr>
          <p:nvPr>
            <p:ph idx="1"/>
          </p:nvPr>
        </p:nvSpPr>
        <p:spPr/>
        <p:txBody>
          <a:bodyPr/>
          <a:lstStyle/>
          <a:p>
            <a:pPr marL="0" indent="0">
              <a:buNone/>
            </a:pPr>
            <a:r>
              <a:rPr lang="en-US" dirty="0"/>
              <a:t>Micro Enterprise</a:t>
            </a:r>
          </a:p>
          <a:p>
            <a:r>
              <a:rPr lang="en-US" dirty="0"/>
              <a:t>A micro enterprise shall be any business enterprise:</a:t>
            </a:r>
          </a:p>
          <a:p>
            <a:pPr lvl="1"/>
            <a:r>
              <a:rPr lang="en-US" dirty="0" err="1"/>
              <a:t>i</a:t>
            </a:r>
            <a:r>
              <a:rPr lang="en-US" dirty="0"/>
              <a:t>) Whose annual turnover shall be up to One Million Kwacha (K1000,000.00)</a:t>
            </a:r>
          </a:p>
          <a:p>
            <a:pPr lvl="1"/>
            <a:r>
              <a:rPr lang="en-US" dirty="0"/>
              <a:t>ii) Employing up to ten (10) persons.</a:t>
            </a:r>
          </a:p>
          <a:p>
            <a:pPr lvl="1"/>
            <a:r>
              <a:rPr lang="en-US" dirty="0"/>
              <a:t>iii) Whose total investment, excluding fixed assets (land and building) is as indicated in the table:</a:t>
            </a:r>
          </a:p>
          <a:p>
            <a:endParaRPr lang="en-US" dirty="0"/>
          </a:p>
        </p:txBody>
      </p:sp>
    </p:spTree>
    <p:extLst>
      <p:ext uri="{BB962C8B-B14F-4D97-AF65-F5344CB8AC3E}">
        <p14:creationId xmlns:p14="http://schemas.microsoft.com/office/powerpoint/2010/main" val="4037455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CONT’D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80929747"/>
              </p:ext>
            </p:extLst>
          </p:nvPr>
        </p:nvGraphicFramePr>
        <p:xfrm>
          <a:off x="1141413" y="2249488"/>
          <a:ext cx="9906000" cy="2225040"/>
        </p:xfrm>
        <a:graphic>
          <a:graphicData uri="http://schemas.openxmlformats.org/drawingml/2006/table">
            <a:tbl>
              <a:tblPr firstRow="1" bandRow="1">
                <a:tableStyleId>{5C22544A-7EE6-4342-B048-85BDC9FD1C3A}</a:tableStyleId>
              </a:tblPr>
              <a:tblGrid>
                <a:gridCol w="3302000"/>
                <a:gridCol w="3302000"/>
                <a:gridCol w="3302000"/>
              </a:tblGrid>
              <a:tr h="370840">
                <a:tc>
                  <a:txBody>
                    <a:bodyPr/>
                    <a:lstStyle/>
                    <a:p>
                      <a:r>
                        <a:rPr lang="en-GB" dirty="0" smtClean="0"/>
                        <a:t>sector</a:t>
                      </a:r>
                      <a:endParaRPr lang="en-US" dirty="0"/>
                    </a:p>
                  </a:txBody>
                  <a:tcPr/>
                </a:tc>
                <a:tc>
                  <a:txBody>
                    <a:bodyPr/>
                    <a:lstStyle/>
                    <a:p>
                      <a:r>
                        <a:rPr lang="en-GB" dirty="0" smtClean="0"/>
                        <a:t>Lower limit (K)</a:t>
                      </a:r>
                      <a:endParaRPr lang="en-US" dirty="0"/>
                    </a:p>
                  </a:txBody>
                  <a:tcPr/>
                </a:tc>
                <a:tc>
                  <a:txBody>
                    <a:bodyPr/>
                    <a:lstStyle/>
                    <a:p>
                      <a:r>
                        <a:rPr lang="en-GB" dirty="0" smtClean="0"/>
                        <a:t>Upper</a:t>
                      </a:r>
                      <a:r>
                        <a:rPr lang="en-GB" baseline="0" dirty="0" smtClean="0"/>
                        <a:t> limit (K)</a:t>
                      </a:r>
                      <a:endParaRPr lang="en-US" dirty="0"/>
                    </a:p>
                  </a:txBody>
                  <a:tcPr/>
                </a:tc>
              </a:tr>
              <a:tr h="370840">
                <a:tc>
                  <a:txBody>
                    <a:bodyPr/>
                    <a:lstStyle/>
                    <a:p>
                      <a:r>
                        <a:rPr lang="en-GB" dirty="0" smtClean="0"/>
                        <a:t>Agriculture </a:t>
                      </a:r>
                      <a:endParaRPr lang="en-US" dirty="0"/>
                    </a:p>
                  </a:txBody>
                  <a:tcPr/>
                </a:tc>
                <a:tc>
                  <a:txBody>
                    <a:bodyPr/>
                    <a:lstStyle/>
                    <a:p>
                      <a:pPr algn="ctr"/>
                      <a:r>
                        <a:rPr lang="en-GB" dirty="0" smtClean="0"/>
                        <a:t>1</a:t>
                      </a:r>
                      <a:endParaRPr lang="en-US" dirty="0"/>
                    </a:p>
                  </a:txBody>
                  <a:tcPr/>
                </a:tc>
                <a:tc>
                  <a:txBody>
                    <a:bodyPr/>
                    <a:lstStyle/>
                    <a:p>
                      <a:r>
                        <a:rPr lang="en-GB" dirty="0" smtClean="0"/>
                        <a:t>250, 000</a:t>
                      </a:r>
                      <a:endParaRPr lang="en-US" dirty="0"/>
                    </a:p>
                  </a:txBody>
                  <a:tcPr/>
                </a:tc>
              </a:tr>
              <a:tr h="370840">
                <a:tc>
                  <a:txBody>
                    <a:bodyPr/>
                    <a:lstStyle/>
                    <a:p>
                      <a:r>
                        <a:rPr lang="en-GB" dirty="0" smtClean="0"/>
                        <a:t>Mining</a:t>
                      </a:r>
                      <a:r>
                        <a:rPr lang="en-GB" baseline="0" dirty="0" smtClean="0"/>
                        <a:t> and quarrying</a:t>
                      </a:r>
                      <a:endParaRPr lang="en-US" dirty="0"/>
                    </a:p>
                  </a:txBody>
                  <a:tcPr/>
                </a:tc>
                <a:tc>
                  <a:txBody>
                    <a:bodyPr/>
                    <a:lstStyle/>
                    <a:p>
                      <a:pPr algn="ctr"/>
                      <a:r>
                        <a:rPr lang="en-GB" dirty="0" smtClean="0"/>
                        <a:t>1</a:t>
                      </a:r>
                      <a:endParaRPr lang="en-US" dirty="0"/>
                    </a:p>
                  </a:txBody>
                  <a:tcPr/>
                </a:tc>
                <a:tc>
                  <a:txBody>
                    <a:bodyPr/>
                    <a:lstStyle/>
                    <a:p>
                      <a:r>
                        <a:rPr lang="en-GB" dirty="0" smtClean="0"/>
                        <a:t>5, 000,</a:t>
                      </a:r>
                      <a:r>
                        <a:rPr lang="en-GB" baseline="0" dirty="0" smtClean="0"/>
                        <a:t> 000</a:t>
                      </a:r>
                      <a:endParaRPr lang="en-US" dirty="0"/>
                    </a:p>
                  </a:txBody>
                  <a:tcPr/>
                </a:tc>
              </a:tr>
              <a:tr h="370840">
                <a:tc>
                  <a:txBody>
                    <a:bodyPr/>
                    <a:lstStyle/>
                    <a:p>
                      <a:r>
                        <a:rPr lang="en-GB" dirty="0" smtClean="0"/>
                        <a:t>Manufacturing and other</a:t>
                      </a:r>
                      <a:endParaRPr lang="en-US" dirty="0"/>
                    </a:p>
                  </a:txBody>
                  <a:tcPr/>
                </a:tc>
                <a:tc>
                  <a:txBody>
                    <a:bodyPr/>
                    <a:lstStyle/>
                    <a:p>
                      <a:pPr algn="ctr"/>
                      <a:r>
                        <a:rPr lang="en-GB" dirty="0" smtClean="0"/>
                        <a:t>1</a:t>
                      </a:r>
                      <a:endParaRPr lang="en-US" dirty="0"/>
                    </a:p>
                  </a:txBody>
                  <a:tcPr/>
                </a:tc>
                <a:tc>
                  <a:txBody>
                    <a:bodyPr/>
                    <a:lstStyle/>
                    <a:p>
                      <a:r>
                        <a:rPr lang="en-GB" dirty="0" smtClean="0"/>
                        <a:t>400, 000</a:t>
                      </a:r>
                      <a:endParaRPr lang="en-US" dirty="0"/>
                    </a:p>
                  </a:txBody>
                  <a:tcPr/>
                </a:tc>
              </a:tr>
              <a:tr h="370840">
                <a:tc>
                  <a:txBody>
                    <a:bodyPr/>
                    <a:lstStyle/>
                    <a:p>
                      <a:r>
                        <a:rPr lang="en-GB" dirty="0" smtClean="0"/>
                        <a:t>Services and trade</a:t>
                      </a:r>
                      <a:endParaRPr lang="en-US" dirty="0"/>
                    </a:p>
                  </a:txBody>
                  <a:tcPr/>
                </a:tc>
                <a:tc>
                  <a:txBody>
                    <a:bodyPr/>
                    <a:lstStyle/>
                    <a:p>
                      <a:pPr algn="ctr"/>
                      <a:r>
                        <a:rPr lang="en-GB" dirty="0" smtClean="0"/>
                        <a:t>1</a:t>
                      </a:r>
                      <a:endParaRPr lang="en-US" dirty="0"/>
                    </a:p>
                  </a:txBody>
                  <a:tcPr/>
                </a:tc>
                <a:tc>
                  <a:txBody>
                    <a:bodyPr/>
                    <a:lstStyle/>
                    <a:p>
                      <a:r>
                        <a:rPr lang="en-GB" dirty="0" smtClean="0"/>
                        <a:t>250, 000</a:t>
                      </a:r>
                      <a:endParaRPr lang="en-US" dirty="0"/>
                    </a:p>
                  </a:txBody>
                  <a:tcPr/>
                </a:tc>
              </a:tr>
              <a:tr h="370840">
                <a:tc>
                  <a:txBody>
                    <a:bodyPr/>
                    <a:lstStyle/>
                    <a:p>
                      <a:r>
                        <a:rPr lang="en-GB" dirty="0" smtClean="0"/>
                        <a:t>construction</a:t>
                      </a:r>
                      <a:endParaRPr lang="en-US" dirty="0"/>
                    </a:p>
                  </a:txBody>
                  <a:tcPr/>
                </a:tc>
                <a:tc>
                  <a:txBody>
                    <a:bodyPr/>
                    <a:lstStyle/>
                    <a:p>
                      <a:pPr algn="ctr"/>
                      <a:r>
                        <a:rPr lang="en-GB" dirty="0" smtClean="0"/>
                        <a:t>1</a:t>
                      </a:r>
                      <a:endParaRPr lang="en-US" dirty="0"/>
                    </a:p>
                  </a:txBody>
                  <a:tcPr/>
                </a:tc>
                <a:tc>
                  <a:txBody>
                    <a:bodyPr/>
                    <a:lstStyle/>
                    <a:p>
                      <a:r>
                        <a:rPr lang="en-GB" dirty="0" smtClean="0"/>
                        <a:t>400, 000</a:t>
                      </a:r>
                      <a:endParaRPr lang="en-US" dirty="0"/>
                    </a:p>
                  </a:txBody>
                  <a:tcPr/>
                </a:tc>
              </a:tr>
            </a:tbl>
          </a:graphicData>
        </a:graphic>
      </p:graphicFrame>
    </p:spTree>
    <p:extLst>
      <p:ext uri="{BB962C8B-B14F-4D97-AF65-F5344CB8AC3E}">
        <p14:creationId xmlns:p14="http://schemas.microsoft.com/office/powerpoint/2010/main" val="3885198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CONT’D</a:t>
            </a:r>
          </a:p>
        </p:txBody>
      </p:sp>
      <p:sp>
        <p:nvSpPr>
          <p:cNvPr id="3" name="Content Placeholder 2"/>
          <p:cNvSpPr>
            <a:spLocks noGrp="1"/>
          </p:cNvSpPr>
          <p:nvPr>
            <p:ph idx="1"/>
          </p:nvPr>
        </p:nvSpPr>
        <p:spPr/>
        <p:txBody>
          <a:bodyPr>
            <a:normAutofit/>
          </a:bodyPr>
          <a:lstStyle/>
          <a:p>
            <a:pPr marL="0" indent="0">
              <a:buNone/>
            </a:pPr>
            <a:r>
              <a:rPr lang="en-US" b="1" dirty="0"/>
              <a:t>Small Enterprise</a:t>
            </a:r>
          </a:p>
          <a:p>
            <a:r>
              <a:rPr lang="en-US" dirty="0"/>
              <a:t>A small enterprise shall be any business:</a:t>
            </a:r>
          </a:p>
          <a:p>
            <a:pPr lvl="1"/>
            <a:r>
              <a:rPr lang="en-US" dirty="0" err="1"/>
              <a:t>i</a:t>
            </a:r>
            <a:r>
              <a:rPr lang="en-US" dirty="0"/>
              <a:t>) Whose annual turnover shall be between One Million and One Kwacha (K1,000,001) but </a:t>
            </a:r>
            <a:r>
              <a:rPr lang="en-US" dirty="0" smtClean="0"/>
              <a:t>not exceeding </a:t>
            </a:r>
            <a:r>
              <a:rPr lang="en-US" dirty="0"/>
              <a:t>Ten Million Kwacha (K10,000,000);</a:t>
            </a:r>
          </a:p>
          <a:p>
            <a:pPr lvl="1"/>
            <a:r>
              <a:rPr lang="en-US" dirty="0"/>
              <a:t>ii) Employing between 11 and 50 employees</a:t>
            </a:r>
          </a:p>
          <a:p>
            <a:pPr lvl="1"/>
            <a:r>
              <a:rPr lang="en-US" dirty="0"/>
              <a:t>iii) Whose total investment, excluding fixed assets (land and building) is as indicated below</a:t>
            </a:r>
          </a:p>
        </p:txBody>
      </p:sp>
    </p:spTree>
    <p:extLst>
      <p:ext uri="{BB962C8B-B14F-4D97-AF65-F5344CB8AC3E}">
        <p14:creationId xmlns:p14="http://schemas.microsoft.com/office/powerpoint/2010/main" val="2111673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606534"/>
              </p:ext>
            </p:extLst>
          </p:nvPr>
        </p:nvGraphicFramePr>
        <p:xfrm>
          <a:off x="1141413" y="2249488"/>
          <a:ext cx="9906000" cy="2225040"/>
        </p:xfrm>
        <a:graphic>
          <a:graphicData uri="http://schemas.openxmlformats.org/drawingml/2006/table">
            <a:tbl>
              <a:tblPr firstRow="1" bandRow="1">
                <a:tableStyleId>{5C22544A-7EE6-4342-B048-85BDC9FD1C3A}</a:tableStyleId>
              </a:tblPr>
              <a:tblGrid>
                <a:gridCol w="3302000"/>
                <a:gridCol w="3302000"/>
                <a:gridCol w="3302000"/>
              </a:tblGrid>
              <a:tr h="370840">
                <a:tc>
                  <a:txBody>
                    <a:bodyPr/>
                    <a:lstStyle/>
                    <a:p>
                      <a:r>
                        <a:rPr lang="en-GB" dirty="0" smtClean="0"/>
                        <a:t>sector</a:t>
                      </a:r>
                      <a:endParaRPr lang="en-US" dirty="0"/>
                    </a:p>
                  </a:txBody>
                  <a:tcPr/>
                </a:tc>
                <a:tc>
                  <a:txBody>
                    <a:bodyPr/>
                    <a:lstStyle/>
                    <a:p>
                      <a:r>
                        <a:rPr lang="en-GB" dirty="0" smtClean="0"/>
                        <a:t>Lower limit (K)</a:t>
                      </a:r>
                      <a:endParaRPr lang="en-US" dirty="0"/>
                    </a:p>
                  </a:txBody>
                  <a:tcPr/>
                </a:tc>
                <a:tc>
                  <a:txBody>
                    <a:bodyPr/>
                    <a:lstStyle/>
                    <a:p>
                      <a:r>
                        <a:rPr lang="en-GB" dirty="0" smtClean="0"/>
                        <a:t>Upper</a:t>
                      </a:r>
                      <a:r>
                        <a:rPr lang="en-GB" baseline="0" dirty="0" smtClean="0"/>
                        <a:t> limit (K)</a:t>
                      </a:r>
                      <a:endParaRPr lang="en-US" dirty="0"/>
                    </a:p>
                  </a:txBody>
                  <a:tcPr/>
                </a:tc>
              </a:tr>
              <a:tr h="370840">
                <a:tc>
                  <a:txBody>
                    <a:bodyPr/>
                    <a:lstStyle/>
                    <a:p>
                      <a:r>
                        <a:rPr lang="en-GB" dirty="0" smtClean="0"/>
                        <a:t>Agriculture </a:t>
                      </a:r>
                      <a:endParaRPr lang="en-US" dirty="0"/>
                    </a:p>
                  </a:txBody>
                  <a:tcPr/>
                </a:tc>
                <a:tc>
                  <a:txBody>
                    <a:bodyPr/>
                    <a:lstStyle/>
                    <a:p>
                      <a:r>
                        <a:rPr lang="en-GB" dirty="0" smtClean="0"/>
                        <a:t>250, 001</a:t>
                      </a:r>
                      <a:endParaRPr lang="en-US" dirty="0"/>
                    </a:p>
                  </a:txBody>
                  <a:tcPr/>
                </a:tc>
                <a:tc>
                  <a:txBody>
                    <a:bodyPr/>
                    <a:lstStyle/>
                    <a:p>
                      <a:r>
                        <a:rPr lang="en-GB" dirty="0" smtClean="0"/>
                        <a:t>5, 250, 000</a:t>
                      </a:r>
                      <a:endParaRPr lang="en-US" dirty="0"/>
                    </a:p>
                  </a:txBody>
                  <a:tcPr/>
                </a:tc>
              </a:tr>
              <a:tr h="370840">
                <a:tc>
                  <a:txBody>
                    <a:bodyPr/>
                    <a:lstStyle/>
                    <a:p>
                      <a:r>
                        <a:rPr lang="en-GB" dirty="0" smtClean="0"/>
                        <a:t>Mining</a:t>
                      </a:r>
                      <a:r>
                        <a:rPr lang="en-GB" baseline="0" dirty="0" smtClean="0"/>
                        <a:t> and quarrying</a:t>
                      </a:r>
                      <a:endParaRPr lang="en-US" dirty="0"/>
                    </a:p>
                  </a:txBody>
                  <a:tcPr/>
                </a:tc>
                <a:tc>
                  <a:txBody>
                    <a:bodyPr/>
                    <a:lstStyle/>
                    <a:p>
                      <a:r>
                        <a:rPr lang="en-GB" dirty="0" smtClean="0"/>
                        <a:t>5, 000,</a:t>
                      </a:r>
                      <a:r>
                        <a:rPr lang="en-GB" baseline="0" dirty="0" smtClean="0"/>
                        <a:t> 001</a:t>
                      </a:r>
                      <a:endParaRPr lang="en-US" dirty="0"/>
                    </a:p>
                  </a:txBody>
                  <a:tcPr/>
                </a:tc>
                <a:tc>
                  <a:txBody>
                    <a:bodyPr/>
                    <a:lstStyle/>
                    <a:p>
                      <a:r>
                        <a:rPr lang="en-GB" dirty="0" smtClean="0"/>
                        <a:t>10, 500, 000</a:t>
                      </a:r>
                      <a:endParaRPr lang="en-US" dirty="0"/>
                    </a:p>
                  </a:txBody>
                  <a:tcPr/>
                </a:tc>
              </a:tr>
              <a:tr h="370840">
                <a:tc>
                  <a:txBody>
                    <a:bodyPr/>
                    <a:lstStyle/>
                    <a:p>
                      <a:r>
                        <a:rPr lang="en-GB" dirty="0" smtClean="0"/>
                        <a:t>Manufacturing and other</a:t>
                      </a:r>
                      <a:endParaRPr lang="en-US" dirty="0"/>
                    </a:p>
                  </a:txBody>
                  <a:tcPr/>
                </a:tc>
                <a:tc>
                  <a:txBody>
                    <a:bodyPr/>
                    <a:lstStyle/>
                    <a:p>
                      <a:r>
                        <a:rPr lang="en-GB" dirty="0" smtClean="0"/>
                        <a:t>400, 001</a:t>
                      </a:r>
                      <a:endParaRPr lang="en-US" dirty="0"/>
                    </a:p>
                  </a:txBody>
                  <a:tcPr/>
                </a:tc>
                <a:tc>
                  <a:txBody>
                    <a:bodyPr/>
                    <a:lstStyle/>
                    <a:p>
                      <a:r>
                        <a:rPr lang="en-GB" dirty="0" smtClean="0"/>
                        <a:t>8, 400, 000</a:t>
                      </a:r>
                      <a:endParaRPr lang="en-US" dirty="0"/>
                    </a:p>
                  </a:txBody>
                  <a:tcPr/>
                </a:tc>
              </a:tr>
              <a:tr h="370840">
                <a:tc>
                  <a:txBody>
                    <a:bodyPr/>
                    <a:lstStyle/>
                    <a:p>
                      <a:r>
                        <a:rPr lang="en-GB" dirty="0" smtClean="0"/>
                        <a:t>Services and trade</a:t>
                      </a:r>
                      <a:endParaRPr lang="en-US" dirty="0"/>
                    </a:p>
                  </a:txBody>
                  <a:tcPr/>
                </a:tc>
                <a:tc>
                  <a:txBody>
                    <a:bodyPr/>
                    <a:lstStyle/>
                    <a:p>
                      <a:r>
                        <a:rPr lang="en-GB" dirty="0" smtClean="0"/>
                        <a:t>250, 001</a:t>
                      </a:r>
                      <a:endParaRPr lang="en-US" dirty="0"/>
                    </a:p>
                  </a:txBody>
                  <a:tcPr/>
                </a:tc>
                <a:tc>
                  <a:txBody>
                    <a:bodyPr/>
                    <a:lstStyle/>
                    <a:p>
                      <a:r>
                        <a:rPr lang="en-GB" dirty="0" smtClean="0"/>
                        <a:t>5, 250, 000</a:t>
                      </a:r>
                      <a:endParaRPr lang="en-US" dirty="0"/>
                    </a:p>
                  </a:txBody>
                  <a:tcPr/>
                </a:tc>
              </a:tr>
              <a:tr h="370840">
                <a:tc>
                  <a:txBody>
                    <a:bodyPr/>
                    <a:lstStyle/>
                    <a:p>
                      <a:r>
                        <a:rPr lang="en-GB" dirty="0" smtClean="0"/>
                        <a:t>construction</a:t>
                      </a:r>
                      <a:endParaRPr lang="en-US" dirty="0"/>
                    </a:p>
                  </a:txBody>
                  <a:tcPr/>
                </a:tc>
                <a:tc>
                  <a:txBody>
                    <a:bodyPr/>
                    <a:lstStyle/>
                    <a:p>
                      <a:r>
                        <a:rPr lang="en-GB" dirty="0" smtClean="0"/>
                        <a:t>400, 001</a:t>
                      </a:r>
                      <a:endParaRPr lang="en-US" dirty="0"/>
                    </a:p>
                  </a:txBody>
                  <a:tcPr/>
                </a:tc>
                <a:tc>
                  <a:txBody>
                    <a:bodyPr/>
                    <a:lstStyle/>
                    <a:p>
                      <a:r>
                        <a:rPr lang="en-GB" dirty="0" smtClean="0"/>
                        <a:t>8, 400, 000</a:t>
                      </a:r>
                      <a:endParaRPr lang="en-US" dirty="0"/>
                    </a:p>
                  </a:txBody>
                  <a:tcPr/>
                </a:tc>
              </a:tr>
            </a:tbl>
          </a:graphicData>
        </a:graphic>
      </p:graphicFrame>
    </p:spTree>
    <p:extLst>
      <p:ext uri="{BB962C8B-B14F-4D97-AF65-F5344CB8AC3E}">
        <p14:creationId xmlns:p14="http://schemas.microsoft.com/office/powerpoint/2010/main" val="31964432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904</TotalTime>
  <Words>2457</Words>
  <Application>Microsoft Office PowerPoint</Application>
  <PresentationFormat>Widescreen</PresentationFormat>
  <Paragraphs>150</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Tahoma</vt:lpstr>
      <vt:lpstr>Times New Roman</vt:lpstr>
      <vt:lpstr>Trebuchet MS</vt:lpstr>
      <vt:lpstr>Tw Cen MT</vt:lpstr>
      <vt:lpstr>Wingdings</vt:lpstr>
      <vt:lpstr>Circuit</vt:lpstr>
      <vt:lpstr>Micro, SMALL AND MEDIUM ENTERPRISES</vt:lpstr>
      <vt:lpstr>SUB UNITS</vt:lpstr>
      <vt:lpstr>INTRODUCTION</vt:lpstr>
      <vt:lpstr>Definition </vt:lpstr>
      <vt:lpstr>Definition CONT’D</vt:lpstr>
      <vt:lpstr>Definition CONT’D</vt:lpstr>
      <vt:lpstr>Definition CONT’D</vt:lpstr>
      <vt:lpstr>Definition CONT’D</vt:lpstr>
      <vt:lpstr>Definition CONT’D</vt:lpstr>
      <vt:lpstr>Definition CONT’D</vt:lpstr>
      <vt:lpstr>Definition CONT’D</vt:lpstr>
      <vt:lpstr>Historical development of SMEs </vt:lpstr>
      <vt:lpstr>Historical development of SMEs CONT’D</vt:lpstr>
      <vt:lpstr>Legal Framework Governing SMEs </vt:lpstr>
      <vt:lpstr>Promotion of MSMEs </vt:lpstr>
      <vt:lpstr>Promotion of MSMEs CONT’D</vt:lpstr>
      <vt:lpstr>Promotion of MSMEs CONT’D</vt:lpstr>
      <vt:lpstr>Prospects and Challenges of SMEs </vt:lpstr>
      <vt:lpstr>Prospects CONT’D</vt:lpstr>
      <vt:lpstr>Challenges of SMEs</vt:lpstr>
      <vt:lpstr>Challenges of SMEs CONT’D</vt:lpstr>
      <vt:lpstr>Challenges of SMEs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AND MEDIUM ENTERPRISES</dc:title>
  <dc:creator>Mrs Pupwe</dc:creator>
  <cp:lastModifiedBy> Mrs Pupwe</cp:lastModifiedBy>
  <cp:revision>98</cp:revision>
  <dcterms:created xsi:type="dcterms:W3CDTF">2024-02-09T13:26:42Z</dcterms:created>
  <dcterms:modified xsi:type="dcterms:W3CDTF">2024-02-23T07:24:09Z</dcterms:modified>
</cp:coreProperties>
</file>