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79" r:id="rId9"/>
    <p:sldId id="276" r:id="rId10"/>
    <p:sldId id="263" r:id="rId11"/>
    <p:sldId id="265" r:id="rId12"/>
    <p:sldId id="266" r:id="rId13"/>
    <p:sldId id="277" r:id="rId14"/>
    <p:sldId id="278" r:id="rId15"/>
    <p:sldId id="284" r:id="rId16"/>
    <p:sldId id="267" r:id="rId17"/>
    <p:sldId id="268" r:id="rId18"/>
    <p:sldId id="280" r:id="rId19"/>
    <p:sldId id="269" r:id="rId20"/>
    <p:sldId id="281" r:id="rId21"/>
    <p:sldId id="282" r:id="rId22"/>
    <p:sldId id="271" r:id="rId23"/>
    <p:sldId id="283" r:id="rId2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Oval 3"/>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lvl1pPr>
              <a:defRPr>
                <a:solidFill>
                  <a:schemeClr val="tx1"/>
                </a:solidFill>
                <a:latin typeface="Gill Sans MT" pitchFamily="34" charset="0"/>
              </a:defRPr>
            </a:lvl1pPr>
            <a:lvl2pPr marL="742950" indent="-285750">
              <a:defRPr>
                <a:solidFill>
                  <a:schemeClr val="tx1"/>
                </a:solidFill>
                <a:latin typeface="Gill Sans MT" pitchFamily="34" charset="0"/>
              </a:defRPr>
            </a:lvl2pPr>
            <a:lvl3pPr marL="1143000" indent="-228600">
              <a:defRPr>
                <a:solidFill>
                  <a:schemeClr val="tx1"/>
                </a:solidFill>
                <a:latin typeface="Gill Sans MT" pitchFamily="34" charset="0"/>
              </a:defRPr>
            </a:lvl3pPr>
            <a:lvl4pPr marL="1600200" indent="-228600">
              <a:defRPr>
                <a:solidFill>
                  <a:schemeClr val="tx1"/>
                </a:solidFill>
                <a:latin typeface="Gill Sans MT" pitchFamily="34" charset="0"/>
              </a:defRPr>
            </a:lvl4pPr>
            <a:lvl5pPr marL="2057400" indent="-228600">
              <a:defRPr>
                <a:solidFill>
                  <a:schemeClr val="tx1"/>
                </a:solidFill>
                <a:latin typeface="Gill Sans MT" pitchFamily="34" charset="0"/>
              </a:defRPr>
            </a:lvl5pPr>
            <a:lvl6pPr marL="2514600" indent="-228600" fontAlgn="base">
              <a:spcBef>
                <a:spcPct val="0"/>
              </a:spcBef>
              <a:spcAft>
                <a:spcPct val="0"/>
              </a:spcAft>
              <a:defRPr>
                <a:solidFill>
                  <a:schemeClr val="tx1"/>
                </a:solidFill>
                <a:latin typeface="Gill Sans MT" pitchFamily="34" charset="0"/>
              </a:defRPr>
            </a:lvl6pPr>
            <a:lvl7pPr marL="2971800" indent="-228600" fontAlgn="base">
              <a:spcBef>
                <a:spcPct val="0"/>
              </a:spcBef>
              <a:spcAft>
                <a:spcPct val="0"/>
              </a:spcAft>
              <a:defRPr>
                <a:solidFill>
                  <a:schemeClr val="tx1"/>
                </a:solidFill>
                <a:latin typeface="Gill Sans MT" pitchFamily="34" charset="0"/>
              </a:defRPr>
            </a:lvl7pPr>
            <a:lvl8pPr marL="3429000" indent="-228600" fontAlgn="base">
              <a:spcBef>
                <a:spcPct val="0"/>
              </a:spcBef>
              <a:spcAft>
                <a:spcPct val="0"/>
              </a:spcAft>
              <a:defRPr>
                <a:solidFill>
                  <a:schemeClr val="tx1"/>
                </a:solidFill>
                <a:latin typeface="Gill Sans MT" pitchFamily="34" charset="0"/>
              </a:defRPr>
            </a:lvl8pPr>
            <a:lvl9pPr marL="3886200" indent="-228600" fontAlgn="base">
              <a:spcBef>
                <a:spcPct val="0"/>
              </a:spcBef>
              <a:spcAft>
                <a:spcPct val="0"/>
              </a:spcAft>
              <a:defRPr>
                <a:solidFill>
                  <a:schemeClr val="tx1"/>
                </a:solidFill>
                <a:latin typeface="Gill Sans MT" pitchFamily="34" charset="0"/>
              </a:defRPr>
            </a:lvl9pPr>
          </a:lstStyle>
          <a:p>
            <a:pPr algn="ctr"/>
            <a:endParaRPr lang="en-US" altLang="en-US">
              <a:solidFill>
                <a:srgbClr val="000000"/>
              </a:solidFill>
            </a:endParaRPr>
          </a:p>
        </p:txBody>
      </p:sp>
      <p:sp>
        <p:nvSpPr>
          <p:cNvPr id="5" name="Oval 4"/>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lvl1pPr>
              <a:defRPr>
                <a:solidFill>
                  <a:schemeClr val="tx1"/>
                </a:solidFill>
                <a:latin typeface="Gill Sans MT" pitchFamily="34" charset="0"/>
              </a:defRPr>
            </a:lvl1pPr>
            <a:lvl2pPr marL="742950" indent="-285750">
              <a:defRPr>
                <a:solidFill>
                  <a:schemeClr val="tx1"/>
                </a:solidFill>
                <a:latin typeface="Gill Sans MT" pitchFamily="34" charset="0"/>
              </a:defRPr>
            </a:lvl2pPr>
            <a:lvl3pPr marL="1143000" indent="-228600">
              <a:defRPr>
                <a:solidFill>
                  <a:schemeClr val="tx1"/>
                </a:solidFill>
                <a:latin typeface="Gill Sans MT" pitchFamily="34" charset="0"/>
              </a:defRPr>
            </a:lvl3pPr>
            <a:lvl4pPr marL="1600200" indent="-228600">
              <a:defRPr>
                <a:solidFill>
                  <a:schemeClr val="tx1"/>
                </a:solidFill>
                <a:latin typeface="Gill Sans MT" pitchFamily="34" charset="0"/>
              </a:defRPr>
            </a:lvl4pPr>
            <a:lvl5pPr marL="2057400" indent="-228600">
              <a:defRPr>
                <a:solidFill>
                  <a:schemeClr val="tx1"/>
                </a:solidFill>
                <a:latin typeface="Gill Sans MT" pitchFamily="34" charset="0"/>
              </a:defRPr>
            </a:lvl5pPr>
            <a:lvl6pPr marL="2514600" indent="-228600" fontAlgn="base">
              <a:spcBef>
                <a:spcPct val="0"/>
              </a:spcBef>
              <a:spcAft>
                <a:spcPct val="0"/>
              </a:spcAft>
              <a:defRPr>
                <a:solidFill>
                  <a:schemeClr val="tx1"/>
                </a:solidFill>
                <a:latin typeface="Gill Sans MT" pitchFamily="34" charset="0"/>
              </a:defRPr>
            </a:lvl6pPr>
            <a:lvl7pPr marL="2971800" indent="-228600" fontAlgn="base">
              <a:spcBef>
                <a:spcPct val="0"/>
              </a:spcBef>
              <a:spcAft>
                <a:spcPct val="0"/>
              </a:spcAft>
              <a:defRPr>
                <a:solidFill>
                  <a:schemeClr val="tx1"/>
                </a:solidFill>
                <a:latin typeface="Gill Sans MT" pitchFamily="34" charset="0"/>
              </a:defRPr>
            </a:lvl7pPr>
            <a:lvl8pPr marL="3429000" indent="-228600" fontAlgn="base">
              <a:spcBef>
                <a:spcPct val="0"/>
              </a:spcBef>
              <a:spcAft>
                <a:spcPct val="0"/>
              </a:spcAft>
              <a:defRPr>
                <a:solidFill>
                  <a:schemeClr val="tx1"/>
                </a:solidFill>
                <a:latin typeface="Gill Sans MT" pitchFamily="34" charset="0"/>
              </a:defRPr>
            </a:lvl8pPr>
            <a:lvl9pPr marL="3886200" indent="-228600" fontAlgn="base">
              <a:spcBef>
                <a:spcPct val="0"/>
              </a:spcBef>
              <a:spcAft>
                <a:spcPct val="0"/>
              </a:spcAft>
              <a:defRPr>
                <a:solidFill>
                  <a:schemeClr val="tx1"/>
                </a:solidFill>
                <a:latin typeface="Gill Sans MT" pitchFamily="34" charset="0"/>
              </a:defRPr>
            </a:lvl9pPr>
          </a:lstStyle>
          <a:p>
            <a:pPr algn="ctr"/>
            <a:endParaRPr lang="en-US" altLang="en-US">
              <a:solidFill>
                <a:srgbClr val="000000"/>
              </a:solidFill>
            </a:endParaRPr>
          </a:p>
        </p:txBody>
      </p:sp>
      <p:sp>
        <p:nvSpPr>
          <p:cNvPr id="14" name="Title 13"/>
          <p:cNvSpPr>
            <a:spLocks noGrp="1"/>
          </p:cNvSpPr>
          <p:nvPr>
            <p:ph type="ctrTitle"/>
          </p:nvPr>
        </p:nvSpPr>
        <p:spPr>
          <a:xfrm>
            <a:off x="1432560" y="359898"/>
            <a:ext cx="7406640" cy="1472184"/>
          </a:xfrm>
        </p:spPr>
        <p:txBody>
          <a:bodyPr anchor="b"/>
          <a:lstStyle>
            <a:lvl1pPr algn="l">
              <a:defRPr/>
            </a:lvl1pPr>
            <a:extLst/>
          </a:lstStyle>
          <a:p>
            <a:r>
              <a:rPr lang="en-US" smtClean="0"/>
              <a:t>Click to edit Master title style</a:t>
            </a:r>
            <a:endParaRPr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6" name="Date Placeholder 6"/>
          <p:cNvSpPr>
            <a:spLocks noGrp="1"/>
          </p:cNvSpPr>
          <p:nvPr>
            <p:ph type="dt" sz="half" idx="10"/>
          </p:nvPr>
        </p:nvSpPr>
        <p:spPr/>
        <p:txBody>
          <a:bodyPr/>
          <a:lstStyle>
            <a:lvl1pPr>
              <a:defRPr/>
            </a:lvl1pPr>
          </a:lstStyle>
          <a:p>
            <a:fld id="{5E476F3D-B82B-432E-A0AB-6F6D58C3F9A2}" type="datetimeFigureOut">
              <a:rPr lang="en-ZA" altLang="en-US"/>
              <a:pPr/>
              <a:t>2023/10/30</a:t>
            </a:fld>
            <a:endParaRPr lang="en-ZA" altLang="en-US"/>
          </a:p>
        </p:txBody>
      </p:sp>
      <p:sp>
        <p:nvSpPr>
          <p:cNvPr id="7" name="Footer Placeholder 19"/>
          <p:cNvSpPr>
            <a:spLocks noGrp="1"/>
          </p:cNvSpPr>
          <p:nvPr>
            <p:ph type="ftr" sz="quarter" idx="11"/>
          </p:nvPr>
        </p:nvSpPr>
        <p:spPr/>
        <p:txBody>
          <a:bodyPr/>
          <a:lstStyle>
            <a:lvl1pPr>
              <a:defRPr/>
            </a:lvl1pPr>
          </a:lstStyle>
          <a:p>
            <a:endParaRPr lang="en-ZA" altLang="en-US"/>
          </a:p>
        </p:txBody>
      </p:sp>
      <p:sp>
        <p:nvSpPr>
          <p:cNvPr id="8" name="Slide Number Placeholder 9"/>
          <p:cNvSpPr>
            <a:spLocks noGrp="1"/>
          </p:cNvSpPr>
          <p:nvPr>
            <p:ph type="sldNum" sz="quarter" idx="12"/>
          </p:nvPr>
        </p:nvSpPr>
        <p:spPr/>
        <p:txBody>
          <a:bodyPr/>
          <a:lstStyle>
            <a:lvl1pPr>
              <a:defRPr/>
            </a:lvl1pPr>
          </a:lstStyle>
          <a:p>
            <a:fld id="{C687AE4C-AF18-47B5-BB1B-1D290B4D0F31}" type="slidenum">
              <a:rPr lang="en-ZA" altLang="en-US"/>
              <a:pPr/>
              <a:t>‹#›</a:t>
            </a:fld>
            <a:endParaRPr lang="en-ZA" altLang="en-US"/>
          </a:p>
        </p:txBody>
      </p:sp>
    </p:spTree>
    <p:extLst>
      <p:ext uri="{BB962C8B-B14F-4D97-AF65-F5344CB8AC3E}">
        <p14:creationId xmlns:p14="http://schemas.microsoft.com/office/powerpoint/2010/main" val="1806417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23"/>
          <p:cNvSpPr>
            <a:spLocks noGrp="1"/>
          </p:cNvSpPr>
          <p:nvPr>
            <p:ph type="dt" sz="half" idx="10"/>
          </p:nvPr>
        </p:nvSpPr>
        <p:spPr/>
        <p:txBody>
          <a:bodyPr/>
          <a:lstStyle>
            <a:lvl1pPr>
              <a:defRPr/>
            </a:lvl1pPr>
          </a:lstStyle>
          <a:p>
            <a:fld id="{F8A8F14D-210B-49BC-82CC-41CB5AE53343}" type="datetimeFigureOut">
              <a:rPr lang="en-ZA" altLang="en-US"/>
              <a:pPr/>
              <a:t>2023/10/30</a:t>
            </a:fld>
            <a:endParaRPr lang="en-ZA" altLang="en-US"/>
          </a:p>
        </p:txBody>
      </p:sp>
      <p:sp>
        <p:nvSpPr>
          <p:cNvPr id="5" name="Footer Placeholder 9"/>
          <p:cNvSpPr>
            <a:spLocks noGrp="1"/>
          </p:cNvSpPr>
          <p:nvPr>
            <p:ph type="ftr" sz="quarter" idx="11"/>
          </p:nvPr>
        </p:nvSpPr>
        <p:spPr/>
        <p:txBody>
          <a:bodyPr/>
          <a:lstStyle>
            <a:lvl1pPr>
              <a:defRPr/>
            </a:lvl1pPr>
          </a:lstStyle>
          <a:p>
            <a:endParaRPr lang="en-ZA" altLang="en-US"/>
          </a:p>
        </p:txBody>
      </p:sp>
      <p:sp>
        <p:nvSpPr>
          <p:cNvPr id="6" name="Slide Number Placeholder 21"/>
          <p:cNvSpPr>
            <a:spLocks noGrp="1"/>
          </p:cNvSpPr>
          <p:nvPr>
            <p:ph type="sldNum" sz="quarter" idx="12"/>
          </p:nvPr>
        </p:nvSpPr>
        <p:spPr/>
        <p:txBody>
          <a:bodyPr/>
          <a:lstStyle>
            <a:lvl1pPr>
              <a:defRPr/>
            </a:lvl1pPr>
          </a:lstStyle>
          <a:p>
            <a:fld id="{BA0CD7F9-7DB5-469F-9CD2-1B61F77D87F6}" type="slidenum">
              <a:rPr lang="en-ZA" altLang="en-US"/>
              <a:pPr/>
              <a:t>‹#›</a:t>
            </a:fld>
            <a:endParaRPr lang="en-ZA" altLang="en-US"/>
          </a:p>
        </p:txBody>
      </p:sp>
    </p:spTree>
    <p:extLst>
      <p:ext uri="{BB962C8B-B14F-4D97-AF65-F5344CB8AC3E}">
        <p14:creationId xmlns:p14="http://schemas.microsoft.com/office/powerpoint/2010/main" val="2923632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p:cNvSpPr/>
          <p:nvPr/>
        </p:nvSpPr>
        <p:spPr>
          <a:xfrm>
            <a:off x="2282825" y="0"/>
            <a:ext cx="6858000"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lvl1pPr>
              <a:defRPr>
                <a:solidFill>
                  <a:schemeClr val="tx1"/>
                </a:solidFill>
                <a:latin typeface="Gill Sans MT" pitchFamily="34" charset="0"/>
              </a:defRPr>
            </a:lvl1pPr>
            <a:lvl2pPr marL="742950" indent="-285750">
              <a:defRPr>
                <a:solidFill>
                  <a:schemeClr val="tx1"/>
                </a:solidFill>
                <a:latin typeface="Gill Sans MT" pitchFamily="34" charset="0"/>
              </a:defRPr>
            </a:lvl2pPr>
            <a:lvl3pPr marL="1143000" indent="-228600">
              <a:defRPr>
                <a:solidFill>
                  <a:schemeClr val="tx1"/>
                </a:solidFill>
                <a:latin typeface="Gill Sans MT" pitchFamily="34" charset="0"/>
              </a:defRPr>
            </a:lvl3pPr>
            <a:lvl4pPr marL="1600200" indent="-228600">
              <a:defRPr>
                <a:solidFill>
                  <a:schemeClr val="tx1"/>
                </a:solidFill>
                <a:latin typeface="Gill Sans MT" pitchFamily="34" charset="0"/>
              </a:defRPr>
            </a:lvl4pPr>
            <a:lvl5pPr marL="2057400" indent="-228600">
              <a:defRPr>
                <a:solidFill>
                  <a:schemeClr val="tx1"/>
                </a:solidFill>
                <a:latin typeface="Gill Sans MT" pitchFamily="34" charset="0"/>
              </a:defRPr>
            </a:lvl5pPr>
            <a:lvl6pPr marL="2514600" indent="-228600" fontAlgn="base">
              <a:spcBef>
                <a:spcPct val="0"/>
              </a:spcBef>
              <a:spcAft>
                <a:spcPct val="0"/>
              </a:spcAft>
              <a:defRPr>
                <a:solidFill>
                  <a:schemeClr val="tx1"/>
                </a:solidFill>
                <a:latin typeface="Gill Sans MT" pitchFamily="34" charset="0"/>
              </a:defRPr>
            </a:lvl6pPr>
            <a:lvl7pPr marL="2971800" indent="-228600" fontAlgn="base">
              <a:spcBef>
                <a:spcPct val="0"/>
              </a:spcBef>
              <a:spcAft>
                <a:spcPct val="0"/>
              </a:spcAft>
              <a:defRPr>
                <a:solidFill>
                  <a:schemeClr val="tx1"/>
                </a:solidFill>
                <a:latin typeface="Gill Sans MT" pitchFamily="34" charset="0"/>
              </a:defRPr>
            </a:lvl7pPr>
            <a:lvl8pPr marL="3429000" indent="-228600" fontAlgn="base">
              <a:spcBef>
                <a:spcPct val="0"/>
              </a:spcBef>
              <a:spcAft>
                <a:spcPct val="0"/>
              </a:spcAft>
              <a:defRPr>
                <a:solidFill>
                  <a:schemeClr val="tx1"/>
                </a:solidFill>
                <a:latin typeface="Gill Sans MT" pitchFamily="34" charset="0"/>
              </a:defRPr>
            </a:lvl8pPr>
            <a:lvl9pPr marL="3886200" indent="-228600" fontAlgn="base">
              <a:spcBef>
                <a:spcPct val="0"/>
              </a:spcBef>
              <a:spcAft>
                <a:spcPct val="0"/>
              </a:spcAft>
              <a:defRPr>
                <a:solidFill>
                  <a:schemeClr val="tx1"/>
                </a:solidFill>
                <a:latin typeface="Gill Sans MT" pitchFamily="34" charset="0"/>
              </a:defRPr>
            </a:lvl9pPr>
          </a:lstStyle>
          <a:p>
            <a:pPr algn="ctr"/>
            <a:endParaRPr lang="en-US" altLang="en-US">
              <a:solidFill>
                <a:srgbClr val="FFFFFF"/>
              </a:solidFill>
            </a:endParaRPr>
          </a:p>
        </p:txBody>
      </p:sp>
      <p:sp>
        <p:nvSpPr>
          <p:cNvPr id="5" name="Rectangle 4"/>
          <p:cNvSpPr/>
          <p:nvPr/>
        </p:nvSpPr>
        <p:spPr bwMode="invGray">
          <a:xfrm>
            <a:off x="2286000" y="0"/>
            <a:ext cx="76200"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lvl1pPr>
              <a:defRPr>
                <a:solidFill>
                  <a:schemeClr val="tx1"/>
                </a:solidFill>
                <a:latin typeface="Gill Sans MT" pitchFamily="34" charset="0"/>
              </a:defRPr>
            </a:lvl1pPr>
            <a:lvl2pPr marL="742950" indent="-285750">
              <a:defRPr>
                <a:solidFill>
                  <a:schemeClr val="tx1"/>
                </a:solidFill>
                <a:latin typeface="Gill Sans MT" pitchFamily="34" charset="0"/>
              </a:defRPr>
            </a:lvl2pPr>
            <a:lvl3pPr marL="1143000" indent="-228600">
              <a:defRPr>
                <a:solidFill>
                  <a:schemeClr val="tx1"/>
                </a:solidFill>
                <a:latin typeface="Gill Sans MT" pitchFamily="34" charset="0"/>
              </a:defRPr>
            </a:lvl3pPr>
            <a:lvl4pPr marL="1600200" indent="-228600">
              <a:defRPr>
                <a:solidFill>
                  <a:schemeClr val="tx1"/>
                </a:solidFill>
                <a:latin typeface="Gill Sans MT" pitchFamily="34" charset="0"/>
              </a:defRPr>
            </a:lvl4pPr>
            <a:lvl5pPr marL="2057400" indent="-228600">
              <a:defRPr>
                <a:solidFill>
                  <a:schemeClr val="tx1"/>
                </a:solidFill>
                <a:latin typeface="Gill Sans MT" pitchFamily="34" charset="0"/>
              </a:defRPr>
            </a:lvl5pPr>
            <a:lvl6pPr marL="2514600" indent="-228600" fontAlgn="base">
              <a:spcBef>
                <a:spcPct val="0"/>
              </a:spcBef>
              <a:spcAft>
                <a:spcPct val="0"/>
              </a:spcAft>
              <a:defRPr>
                <a:solidFill>
                  <a:schemeClr val="tx1"/>
                </a:solidFill>
                <a:latin typeface="Gill Sans MT" pitchFamily="34" charset="0"/>
              </a:defRPr>
            </a:lvl6pPr>
            <a:lvl7pPr marL="2971800" indent="-228600" fontAlgn="base">
              <a:spcBef>
                <a:spcPct val="0"/>
              </a:spcBef>
              <a:spcAft>
                <a:spcPct val="0"/>
              </a:spcAft>
              <a:defRPr>
                <a:solidFill>
                  <a:schemeClr val="tx1"/>
                </a:solidFill>
                <a:latin typeface="Gill Sans MT" pitchFamily="34" charset="0"/>
              </a:defRPr>
            </a:lvl7pPr>
            <a:lvl8pPr marL="3429000" indent="-228600" fontAlgn="base">
              <a:spcBef>
                <a:spcPct val="0"/>
              </a:spcBef>
              <a:spcAft>
                <a:spcPct val="0"/>
              </a:spcAft>
              <a:defRPr>
                <a:solidFill>
                  <a:schemeClr val="tx1"/>
                </a:solidFill>
                <a:latin typeface="Gill Sans MT" pitchFamily="34" charset="0"/>
              </a:defRPr>
            </a:lvl8pPr>
            <a:lvl9pPr marL="3886200" indent="-228600" fontAlgn="base">
              <a:spcBef>
                <a:spcPct val="0"/>
              </a:spcBef>
              <a:spcAft>
                <a:spcPct val="0"/>
              </a:spcAft>
              <a:defRPr>
                <a:solidFill>
                  <a:schemeClr val="tx1"/>
                </a:solidFill>
                <a:latin typeface="Gill Sans MT" pitchFamily="34" charset="0"/>
              </a:defRPr>
            </a:lvl9pPr>
          </a:lstStyle>
          <a:p>
            <a:pPr algn="ctr"/>
            <a:endParaRPr lang="en-US" altLang="en-US">
              <a:solidFill>
                <a:srgbClr val="FFFFFF"/>
              </a:solidFill>
            </a:endParaRPr>
          </a:p>
        </p:txBody>
      </p:sp>
      <p:sp>
        <p:nvSpPr>
          <p:cNvPr id="6" name="Oval 5"/>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lvl1pPr>
              <a:defRPr>
                <a:solidFill>
                  <a:schemeClr val="tx1"/>
                </a:solidFill>
                <a:latin typeface="Gill Sans MT" pitchFamily="34" charset="0"/>
              </a:defRPr>
            </a:lvl1pPr>
            <a:lvl2pPr marL="742950" indent="-285750">
              <a:defRPr>
                <a:solidFill>
                  <a:schemeClr val="tx1"/>
                </a:solidFill>
                <a:latin typeface="Gill Sans MT" pitchFamily="34" charset="0"/>
              </a:defRPr>
            </a:lvl2pPr>
            <a:lvl3pPr marL="1143000" indent="-228600">
              <a:defRPr>
                <a:solidFill>
                  <a:schemeClr val="tx1"/>
                </a:solidFill>
                <a:latin typeface="Gill Sans MT" pitchFamily="34" charset="0"/>
              </a:defRPr>
            </a:lvl3pPr>
            <a:lvl4pPr marL="1600200" indent="-228600">
              <a:defRPr>
                <a:solidFill>
                  <a:schemeClr val="tx1"/>
                </a:solidFill>
                <a:latin typeface="Gill Sans MT" pitchFamily="34" charset="0"/>
              </a:defRPr>
            </a:lvl4pPr>
            <a:lvl5pPr marL="2057400" indent="-228600">
              <a:defRPr>
                <a:solidFill>
                  <a:schemeClr val="tx1"/>
                </a:solidFill>
                <a:latin typeface="Gill Sans MT" pitchFamily="34" charset="0"/>
              </a:defRPr>
            </a:lvl5pPr>
            <a:lvl6pPr marL="2514600" indent="-228600" fontAlgn="base">
              <a:spcBef>
                <a:spcPct val="0"/>
              </a:spcBef>
              <a:spcAft>
                <a:spcPct val="0"/>
              </a:spcAft>
              <a:defRPr>
                <a:solidFill>
                  <a:schemeClr val="tx1"/>
                </a:solidFill>
                <a:latin typeface="Gill Sans MT" pitchFamily="34" charset="0"/>
              </a:defRPr>
            </a:lvl6pPr>
            <a:lvl7pPr marL="2971800" indent="-228600" fontAlgn="base">
              <a:spcBef>
                <a:spcPct val="0"/>
              </a:spcBef>
              <a:spcAft>
                <a:spcPct val="0"/>
              </a:spcAft>
              <a:defRPr>
                <a:solidFill>
                  <a:schemeClr val="tx1"/>
                </a:solidFill>
                <a:latin typeface="Gill Sans MT" pitchFamily="34" charset="0"/>
              </a:defRPr>
            </a:lvl7pPr>
            <a:lvl8pPr marL="3429000" indent="-228600" fontAlgn="base">
              <a:spcBef>
                <a:spcPct val="0"/>
              </a:spcBef>
              <a:spcAft>
                <a:spcPct val="0"/>
              </a:spcAft>
              <a:defRPr>
                <a:solidFill>
                  <a:schemeClr val="tx1"/>
                </a:solidFill>
                <a:latin typeface="Gill Sans MT" pitchFamily="34" charset="0"/>
              </a:defRPr>
            </a:lvl8pPr>
            <a:lvl9pPr marL="3886200" indent="-228600" fontAlgn="base">
              <a:spcBef>
                <a:spcPct val="0"/>
              </a:spcBef>
              <a:spcAft>
                <a:spcPct val="0"/>
              </a:spcAft>
              <a:defRPr>
                <a:solidFill>
                  <a:schemeClr val="tx1"/>
                </a:solidFill>
                <a:latin typeface="Gill Sans MT" pitchFamily="34" charset="0"/>
              </a:defRPr>
            </a:lvl9pPr>
          </a:lstStyle>
          <a:p>
            <a:pPr algn="ctr"/>
            <a:endParaRPr lang="en-US" altLang="en-US">
              <a:solidFill>
                <a:srgbClr val="000000"/>
              </a:solidFill>
            </a:endParaRPr>
          </a:p>
        </p:txBody>
      </p:sp>
      <p:sp>
        <p:nvSpPr>
          <p:cNvPr id="7" name="Oval 6"/>
          <p:cNvSpPr/>
          <p:nvPr/>
        </p:nvSpPr>
        <p:spPr>
          <a:xfrm>
            <a:off x="2408238" y="2746375"/>
            <a:ext cx="63500" cy="63500"/>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lvl1pPr>
              <a:defRPr>
                <a:solidFill>
                  <a:schemeClr val="tx1"/>
                </a:solidFill>
                <a:latin typeface="Gill Sans MT" pitchFamily="34" charset="0"/>
              </a:defRPr>
            </a:lvl1pPr>
            <a:lvl2pPr marL="742950" indent="-285750">
              <a:defRPr>
                <a:solidFill>
                  <a:schemeClr val="tx1"/>
                </a:solidFill>
                <a:latin typeface="Gill Sans MT" pitchFamily="34" charset="0"/>
              </a:defRPr>
            </a:lvl2pPr>
            <a:lvl3pPr marL="1143000" indent="-228600">
              <a:defRPr>
                <a:solidFill>
                  <a:schemeClr val="tx1"/>
                </a:solidFill>
                <a:latin typeface="Gill Sans MT" pitchFamily="34" charset="0"/>
              </a:defRPr>
            </a:lvl3pPr>
            <a:lvl4pPr marL="1600200" indent="-228600">
              <a:defRPr>
                <a:solidFill>
                  <a:schemeClr val="tx1"/>
                </a:solidFill>
                <a:latin typeface="Gill Sans MT" pitchFamily="34" charset="0"/>
              </a:defRPr>
            </a:lvl4pPr>
            <a:lvl5pPr marL="2057400" indent="-228600">
              <a:defRPr>
                <a:solidFill>
                  <a:schemeClr val="tx1"/>
                </a:solidFill>
                <a:latin typeface="Gill Sans MT" pitchFamily="34" charset="0"/>
              </a:defRPr>
            </a:lvl5pPr>
            <a:lvl6pPr marL="2514600" indent="-228600" fontAlgn="base">
              <a:spcBef>
                <a:spcPct val="0"/>
              </a:spcBef>
              <a:spcAft>
                <a:spcPct val="0"/>
              </a:spcAft>
              <a:defRPr>
                <a:solidFill>
                  <a:schemeClr val="tx1"/>
                </a:solidFill>
                <a:latin typeface="Gill Sans MT" pitchFamily="34" charset="0"/>
              </a:defRPr>
            </a:lvl6pPr>
            <a:lvl7pPr marL="2971800" indent="-228600" fontAlgn="base">
              <a:spcBef>
                <a:spcPct val="0"/>
              </a:spcBef>
              <a:spcAft>
                <a:spcPct val="0"/>
              </a:spcAft>
              <a:defRPr>
                <a:solidFill>
                  <a:schemeClr val="tx1"/>
                </a:solidFill>
                <a:latin typeface="Gill Sans MT" pitchFamily="34" charset="0"/>
              </a:defRPr>
            </a:lvl7pPr>
            <a:lvl8pPr marL="3429000" indent="-228600" fontAlgn="base">
              <a:spcBef>
                <a:spcPct val="0"/>
              </a:spcBef>
              <a:spcAft>
                <a:spcPct val="0"/>
              </a:spcAft>
              <a:defRPr>
                <a:solidFill>
                  <a:schemeClr val="tx1"/>
                </a:solidFill>
                <a:latin typeface="Gill Sans MT" pitchFamily="34" charset="0"/>
              </a:defRPr>
            </a:lvl8pPr>
            <a:lvl9pPr marL="3886200" indent="-228600" fontAlgn="base">
              <a:spcBef>
                <a:spcPct val="0"/>
              </a:spcBef>
              <a:spcAft>
                <a:spcPct val="0"/>
              </a:spcAft>
              <a:defRPr>
                <a:solidFill>
                  <a:schemeClr val="tx1"/>
                </a:solidFill>
                <a:latin typeface="Gill Sans MT" pitchFamily="34" charset="0"/>
              </a:defRPr>
            </a:lvl9pPr>
          </a:lstStyle>
          <a:p>
            <a:pPr algn="ctr"/>
            <a:endParaRPr lang="en-US" altLang="en-US">
              <a:solidFill>
                <a:srgbClr val="000000"/>
              </a:solidFill>
            </a:endParaRPr>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lang="en-US" smtClean="0"/>
              <a:t>Click to edit Master title style</a:t>
            </a:r>
            <a:endParaRPr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8" name="Date Placeholder 3"/>
          <p:cNvSpPr>
            <a:spLocks noGrp="1"/>
          </p:cNvSpPr>
          <p:nvPr>
            <p:ph type="dt" sz="half" idx="10"/>
          </p:nvPr>
        </p:nvSpPr>
        <p:spPr/>
        <p:txBody>
          <a:bodyPr/>
          <a:lstStyle>
            <a:lvl1pPr>
              <a:defRPr/>
            </a:lvl1pPr>
          </a:lstStyle>
          <a:p>
            <a:fld id="{F1C2D075-C1FF-4F87-A34E-49E19AF96C75}" type="datetimeFigureOut">
              <a:rPr lang="en-ZA" altLang="en-US"/>
              <a:pPr/>
              <a:t>2023/10/30</a:t>
            </a:fld>
            <a:endParaRPr lang="en-ZA" altLang="en-US"/>
          </a:p>
        </p:txBody>
      </p:sp>
      <p:sp>
        <p:nvSpPr>
          <p:cNvPr id="9" name="Footer Placeholder 4"/>
          <p:cNvSpPr>
            <a:spLocks noGrp="1"/>
          </p:cNvSpPr>
          <p:nvPr>
            <p:ph type="ftr" sz="quarter" idx="11"/>
          </p:nvPr>
        </p:nvSpPr>
        <p:spPr/>
        <p:txBody>
          <a:bodyPr/>
          <a:lstStyle>
            <a:lvl1pPr>
              <a:defRPr/>
            </a:lvl1pPr>
          </a:lstStyle>
          <a:p>
            <a:endParaRPr lang="en-ZA" altLang="en-US"/>
          </a:p>
        </p:txBody>
      </p:sp>
      <p:sp>
        <p:nvSpPr>
          <p:cNvPr id="10" name="Slide Number Placeholder 5"/>
          <p:cNvSpPr>
            <a:spLocks noGrp="1"/>
          </p:cNvSpPr>
          <p:nvPr>
            <p:ph type="sldNum" sz="quarter" idx="12"/>
          </p:nvPr>
        </p:nvSpPr>
        <p:spPr/>
        <p:txBody>
          <a:bodyPr/>
          <a:lstStyle>
            <a:lvl1pPr>
              <a:defRPr/>
            </a:lvl1pPr>
          </a:lstStyle>
          <a:p>
            <a:fld id="{ACAA410E-5471-4E95-9D6B-FB2891C8ACFD}" type="slidenum">
              <a:rPr lang="en-ZA" altLang="en-US"/>
              <a:pPr/>
              <a:t>‹#›</a:t>
            </a:fld>
            <a:endParaRPr lang="en-ZA" altLang="en-US"/>
          </a:p>
        </p:txBody>
      </p:sp>
    </p:spTree>
    <p:extLst>
      <p:ext uri="{BB962C8B-B14F-4D97-AF65-F5344CB8AC3E}">
        <p14:creationId xmlns:p14="http://schemas.microsoft.com/office/powerpoint/2010/main" val="1408269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23"/>
          <p:cNvSpPr>
            <a:spLocks noGrp="1"/>
          </p:cNvSpPr>
          <p:nvPr>
            <p:ph type="dt" sz="half" idx="10"/>
          </p:nvPr>
        </p:nvSpPr>
        <p:spPr/>
        <p:txBody>
          <a:bodyPr/>
          <a:lstStyle>
            <a:lvl1pPr>
              <a:defRPr/>
            </a:lvl1pPr>
          </a:lstStyle>
          <a:p>
            <a:fld id="{7B864A2C-6244-4A56-92E8-7295F2189E6E}" type="datetimeFigureOut">
              <a:rPr lang="en-ZA" altLang="en-US"/>
              <a:pPr/>
              <a:t>2023/10/30</a:t>
            </a:fld>
            <a:endParaRPr lang="en-ZA" altLang="en-US"/>
          </a:p>
        </p:txBody>
      </p:sp>
      <p:sp>
        <p:nvSpPr>
          <p:cNvPr id="6" name="Footer Placeholder 9"/>
          <p:cNvSpPr>
            <a:spLocks noGrp="1"/>
          </p:cNvSpPr>
          <p:nvPr>
            <p:ph type="ftr" sz="quarter" idx="11"/>
          </p:nvPr>
        </p:nvSpPr>
        <p:spPr/>
        <p:txBody>
          <a:bodyPr/>
          <a:lstStyle>
            <a:lvl1pPr>
              <a:defRPr/>
            </a:lvl1pPr>
          </a:lstStyle>
          <a:p>
            <a:endParaRPr lang="en-ZA" altLang="en-US"/>
          </a:p>
        </p:txBody>
      </p:sp>
      <p:sp>
        <p:nvSpPr>
          <p:cNvPr id="7" name="Slide Number Placeholder 21"/>
          <p:cNvSpPr>
            <a:spLocks noGrp="1"/>
          </p:cNvSpPr>
          <p:nvPr>
            <p:ph type="sldNum" sz="quarter" idx="12"/>
          </p:nvPr>
        </p:nvSpPr>
        <p:spPr/>
        <p:txBody>
          <a:bodyPr/>
          <a:lstStyle>
            <a:lvl1pPr>
              <a:defRPr/>
            </a:lvl1pPr>
          </a:lstStyle>
          <a:p>
            <a:fld id="{A1632929-9A70-4F90-ADC9-23257AB49931}" type="slidenum">
              <a:rPr lang="en-ZA" altLang="en-US"/>
              <a:pPr/>
              <a:t>‹#›</a:t>
            </a:fld>
            <a:endParaRPr lang="en-ZA" altLang="en-US"/>
          </a:p>
        </p:txBody>
      </p:sp>
    </p:spTree>
    <p:extLst>
      <p:ext uri="{BB962C8B-B14F-4D97-AF65-F5344CB8AC3E}">
        <p14:creationId xmlns:p14="http://schemas.microsoft.com/office/powerpoint/2010/main" val="1046437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lstStyle>
            <a:lvl1pPr algn="ctr">
              <a:defRPr sz="4500" b="1" cap="none" baseline="0"/>
            </a:lvl1pPr>
            <a:extLst/>
          </a:lstStyle>
          <a:p>
            <a:r>
              <a:rPr lang="en-US" smtClean="0"/>
              <a:t>Click to edit Master title style</a:t>
            </a:r>
            <a:endParaRPr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fld id="{02769A5C-8AEE-46EB-BF14-EBB7124A79B3}" type="datetimeFigureOut">
              <a:rPr lang="en-ZA" altLang="en-US"/>
              <a:pPr/>
              <a:t>2023/10/30</a:t>
            </a:fld>
            <a:endParaRPr lang="en-ZA" altLang="en-US"/>
          </a:p>
        </p:txBody>
      </p:sp>
      <p:sp>
        <p:nvSpPr>
          <p:cNvPr id="8" name="Footer Placeholder 7"/>
          <p:cNvSpPr>
            <a:spLocks noGrp="1"/>
          </p:cNvSpPr>
          <p:nvPr>
            <p:ph type="ftr" sz="quarter" idx="11"/>
          </p:nvPr>
        </p:nvSpPr>
        <p:spPr/>
        <p:txBody>
          <a:bodyPr/>
          <a:lstStyle>
            <a:lvl1pPr>
              <a:defRPr/>
            </a:lvl1pPr>
          </a:lstStyle>
          <a:p>
            <a:endParaRPr lang="en-ZA" altLang="en-US"/>
          </a:p>
        </p:txBody>
      </p:sp>
      <p:sp>
        <p:nvSpPr>
          <p:cNvPr id="9" name="Slide Number Placeholder 8"/>
          <p:cNvSpPr>
            <a:spLocks noGrp="1"/>
          </p:cNvSpPr>
          <p:nvPr>
            <p:ph type="sldNum" sz="quarter" idx="12"/>
          </p:nvPr>
        </p:nvSpPr>
        <p:spPr/>
        <p:txBody>
          <a:bodyPr/>
          <a:lstStyle>
            <a:lvl1pPr>
              <a:defRPr/>
            </a:lvl1pPr>
          </a:lstStyle>
          <a:p>
            <a:fld id="{2B1A4C60-E60A-4165-8282-C11316AA5E15}" type="slidenum">
              <a:rPr lang="en-ZA" altLang="en-US"/>
              <a:pPr/>
              <a:t>‹#›</a:t>
            </a:fld>
            <a:endParaRPr lang="en-ZA" altLang="en-US"/>
          </a:p>
        </p:txBody>
      </p:sp>
    </p:spTree>
    <p:extLst>
      <p:ext uri="{BB962C8B-B14F-4D97-AF65-F5344CB8AC3E}">
        <p14:creationId xmlns:p14="http://schemas.microsoft.com/office/powerpoint/2010/main" val="3188298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lang="en-US" smtClean="0"/>
              <a:t>Click to edit Master title style</a:t>
            </a:r>
            <a:endParaRPr lang="en-US"/>
          </a:p>
        </p:txBody>
      </p:sp>
      <p:sp>
        <p:nvSpPr>
          <p:cNvPr id="3" name="Date Placeholder 23"/>
          <p:cNvSpPr>
            <a:spLocks noGrp="1"/>
          </p:cNvSpPr>
          <p:nvPr>
            <p:ph type="dt" sz="half" idx="10"/>
          </p:nvPr>
        </p:nvSpPr>
        <p:spPr/>
        <p:txBody>
          <a:bodyPr/>
          <a:lstStyle>
            <a:lvl1pPr>
              <a:defRPr/>
            </a:lvl1pPr>
          </a:lstStyle>
          <a:p>
            <a:fld id="{52E62407-6772-4F9C-A5BF-4705BD066840}" type="datetimeFigureOut">
              <a:rPr lang="en-ZA" altLang="en-US"/>
              <a:pPr/>
              <a:t>2023/10/30</a:t>
            </a:fld>
            <a:endParaRPr lang="en-ZA" altLang="en-US"/>
          </a:p>
        </p:txBody>
      </p:sp>
      <p:sp>
        <p:nvSpPr>
          <p:cNvPr id="4" name="Footer Placeholder 9"/>
          <p:cNvSpPr>
            <a:spLocks noGrp="1"/>
          </p:cNvSpPr>
          <p:nvPr>
            <p:ph type="ftr" sz="quarter" idx="11"/>
          </p:nvPr>
        </p:nvSpPr>
        <p:spPr/>
        <p:txBody>
          <a:bodyPr/>
          <a:lstStyle>
            <a:lvl1pPr>
              <a:defRPr/>
            </a:lvl1pPr>
          </a:lstStyle>
          <a:p>
            <a:endParaRPr lang="en-ZA" altLang="en-US"/>
          </a:p>
        </p:txBody>
      </p:sp>
      <p:sp>
        <p:nvSpPr>
          <p:cNvPr id="5" name="Slide Number Placeholder 21"/>
          <p:cNvSpPr>
            <a:spLocks noGrp="1"/>
          </p:cNvSpPr>
          <p:nvPr>
            <p:ph type="sldNum" sz="quarter" idx="12"/>
          </p:nvPr>
        </p:nvSpPr>
        <p:spPr/>
        <p:txBody>
          <a:bodyPr/>
          <a:lstStyle>
            <a:lvl1pPr>
              <a:defRPr/>
            </a:lvl1pPr>
          </a:lstStyle>
          <a:p>
            <a:fld id="{F3D40520-0F1C-4A2C-B74A-8A54E5B519D6}" type="slidenum">
              <a:rPr lang="en-ZA" altLang="en-US"/>
              <a:pPr/>
              <a:t>‹#›</a:t>
            </a:fld>
            <a:endParaRPr lang="en-ZA" altLang="en-US"/>
          </a:p>
        </p:txBody>
      </p:sp>
    </p:spTree>
    <p:extLst>
      <p:ext uri="{BB962C8B-B14F-4D97-AF65-F5344CB8AC3E}">
        <p14:creationId xmlns:p14="http://schemas.microsoft.com/office/powerpoint/2010/main" val="537407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1"/>
          <p:cNvSpPr/>
          <p:nvPr/>
        </p:nvSpPr>
        <p:spPr>
          <a:xfrm>
            <a:off x="1014413" y="0"/>
            <a:ext cx="8129587"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lvl1pPr>
              <a:defRPr>
                <a:solidFill>
                  <a:schemeClr val="tx1"/>
                </a:solidFill>
                <a:latin typeface="Gill Sans MT" pitchFamily="34" charset="0"/>
              </a:defRPr>
            </a:lvl1pPr>
            <a:lvl2pPr marL="742950" indent="-285750">
              <a:defRPr>
                <a:solidFill>
                  <a:schemeClr val="tx1"/>
                </a:solidFill>
                <a:latin typeface="Gill Sans MT" pitchFamily="34" charset="0"/>
              </a:defRPr>
            </a:lvl2pPr>
            <a:lvl3pPr marL="1143000" indent="-228600">
              <a:defRPr>
                <a:solidFill>
                  <a:schemeClr val="tx1"/>
                </a:solidFill>
                <a:latin typeface="Gill Sans MT" pitchFamily="34" charset="0"/>
              </a:defRPr>
            </a:lvl3pPr>
            <a:lvl4pPr marL="1600200" indent="-228600">
              <a:defRPr>
                <a:solidFill>
                  <a:schemeClr val="tx1"/>
                </a:solidFill>
                <a:latin typeface="Gill Sans MT" pitchFamily="34" charset="0"/>
              </a:defRPr>
            </a:lvl4pPr>
            <a:lvl5pPr marL="2057400" indent="-228600">
              <a:defRPr>
                <a:solidFill>
                  <a:schemeClr val="tx1"/>
                </a:solidFill>
                <a:latin typeface="Gill Sans MT" pitchFamily="34" charset="0"/>
              </a:defRPr>
            </a:lvl5pPr>
            <a:lvl6pPr marL="2514600" indent="-228600" fontAlgn="base">
              <a:spcBef>
                <a:spcPct val="0"/>
              </a:spcBef>
              <a:spcAft>
                <a:spcPct val="0"/>
              </a:spcAft>
              <a:defRPr>
                <a:solidFill>
                  <a:schemeClr val="tx1"/>
                </a:solidFill>
                <a:latin typeface="Gill Sans MT" pitchFamily="34" charset="0"/>
              </a:defRPr>
            </a:lvl6pPr>
            <a:lvl7pPr marL="2971800" indent="-228600" fontAlgn="base">
              <a:spcBef>
                <a:spcPct val="0"/>
              </a:spcBef>
              <a:spcAft>
                <a:spcPct val="0"/>
              </a:spcAft>
              <a:defRPr>
                <a:solidFill>
                  <a:schemeClr val="tx1"/>
                </a:solidFill>
                <a:latin typeface="Gill Sans MT" pitchFamily="34" charset="0"/>
              </a:defRPr>
            </a:lvl7pPr>
            <a:lvl8pPr marL="3429000" indent="-228600" fontAlgn="base">
              <a:spcBef>
                <a:spcPct val="0"/>
              </a:spcBef>
              <a:spcAft>
                <a:spcPct val="0"/>
              </a:spcAft>
              <a:defRPr>
                <a:solidFill>
                  <a:schemeClr val="tx1"/>
                </a:solidFill>
                <a:latin typeface="Gill Sans MT" pitchFamily="34" charset="0"/>
              </a:defRPr>
            </a:lvl8pPr>
            <a:lvl9pPr marL="3886200" indent="-228600" fontAlgn="base">
              <a:spcBef>
                <a:spcPct val="0"/>
              </a:spcBef>
              <a:spcAft>
                <a:spcPct val="0"/>
              </a:spcAft>
              <a:defRPr>
                <a:solidFill>
                  <a:schemeClr val="tx1"/>
                </a:solidFill>
                <a:latin typeface="Gill Sans MT" pitchFamily="34" charset="0"/>
              </a:defRPr>
            </a:lvl9pPr>
          </a:lstStyle>
          <a:p>
            <a:pPr algn="ctr"/>
            <a:endParaRPr lang="en-US" altLang="en-US">
              <a:solidFill>
                <a:srgbClr val="FFFFFF"/>
              </a:solidFill>
            </a:endParaRPr>
          </a:p>
        </p:txBody>
      </p:sp>
      <p:sp>
        <p:nvSpPr>
          <p:cNvPr id="3" name="Rectangle 2"/>
          <p:cNvSpPr/>
          <p:nvPr/>
        </p:nvSpPr>
        <p:spPr bwMode="invGray">
          <a:xfrm>
            <a:off x="1014413" y="0"/>
            <a:ext cx="73025"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lvl1pPr>
              <a:defRPr>
                <a:solidFill>
                  <a:schemeClr val="tx1"/>
                </a:solidFill>
                <a:latin typeface="Gill Sans MT" pitchFamily="34" charset="0"/>
              </a:defRPr>
            </a:lvl1pPr>
            <a:lvl2pPr marL="742950" indent="-285750">
              <a:defRPr>
                <a:solidFill>
                  <a:schemeClr val="tx1"/>
                </a:solidFill>
                <a:latin typeface="Gill Sans MT" pitchFamily="34" charset="0"/>
              </a:defRPr>
            </a:lvl2pPr>
            <a:lvl3pPr marL="1143000" indent="-228600">
              <a:defRPr>
                <a:solidFill>
                  <a:schemeClr val="tx1"/>
                </a:solidFill>
                <a:latin typeface="Gill Sans MT" pitchFamily="34" charset="0"/>
              </a:defRPr>
            </a:lvl3pPr>
            <a:lvl4pPr marL="1600200" indent="-228600">
              <a:defRPr>
                <a:solidFill>
                  <a:schemeClr val="tx1"/>
                </a:solidFill>
                <a:latin typeface="Gill Sans MT" pitchFamily="34" charset="0"/>
              </a:defRPr>
            </a:lvl4pPr>
            <a:lvl5pPr marL="2057400" indent="-228600">
              <a:defRPr>
                <a:solidFill>
                  <a:schemeClr val="tx1"/>
                </a:solidFill>
                <a:latin typeface="Gill Sans MT" pitchFamily="34" charset="0"/>
              </a:defRPr>
            </a:lvl5pPr>
            <a:lvl6pPr marL="2514600" indent="-228600" fontAlgn="base">
              <a:spcBef>
                <a:spcPct val="0"/>
              </a:spcBef>
              <a:spcAft>
                <a:spcPct val="0"/>
              </a:spcAft>
              <a:defRPr>
                <a:solidFill>
                  <a:schemeClr val="tx1"/>
                </a:solidFill>
                <a:latin typeface="Gill Sans MT" pitchFamily="34" charset="0"/>
              </a:defRPr>
            </a:lvl6pPr>
            <a:lvl7pPr marL="2971800" indent="-228600" fontAlgn="base">
              <a:spcBef>
                <a:spcPct val="0"/>
              </a:spcBef>
              <a:spcAft>
                <a:spcPct val="0"/>
              </a:spcAft>
              <a:defRPr>
                <a:solidFill>
                  <a:schemeClr val="tx1"/>
                </a:solidFill>
                <a:latin typeface="Gill Sans MT" pitchFamily="34" charset="0"/>
              </a:defRPr>
            </a:lvl7pPr>
            <a:lvl8pPr marL="3429000" indent="-228600" fontAlgn="base">
              <a:spcBef>
                <a:spcPct val="0"/>
              </a:spcBef>
              <a:spcAft>
                <a:spcPct val="0"/>
              </a:spcAft>
              <a:defRPr>
                <a:solidFill>
                  <a:schemeClr val="tx1"/>
                </a:solidFill>
                <a:latin typeface="Gill Sans MT" pitchFamily="34" charset="0"/>
              </a:defRPr>
            </a:lvl8pPr>
            <a:lvl9pPr marL="3886200" indent="-228600" fontAlgn="base">
              <a:spcBef>
                <a:spcPct val="0"/>
              </a:spcBef>
              <a:spcAft>
                <a:spcPct val="0"/>
              </a:spcAft>
              <a:defRPr>
                <a:solidFill>
                  <a:schemeClr val="tx1"/>
                </a:solidFill>
                <a:latin typeface="Gill Sans MT" pitchFamily="34" charset="0"/>
              </a:defRPr>
            </a:lvl9pPr>
          </a:lstStyle>
          <a:p>
            <a:pPr algn="ctr"/>
            <a:endParaRPr lang="en-US" altLang="en-US">
              <a:solidFill>
                <a:srgbClr val="FFFFFF"/>
              </a:solidFill>
            </a:endParaRPr>
          </a:p>
        </p:txBody>
      </p:sp>
      <p:sp>
        <p:nvSpPr>
          <p:cNvPr id="4" name="Date Placeholder 1"/>
          <p:cNvSpPr>
            <a:spLocks noGrp="1"/>
          </p:cNvSpPr>
          <p:nvPr>
            <p:ph type="dt" sz="half" idx="10"/>
          </p:nvPr>
        </p:nvSpPr>
        <p:spPr/>
        <p:txBody>
          <a:bodyPr/>
          <a:lstStyle>
            <a:lvl1pPr>
              <a:defRPr/>
            </a:lvl1pPr>
          </a:lstStyle>
          <a:p>
            <a:fld id="{44AC5D99-8869-48FE-9595-7CBA54A6E31E}" type="datetimeFigureOut">
              <a:rPr lang="en-ZA" altLang="en-US"/>
              <a:pPr/>
              <a:t>2023/10/30</a:t>
            </a:fld>
            <a:endParaRPr lang="en-ZA" altLang="en-US"/>
          </a:p>
        </p:txBody>
      </p:sp>
      <p:sp>
        <p:nvSpPr>
          <p:cNvPr id="5" name="Footer Placeholder 2"/>
          <p:cNvSpPr>
            <a:spLocks noGrp="1"/>
          </p:cNvSpPr>
          <p:nvPr>
            <p:ph type="ftr" sz="quarter" idx="11"/>
          </p:nvPr>
        </p:nvSpPr>
        <p:spPr/>
        <p:txBody>
          <a:bodyPr/>
          <a:lstStyle>
            <a:lvl1pPr>
              <a:defRPr/>
            </a:lvl1pPr>
          </a:lstStyle>
          <a:p>
            <a:endParaRPr lang="en-ZA" altLang="en-US"/>
          </a:p>
        </p:txBody>
      </p:sp>
      <p:sp>
        <p:nvSpPr>
          <p:cNvPr id="6" name="Slide Number Placeholder 3"/>
          <p:cNvSpPr>
            <a:spLocks noGrp="1"/>
          </p:cNvSpPr>
          <p:nvPr>
            <p:ph type="sldNum" sz="quarter" idx="12"/>
          </p:nvPr>
        </p:nvSpPr>
        <p:spPr/>
        <p:txBody>
          <a:bodyPr/>
          <a:lstStyle>
            <a:lvl1pPr>
              <a:defRPr/>
            </a:lvl1pPr>
          </a:lstStyle>
          <a:p>
            <a:fld id="{C73DF2AC-7506-4C4E-91DC-FB0795AE8EA1}" type="slidenum">
              <a:rPr lang="en-ZA" altLang="en-US"/>
              <a:pPr/>
              <a:t>‹#›</a:t>
            </a:fld>
            <a:endParaRPr lang="en-ZA" altLang="en-US"/>
          </a:p>
        </p:txBody>
      </p:sp>
    </p:spTree>
    <p:extLst>
      <p:ext uri="{BB962C8B-B14F-4D97-AF65-F5344CB8AC3E}">
        <p14:creationId xmlns:p14="http://schemas.microsoft.com/office/powerpoint/2010/main" val="3624382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lang="en-US" smtClean="0"/>
              <a:t>Click to edit Master title style</a:t>
            </a:r>
            <a:endParaRPr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fld id="{E42275CD-E95F-4052-A87A-85906F64DD1A}" type="datetimeFigureOut">
              <a:rPr lang="en-ZA" altLang="en-US"/>
              <a:pPr/>
              <a:t>2023/10/30</a:t>
            </a:fld>
            <a:endParaRPr lang="en-ZA" altLang="en-US"/>
          </a:p>
        </p:txBody>
      </p:sp>
      <p:sp>
        <p:nvSpPr>
          <p:cNvPr id="6" name="Footer Placeholder 5"/>
          <p:cNvSpPr>
            <a:spLocks noGrp="1"/>
          </p:cNvSpPr>
          <p:nvPr>
            <p:ph type="ftr" sz="quarter" idx="11"/>
          </p:nvPr>
        </p:nvSpPr>
        <p:spPr/>
        <p:txBody>
          <a:bodyPr/>
          <a:lstStyle>
            <a:lvl1pPr>
              <a:defRPr/>
            </a:lvl1pPr>
          </a:lstStyle>
          <a:p>
            <a:endParaRPr lang="en-ZA" altLang="en-US"/>
          </a:p>
        </p:txBody>
      </p:sp>
      <p:sp>
        <p:nvSpPr>
          <p:cNvPr id="7" name="Slide Number Placeholder 6"/>
          <p:cNvSpPr>
            <a:spLocks noGrp="1"/>
          </p:cNvSpPr>
          <p:nvPr>
            <p:ph type="sldNum" sz="quarter" idx="12"/>
          </p:nvPr>
        </p:nvSpPr>
        <p:spPr/>
        <p:txBody>
          <a:bodyPr/>
          <a:lstStyle>
            <a:lvl1pPr>
              <a:defRPr/>
            </a:lvl1pPr>
          </a:lstStyle>
          <a:p>
            <a:fld id="{AC7C73A4-977D-4A6F-BD1B-7ECF1DF7F6C1}" type="slidenum">
              <a:rPr lang="en-ZA" altLang="en-US"/>
              <a:pPr/>
              <a:t>‹#›</a:t>
            </a:fld>
            <a:endParaRPr lang="en-ZA" altLang="en-US"/>
          </a:p>
        </p:txBody>
      </p:sp>
    </p:spTree>
    <p:extLst>
      <p:ext uri="{BB962C8B-B14F-4D97-AF65-F5344CB8AC3E}">
        <p14:creationId xmlns:p14="http://schemas.microsoft.com/office/powerpoint/2010/main" val="1473855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tIns="274320">
            <a:normAutofit/>
          </a:bodyPr>
          <a:lstStyle>
            <a:lvl1pPr indent="-282575">
              <a:defRPr>
                <a:solidFill>
                  <a:schemeClr val="tx1"/>
                </a:solidFill>
                <a:latin typeface="Gill Sans MT" pitchFamily="34" charset="0"/>
              </a:defRPr>
            </a:lvl1pPr>
            <a:lvl2pPr marL="742950" indent="-285750">
              <a:defRPr>
                <a:solidFill>
                  <a:schemeClr val="tx1"/>
                </a:solidFill>
                <a:latin typeface="Gill Sans MT" pitchFamily="34" charset="0"/>
              </a:defRPr>
            </a:lvl2pPr>
            <a:lvl3pPr marL="1143000" indent="-228600">
              <a:defRPr>
                <a:solidFill>
                  <a:schemeClr val="tx1"/>
                </a:solidFill>
                <a:latin typeface="Gill Sans MT" pitchFamily="34" charset="0"/>
              </a:defRPr>
            </a:lvl3pPr>
            <a:lvl4pPr marL="1600200" indent="-228600">
              <a:defRPr>
                <a:solidFill>
                  <a:schemeClr val="tx1"/>
                </a:solidFill>
                <a:latin typeface="Gill Sans MT" pitchFamily="34" charset="0"/>
              </a:defRPr>
            </a:lvl4pPr>
            <a:lvl5pPr marL="2057400" indent="-228600">
              <a:defRPr>
                <a:solidFill>
                  <a:schemeClr val="tx1"/>
                </a:solidFill>
                <a:latin typeface="Gill Sans MT" pitchFamily="34" charset="0"/>
              </a:defRPr>
            </a:lvl5pPr>
            <a:lvl6pPr marL="2514600" indent="-228600" fontAlgn="base">
              <a:spcBef>
                <a:spcPct val="0"/>
              </a:spcBef>
              <a:spcAft>
                <a:spcPct val="0"/>
              </a:spcAft>
              <a:defRPr>
                <a:solidFill>
                  <a:schemeClr val="tx1"/>
                </a:solidFill>
                <a:latin typeface="Gill Sans MT" pitchFamily="34" charset="0"/>
              </a:defRPr>
            </a:lvl6pPr>
            <a:lvl7pPr marL="2971800" indent="-228600" fontAlgn="base">
              <a:spcBef>
                <a:spcPct val="0"/>
              </a:spcBef>
              <a:spcAft>
                <a:spcPct val="0"/>
              </a:spcAft>
              <a:defRPr>
                <a:solidFill>
                  <a:schemeClr val="tx1"/>
                </a:solidFill>
                <a:latin typeface="Gill Sans MT" pitchFamily="34" charset="0"/>
              </a:defRPr>
            </a:lvl7pPr>
            <a:lvl8pPr marL="3429000" indent="-228600" fontAlgn="base">
              <a:spcBef>
                <a:spcPct val="0"/>
              </a:spcBef>
              <a:spcAft>
                <a:spcPct val="0"/>
              </a:spcAft>
              <a:defRPr>
                <a:solidFill>
                  <a:schemeClr val="tx1"/>
                </a:solidFill>
                <a:latin typeface="Gill Sans MT" pitchFamily="34" charset="0"/>
              </a:defRPr>
            </a:lvl8pPr>
            <a:lvl9pPr marL="3886200" indent="-228600" fontAlgn="base">
              <a:spcBef>
                <a:spcPct val="0"/>
              </a:spcBef>
              <a:spcAft>
                <a:spcPct val="0"/>
              </a:spcAft>
              <a:defRPr>
                <a:solidFill>
                  <a:schemeClr val="tx1"/>
                </a:solidFill>
                <a:latin typeface="Gill Sans MT" pitchFamily="34" charset="0"/>
              </a:defRPr>
            </a:lvl9pPr>
          </a:lstStyle>
          <a:p>
            <a:pPr>
              <a:lnSpc>
                <a:spcPts val="3000"/>
              </a:lnSpc>
              <a:spcBef>
                <a:spcPts val="600"/>
              </a:spcBef>
              <a:buClr>
                <a:schemeClr val="accent1"/>
              </a:buClr>
              <a:buSzPct val="80000"/>
              <a:buFont typeface="Wingdings 2" pitchFamily="18" charset="2"/>
              <a:buNone/>
            </a:pPr>
            <a:endParaRPr lang="en-US" altLang="en-US" sz="3200"/>
          </a:p>
        </p:txBody>
      </p:sp>
      <p:sp>
        <p:nvSpPr>
          <p:cNvPr id="6" name="Flowchart: Process 5"/>
          <p:cNvSpPr/>
          <p:nvPr/>
        </p:nvSpPr>
        <p:spPr>
          <a:xfrm rot="19468671">
            <a:off x="396875" y="954088"/>
            <a:ext cx="685800" cy="204787"/>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lvl1pPr>
              <a:defRPr>
                <a:solidFill>
                  <a:schemeClr val="tx1"/>
                </a:solidFill>
                <a:latin typeface="Gill Sans MT" pitchFamily="34" charset="0"/>
              </a:defRPr>
            </a:lvl1pPr>
            <a:lvl2pPr marL="742950" indent="-285750">
              <a:defRPr>
                <a:solidFill>
                  <a:schemeClr val="tx1"/>
                </a:solidFill>
                <a:latin typeface="Gill Sans MT" pitchFamily="34" charset="0"/>
              </a:defRPr>
            </a:lvl2pPr>
            <a:lvl3pPr marL="1143000" indent="-228600">
              <a:defRPr>
                <a:solidFill>
                  <a:schemeClr val="tx1"/>
                </a:solidFill>
                <a:latin typeface="Gill Sans MT" pitchFamily="34" charset="0"/>
              </a:defRPr>
            </a:lvl3pPr>
            <a:lvl4pPr marL="1600200" indent="-228600">
              <a:defRPr>
                <a:solidFill>
                  <a:schemeClr val="tx1"/>
                </a:solidFill>
                <a:latin typeface="Gill Sans MT" pitchFamily="34" charset="0"/>
              </a:defRPr>
            </a:lvl4pPr>
            <a:lvl5pPr marL="2057400" indent="-228600">
              <a:defRPr>
                <a:solidFill>
                  <a:schemeClr val="tx1"/>
                </a:solidFill>
                <a:latin typeface="Gill Sans MT" pitchFamily="34" charset="0"/>
              </a:defRPr>
            </a:lvl5pPr>
            <a:lvl6pPr marL="2514600" indent="-228600" fontAlgn="base">
              <a:spcBef>
                <a:spcPct val="0"/>
              </a:spcBef>
              <a:spcAft>
                <a:spcPct val="0"/>
              </a:spcAft>
              <a:defRPr>
                <a:solidFill>
                  <a:schemeClr val="tx1"/>
                </a:solidFill>
                <a:latin typeface="Gill Sans MT" pitchFamily="34" charset="0"/>
              </a:defRPr>
            </a:lvl6pPr>
            <a:lvl7pPr marL="2971800" indent="-228600" fontAlgn="base">
              <a:spcBef>
                <a:spcPct val="0"/>
              </a:spcBef>
              <a:spcAft>
                <a:spcPct val="0"/>
              </a:spcAft>
              <a:defRPr>
                <a:solidFill>
                  <a:schemeClr val="tx1"/>
                </a:solidFill>
                <a:latin typeface="Gill Sans MT" pitchFamily="34" charset="0"/>
              </a:defRPr>
            </a:lvl7pPr>
            <a:lvl8pPr marL="3429000" indent="-228600" fontAlgn="base">
              <a:spcBef>
                <a:spcPct val="0"/>
              </a:spcBef>
              <a:spcAft>
                <a:spcPct val="0"/>
              </a:spcAft>
              <a:defRPr>
                <a:solidFill>
                  <a:schemeClr val="tx1"/>
                </a:solidFill>
                <a:latin typeface="Gill Sans MT" pitchFamily="34" charset="0"/>
              </a:defRPr>
            </a:lvl8pPr>
            <a:lvl9pPr marL="3886200" indent="-228600" fontAlgn="base">
              <a:spcBef>
                <a:spcPct val="0"/>
              </a:spcBef>
              <a:spcAft>
                <a:spcPct val="0"/>
              </a:spcAft>
              <a:defRPr>
                <a:solidFill>
                  <a:schemeClr val="tx1"/>
                </a:solidFill>
                <a:latin typeface="Gill Sans MT" pitchFamily="34" charset="0"/>
              </a:defRPr>
            </a:lvl9pPr>
          </a:lstStyle>
          <a:p>
            <a:pPr algn="ctr"/>
            <a:endParaRPr lang="en-US" altLang="en-US">
              <a:solidFill>
                <a:srgbClr val="FFFFFF"/>
              </a:solidFill>
            </a:endParaRPr>
          </a:p>
        </p:txBody>
      </p:sp>
      <p:sp>
        <p:nvSpPr>
          <p:cNvPr id="7" name="Flowchart: Process 6"/>
          <p:cNvSpPr/>
          <p:nvPr/>
        </p:nvSpPr>
        <p:spPr>
          <a:xfrm rot="2103354" flipH="1">
            <a:off x="5003800" y="936625"/>
            <a:ext cx="649288" cy="204788"/>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lvl1pPr>
              <a:defRPr>
                <a:solidFill>
                  <a:schemeClr val="tx1"/>
                </a:solidFill>
                <a:latin typeface="Gill Sans MT" pitchFamily="34" charset="0"/>
              </a:defRPr>
            </a:lvl1pPr>
            <a:lvl2pPr marL="742950" indent="-285750">
              <a:defRPr>
                <a:solidFill>
                  <a:schemeClr val="tx1"/>
                </a:solidFill>
                <a:latin typeface="Gill Sans MT" pitchFamily="34" charset="0"/>
              </a:defRPr>
            </a:lvl2pPr>
            <a:lvl3pPr marL="1143000" indent="-228600">
              <a:defRPr>
                <a:solidFill>
                  <a:schemeClr val="tx1"/>
                </a:solidFill>
                <a:latin typeface="Gill Sans MT" pitchFamily="34" charset="0"/>
              </a:defRPr>
            </a:lvl3pPr>
            <a:lvl4pPr marL="1600200" indent="-228600">
              <a:defRPr>
                <a:solidFill>
                  <a:schemeClr val="tx1"/>
                </a:solidFill>
                <a:latin typeface="Gill Sans MT" pitchFamily="34" charset="0"/>
              </a:defRPr>
            </a:lvl4pPr>
            <a:lvl5pPr marL="2057400" indent="-228600">
              <a:defRPr>
                <a:solidFill>
                  <a:schemeClr val="tx1"/>
                </a:solidFill>
                <a:latin typeface="Gill Sans MT" pitchFamily="34" charset="0"/>
              </a:defRPr>
            </a:lvl5pPr>
            <a:lvl6pPr marL="2514600" indent="-228600" fontAlgn="base">
              <a:spcBef>
                <a:spcPct val="0"/>
              </a:spcBef>
              <a:spcAft>
                <a:spcPct val="0"/>
              </a:spcAft>
              <a:defRPr>
                <a:solidFill>
                  <a:schemeClr val="tx1"/>
                </a:solidFill>
                <a:latin typeface="Gill Sans MT" pitchFamily="34" charset="0"/>
              </a:defRPr>
            </a:lvl6pPr>
            <a:lvl7pPr marL="2971800" indent="-228600" fontAlgn="base">
              <a:spcBef>
                <a:spcPct val="0"/>
              </a:spcBef>
              <a:spcAft>
                <a:spcPct val="0"/>
              </a:spcAft>
              <a:defRPr>
                <a:solidFill>
                  <a:schemeClr val="tx1"/>
                </a:solidFill>
                <a:latin typeface="Gill Sans MT" pitchFamily="34" charset="0"/>
              </a:defRPr>
            </a:lvl7pPr>
            <a:lvl8pPr marL="3429000" indent="-228600" fontAlgn="base">
              <a:spcBef>
                <a:spcPct val="0"/>
              </a:spcBef>
              <a:spcAft>
                <a:spcPct val="0"/>
              </a:spcAft>
              <a:defRPr>
                <a:solidFill>
                  <a:schemeClr val="tx1"/>
                </a:solidFill>
                <a:latin typeface="Gill Sans MT" pitchFamily="34" charset="0"/>
              </a:defRPr>
            </a:lvl8pPr>
            <a:lvl9pPr marL="3886200" indent="-228600" fontAlgn="base">
              <a:spcBef>
                <a:spcPct val="0"/>
              </a:spcBef>
              <a:spcAft>
                <a:spcPct val="0"/>
              </a:spcAft>
              <a:defRPr>
                <a:solidFill>
                  <a:schemeClr val="tx1"/>
                </a:solidFill>
                <a:latin typeface="Gill Sans MT" pitchFamily="34" charset="0"/>
              </a:defRPr>
            </a:lvl9pPr>
          </a:lstStyle>
          <a:p>
            <a:pPr algn="ctr"/>
            <a:endParaRPr lang="en-US" altLang="en-US">
              <a:solidFill>
                <a:srgbClr val="FFFFFF"/>
              </a:solidFill>
            </a:endParaRPr>
          </a:p>
        </p:txBody>
      </p:sp>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lang="en-US" smtClean="0"/>
              <a:t>Click to edit Master title style</a:t>
            </a:r>
            <a:endParaRPr lang="en-US"/>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tIns="274320">
            <a:normAutofit/>
          </a:bodyPr>
          <a:lstStyle>
            <a:lvl1pPr indent="0">
              <a:buNone/>
              <a:defRPr sz="3200"/>
            </a:lvl1pPr>
            <a:extLst/>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a:r>
              <a:rPr lang="en-US" smtClean="0"/>
              <a:t>Click to edit Master text styles</a:t>
            </a:r>
          </a:p>
        </p:txBody>
      </p:sp>
      <p:sp>
        <p:nvSpPr>
          <p:cNvPr id="8" name="Date Placeholder 4"/>
          <p:cNvSpPr>
            <a:spLocks noGrp="1"/>
          </p:cNvSpPr>
          <p:nvPr>
            <p:ph type="dt" sz="half" idx="10"/>
          </p:nvPr>
        </p:nvSpPr>
        <p:spPr/>
        <p:txBody>
          <a:bodyPr/>
          <a:lstStyle>
            <a:lvl1pPr>
              <a:defRPr/>
            </a:lvl1pPr>
          </a:lstStyle>
          <a:p>
            <a:fld id="{C2C61A1C-0B17-4CEE-98DD-CF784DF80CA5}" type="datetimeFigureOut">
              <a:rPr lang="en-ZA" altLang="en-US"/>
              <a:pPr/>
              <a:t>2023/10/30</a:t>
            </a:fld>
            <a:endParaRPr lang="en-ZA" altLang="en-US"/>
          </a:p>
        </p:txBody>
      </p:sp>
      <p:sp>
        <p:nvSpPr>
          <p:cNvPr id="9" name="Footer Placeholder 5"/>
          <p:cNvSpPr>
            <a:spLocks noGrp="1"/>
          </p:cNvSpPr>
          <p:nvPr>
            <p:ph type="ftr" sz="quarter" idx="11"/>
          </p:nvPr>
        </p:nvSpPr>
        <p:spPr/>
        <p:txBody>
          <a:bodyPr/>
          <a:lstStyle>
            <a:lvl1pPr>
              <a:defRPr/>
            </a:lvl1pPr>
          </a:lstStyle>
          <a:p>
            <a:endParaRPr lang="en-ZA" altLang="en-US"/>
          </a:p>
        </p:txBody>
      </p:sp>
      <p:sp>
        <p:nvSpPr>
          <p:cNvPr id="10" name="Slide Number Placeholder 6"/>
          <p:cNvSpPr>
            <a:spLocks noGrp="1"/>
          </p:cNvSpPr>
          <p:nvPr>
            <p:ph type="sldNum" sz="quarter" idx="12"/>
          </p:nvPr>
        </p:nvSpPr>
        <p:spPr/>
        <p:txBody>
          <a:bodyPr/>
          <a:lstStyle>
            <a:lvl1pPr>
              <a:defRPr/>
            </a:lvl1pPr>
          </a:lstStyle>
          <a:p>
            <a:fld id="{24BC13EF-2D4F-4A3B-BF7D-BF0939F5D017}" type="slidenum">
              <a:rPr lang="en-ZA" altLang="en-US"/>
              <a:pPr/>
              <a:t>‹#›</a:t>
            </a:fld>
            <a:endParaRPr lang="en-ZA" altLang="en-US"/>
          </a:p>
        </p:txBody>
      </p:sp>
    </p:spTree>
    <p:extLst>
      <p:ext uri="{BB962C8B-B14F-4D97-AF65-F5344CB8AC3E}">
        <p14:creationId xmlns:p14="http://schemas.microsoft.com/office/powerpoint/2010/main" val="1687541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23"/>
          <p:cNvSpPr>
            <a:spLocks noGrp="1"/>
          </p:cNvSpPr>
          <p:nvPr>
            <p:ph type="dt" sz="half" idx="10"/>
          </p:nvPr>
        </p:nvSpPr>
        <p:spPr/>
        <p:txBody>
          <a:bodyPr/>
          <a:lstStyle>
            <a:lvl1pPr>
              <a:defRPr/>
            </a:lvl1pPr>
          </a:lstStyle>
          <a:p>
            <a:fld id="{C7A700FF-D857-4D93-A74F-2EDD33A8DF62}" type="datetimeFigureOut">
              <a:rPr lang="en-ZA" altLang="en-US"/>
              <a:pPr/>
              <a:t>2023/10/30</a:t>
            </a:fld>
            <a:endParaRPr lang="en-ZA" altLang="en-US"/>
          </a:p>
        </p:txBody>
      </p:sp>
      <p:sp>
        <p:nvSpPr>
          <p:cNvPr id="5" name="Footer Placeholder 9"/>
          <p:cNvSpPr>
            <a:spLocks noGrp="1"/>
          </p:cNvSpPr>
          <p:nvPr>
            <p:ph type="ftr" sz="quarter" idx="11"/>
          </p:nvPr>
        </p:nvSpPr>
        <p:spPr/>
        <p:txBody>
          <a:bodyPr/>
          <a:lstStyle>
            <a:lvl1pPr>
              <a:defRPr/>
            </a:lvl1pPr>
          </a:lstStyle>
          <a:p>
            <a:endParaRPr lang="en-ZA" altLang="en-US"/>
          </a:p>
        </p:txBody>
      </p:sp>
      <p:sp>
        <p:nvSpPr>
          <p:cNvPr id="6" name="Slide Number Placeholder 21"/>
          <p:cNvSpPr>
            <a:spLocks noGrp="1"/>
          </p:cNvSpPr>
          <p:nvPr>
            <p:ph type="sldNum" sz="quarter" idx="12"/>
          </p:nvPr>
        </p:nvSpPr>
        <p:spPr/>
        <p:txBody>
          <a:bodyPr/>
          <a:lstStyle>
            <a:lvl1pPr>
              <a:defRPr/>
            </a:lvl1pPr>
          </a:lstStyle>
          <a:p>
            <a:fld id="{9C830F85-5591-4507-9EF1-775781B40DAE}" type="slidenum">
              <a:rPr lang="en-ZA" altLang="en-US"/>
              <a:pPr/>
              <a:t>‹#›</a:t>
            </a:fld>
            <a:endParaRPr lang="en-ZA" altLang="en-US"/>
          </a:p>
        </p:txBody>
      </p:sp>
    </p:spTree>
    <p:extLst>
      <p:ext uri="{BB962C8B-B14F-4D97-AF65-F5344CB8AC3E}">
        <p14:creationId xmlns:p14="http://schemas.microsoft.com/office/powerpoint/2010/main" val="533930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23"/>
          <p:cNvSpPr>
            <a:spLocks noGrp="1"/>
          </p:cNvSpPr>
          <p:nvPr>
            <p:ph type="dt" sz="half" idx="10"/>
          </p:nvPr>
        </p:nvSpPr>
        <p:spPr/>
        <p:txBody>
          <a:bodyPr/>
          <a:lstStyle>
            <a:lvl1pPr>
              <a:defRPr/>
            </a:lvl1pPr>
          </a:lstStyle>
          <a:p>
            <a:fld id="{9CDDB99A-5204-4B82-A4FE-05E3A3C64F0F}" type="datetimeFigureOut">
              <a:rPr lang="en-ZA" altLang="en-US"/>
              <a:pPr/>
              <a:t>2023/10/30</a:t>
            </a:fld>
            <a:endParaRPr lang="en-ZA" altLang="en-US"/>
          </a:p>
        </p:txBody>
      </p:sp>
      <p:sp>
        <p:nvSpPr>
          <p:cNvPr id="5" name="Footer Placeholder 9"/>
          <p:cNvSpPr>
            <a:spLocks noGrp="1"/>
          </p:cNvSpPr>
          <p:nvPr>
            <p:ph type="ftr" sz="quarter" idx="11"/>
          </p:nvPr>
        </p:nvSpPr>
        <p:spPr/>
        <p:txBody>
          <a:bodyPr/>
          <a:lstStyle>
            <a:lvl1pPr>
              <a:defRPr/>
            </a:lvl1pPr>
          </a:lstStyle>
          <a:p>
            <a:endParaRPr lang="en-ZA" altLang="en-US"/>
          </a:p>
        </p:txBody>
      </p:sp>
      <p:sp>
        <p:nvSpPr>
          <p:cNvPr id="6" name="Slide Number Placeholder 21"/>
          <p:cNvSpPr>
            <a:spLocks noGrp="1"/>
          </p:cNvSpPr>
          <p:nvPr>
            <p:ph type="sldNum" sz="quarter" idx="12"/>
          </p:nvPr>
        </p:nvSpPr>
        <p:spPr/>
        <p:txBody>
          <a:bodyPr/>
          <a:lstStyle>
            <a:lvl1pPr>
              <a:defRPr/>
            </a:lvl1pPr>
          </a:lstStyle>
          <a:p>
            <a:fld id="{AF669EA1-6F67-4C1C-ACB4-6E89FB012C26}" type="slidenum">
              <a:rPr lang="en-ZA" altLang="en-US"/>
              <a:pPr/>
              <a:t>‹#›</a:t>
            </a:fld>
            <a:endParaRPr lang="en-ZA" altLang="en-US"/>
          </a:p>
        </p:txBody>
      </p:sp>
    </p:spTree>
    <p:extLst>
      <p:ext uri="{BB962C8B-B14F-4D97-AF65-F5344CB8AC3E}">
        <p14:creationId xmlns:p14="http://schemas.microsoft.com/office/powerpoint/2010/main" val="665693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Pie 6"/>
          <p:cNvSpPr/>
          <p:nvPr/>
        </p:nvSpPr>
        <p:spPr>
          <a:xfrm>
            <a:off x="-815975" y="-815975"/>
            <a:ext cx="1638300" cy="1638300"/>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Oval 7"/>
          <p:cNvSpPr/>
          <p:nvPr/>
        </p:nvSpPr>
        <p:spPr>
          <a:xfrm>
            <a:off x="168275" y="20638"/>
            <a:ext cx="1703388" cy="1703387"/>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lvl1pPr>
              <a:defRPr>
                <a:solidFill>
                  <a:schemeClr val="tx1"/>
                </a:solidFill>
                <a:latin typeface="Gill Sans MT" pitchFamily="34" charset="0"/>
              </a:defRPr>
            </a:lvl1pPr>
            <a:lvl2pPr marL="742950" indent="-285750">
              <a:defRPr>
                <a:solidFill>
                  <a:schemeClr val="tx1"/>
                </a:solidFill>
                <a:latin typeface="Gill Sans MT" pitchFamily="34" charset="0"/>
              </a:defRPr>
            </a:lvl2pPr>
            <a:lvl3pPr marL="1143000" indent="-228600">
              <a:defRPr>
                <a:solidFill>
                  <a:schemeClr val="tx1"/>
                </a:solidFill>
                <a:latin typeface="Gill Sans MT" pitchFamily="34" charset="0"/>
              </a:defRPr>
            </a:lvl3pPr>
            <a:lvl4pPr marL="1600200" indent="-228600">
              <a:defRPr>
                <a:solidFill>
                  <a:schemeClr val="tx1"/>
                </a:solidFill>
                <a:latin typeface="Gill Sans MT" pitchFamily="34" charset="0"/>
              </a:defRPr>
            </a:lvl4pPr>
            <a:lvl5pPr marL="2057400" indent="-228600">
              <a:defRPr>
                <a:solidFill>
                  <a:schemeClr val="tx1"/>
                </a:solidFill>
                <a:latin typeface="Gill Sans MT" pitchFamily="34" charset="0"/>
              </a:defRPr>
            </a:lvl5pPr>
            <a:lvl6pPr marL="2514600" indent="-228600" fontAlgn="base">
              <a:spcBef>
                <a:spcPct val="0"/>
              </a:spcBef>
              <a:spcAft>
                <a:spcPct val="0"/>
              </a:spcAft>
              <a:defRPr>
                <a:solidFill>
                  <a:schemeClr val="tx1"/>
                </a:solidFill>
                <a:latin typeface="Gill Sans MT" pitchFamily="34" charset="0"/>
              </a:defRPr>
            </a:lvl6pPr>
            <a:lvl7pPr marL="2971800" indent="-228600" fontAlgn="base">
              <a:spcBef>
                <a:spcPct val="0"/>
              </a:spcBef>
              <a:spcAft>
                <a:spcPct val="0"/>
              </a:spcAft>
              <a:defRPr>
                <a:solidFill>
                  <a:schemeClr val="tx1"/>
                </a:solidFill>
                <a:latin typeface="Gill Sans MT" pitchFamily="34" charset="0"/>
              </a:defRPr>
            </a:lvl7pPr>
            <a:lvl8pPr marL="3429000" indent="-228600" fontAlgn="base">
              <a:spcBef>
                <a:spcPct val="0"/>
              </a:spcBef>
              <a:spcAft>
                <a:spcPct val="0"/>
              </a:spcAft>
              <a:defRPr>
                <a:solidFill>
                  <a:schemeClr val="tx1"/>
                </a:solidFill>
                <a:latin typeface="Gill Sans MT" pitchFamily="34" charset="0"/>
              </a:defRPr>
            </a:lvl8pPr>
            <a:lvl9pPr marL="3886200" indent="-228600" fontAlgn="base">
              <a:spcBef>
                <a:spcPct val="0"/>
              </a:spcBef>
              <a:spcAft>
                <a:spcPct val="0"/>
              </a:spcAft>
              <a:defRPr>
                <a:solidFill>
                  <a:schemeClr val="tx1"/>
                </a:solidFill>
                <a:latin typeface="Gill Sans MT" pitchFamily="34" charset="0"/>
              </a:defRPr>
            </a:lvl9pPr>
          </a:lstStyle>
          <a:p>
            <a:pPr algn="ctr"/>
            <a:endParaRPr lang="en-US" altLang="en-US">
              <a:solidFill>
                <a:srgbClr val="FFFFFF"/>
              </a:solidFill>
            </a:endParaRPr>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lvl1pPr>
              <a:defRPr>
                <a:solidFill>
                  <a:schemeClr val="tx1"/>
                </a:solidFill>
                <a:latin typeface="Gill Sans MT" pitchFamily="34" charset="0"/>
              </a:defRPr>
            </a:lvl1pPr>
            <a:lvl2pPr marL="742950" indent="-285750">
              <a:defRPr>
                <a:solidFill>
                  <a:schemeClr val="tx1"/>
                </a:solidFill>
                <a:latin typeface="Gill Sans MT" pitchFamily="34" charset="0"/>
              </a:defRPr>
            </a:lvl2pPr>
            <a:lvl3pPr marL="1143000" indent="-228600">
              <a:defRPr>
                <a:solidFill>
                  <a:schemeClr val="tx1"/>
                </a:solidFill>
                <a:latin typeface="Gill Sans MT" pitchFamily="34" charset="0"/>
              </a:defRPr>
            </a:lvl3pPr>
            <a:lvl4pPr marL="1600200" indent="-228600">
              <a:defRPr>
                <a:solidFill>
                  <a:schemeClr val="tx1"/>
                </a:solidFill>
                <a:latin typeface="Gill Sans MT" pitchFamily="34" charset="0"/>
              </a:defRPr>
            </a:lvl4pPr>
            <a:lvl5pPr marL="2057400" indent="-228600">
              <a:defRPr>
                <a:solidFill>
                  <a:schemeClr val="tx1"/>
                </a:solidFill>
                <a:latin typeface="Gill Sans MT" pitchFamily="34" charset="0"/>
              </a:defRPr>
            </a:lvl5pPr>
            <a:lvl6pPr marL="2514600" indent="-228600" fontAlgn="base">
              <a:spcBef>
                <a:spcPct val="0"/>
              </a:spcBef>
              <a:spcAft>
                <a:spcPct val="0"/>
              </a:spcAft>
              <a:defRPr>
                <a:solidFill>
                  <a:schemeClr val="tx1"/>
                </a:solidFill>
                <a:latin typeface="Gill Sans MT" pitchFamily="34" charset="0"/>
              </a:defRPr>
            </a:lvl6pPr>
            <a:lvl7pPr marL="2971800" indent="-228600" fontAlgn="base">
              <a:spcBef>
                <a:spcPct val="0"/>
              </a:spcBef>
              <a:spcAft>
                <a:spcPct val="0"/>
              </a:spcAft>
              <a:defRPr>
                <a:solidFill>
                  <a:schemeClr val="tx1"/>
                </a:solidFill>
                <a:latin typeface="Gill Sans MT" pitchFamily="34" charset="0"/>
              </a:defRPr>
            </a:lvl7pPr>
            <a:lvl8pPr marL="3429000" indent="-228600" fontAlgn="base">
              <a:spcBef>
                <a:spcPct val="0"/>
              </a:spcBef>
              <a:spcAft>
                <a:spcPct val="0"/>
              </a:spcAft>
              <a:defRPr>
                <a:solidFill>
                  <a:schemeClr val="tx1"/>
                </a:solidFill>
                <a:latin typeface="Gill Sans MT" pitchFamily="34" charset="0"/>
              </a:defRPr>
            </a:lvl8pPr>
            <a:lvl9pPr marL="3886200" indent="-228600" fontAlgn="base">
              <a:spcBef>
                <a:spcPct val="0"/>
              </a:spcBef>
              <a:spcAft>
                <a:spcPct val="0"/>
              </a:spcAft>
              <a:defRPr>
                <a:solidFill>
                  <a:schemeClr val="tx1"/>
                </a:solidFill>
                <a:latin typeface="Gill Sans MT" pitchFamily="34" charset="0"/>
              </a:defRPr>
            </a:lvl9pPr>
          </a:lstStyle>
          <a:p>
            <a:pPr algn="ctr"/>
            <a:endParaRPr lang="en-US" altLang="en-US">
              <a:solidFill>
                <a:srgbClr val="FFFFFF"/>
              </a:solidFill>
            </a:endParaRPr>
          </a:p>
        </p:txBody>
      </p:sp>
      <p:sp>
        <p:nvSpPr>
          <p:cNvPr id="12" name="Rectangle 11"/>
          <p:cNvSpPr/>
          <p:nvPr/>
        </p:nvSpPr>
        <p:spPr>
          <a:xfrm>
            <a:off x="1012825" y="0"/>
            <a:ext cx="8131175"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lvl1pPr>
              <a:defRPr>
                <a:solidFill>
                  <a:schemeClr val="tx1"/>
                </a:solidFill>
                <a:latin typeface="Gill Sans MT" pitchFamily="34" charset="0"/>
              </a:defRPr>
            </a:lvl1pPr>
            <a:lvl2pPr marL="742950" indent="-285750">
              <a:defRPr>
                <a:solidFill>
                  <a:schemeClr val="tx1"/>
                </a:solidFill>
                <a:latin typeface="Gill Sans MT" pitchFamily="34" charset="0"/>
              </a:defRPr>
            </a:lvl2pPr>
            <a:lvl3pPr marL="1143000" indent="-228600">
              <a:defRPr>
                <a:solidFill>
                  <a:schemeClr val="tx1"/>
                </a:solidFill>
                <a:latin typeface="Gill Sans MT" pitchFamily="34" charset="0"/>
              </a:defRPr>
            </a:lvl3pPr>
            <a:lvl4pPr marL="1600200" indent="-228600">
              <a:defRPr>
                <a:solidFill>
                  <a:schemeClr val="tx1"/>
                </a:solidFill>
                <a:latin typeface="Gill Sans MT" pitchFamily="34" charset="0"/>
              </a:defRPr>
            </a:lvl4pPr>
            <a:lvl5pPr marL="2057400" indent="-228600">
              <a:defRPr>
                <a:solidFill>
                  <a:schemeClr val="tx1"/>
                </a:solidFill>
                <a:latin typeface="Gill Sans MT" pitchFamily="34" charset="0"/>
              </a:defRPr>
            </a:lvl5pPr>
            <a:lvl6pPr marL="2514600" indent="-228600" fontAlgn="base">
              <a:spcBef>
                <a:spcPct val="0"/>
              </a:spcBef>
              <a:spcAft>
                <a:spcPct val="0"/>
              </a:spcAft>
              <a:defRPr>
                <a:solidFill>
                  <a:schemeClr val="tx1"/>
                </a:solidFill>
                <a:latin typeface="Gill Sans MT" pitchFamily="34" charset="0"/>
              </a:defRPr>
            </a:lvl6pPr>
            <a:lvl7pPr marL="2971800" indent="-228600" fontAlgn="base">
              <a:spcBef>
                <a:spcPct val="0"/>
              </a:spcBef>
              <a:spcAft>
                <a:spcPct val="0"/>
              </a:spcAft>
              <a:defRPr>
                <a:solidFill>
                  <a:schemeClr val="tx1"/>
                </a:solidFill>
                <a:latin typeface="Gill Sans MT" pitchFamily="34" charset="0"/>
              </a:defRPr>
            </a:lvl7pPr>
            <a:lvl8pPr marL="3429000" indent="-228600" fontAlgn="base">
              <a:spcBef>
                <a:spcPct val="0"/>
              </a:spcBef>
              <a:spcAft>
                <a:spcPct val="0"/>
              </a:spcAft>
              <a:defRPr>
                <a:solidFill>
                  <a:schemeClr val="tx1"/>
                </a:solidFill>
                <a:latin typeface="Gill Sans MT" pitchFamily="34" charset="0"/>
              </a:defRPr>
            </a:lvl8pPr>
            <a:lvl9pPr marL="3886200" indent="-228600" fontAlgn="base">
              <a:spcBef>
                <a:spcPct val="0"/>
              </a:spcBef>
              <a:spcAft>
                <a:spcPct val="0"/>
              </a:spcAft>
              <a:defRPr>
                <a:solidFill>
                  <a:schemeClr val="tx1"/>
                </a:solidFill>
                <a:latin typeface="Gill Sans MT" pitchFamily="34" charset="0"/>
              </a:defRPr>
            </a:lvl9pPr>
          </a:lstStyle>
          <a:p>
            <a:pPr algn="ctr"/>
            <a:endParaRPr lang="en-US" altLang="en-US">
              <a:solidFill>
                <a:srgbClr val="FFFFFF"/>
              </a:solidFill>
            </a:endParaRPr>
          </a:p>
        </p:txBody>
      </p:sp>
      <p:sp>
        <p:nvSpPr>
          <p:cNvPr id="5" name="Title Placeholder 4"/>
          <p:cNvSpPr>
            <a:spLocks noGrp="1"/>
          </p:cNvSpPr>
          <p:nvPr>
            <p:ph type="title"/>
          </p:nvPr>
        </p:nvSpPr>
        <p:spPr>
          <a:xfrm>
            <a:off x="1435100" y="274638"/>
            <a:ext cx="7499350" cy="1143000"/>
          </a:xfrm>
          <a:prstGeom prst="rect">
            <a:avLst/>
          </a:prstGeom>
        </p:spPr>
        <p:txBody>
          <a:bodyPr anchor="ctr">
            <a:normAutofit/>
          </a:bodyPr>
          <a:lstStyle/>
          <a:p>
            <a:r>
              <a:rPr lang="en-US" smtClean="0"/>
              <a:t>Click to edit Master title style</a:t>
            </a:r>
            <a:endParaRPr lang="en-US"/>
          </a:p>
        </p:txBody>
      </p:sp>
      <p:sp>
        <p:nvSpPr>
          <p:cNvPr id="1033" name="Text Placeholder 8"/>
          <p:cNvSpPr>
            <a:spLocks noGrp="1"/>
          </p:cNvSpPr>
          <p:nvPr>
            <p:ph type="body" idx="1"/>
          </p:nvPr>
        </p:nvSpPr>
        <p:spPr bwMode="auto">
          <a:xfrm>
            <a:off x="1435100" y="1447800"/>
            <a:ext cx="749935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vert="horz" wrap="square" lIns="91440" tIns="45720" rIns="91440" bIns="45720" numCol="1" anchor="b" anchorCtr="0" compatLnSpc="1">
            <a:prstTxWarp prst="textNoShape">
              <a:avLst/>
            </a:prstTxWarp>
          </a:bodyPr>
          <a:lstStyle>
            <a:lvl1pPr algn="r">
              <a:defRPr sz="1200">
                <a:solidFill>
                  <a:srgbClr val="B5A788"/>
                </a:solidFill>
                <a:latin typeface="Gill Sans MT" pitchFamily="34" charset="0"/>
              </a:defRPr>
            </a:lvl1pPr>
          </a:lstStyle>
          <a:p>
            <a:fld id="{B5949FA2-5D89-4AB9-BC33-1A5362648E08}" type="datetimeFigureOut">
              <a:rPr lang="en-ZA" altLang="en-US"/>
              <a:pPr/>
              <a:t>2023/10/30</a:t>
            </a:fld>
            <a:endParaRPr lang="en-ZA" altLang="en-US"/>
          </a:p>
        </p:txBody>
      </p:sp>
      <p:sp>
        <p:nvSpPr>
          <p:cNvPr id="10" name="Footer Placeholder 9"/>
          <p:cNvSpPr>
            <a:spLocks noGrp="1"/>
          </p:cNvSpPr>
          <p:nvPr>
            <p:ph type="ftr" sz="quarter" idx="3"/>
          </p:nvPr>
        </p:nvSpPr>
        <p:spPr>
          <a:xfrm>
            <a:off x="5715000" y="6305550"/>
            <a:ext cx="2895600" cy="476250"/>
          </a:xfrm>
          <a:prstGeom prst="rect">
            <a:avLst/>
          </a:prstGeom>
        </p:spPr>
        <p:txBody>
          <a:bodyPr vert="horz" wrap="square" lIns="91440" tIns="45720" rIns="91440" bIns="45720" numCol="1" anchor="b" anchorCtr="0" compatLnSpc="1">
            <a:prstTxWarp prst="textNoShape">
              <a:avLst/>
            </a:prstTxWarp>
          </a:bodyPr>
          <a:lstStyle>
            <a:lvl1pPr>
              <a:defRPr sz="1200">
                <a:solidFill>
                  <a:srgbClr val="B5A788"/>
                </a:solidFill>
                <a:latin typeface="Gill Sans MT" pitchFamily="34" charset="0"/>
              </a:defRPr>
            </a:lvl1pPr>
          </a:lstStyle>
          <a:p>
            <a:endParaRPr lang="en-ZA" altLang="en-US"/>
          </a:p>
        </p:txBody>
      </p:sp>
      <p:sp>
        <p:nvSpPr>
          <p:cNvPr id="22" name="Slide Number Placeholder 21"/>
          <p:cNvSpPr>
            <a:spLocks noGrp="1"/>
          </p:cNvSpPr>
          <p:nvPr>
            <p:ph type="sldNum" sz="quarter" idx="4"/>
          </p:nvPr>
        </p:nvSpPr>
        <p:spPr>
          <a:xfrm>
            <a:off x="8613775" y="6305550"/>
            <a:ext cx="457200" cy="476250"/>
          </a:xfrm>
          <a:prstGeom prst="rect">
            <a:avLst/>
          </a:prstGeom>
        </p:spPr>
        <p:txBody>
          <a:bodyPr vert="horz" wrap="square" lIns="91440" tIns="45720" rIns="91440" bIns="45720" numCol="1" anchor="b" anchorCtr="0" compatLnSpc="1">
            <a:prstTxWarp prst="textNoShape">
              <a:avLst/>
            </a:prstTxWarp>
          </a:bodyPr>
          <a:lstStyle>
            <a:lvl1pPr algn="ctr">
              <a:defRPr sz="1200">
                <a:solidFill>
                  <a:srgbClr val="B5A788"/>
                </a:solidFill>
                <a:latin typeface="Gill Sans MT" pitchFamily="34" charset="0"/>
              </a:defRPr>
            </a:lvl1pPr>
          </a:lstStyle>
          <a:p>
            <a:fld id="{1392CD72-A037-451A-9F10-5C7839E317C1}" type="slidenum">
              <a:rPr lang="en-ZA" altLang="en-US"/>
              <a:pPr/>
              <a:t>‹#›</a:t>
            </a:fld>
            <a:endParaRPr lang="en-ZA" altLang="en-US"/>
          </a:p>
        </p:txBody>
      </p:sp>
      <p:sp>
        <p:nvSpPr>
          <p:cNvPr id="15" name="Rectangle 14"/>
          <p:cNvSpPr/>
          <p:nvPr/>
        </p:nvSpPr>
        <p:spPr bwMode="invGray">
          <a:xfrm>
            <a:off x="1014413" y="0"/>
            <a:ext cx="73025"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lvl1pPr>
              <a:defRPr>
                <a:solidFill>
                  <a:schemeClr val="tx1"/>
                </a:solidFill>
                <a:latin typeface="Gill Sans MT" pitchFamily="34" charset="0"/>
              </a:defRPr>
            </a:lvl1pPr>
            <a:lvl2pPr marL="742950" indent="-285750">
              <a:defRPr>
                <a:solidFill>
                  <a:schemeClr val="tx1"/>
                </a:solidFill>
                <a:latin typeface="Gill Sans MT" pitchFamily="34" charset="0"/>
              </a:defRPr>
            </a:lvl2pPr>
            <a:lvl3pPr marL="1143000" indent="-228600">
              <a:defRPr>
                <a:solidFill>
                  <a:schemeClr val="tx1"/>
                </a:solidFill>
                <a:latin typeface="Gill Sans MT" pitchFamily="34" charset="0"/>
              </a:defRPr>
            </a:lvl3pPr>
            <a:lvl4pPr marL="1600200" indent="-228600">
              <a:defRPr>
                <a:solidFill>
                  <a:schemeClr val="tx1"/>
                </a:solidFill>
                <a:latin typeface="Gill Sans MT" pitchFamily="34" charset="0"/>
              </a:defRPr>
            </a:lvl4pPr>
            <a:lvl5pPr marL="2057400" indent="-228600">
              <a:defRPr>
                <a:solidFill>
                  <a:schemeClr val="tx1"/>
                </a:solidFill>
                <a:latin typeface="Gill Sans MT" pitchFamily="34" charset="0"/>
              </a:defRPr>
            </a:lvl5pPr>
            <a:lvl6pPr marL="2514600" indent="-228600" fontAlgn="base">
              <a:spcBef>
                <a:spcPct val="0"/>
              </a:spcBef>
              <a:spcAft>
                <a:spcPct val="0"/>
              </a:spcAft>
              <a:defRPr>
                <a:solidFill>
                  <a:schemeClr val="tx1"/>
                </a:solidFill>
                <a:latin typeface="Gill Sans MT" pitchFamily="34" charset="0"/>
              </a:defRPr>
            </a:lvl6pPr>
            <a:lvl7pPr marL="2971800" indent="-228600" fontAlgn="base">
              <a:spcBef>
                <a:spcPct val="0"/>
              </a:spcBef>
              <a:spcAft>
                <a:spcPct val="0"/>
              </a:spcAft>
              <a:defRPr>
                <a:solidFill>
                  <a:schemeClr val="tx1"/>
                </a:solidFill>
                <a:latin typeface="Gill Sans MT" pitchFamily="34" charset="0"/>
              </a:defRPr>
            </a:lvl7pPr>
            <a:lvl8pPr marL="3429000" indent="-228600" fontAlgn="base">
              <a:spcBef>
                <a:spcPct val="0"/>
              </a:spcBef>
              <a:spcAft>
                <a:spcPct val="0"/>
              </a:spcAft>
              <a:defRPr>
                <a:solidFill>
                  <a:schemeClr val="tx1"/>
                </a:solidFill>
                <a:latin typeface="Gill Sans MT" pitchFamily="34" charset="0"/>
              </a:defRPr>
            </a:lvl8pPr>
            <a:lvl9pPr marL="3886200" indent="-228600" fontAlgn="base">
              <a:spcBef>
                <a:spcPct val="0"/>
              </a:spcBef>
              <a:spcAft>
                <a:spcPct val="0"/>
              </a:spcAft>
              <a:defRPr>
                <a:solidFill>
                  <a:schemeClr val="tx1"/>
                </a:solidFill>
                <a:latin typeface="Gill Sans MT" pitchFamily="34" charset="0"/>
              </a:defRPr>
            </a:lvl9pPr>
          </a:lstStyle>
          <a:p>
            <a:pPr algn="ctr"/>
            <a:endParaRPr lang="en-US" altLang="en-US">
              <a:solidFill>
                <a:srgbClr val="FFFFFF"/>
              </a:solidFill>
            </a:endParaRPr>
          </a:p>
        </p:txBody>
      </p:sp>
    </p:spTree>
  </p:cSld>
  <p:clrMap bg1="lt1" tx1="dk1" bg2="lt2" tx2="dk2" accent1="accent1" accent2="accent2" accent3="accent3" accent4="accent4" accent5="accent5" accent6="accent6" hlink="hlink" folHlink="folHlink"/>
  <p:sldLayoutIdLst>
    <p:sldLayoutId id="2147483683" r:id="rId1"/>
    <p:sldLayoutId id="2147483678" r:id="rId2"/>
    <p:sldLayoutId id="2147483684" r:id="rId3"/>
    <p:sldLayoutId id="2147483679" r:id="rId4"/>
    <p:sldLayoutId id="2147483685" r:id="rId5"/>
    <p:sldLayoutId id="2147483680" r:id="rId6"/>
    <p:sldLayoutId id="2147483686" r:id="rId7"/>
    <p:sldLayoutId id="2147483687" r:id="rId8"/>
    <p:sldLayoutId id="2147483688" r:id="rId9"/>
    <p:sldLayoutId id="2147483681" r:id="rId10"/>
    <p:sldLayoutId id="2147483682" r:id="rId11"/>
  </p:sldLayoutIdLst>
  <p:txStyles>
    <p:titleStyle>
      <a:lvl1pPr algn="l" rtl="0" fontAlgn="base">
        <a:spcBef>
          <a:spcPct val="0"/>
        </a:spcBef>
        <a:spcAft>
          <a:spcPct val="0"/>
        </a:spcAft>
        <a:defRPr sz="4300" kern="1200">
          <a:solidFill>
            <a:srgbClr val="572314"/>
          </a:solidFill>
          <a:effectLst>
            <a:outerShdw blurRad="50000" dist="30000" dir="5400000" algn="tl" rotWithShape="0">
              <a:srgbClr val="000000">
                <a:alpha val="30000"/>
              </a:srgbClr>
            </a:outerShdw>
          </a:effectLst>
          <a:latin typeface="+mj-lt"/>
          <a:ea typeface="+mj-ea"/>
          <a:cs typeface="+mj-cs"/>
        </a:defRPr>
      </a:lvl1pPr>
      <a:lvl2pPr algn="l" rtl="0" fontAlgn="base">
        <a:spcBef>
          <a:spcPct val="0"/>
        </a:spcBef>
        <a:spcAft>
          <a:spcPct val="0"/>
        </a:spcAft>
        <a:defRPr sz="4300">
          <a:solidFill>
            <a:srgbClr val="572314"/>
          </a:solidFill>
          <a:latin typeface="Gill Sans MT" pitchFamily="34" charset="0"/>
        </a:defRPr>
      </a:lvl2pPr>
      <a:lvl3pPr algn="l" rtl="0" fontAlgn="base">
        <a:spcBef>
          <a:spcPct val="0"/>
        </a:spcBef>
        <a:spcAft>
          <a:spcPct val="0"/>
        </a:spcAft>
        <a:defRPr sz="4300">
          <a:solidFill>
            <a:srgbClr val="572314"/>
          </a:solidFill>
          <a:latin typeface="Gill Sans MT" pitchFamily="34" charset="0"/>
        </a:defRPr>
      </a:lvl3pPr>
      <a:lvl4pPr algn="l" rtl="0" fontAlgn="base">
        <a:spcBef>
          <a:spcPct val="0"/>
        </a:spcBef>
        <a:spcAft>
          <a:spcPct val="0"/>
        </a:spcAft>
        <a:defRPr sz="4300">
          <a:solidFill>
            <a:srgbClr val="572314"/>
          </a:solidFill>
          <a:latin typeface="Gill Sans MT" pitchFamily="34" charset="0"/>
        </a:defRPr>
      </a:lvl4pPr>
      <a:lvl5pPr algn="l" rtl="0" fontAlgn="base">
        <a:spcBef>
          <a:spcPct val="0"/>
        </a:spcBef>
        <a:spcAft>
          <a:spcPct val="0"/>
        </a:spcAft>
        <a:defRPr sz="4300">
          <a:solidFill>
            <a:srgbClr val="572314"/>
          </a:solidFill>
          <a:latin typeface="Gill Sans MT" pitchFamily="34" charset="0"/>
        </a:defRPr>
      </a:lvl5pPr>
      <a:lvl6pPr marL="457200" algn="l" rtl="0" fontAlgn="base">
        <a:spcBef>
          <a:spcPct val="0"/>
        </a:spcBef>
        <a:spcAft>
          <a:spcPct val="0"/>
        </a:spcAft>
        <a:defRPr sz="4300">
          <a:solidFill>
            <a:srgbClr val="572314"/>
          </a:solidFill>
          <a:latin typeface="Gill Sans MT" pitchFamily="34" charset="0"/>
        </a:defRPr>
      </a:lvl6pPr>
      <a:lvl7pPr marL="914400" algn="l" rtl="0" fontAlgn="base">
        <a:spcBef>
          <a:spcPct val="0"/>
        </a:spcBef>
        <a:spcAft>
          <a:spcPct val="0"/>
        </a:spcAft>
        <a:defRPr sz="4300">
          <a:solidFill>
            <a:srgbClr val="572314"/>
          </a:solidFill>
          <a:latin typeface="Gill Sans MT" pitchFamily="34" charset="0"/>
        </a:defRPr>
      </a:lvl7pPr>
      <a:lvl8pPr marL="1371600" algn="l" rtl="0" fontAlgn="base">
        <a:spcBef>
          <a:spcPct val="0"/>
        </a:spcBef>
        <a:spcAft>
          <a:spcPct val="0"/>
        </a:spcAft>
        <a:defRPr sz="4300">
          <a:solidFill>
            <a:srgbClr val="572314"/>
          </a:solidFill>
          <a:latin typeface="Gill Sans MT" pitchFamily="34" charset="0"/>
        </a:defRPr>
      </a:lvl8pPr>
      <a:lvl9pPr marL="1828800" algn="l" rtl="0" fontAlgn="base">
        <a:spcBef>
          <a:spcPct val="0"/>
        </a:spcBef>
        <a:spcAft>
          <a:spcPct val="0"/>
        </a:spcAft>
        <a:defRPr sz="4300">
          <a:solidFill>
            <a:srgbClr val="572314"/>
          </a:solidFill>
          <a:latin typeface="Gill Sans MT" pitchFamily="34" charset="0"/>
        </a:defRPr>
      </a:lvl9pPr>
      <a:extLst/>
    </p:titleStyle>
    <p:bodyStyle>
      <a:lvl1pPr marL="365125" indent="-282575" algn="l" rtl="0" fontAlgn="base">
        <a:spcBef>
          <a:spcPts val="600"/>
        </a:spcBef>
        <a:spcAft>
          <a:spcPct val="0"/>
        </a:spcAft>
        <a:buClr>
          <a:schemeClr val="accent1"/>
        </a:buClr>
        <a:buSzPct val="80000"/>
        <a:buFont typeface="Wingdings 2" pitchFamily="18" charset="2"/>
        <a:buChar char=""/>
        <a:defRPr sz="3200" kern="1200">
          <a:solidFill>
            <a:schemeClr val="tx1"/>
          </a:solidFill>
          <a:latin typeface="+mn-lt"/>
          <a:ea typeface="+mn-ea"/>
          <a:cs typeface="+mn-cs"/>
        </a:defRPr>
      </a:lvl1pPr>
      <a:lvl2pPr marL="639763" indent="-236538" algn="l" rtl="0" fontAlgn="base">
        <a:spcBef>
          <a:spcPts val="550"/>
        </a:spcBef>
        <a:spcAft>
          <a:spcPct val="0"/>
        </a:spcAft>
        <a:buClr>
          <a:schemeClr val="accent1"/>
        </a:buClr>
        <a:buFont typeface="Verdana" pitchFamily="34" charset="0"/>
        <a:buChar char="◦"/>
        <a:defRPr sz="2800" kern="1200">
          <a:solidFill>
            <a:schemeClr val="tx1"/>
          </a:solidFill>
          <a:latin typeface="+mn-lt"/>
          <a:ea typeface="+mn-ea"/>
          <a:cs typeface="+mn-cs"/>
        </a:defRPr>
      </a:lvl2pPr>
      <a:lvl3pPr marL="885825" indent="-228600" algn="l" rtl="0" fontAlgn="base">
        <a:spcBef>
          <a:spcPct val="20000"/>
        </a:spcBef>
        <a:spcAft>
          <a:spcPct val="0"/>
        </a:spcAft>
        <a:buClr>
          <a:schemeClr val="accent2"/>
        </a:buClr>
        <a:buFont typeface="Wingdings 2" pitchFamily="18" charset="2"/>
        <a:buChar char=""/>
        <a:defRPr sz="2400" kern="1200">
          <a:solidFill>
            <a:schemeClr val="tx1"/>
          </a:solidFill>
          <a:latin typeface="+mn-lt"/>
          <a:ea typeface="+mn-ea"/>
          <a:cs typeface="+mn-cs"/>
        </a:defRPr>
      </a:lvl3pPr>
      <a:lvl4pPr marL="1096963" indent="-173038" algn="l" rtl="0" fontAlgn="base">
        <a:spcBef>
          <a:spcPct val="20000"/>
        </a:spcBef>
        <a:spcAft>
          <a:spcPct val="0"/>
        </a:spcAft>
        <a:buClr>
          <a:srgbClr val="C32D2E"/>
        </a:buClr>
        <a:buFont typeface="Wingdings 2" pitchFamily="18" charset="2"/>
        <a:buChar char=""/>
        <a:defRPr sz="2000" kern="1200">
          <a:solidFill>
            <a:schemeClr val="tx1"/>
          </a:solidFill>
          <a:latin typeface="+mn-lt"/>
          <a:ea typeface="+mn-ea"/>
          <a:cs typeface="+mn-cs"/>
        </a:defRPr>
      </a:lvl4pPr>
      <a:lvl5pPr marL="1296988" indent="-182563" algn="l" rtl="0" fontAlgn="base">
        <a:spcBef>
          <a:spcPct val="20000"/>
        </a:spcBef>
        <a:spcAft>
          <a:spcPct val="0"/>
        </a:spcAft>
        <a:buClr>
          <a:srgbClr val="84AA33"/>
        </a:buClr>
        <a:buFont typeface="Wingdings 2" pitchFamily="18" charset="2"/>
        <a:buChar char=""/>
        <a:defRPr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350" y="360363"/>
            <a:ext cx="7435850" cy="765175"/>
          </a:xfrm>
        </p:spPr>
        <p:txBody>
          <a:bodyPr/>
          <a:lstStyle/>
          <a:p>
            <a:pPr algn="ctr" fontAlgn="auto">
              <a:spcAft>
                <a:spcPts val="0"/>
              </a:spcAft>
              <a:defRPr/>
            </a:pPr>
            <a:r>
              <a:rPr lang="en-ZA" dirty="0" smtClean="0">
                <a:solidFill>
                  <a:schemeClr val="tx2">
                    <a:satMod val="130000"/>
                  </a:schemeClr>
                </a:solidFill>
              </a:rPr>
              <a:t>LEGAL PERSONALITY</a:t>
            </a:r>
            <a:endParaRPr lang="en-ZA" dirty="0">
              <a:solidFill>
                <a:schemeClr val="tx2">
                  <a:satMod val="130000"/>
                </a:schemeClr>
              </a:solidFill>
            </a:endParaRPr>
          </a:p>
        </p:txBody>
      </p:sp>
      <p:sp>
        <p:nvSpPr>
          <p:cNvPr id="3" name="Subtitle 2"/>
          <p:cNvSpPr>
            <a:spLocks noGrp="1"/>
          </p:cNvSpPr>
          <p:nvPr>
            <p:ph type="subTitle" idx="1"/>
          </p:nvPr>
        </p:nvSpPr>
        <p:spPr>
          <a:xfrm>
            <a:off x="1116013" y="1268413"/>
            <a:ext cx="7723187" cy="5113337"/>
          </a:xfrm>
        </p:spPr>
        <p:txBody>
          <a:bodyPr>
            <a:normAutofit/>
          </a:bodyPr>
          <a:lstStyle/>
          <a:p>
            <a:pPr marL="26988">
              <a:lnSpc>
                <a:spcPct val="90000"/>
              </a:lnSpc>
            </a:pPr>
            <a:r>
              <a:rPr lang="en-ZA" altLang="en-US" b="1" smtClean="0">
                <a:solidFill>
                  <a:srgbClr val="320E04"/>
                </a:solidFill>
              </a:rPr>
              <a:t>THEORIES ON CORPORATE PERSONALITY: REAL OR FICTITIOUS?</a:t>
            </a:r>
          </a:p>
          <a:p>
            <a:pPr marL="26988">
              <a:lnSpc>
                <a:spcPct val="90000"/>
              </a:lnSpc>
            </a:pPr>
            <a:r>
              <a:rPr lang="en-ZA" altLang="en-US" b="1" smtClean="0">
                <a:solidFill>
                  <a:srgbClr val="320E04"/>
                </a:solidFill>
              </a:rPr>
              <a:t> </a:t>
            </a:r>
            <a:endParaRPr lang="en-ZA" altLang="en-US" smtClean="0">
              <a:solidFill>
                <a:srgbClr val="320E04"/>
              </a:solidFill>
            </a:endParaRPr>
          </a:p>
          <a:p>
            <a:pPr marL="26988">
              <a:lnSpc>
                <a:spcPct val="90000"/>
              </a:lnSpc>
              <a:buFont typeface="Wingdings" pitchFamily="2" charset="2"/>
              <a:buChar char="Ø"/>
            </a:pPr>
            <a:r>
              <a:rPr lang="en-ZA" altLang="en-US" smtClean="0">
                <a:solidFill>
                  <a:srgbClr val="320E04"/>
                </a:solidFill>
              </a:rPr>
              <a:t>The decision of House of Lords in </a:t>
            </a:r>
            <a:r>
              <a:rPr lang="en-ZA" altLang="en-US" b="1" i="1" smtClean="0">
                <a:solidFill>
                  <a:srgbClr val="320E04"/>
                </a:solidFill>
              </a:rPr>
              <a:t>Salomon v A Salomon &amp; Co. Ltd </a:t>
            </a:r>
            <a:r>
              <a:rPr lang="en-ZA" altLang="en-US" smtClean="0">
                <a:solidFill>
                  <a:srgbClr val="320E04"/>
                </a:solidFill>
              </a:rPr>
              <a:t>had a lasting influence in corporation law. It is often credited with the principle of separate legal entity of the corporation distinct from the members.</a:t>
            </a:r>
          </a:p>
          <a:p>
            <a:pPr marL="26988">
              <a:lnSpc>
                <a:spcPct val="90000"/>
              </a:lnSpc>
              <a:buFont typeface="Wingdings" pitchFamily="2" charset="2"/>
              <a:buChar char="Ø"/>
            </a:pPr>
            <a:endParaRPr lang="en-ZA" altLang="en-US" smtClean="0">
              <a:solidFill>
                <a:srgbClr val="320E04"/>
              </a:solidFill>
            </a:endParaRPr>
          </a:p>
          <a:p>
            <a:pPr marL="26988">
              <a:lnSpc>
                <a:spcPct val="90000"/>
              </a:lnSpc>
              <a:buFont typeface="Wingdings" pitchFamily="2" charset="2"/>
              <a:buChar char="Ø"/>
            </a:pPr>
            <a:r>
              <a:rPr lang="en-ZA" altLang="en-US" smtClean="0">
                <a:solidFill>
                  <a:srgbClr val="320E04"/>
                </a:solidFill>
              </a:rPr>
              <a:t>Though there is no doubt that the Salomon case had play a significant role in company law, the decision in this case was hardly the origin of the separate legal entity principle.</a:t>
            </a:r>
          </a:p>
          <a:p>
            <a:pPr marL="26988">
              <a:lnSpc>
                <a:spcPct val="90000"/>
              </a:lnSpc>
              <a:buFont typeface="Wingdings" pitchFamily="2" charset="2"/>
              <a:buChar char="Ø"/>
            </a:pPr>
            <a:endParaRPr lang="en-ZA" altLang="en-US" smtClean="0">
              <a:solidFill>
                <a:srgbClr val="320E04"/>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350" y="274638"/>
            <a:ext cx="7531100" cy="417512"/>
          </a:xfrm>
        </p:spPr>
        <p:txBody>
          <a:bodyPr vert="horz" wrap="square" lIns="91440" tIns="45720" rIns="91440" bIns="45720" numCol="1" anchorCtr="0" compatLnSpc="1">
            <a:prstTxWarp prst="textNoShape">
              <a:avLst/>
            </a:prstTxWarp>
            <a:normAutofit fontScale="90000"/>
          </a:bodyPr>
          <a:lstStyle/>
          <a:p>
            <a:endParaRPr lang="en-ZA" altLang="en-US" sz="3900" smtClean="0">
              <a:effectLst>
                <a:outerShdw blurRad="38100" dist="38100" dir="2700000" algn="tl">
                  <a:srgbClr val="C0C0C0"/>
                </a:outerShdw>
              </a:effectLst>
            </a:endParaRPr>
          </a:p>
        </p:txBody>
      </p:sp>
      <p:sp>
        <p:nvSpPr>
          <p:cNvPr id="3" name="Content Placeholder 2"/>
          <p:cNvSpPr>
            <a:spLocks noGrp="1"/>
          </p:cNvSpPr>
          <p:nvPr>
            <p:ph idx="1"/>
          </p:nvPr>
        </p:nvSpPr>
        <p:spPr>
          <a:xfrm>
            <a:off x="1403350" y="765175"/>
            <a:ext cx="7561263" cy="5832475"/>
          </a:xfrm>
        </p:spPr>
        <p:txBody>
          <a:bodyPr>
            <a:normAutofit/>
          </a:bodyPr>
          <a:lstStyle/>
          <a:p>
            <a:pPr>
              <a:lnSpc>
                <a:spcPct val="80000"/>
              </a:lnSpc>
              <a:buFont typeface="Wingdings" pitchFamily="2" charset="2"/>
              <a:buChar char="Ø"/>
            </a:pPr>
            <a:r>
              <a:rPr lang="en-ZA" altLang="en-US" sz="3000" dirty="0" smtClean="0"/>
              <a:t>The legal entity of beings other than the human has long been recognized prior to 1897, in which the Salomon case was decided. </a:t>
            </a:r>
          </a:p>
          <a:p>
            <a:pPr>
              <a:lnSpc>
                <a:spcPct val="80000"/>
              </a:lnSpc>
              <a:buFont typeface="Wingdings" pitchFamily="2" charset="2"/>
              <a:buChar char="Ø"/>
            </a:pPr>
            <a:endParaRPr lang="en-ZA" altLang="en-US" sz="3000" dirty="0" smtClean="0"/>
          </a:p>
          <a:p>
            <a:pPr>
              <a:lnSpc>
                <a:spcPct val="80000"/>
              </a:lnSpc>
              <a:buFont typeface="Wingdings" pitchFamily="2" charset="2"/>
              <a:buChar char="Ø"/>
            </a:pPr>
            <a:r>
              <a:rPr lang="en-ZA" altLang="en-US" sz="3000" dirty="0" smtClean="0"/>
              <a:t>The jurisprudence theories on juristic person had been established since the early Roman law to justify the existence of legal person other than the human. </a:t>
            </a:r>
          </a:p>
          <a:p>
            <a:pPr>
              <a:lnSpc>
                <a:spcPct val="80000"/>
              </a:lnSpc>
              <a:buFont typeface="Wingdings" pitchFamily="2" charset="2"/>
              <a:buChar char="Ø"/>
            </a:pPr>
            <a:endParaRPr lang="en-ZA" altLang="en-US" sz="3000" dirty="0" smtClean="0"/>
          </a:p>
          <a:p>
            <a:pPr>
              <a:lnSpc>
                <a:spcPct val="80000"/>
              </a:lnSpc>
              <a:buFont typeface="Wingdings" pitchFamily="2" charset="2"/>
              <a:buChar char="Ø"/>
            </a:pPr>
            <a:r>
              <a:rPr lang="en-ZA" altLang="en-US" sz="3000" dirty="0" smtClean="0"/>
              <a:t>The State, religious bodies and education institutions had long been recognized as having legal entity distinct from the members.</a:t>
            </a:r>
          </a:p>
          <a:p>
            <a:pPr>
              <a:lnSpc>
                <a:spcPct val="80000"/>
              </a:lnSpc>
              <a:buFont typeface="Wingdings" pitchFamily="2" charset="2"/>
              <a:buChar char="Ø"/>
            </a:pPr>
            <a:endParaRPr lang="en-ZA" altLang="en-US" sz="3000"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350" y="274638"/>
            <a:ext cx="7531100" cy="346075"/>
          </a:xfrm>
        </p:spPr>
        <p:txBody>
          <a:bodyPr vert="horz" wrap="square" lIns="91440" tIns="45720" rIns="91440" bIns="45720" numCol="1" anchorCtr="0" compatLnSpc="1">
            <a:prstTxWarp prst="textNoShape">
              <a:avLst/>
            </a:prstTxWarp>
            <a:normAutofit fontScale="90000"/>
          </a:bodyPr>
          <a:lstStyle/>
          <a:p>
            <a:endParaRPr lang="en-ZA" altLang="en-US" sz="3900" smtClean="0">
              <a:effectLst>
                <a:outerShdw blurRad="38100" dist="38100" dir="2700000" algn="tl">
                  <a:srgbClr val="C0C0C0"/>
                </a:outerShdw>
              </a:effectLst>
            </a:endParaRPr>
          </a:p>
        </p:txBody>
      </p:sp>
      <p:sp>
        <p:nvSpPr>
          <p:cNvPr id="3" name="Content Placeholder 2"/>
          <p:cNvSpPr>
            <a:spLocks noGrp="1"/>
          </p:cNvSpPr>
          <p:nvPr>
            <p:ph idx="1"/>
          </p:nvPr>
        </p:nvSpPr>
        <p:spPr>
          <a:xfrm>
            <a:off x="1403350" y="620713"/>
            <a:ext cx="7531100" cy="5627687"/>
          </a:xfrm>
        </p:spPr>
        <p:txBody>
          <a:bodyPr>
            <a:normAutofit/>
          </a:bodyPr>
          <a:lstStyle/>
          <a:p>
            <a:pPr>
              <a:lnSpc>
                <a:spcPct val="80000"/>
              </a:lnSpc>
              <a:buFont typeface="Wingdings" pitchFamily="2" charset="2"/>
              <a:buChar char="Ø"/>
            </a:pPr>
            <a:r>
              <a:rPr lang="en-ZA" altLang="en-US" sz="2700" dirty="0" smtClean="0"/>
              <a:t>The acceptance of the corporate personality of a company basically means that another non-human entity is recognized to assume a legal entity. </a:t>
            </a:r>
          </a:p>
          <a:p>
            <a:pPr>
              <a:lnSpc>
                <a:spcPct val="80000"/>
              </a:lnSpc>
              <a:buFont typeface="Wingdings" pitchFamily="2" charset="2"/>
              <a:buChar char="Ø"/>
            </a:pPr>
            <a:endParaRPr lang="en-ZA" altLang="en-US" sz="2700" dirty="0" smtClean="0"/>
          </a:p>
          <a:p>
            <a:pPr>
              <a:lnSpc>
                <a:spcPct val="80000"/>
              </a:lnSpc>
              <a:buFont typeface="Wingdings" pitchFamily="2" charset="2"/>
              <a:buChar char="Ø"/>
            </a:pPr>
            <a:r>
              <a:rPr lang="en-ZA" altLang="en-US" sz="2700" dirty="0" smtClean="0"/>
              <a:t>This can be seen from the many theories of jurisprudence on corporate personality. </a:t>
            </a:r>
          </a:p>
          <a:p>
            <a:pPr>
              <a:lnSpc>
                <a:spcPct val="80000"/>
              </a:lnSpc>
              <a:buFont typeface="Wingdings" pitchFamily="2" charset="2"/>
              <a:buChar char="Ø"/>
            </a:pPr>
            <a:endParaRPr lang="en-ZA" altLang="en-US" sz="2700" dirty="0" smtClean="0"/>
          </a:p>
          <a:p>
            <a:pPr>
              <a:lnSpc>
                <a:spcPct val="80000"/>
              </a:lnSpc>
              <a:buFont typeface="Wingdings" pitchFamily="2" charset="2"/>
              <a:buChar char="Ø"/>
            </a:pPr>
            <a:r>
              <a:rPr lang="en-ZA" altLang="en-US" sz="2700" dirty="0" smtClean="0"/>
              <a:t>Majority of the principal jurisprudence theories on corporate personality contended that the legal entity of the corporation is artificial. </a:t>
            </a:r>
          </a:p>
          <a:p>
            <a:pPr>
              <a:lnSpc>
                <a:spcPct val="80000"/>
              </a:lnSpc>
              <a:buFont typeface="Wingdings" pitchFamily="2" charset="2"/>
              <a:buChar char="Ø"/>
            </a:pPr>
            <a:endParaRPr lang="en-ZA" altLang="en-US" sz="2700" dirty="0" smtClean="0"/>
          </a:p>
          <a:p>
            <a:pPr>
              <a:lnSpc>
                <a:spcPct val="80000"/>
              </a:lnSpc>
              <a:buFont typeface="Wingdings" pitchFamily="2" charset="2"/>
              <a:buChar char="Ø"/>
            </a:pPr>
            <a:r>
              <a:rPr lang="en-ZA" altLang="en-US" sz="2700" dirty="0" smtClean="0"/>
              <a:t>The </a:t>
            </a:r>
            <a:r>
              <a:rPr lang="en-ZA" altLang="en-US" sz="2700" b="1" dirty="0" smtClean="0"/>
              <a:t>fiction,</a:t>
            </a:r>
            <a:r>
              <a:rPr lang="en-ZA" altLang="en-US" sz="2700" dirty="0" smtClean="0"/>
              <a:t> </a:t>
            </a:r>
            <a:r>
              <a:rPr lang="en-ZA" altLang="en-US" sz="2700" b="1" dirty="0" smtClean="0"/>
              <a:t>concession,</a:t>
            </a:r>
            <a:r>
              <a:rPr lang="en-ZA" altLang="en-US" sz="2700" dirty="0" smtClean="0"/>
              <a:t> </a:t>
            </a:r>
            <a:r>
              <a:rPr lang="en-ZA" altLang="en-US" sz="2700" b="1" dirty="0" smtClean="0"/>
              <a:t>symbolist</a:t>
            </a:r>
            <a:r>
              <a:rPr lang="en-ZA" altLang="en-US" sz="2700" dirty="0" smtClean="0"/>
              <a:t> and </a:t>
            </a:r>
            <a:r>
              <a:rPr lang="en-ZA" altLang="en-US" sz="2700" b="1" dirty="0" smtClean="0"/>
              <a:t>purpose</a:t>
            </a:r>
            <a:r>
              <a:rPr lang="en-ZA" altLang="en-US" sz="2700" dirty="0" smtClean="0"/>
              <a:t> theories supported the contention that existence of corporation as a legal person is not real.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913" y="274638"/>
            <a:ext cx="7602537" cy="130175"/>
          </a:xfrm>
        </p:spPr>
        <p:txBody>
          <a:bodyPr vert="horz" wrap="square" lIns="91440" tIns="45720" rIns="91440" bIns="45720" numCol="1" anchorCtr="0" compatLnSpc="1">
            <a:prstTxWarp prst="textNoShape">
              <a:avLst/>
            </a:prstTxWarp>
            <a:normAutofit fontScale="90000"/>
          </a:bodyPr>
          <a:lstStyle/>
          <a:p>
            <a:endParaRPr lang="en-ZA" altLang="en-US" sz="3900" smtClean="0">
              <a:effectLst>
                <a:outerShdw blurRad="38100" dist="38100" dir="2700000" algn="tl">
                  <a:srgbClr val="C0C0C0"/>
                </a:outerShdw>
              </a:effectLst>
            </a:endParaRPr>
          </a:p>
        </p:txBody>
      </p:sp>
      <p:sp>
        <p:nvSpPr>
          <p:cNvPr id="3" name="Content Placeholder 2"/>
          <p:cNvSpPr>
            <a:spLocks noGrp="1"/>
          </p:cNvSpPr>
          <p:nvPr>
            <p:ph idx="1"/>
          </p:nvPr>
        </p:nvSpPr>
        <p:spPr>
          <a:xfrm>
            <a:off x="1403350" y="692150"/>
            <a:ext cx="7531100" cy="5832475"/>
          </a:xfrm>
        </p:spPr>
        <p:txBody>
          <a:bodyPr>
            <a:normAutofit/>
          </a:bodyPr>
          <a:lstStyle/>
          <a:p>
            <a:pPr>
              <a:lnSpc>
                <a:spcPct val="80000"/>
              </a:lnSpc>
            </a:pPr>
            <a:r>
              <a:rPr lang="en-ZA" altLang="en-US" sz="800" dirty="0" smtClean="0"/>
              <a:t>I</a:t>
            </a:r>
            <a:r>
              <a:rPr lang="en-ZA" altLang="en-US" sz="2800" dirty="0" smtClean="0"/>
              <a:t>t only exists because the law of the state recognized it as legal person and it is recognized either for certain purpose or objectives. </a:t>
            </a:r>
          </a:p>
          <a:p>
            <a:pPr>
              <a:lnSpc>
                <a:spcPct val="80000"/>
              </a:lnSpc>
            </a:pPr>
            <a:endParaRPr lang="en-ZA" altLang="en-US" sz="2800" dirty="0" smtClean="0"/>
          </a:p>
          <a:p>
            <a:pPr>
              <a:lnSpc>
                <a:spcPct val="80000"/>
              </a:lnSpc>
            </a:pPr>
            <a:r>
              <a:rPr lang="en-ZA" altLang="en-US" sz="2800" dirty="0" smtClean="0"/>
              <a:t>The fiction theory, for example, clearly stated that the existence of corporation as a legal person is purely fiction and that the rights attached to it totally depend on how much the law imputes upon it by fiction. </a:t>
            </a:r>
          </a:p>
          <a:p>
            <a:pPr>
              <a:lnSpc>
                <a:spcPct val="80000"/>
              </a:lnSpc>
            </a:pPr>
            <a:endParaRPr lang="en-ZA" altLang="en-US" sz="2800" dirty="0" smtClean="0"/>
          </a:p>
          <a:p>
            <a:pPr>
              <a:lnSpc>
                <a:spcPct val="80000"/>
              </a:lnSpc>
            </a:pPr>
            <a:r>
              <a:rPr lang="en-ZA" altLang="en-US" sz="2800" dirty="0" smtClean="0"/>
              <a:t> </a:t>
            </a:r>
            <a:r>
              <a:rPr lang="en-ZA" altLang="en-US" sz="2800" b="1" dirty="0" smtClean="0"/>
              <a:t>THE COMMON LAW PERSPECTIVES</a:t>
            </a:r>
          </a:p>
          <a:p>
            <a:pPr>
              <a:lnSpc>
                <a:spcPct val="80000"/>
              </a:lnSpc>
            </a:pPr>
            <a:r>
              <a:rPr lang="en-ZA" altLang="en-US" sz="2800" dirty="0" smtClean="0"/>
              <a:t> Generally, there are two types of person which the law recognized, namely: </a:t>
            </a:r>
          </a:p>
          <a:p>
            <a:pPr>
              <a:lnSpc>
                <a:spcPct val="80000"/>
              </a:lnSpc>
            </a:pPr>
            <a:r>
              <a:rPr lang="en-ZA" altLang="en-US" sz="2800" dirty="0" smtClean="0"/>
              <a:t>a)	the natural and ;</a:t>
            </a:r>
          </a:p>
          <a:p>
            <a:pPr>
              <a:lnSpc>
                <a:spcPct val="80000"/>
              </a:lnSpc>
            </a:pPr>
            <a:r>
              <a:rPr lang="en-ZA" altLang="en-US" sz="2800" dirty="0" smtClean="0"/>
              <a:t>b)	artificial person.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350" y="274638"/>
            <a:ext cx="7531100" cy="346075"/>
          </a:xfrm>
        </p:spPr>
        <p:txBody>
          <a:bodyPr vert="horz" wrap="square" lIns="91440" tIns="45720" rIns="91440" bIns="45720" numCol="1" anchorCtr="0" compatLnSpc="1">
            <a:prstTxWarp prst="textNoShape">
              <a:avLst/>
            </a:prstTxWarp>
            <a:normAutofit fontScale="90000"/>
          </a:bodyPr>
          <a:lstStyle/>
          <a:p>
            <a:endParaRPr lang="en-ZA" altLang="en-US" sz="3900" smtClean="0">
              <a:effectLst>
                <a:outerShdw blurRad="38100" dist="38100" dir="2700000" algn="tl">
                  <a:srgbClr val="C0C0C0"/>
                </a:outerShdw>
              </a:effectLst>
            </a:endParaRPr>
          </a:p>
        </p:txBody>
      </p:sp>
      <p:sp>
        <p:nvSpPr>
          <p:cNvPr id="3" name="Content Placeholder 2"/>
          <p:cNvSpPr>
            <a:spLocks noGrp="1"/>
          </p:cNvSpPr>
          <p:nvPr>
            <p:ph idx="1"/>
          </p:nvPr>
        </p:nvSpPr>
        <p:spPr>
          <a:xfrm>
            <a:off x="1403350" y="620713"/>
            <a:ext cx="7531100" cy="5627687"/>
          </a:xfrm>
        </p:spPr>
        <p:txBody>
          <a:bodyPr>
            <a:normAutofit/>
          </a:bodyPr>
          <a:lstStyle/>
          <a:p>
            <a:pPr>
              <a:lnSpc>
                <a:spcPct val="80000"/>
              </a:lnSpc>
            </a:pPr>
            <a:r>
              <a:rPr lang="en-ZA" altLang="en-US" sz="2400" dirty="0" smtClean="0"/>
              <a:t>The former is confined merely for human beings while the latter is generally referred to any being other than human being which the law recognized as having duties and rights . </a:t>
            </a:r>
          </a:p>
          <a:p>
            <a:pPr>
              <a:lnSpc>
                <a:spcPct val="80000"/>
              </a:lnSpc>
            </a:pPr>
            <a:r>
              <a:rPr lang="en-ZA" altLang="en-US" sz="2400" dirty="0" smtClean="0"/>
              <a:t>One of the most recognized artificial persons is the corporation.</a:t>
            </a:r>
          </a:p>
          <a:p>
            <a:pPr>
              <a:lnSpc>
                <a:spcPct val="80000"/>
              </a:lnSpc>
            </a:pPr>
            <a:endParaRPr lang="en-ZA" altLang="en-US" sz="2400" dirty="0" smtClean="0"/>
          </a:p>
          <a:p>
            <a:pPr>
              <a:lnSpc>
                <a:spcPct val="80000"/>
              </a:lnSpc>
            </a:pPr>
            <a:r>
              <a:rPr lang="en-ZA" altLang="en-US" sz="2400" dirty="0" smtClean="0"/>
              <a:t> Legal scholars, particularly the jurists, have always explored the issue on the recognition of corporation as a legal person. </a:t>
            </a:r>
          </a:p>
          <a:p>
            <a:pPr>
              <a:lnSpc>
                <a:spcPct val="80000"/>
              </a:lnSpc>
            </a:pPr>
            <a:endParaRPr lang="en-ZA" altLang="en-US" sz="2400" dirty="0" smtClean="0"/>
          </a:p>
          <a:p>
            <a:pPr algn="just">
              <a:lnSpc>
                <a:spcPct val="80000"/>
              </a:lnSpc>
            </a:pPr>
            <a:r>
              <a:rPr lang="en-ZA" altLang="en-US" sz="2400" dirty="0" smtClean="0"/>
              <a:t>In the study of jurisprudence, the separate legal personality of corporation is based upon theories, which are concentrated upon the philosophical explanation of the existence of personality in beings other than human individuals. W. Friedman stated that:</a:t>
            </a:r>
            <a:endParaRPr lang="en-ZA" altLang="en-US" sz="800"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350" y="274638"/>
            <a:ext cx="7531100" cy="201612"/>
          </a:xfrm>
        </p:spPr>
        <p:txBody>
          <a:bodyPr vert="horz" wrap="square" lIns="91440" tIns="45720" rIns="91440" bIns="45720" numCol="1" anchorCtr="0" compatLnSpc="1">
            <a:prstTxWarp prst="textNoShape">
              <a:avLst/>
            </a:prstTxWarp>
            <a:normAutofit fontScale="90000"/>
          </a:bodyPr>
          <a:lstStyle/>
          <a:p>
            <a:endParaRPr lang="en-ZA" altLang="en-US" sz="3900" smtClean="0">
              <a:effectLst>
                <a:outerShdw blurRad="38100" dist="38100" dir="2700000" algn="tl">
                  <a:srgbClr val="C0C0C0"/>
                </a:outerShdw>
              </a:effectLst>
            </a:endParaRPr>
          </a:p>
        </p:txBody>
      </p:sp>
      <p:sp>
        <p:nvSpPr>
          <p:cNvPr id="3" name="Content Placeholder 2"/>
          <p:cNvSpPr>
            <a:spLocks noGrp="1"/>
          </p:cNvSpPr>
          <p:nvPr>
            <p:ph idx="1"/>
          </p:nvPr>
        </p:nvSpPr>
        <p:spPr>
          <a:xfrm>
            <a:off x="1331913" y="476250"/>
            <a:ext cx="7602537" cy="6048375"/>
          </a:xfrm>
        </p:spPr>
        <p:txBody>
          <a:bodyPr>
            <a:normAutofit/>
          </a:bodyPr>
          <a:lstStyle/>
          <a:p>
            <a:pPr>
              <a:lnSpc>
                <a:spcPct val="80000"/>
              </a:lnSpc>
            </a:pPr>
            <a:endParaRPr lang="en-ZA" altLang="en-US" sz="2500" dirty="0" smtClean="0"/>
          </a:p>
          <a:p>
            <a:pPr>
              <a:lnSpc>
                <a:spcPct val="80000"/>
              </a:lnSpc>
            </a:pPr>
            <a:r>
              <a:rPr lang="en-ZA" altLang="en-US" sz="2500" dirty="0" smtClean="0"/>
              <a:t>“All law exists for the sake of liberty inherent in each individual; therefore the original concept of personality must coincide with the idea of man</a:t>
            </a:r>
            <a:r>
              <a:rPr lang="en-ZA" altLang="en-US" sz="2500" dirty="0" smtClean="0"/>
              <a:t>.”</a:t>
            </a:r>
            <a:endParaRPr lang="en-ZA" altLang="en-US" sz="2500" dirty="0" smtClean="0"/>
          </a:p>
          <a:p>
            <a:pPr>
              <a:lnSpc>
                <a:spcPct val="80000"/>
              </a:lnSpc>
            </a:pPr>
            <a:r>
              <a:rPr lang="en-ZA" altLang="en-US" sz="2500" dirty="0" smtClean="0"/>
              <a:t>Even though there are many theories which attempted to explain the nature of corporate personality, none of them is said to be dominant. </a:t>
            </a:r>
          </a:p>
          <a:p>
            <a:pPr>
              <a:lnSpc>
                <a:spcPct val="80000"/>
              </a:lnSpc>
            </a:pPr>
            <a:endParaRPr lang="en-ZA" altLang="en-US" sz="2500" dirty="0" smtClean="0"/>
          </a:p>
          <a:p>
            <a:pPr>
              <a:lnSpc>
                <a:spcPct val="80000"/>
              </a:lnSpc>
            </a:pPr>
            <a:r>
              <a:rPr lang="en-ZA" altLang="en-US" sz="2500" dirty="0" smtClean="0"/>
              <a:t>It is claimed that while each theory contains elements of truth, none can by itself sufficiently interpret the phenomenon of juristic person. </a:t>
            </a:r>
          </a:p>
          <a:p>
            <a:pPr>
              <a:lnSpc>
                <a:spcPct val="80000"/>
              </a:lnSpc>
            </a:pPr>
            <a:endParaRPr lang="en-ZA" altLang="en-US" sz="2500" dirty="0" smtClean="0"/>
          </a:p>
          <a:p>
            <a:pPr>
              <a:lnSpc>
                <a:spcPct val="80000"/>
              </a:lnSpc>
            </a:pPr>
            <a:r>
              <a:rPr lang="en-ZA" altLang="en-US" sz="2500" dirty="0" smtClean="0"/>
              <a:t>Nonetheless, there are five principal theories, which are used to explain corporate personality, namely, the </a:t>
            </a:r>
            <a:r>
              <a:rPr lang="en-ZA" altLang="en-US" sz="2500" b="1" dirty="0" smtClean="0"/>
              <a:t>fiction theory</a:t>
            </a:r>
            <a:r>
              <a:rPr lang="en-ZA" altLang="en-US" sz="2500" dirty="0" smtClean="0"/>
              <a:t>, </a:t>
            </a:r>
            <a:r>
              <a:rPr lang="en-ZA" altLang="en-US" sz="2500" b="1" dirty="0" smtClean="0"/>
              <a:t>realist theory</a:t>
            </a:r>
            <a:r>
              <a:rPr lang="en-ZA" altLang="en-US" sz="2500" dirty="0" smtClean="0"/>
              <a:t>, the </a:t>
            </a:r>
            <a:r>
              <a:rPr lang="en-ZA" altLang="en-US" sz="2500" b="1" dirty="0" smtClean="0"/>
              <a:t>purpose theory</a:t>
            </a:r>
            <a:r>
              <a:rPr lang="en-ZA" altLang="en-US" sz="2500" dirty="0" smtClean="0"/>
              <a:t>, the </a:t>
            </a:r>
            <a:r>
              <a:rPr lang="en-ZA" altLang="en-US" sz="2500" b="1" dirty="0" smtClean="0"/>
              <a:t>bracket theory </a:t>
            </a:r>
            <a:r>
              <a:rPr lang="en-ZA" altLang="en-US" sz="2500" dirty="0" smtClean="0"/>
              <a:t>and the </a:t>
            </a:r>
            <a:r>
              <a:rPr lang="en-ZA" altLang="en-US" sz="2500" b="1" dirty="0" smtClean="0"/>
              <a:t>concession theory. </a:t>
            </a:r>
          </a:p>
          <a:p>
            <a:pPr>
              <a:lnSpc>
                <a:spcPct val="80000"/>
              </a:lnSpc>
              <a:buFont typeface="Wingdings" pitchFamily="2" charset="2"/>
              <a:buChar char="Ø"/>
            </a:pPr>
            <a:endParaRPr lang="en-ZA" altLang="en-US" sz="2500" dirty="0" smtClean="0"/>
          </a:p>
          <a:p>
            <a:pPr>
              <a:lnSpc>
                <a:spcPct val="80000"/>
              </a:lnSpc>
              <a:buFont typeface="Wingdings" pitchFamily="2" charset="2"/>
              <a:buChar char="Ø"/>
            </a:pPr>
            <a:endParaRPr lang="en-ZA" altLang="en-US" sz="2500" dirty="0" smtClean="0"/>
          </a:p>
          <a:p>
            <a:pPr>
              <a:lnSpc>
                <a:spcPct val="80000"/>
              </a:lnSpc>
              <a:buFont typeface="Wingdings" pitchFamily="2" charset="2"/>
              <a:buChar char="Ø"/>
            </a:pPr>
            <a:endParaRPr lang="en-ZA" altLang="en-US" sz="2500"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350" y="274638"/>
            <a:ext cx="7561263" cy="490537"/>
          </a:xfrm>
        </p:spPr>
        <p:txBody>
          <a:bodyPr vert="horz" wrap="square" lIns="91440" tIns="45720" rIns="91440" bIns="45720" numCol="1" anchorCtr="0" compatLnSpc="1">
            <a:prstTxWarp prst="textNoShape">
              <a:avLst/>
            </a:prstTxWarp>
            <a:noAutofit/>
          </a:bodyPr>
          <a:lstStyle/>
          <a:p>
            <a:pPr algn="ctr"/>
            <a:r>
              <a:rPr lang="en-ZA" altLang="en-US" sz="3200" b="1" smtClean="0">
                <a:effectLst>
                  <a:outerShdw blurRad="38100" dist="38100" dir="2700000" algn="tl">
                    <a:srgbClr val="C0C0C0"/>
                  </a:outerShdw>
                </a:effectLst>
              </a:rPr>
              <a:t>THE FICTION THEORY</a:t>
            </a:r>
            <a:endParaRPr lang="en-ZA" altLang="en-US" sz="3200" smtClean="0">
              <a:effectLst>
                <a:outerShdw blurRad="38100" dist="38100" dir="2700000" algn="tl">
                  <a:srgbClr val="C0C0C0"/>
                </a:outerShdw>
              </a:effectLst>
            </a:endParaRPr>
          </a:p>
        </p:txBody>
      </p:sp>
      <p:sp>
        <p:nvSpPr>
          <p:cNvPr id="3" name="Content Placeholder 2"/>
          <p:cNvSpPr>
            <a:spLocks noGrp="1"/>
          </p:cNvSpPr>
          <p:nvPr>
            <p:ph idx="1"/>
          </p:nvPr>
        </p:nvSpPr>
        <p:spPr>
          <a:xfrm>
            <a:off x="1403350" y="620713"/>
            <a:ext cx="7531100" cy="5627687"/>
          </a:xfrm>
        </p:spPr>
        <p:txBody>
          <a:bodyPr>
            <a:normAutofit/>
          </a:bodyPr>
          <a:lstStyle/>
          <a:p>
            <a:pPr>
              <a:lnSpc>
                <a:spcPct val="80000"/>
              </a:lnSpc>
            </a:pPr>
            <a:endParaRPr lang="en-ZA" altLang="en-US" sz="800" dirty="0" smtClean="0"/>
          </a:p>
          <a:p>
            <a:pPr algn="just">
              <a:lnSpc>
                <a:spcPct val="80000"/>
              </a:lnSpc>
            </a:pPr>
            <a:r>
              <a:rPr lang="en-ZA" altLang="en-US" sz="2400" dirty="0" smtClean="0"/>
              <a:t> The fiction theory of corporation is said to be promulgated by </a:t>
            </a:r>
            <a:r>
              <a:rPr lang="en-ZA" altLang="en-US" sz="2400" b="1" dirty="0" smtClean="0"/>
              <a:t>Pope Innocent </a:t>
            </a:r>
            <a:r>
              <a:rPr lang="en-ZA" altLang="en-US" sz="2400" dirty="0" smtClean="0"/>
              <a:t>IV (1243-1254). This theory is supported by many famous jurists, particularly, </a:t>
            </a:r>
            <a:r>
              <a:rPr lang="en-ZA" altLang="en-US" sz="2400" dirty="0" err="1" smtClean="0"/>
              <a:t>Savigny</a:t>
            </a:r>
            <a:r>
              <a:rPr lang="en-ZA" altLang="en-US" sz="2400" dirty="0" smtClean="0"/>
              <a:t> and Salmond. </a:t>
            </a:r>
          </a:p>
          <a:p>
            <a:pPr>
              <a:lnSpc>
                <a:spcPct val="80000"/>
              </a:lnSpc>
            </a:pPr>
            <a:endParaRPr lang="en-ZA" altLang="en-US" sz="2400" dirty="0" smtClean="0"/>
          </a:p>
          <a:p>
            <a:pPr algn="just">
              <a:lnSpc>
                <a:spcPct val="80000"/>
              </a:lnSpc>
            </a:pPr>
            <a:r>
              <a:rPr lang="en-US" sz="2400" dirty="0">
                <a:solidFill>
                  <a:srgbClr val="FF0000"/>
                </a:solidFill>
                <a:latin typeface="Minion Pro"/>
              </a:rPr>
              <a:t>As per the fiction theory, a corporation exists only as an outcome of fiction and metaphor. So the personality that is attached to these corporations is done purely by legal fiction</a:t>
            </a:r>
            <a:r>
              <a:rPr lang="en-US" sz="2400" dirty="0">
                <a:latin typeface="Minion Pro"/>
              </a:rPr>
              <a:t>.</a:t>
            </a:r>
            <a:endParaRPr lang="en-ZA" altLang="en-US" sz="2400" dirty="0" smtClean="0"/>
          </a:p>
          <a:p>
            <a:pPr algn="just">
              <a:lnSpc>
                <a:spcPct val="80000"/>
              </a:lnSpc>
            </a:pPr>
            <a:r>
              <a:rPr lang="en-ZA" altLang="en-US" sz="2400" dirty="0" smtClean="0"/>
              <a:t>Originally, the outward form that corporate bodies are fictitious personality was directed at ecclesiastic bodies. The doctrine was used to explain that the ecclesiastic colleges or universities could not be excommunicated or be guilty of a delict as they have neither a body nor a will.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gn="just"/>
            <a:r>
              <a:rPr lang="en-US" sz="2000" b="1" dirty="0" smtClean="0"/>
              <a:t>Section 16 of the Companies </a:t>
            </a:r>
            <a:r>
              <a:rPr lang="en-US" sz="2000" b="1" dirty="0" smtClean="0"/>
              <a:t>Act,</a:t>
            </a:r>
            <a:r>
              <a:rPr lang="en-US" sz="2000" b="1" dirty="0">
                <a:solidFill>
                  <a:prstClr val="black"/>
                </a:solidFill>
              </a:rPr>
              <a:t> 10 of 2017</a:t>
            </a:r>
            <a:r>
              <a:rPr lang="en-US" sz="2000" b="1" dirty="0" smtClean="0"/>
              <a:t> </a:t>
            </a:r>
            <a:r>
              <a:rPr lang="en-US" sz="2000" dirty="0" smtClean="0"/>
              <a:t>provide that: “A company </a:t>
            </a:r>
            <a:r>
              <a:rPr lang="en-US" sz="2000" dirty="0"/>
              <a:t>registered in accordance with </a:t>
            </a:r>
            <a:r>
              <a:rPr lang="en-US" sz="2000" dirty="0" smtClean="0"/>
              <a:t>this Act</a:t>
            </a:r>
            <a:r>
              <a:rPr lang="en-US" sz="2000" dirty="0"/>
              <a:t>, acquires a separate legal status, with the name by which it is registered, and shall continue to exist as a corporate until it is removed from the Register of </a:t>
            </a:r>
            <a:r>
              <a:rPr lang="en-US" sz="2000" dirty="0" smtClean="0"/>
              <a:t>Companies</a:t>
            </a:r>
            <a:r>
              <a:rPr lang="en-US" sz="2000" dirty="0" smtClean="0"/>
              <a:t>”</a:t>
            </a:r>
          </a:p>
          <a:p>
            <a:pPr lvl="0" algn="just">
              <a:buClr>
                <a:srgbClr val="3891A7"/>
              </a:buClr>
            </a:pPr>
            <a:r>
              <a:rPr lang="en-US" sz="2000" b="1" dirty="0">
                <a:solidFill>
                  <a:prstClr val="black"/>
                </a:solidFill>
              </a:rPr>
              <a:t>Section 22 of the Companies Act, 10 of 2017 </a:t>
            </a:r>
            <a:r>
              <a:rPr lang="en-US" sz="2000" dirty="0">
                <a:solidFill>
                  <a:prstClr val="black"/>
                </a:solidFill>
              </a:rPr>
              <a:t>provides that a company shall have, subject to the Act and to such limitations as are inherent in its corporate nature, the capacity, rights, powers and privileges of an individual. </a:t>
            </a:r>
            <a:endParaRPr lang="en-US" sz="2000" dirty="0" smtClean="0">
              <a:solidFill>
                <a:prstClr val="black"/>
              </a:solidFill>
            </a:endParaRPr>
          </a:p>
          <a:p>
            <a:pPr lvl="0" algn="just">
              <a:buClr>
                <a:srgbClr val="3891A7"/>
              </a:buClr>
            </a:pPr>
            <a:r>
              <a:rPr lang="en-US" sz="2000" dirty="0" smtClean="0">
                <a:solidFill>
                  <a:prstClr val="black"/>
                </a:solidFill>
              </a:rPr>
              <a:t>The above and below authorities  demonstrate the adoption of the fictional theory in Zambia. </a:t>
            </a:r>
            <a:endParaRPr lang="en-US" sz="2000" dirty="0">
              <a:solidFill>
                <a:prstClr val="black"/>
              </a:solidFill>
            </a:endParaRPr>
          </a:p>
          <a:p>
            <a:pPr marL="82550" lvl="0" indent="0" algn="just">
              <a:buClr>
                <a:srgbClr val="3891A7"/>
              </a:buClr>
              <a:buNone/>
            </a:pPr>
            <a:endParaRPr lang="en-US" sz="2000" dirty="0">
              <a:solidFill>
                <a:prstClr val="black"/>
              </a:solidFill>
            </a:endParaRPr>
          </a:p>
          <a:p>
            <a:pPr algn="just"/>
            <a:endParaRPr lang="en-GB" sz="2000" dirty="0"/>
          </a:p>
        </p:txBody>
      </p:sp>
    </p:spTree>
    <p:extLst>
      <p:ext uri="{BB962C8B-B14F-4D97-AF65-F5344CB8AC3E}">
        <p14:creationId xmlns:p14="http://schemas.microsoft.com/office/powerpoint/2010/main" val="1514769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lgn="just">
              <a:buClr>
                <a:srgbClr val="3891A7"/>
              </a:buClr>
            </a:pPr>
            <a:r>
              <a:rPr lang="en-US" sz="2000" dirty="0" smtClean="0">
                <a:solidFill>
                  <a:prstClr val="black"/>
                </a:solidFill>
              </a:rPr>
              <a:t>The </a:t>
            </a:r>
            <a:r>
              <a:rPr lang="en-US" sz="2000" dirty="0">
                <a:solidFill>
                  <a:prstClr val="black"/>
                </a:solidFill>
              </a:rPr>
              <a:t>incorporated company exists independent of the members who constitute it. It is from this attribute that all attributes of incorporation stem. </a:t>
            </a:r>
          </a:p>
          <a:p>
            <a:pPr lvl="0" algn="just">
              <a:buClr>
                <a:srgbClr val="3891A7"/>
              </a:buClr>
            </a:pPr>
            <a:r>
              <a:rPr lang="en-US" sz="2000" dirty="0">
                <a:solidFill>
                  <a:prstClr val="black"/>
                </a:solidFill>
              </a:rPr>
              <a:t>In </a:t>
            </a:r>
            <a:r>
              <a:rPr lang="en-US" sz="2000" b="1" i="1" dirty="0">
                <a:solidFill>
                  <a:prstClr val="black"/>
                </a:solidFill>
              </a:rPr>
              <a:t>Associated Chemicals Ltd v Hill &amp; </a:t>
            </a:r>
            <a:r>
              <a:rPr lang="en-US" sz="2000" b="1" i="1" dirty="0" err="1">
                <a:solidFill>
                  <a:prstClr val="black"/>
                </a:solidFill>
              </a:rPr>
              <a:t>Delamain</a:t>
            </a:r>
            <a:r>
              <a:rPr lang="en-US" sz="2000" b="1" i="1" dirty="0">
                <a:solidFill>
                  <a:prstClr val="black"/>
                </a:solidFill>
              </a:rPr>
              <a:t> and Ellis &amp; Co. (1998) ZR 9 </a:t>
            </a:r>
            <a:r>
              <a:rPr lang="en-US" sz="2000" dirty="0" err="1">
                <a:solidFill>
                  <a:prstClr val="black"/>
                </a:solidFill>
              </a:rPr>
              <a:t>Ngulube</a:t>
            </a:r>
            <a:r>
              <a:rPr lang="en-US" sz="2000" dirty="0">
                <a:solidFill>
                  <a:prstClr val="black"/>
                </a:solidFill>
              </a:rPr>
              <a:t> CJ stated following the decision in Salomon v Salomon &amp; Co., that</a:t>
            </a:r>
            <a:r>
              <a:rPr lang="en-US" sz="2000" b="1" dirty="0">
                <a:solidFill>
                  <a:prstClr val="black"/>
                </a:solidFill>
              </a:rPr>
              <a:t>, “a principle of the law which is now too entrenched to require elaboration is the corporate existence of a company as a distinct legal person………Upon the issue of the certificate of incorporation, the company becomes a body corporate.’’</a:t>
            </a:r>
            <a:endParaRPr lang="en-GB" dirty="0">
              <a:solidFill>
                <a:prstClr val="black"/>
              </a:solidFill>
            </a:endParaRPr>
          </a:p>
          <a:p>
            <a:endParaRPr lang="en-GB" dirty="0"/>
          </a:p>
        </p:txBody>
      </p:sp>
    </p:spTree>
    <p:extLst>
      <p:ext uri="{BB962C8B-B14F-4D97-AF65-F5344CB8AC3E}">
        <p14:creationId xmlns:p14="http://schemas.microsoft.com/office/powerpoint/2010/main" val="970685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350" y="274638"/>
            <a:ext cx="7531100" cy="417512"/>
          </a:xfrm>
        </p:spPr>
        <p:txBody>
          <a:bodyPr vert="horz" wrap="square" lIns="91440" tIns="45720" rIns="91440" bIns="45720" numCol="1" anchorCtr="0" compatLnSpc="1">
            <a:prstTxWarp prst="textNoShape">
              <a:avLst/>
            </a:prstTxWarp>
            <a:normAutofit fontScale="90000"/>
          </a:bodyPr>
          <a:lstStyle/>
          <a:p>
            <a:endParaRPr lang="en-ZA" altLang="en-US" sz="3900" smtClean="0">
              <a:effectLst>
                <a:outerShdw blurRad="38100" dist="38100" dir="2700000" algn="tl">
                  <a:srgbClr val="C0C0C0"/>
                </a:outerShdw>
              </a:effectLst>
            </a:endParaRPr>
          </a:p>
        </p:txBody>
      </p:sp>
      <p:sp>
        <p:nvSpPr>
          <p:cNvPr id="3" name="Content Placeholder 2"/>
          <p:cNvSpPr>
            <a:spLocks noGrp="1"/>
          </p:cNvSpPr>
          <p:nvPr>
            <p:ph idx="1"/>
          </p:nvPr>
        </p:nvSpPr>
        <p:spPr>
          <a:xfrm>
            <a:off x="1403350" y="476250"/>
            <a:ext cx="7531100" cy="5772150"/>
          </a:xfrm>
        </p:spPr>
        <p:txBody>
          <a:bodyPr>
            <a:normAutofit/>
          </a:bodyPr>
          <a:lstStyle/>
          <a:p>
            <a:pPr>
              <a:lnSpc>
                <a:spcPct val="80000"/>
              </a:lnSpc>
            </a:pPr>
            <a:endParaRPr lang="en-ZA" altLang="en-US" sz="800" dirty="0" smtClean="0"/>
          </a:p>
          <a:p>
            <a:pPr algn="just">
              <a:lnSpc>
                <a:spcPct val="80000"/>
              </a:lnSpc>
            </a:pPr>
            <a:r>
              <a:rPr lang="en-ZA" altLang="en-US" sz="2400" dirty="0" smtClean="0"/>
              <a:t>The famous case of </a:t>
            </a:r>
            <a:r>
              <a:rPr lang="en-ZA" altLang="en-US" sz="2400" b="1" dirty="0" smtClean="0"/>
              <a:t>Salomon v A Salomon Co Ltd </a:t>
            </a:r>
            <a:r>
              <a:rPr lang="en-ZA" altLang="en-US" sz="2400" dirty="0" smtClean="0"/>
              <a:t>is a proof of the English court adoption of the fiction theory. In this case, Lord </a:t>
            </a:r>
            <a:r>
              <a:rPr lang="en-ZA" altLang="en-US" sz="2400" dirty="0" err="1" smtClean="0"/>
              <a:t>Halsbury</a:t>
            </a:r>
            <a:r>
              <a:rPr lang="en-ZA" altLang="en-US" sz="2400" dirty="0" smtClean="0"/>
              <a:t> stated that the important question to decide was whether in truth an artificial creation of the legislature had been validly constituted. </a:t>
            </a:r>
          </a:p>
          <a:p>
            <a:pPr algn="just">
              <a:lnSpc>
                <a:spcPct val="80000"/>
              </a:lnSpc>
            </a:pPr>
            <a:r>
              <a:rPr lang="en-ZA" altLang="en-US" sz="2400" b="1" dirty="0" smtClean="0"/>
              <a:t>It was held </a:t>
            </a:r>
            <a:r>
              <a:rPr lang="en-ZA" altLang="en-US" sz="2400" dirty="0" smtClean="0"/>
              <a:t>that as the company had fulfilled requirements of the Companies Act, the company becomes a person at law, independent and distinct from its members. </a:t>
            </a:r>
          </a:p>
          <a:p>
            <a:pPr marL="82550" indent="0">
              <a:lnSpc>
                <a:spcPct val="80000"/>
              </a:lnSpc>
              <a:buNone/>
            </a:pPr>
            <a:r>
              <a:rPr lang="en-ZA" altLang="en-US" sz="2400" dirty="0" smtClean="0"/>
              <a:t> </a:t>
            </a:r>
          </a:p>
          <a:p>
            <a:pPr algn="just">
              <a:lnSpc>
                <a:spcPct val="80000"/>
              </a:lnSpc>
            </a:pPr>
            <a:r>
              <a:rPr lang="en-ZA" altLang="en-US" sz="2400" dirty="0" err="1" smtClean="0"/>
              <a:t>Salmond</a:t>
            </a:r>
            <a:r>
              <a:rPr lang="en-ZA" altLang="en-US" sz="2400" dirty="0" smtClean="0"/>
              <a:t>, made it clear that a human being is the only natural person while legal persons govern any subject matter other than a human being to which the law attributes personality. </a:t>
            </a:r>
          </a:p>
          <a:p>
            <a:pPr>
              <a:lnSpc>
                <a:spcPct val="80000"/>
              </a:lnSpc>
            </a:pPr>
            <a:endParaRPr lang="en-ZA" altLang="en-US" sz="2400"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350" y="274638"/>
            <a:ext cx="7561263" cy="490537"/>
          </a:xfrm>
        </p:spPr>
        <p:txBody>
          <a:bodyPr vert="horz" wrap="square" lIns="91440" tIns="45720" rIns="91440" bIns="45720" numCol="1" anchorCtr="0" compatLnSpc="1">
            <a:prstTxWarp prst="textNoShape">
              <a:avLst/>
            </a:prstTxWarp>
            <a:normAutofit fontScale="90000"/>
          </a:bodyPr>
          <a:lstStyle/>
          <a:p>
            <a:pPr algn="ctr"/>
            <a:r>
              <a:rPr lang="en-ZA" altLang="en-US" sz="3900" b="1" smtClean="0">
                <a:effectLst>
                  <a:outerShdw blurRad="38100" dist="38100" dir="2700000" algn="tl">
                    <a:srgbClr val="C0C0C0"/>
                  </a:outerShdw>
                </a:effectLst>
              </a:rPr>
              <a:t>THE CONCESSION THEORY	</a:t>
            </a:r>
            <a:endParaRPr lang="en-ZA" altLang="en-US" sz="3900" smtClean="0">
              <a:effectLst>
                <a:outerShdw blurRad="38100" dist="38100" dir="2700000" algn="tl">
                  <a:srgbClr val="C0C0C0"/>
                </a:outerShdw>
              </a:effectLst>
            </a:endParaRPr>
          </a:p>
        </p:txBody>
      </p:sp>
      <p:sp>
        <p:nvSpPr>
          <p:cNvPr id="3" name="Content Placeholder 2"/>
          <p:cNvSpPr>
            <a:spLocks noGrp="1"/>
          </p:cNvSpPr>
          <p:nvPr>
            <p:ph idx="1"/>
          </p:nvPr>
        </p:nvSpPr>
        <p:spPr>
          <a:xfrm>
            <a:off x="1377090" y="548680"/>
            <a:ext cx="7531100" cy="5699125"/>
          </a:xfrm>
        </p:spPr>
        <p:txBody>
          <a:bodyPr>
            <a:normAutofit/>
          </a:bodyPr>
          <a:lstStyle/>
          <a:p>
            <a:pPr>
              <a:lnSpc>
                <a:spcPct val="80000"/>
              </a:lnSpc>
            </a:pPr>
            <a:r>
              <a:rPr lang="en-ZA" altLang="en-US" sz="800" b="1" dirty="0" smtClean="0"/>
              <a:t> </a:t>
            </a:r>
            <a:endParaRPr lang="en-ZA" altLang="en-US" sz="800" dirty="0" smtClean="0"/>
          </a:p>
          <a:p>
            <a:pPr>
              <a:lnSpc>
                <a:spcPct val="80000"/>
              </a:lnSpc>
            </a:pPr>
            <a:endParaRPr lang="en-ZA" altLang="en-US" sz="2400" dirty="0" smtClean="0"/>
          </a:p>
          <a:p>
            <a:pPr algn="just">
              <a:lnSpc>
                <a:spcPct val="80000"/>
              </a:lnSpc>
            </a:pPr>
            <a:r>
              <a:rPr lang="en-ZA" altLang="en-US" sz="2400" dirty="0" smtClean="0"/>
              <a:t> The concession theory is basically linked with the philosophy of the sovereign national state. </a:t>
            </a:r>
          </a:p>
          <a:p>
            <a:pPr>
              <a:lnSpc>
                <a:spcPct val="80000"/>
              </a:lnSpc>
            </a:pPr>
            <a:endParaRPr lang="en-ZA" altLang="en-US" sz="2400" dirty="0" smtClean="0"/>
          </a:p>
          <a:p>
            <a:pPr algn="just">
              <a:lnSpc>
                <a:spcPct val="80000"/>
              </a:lnSpc>
            </a:pPr>
            <a:r>
              <a:rPr lang="en-ZA" altLang="en-US" sz="2400" dirty="0" smtClean="0">
                <a:solidFill>
                  <a:srgbClr val="FF0000"/>
                </a:solidFill>
              </a:rPr>
              <a:t>It is said to be essentially a product of the rise of the national state at a time when there were rivals between religious congregations and organizations of feudal origin for the claim of national state to complete sovereignty. </a:t>
            </a:r>
          </a:p>
          <a:p>
            <a:pPr>
              <a:lnSpc>
                <a:spcPct val="80000"/>
              </a:lnSpc>
            </a:pPr>
            <a:endParaRPr lang="en-ZA" altLang="en-US" sz="2400" dirty="0" smtClean="0"/>
          </a:p>
          <a:p>
            <a:pPr algn="just">
              <a:lnSpc>
                <a:spcPct val="80000"/>
              </a:lnSpc>
            </a:pPr>
            <a:r>
              <a:rPr lang="en-ZA" altLang="en-US" sz="2400" dirty="0" smtClean="0"/>
              <a:t>Under the concession theory, the state is considered to be in the same level as the human being and as such, it can confer on or withdraw legal personality from other groups and associations within its jurisdictions as an attribute of its sovereignty. Hence, a </a:t>
            </a:r>
            <a:r>
              <a:rPr lang="en-ZA" altLang="en-US" sz="2400" b="1" dirty="0" smtClean="0"/>
              <a:t>juristic person </a:t>
            </a:r>
            <a:r>
              <a:rPr lang="en-ZA" altLang="en-US" sz="2400" dirty="0" smtClean="0"/>
              <a:t>is </a:t>
            </a:r>
            <a:r>
              <a:rPr lang="en-ZA" altLang="en-US" sz="2400" b="1" dirty="0" smtClean="0"/>
              <a:t>merely a concession </a:t>
            </a:r>
            <a:r>
              <a:rPr lang="en-ZA" altLang="en-US" sz="2400" dirty="0" smtClean="0"/>
              <a:t>or creation of the state.</a:t>
            </a:r>
          </a:p>
          <a:p>
            <a:pPr>
              <a:lnSpc>
                <a:spcPct val="80000"/>
              </a:lnSpc>
            </a:pPr>
            <a:endParaRPr lang="en-ZA" altLang="en-US" sz="2400" dirty="0" smtClean="0"/>
          </a:p>
          <a:p>
            <a:pPr>
              <a:lnSpc>
                <a:spcPct val="80000"/>
              </a:lnSpc>
            </a:pPr>
            <a:endParaRPr lang="en-ZA" altLang="en-US" sz="2400" dirty="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V="1">
            <a:off x="1403350" y="228600"/>
            <a:ext cx="7531100" cy="46038"/>
          </a:xfrm>
        </p:spPr>
        <p:txBody>
          <a:bodyPr vert="horz" wrap="square" lIns="91440" tIns="45720" rIns="91440" bIns="45720" numCol="1" anchorCtr="0" compatLnSpc="1">
            <a:prstTxWarp prst="textNoShape">
              <a:avLst/>
            </a:prstTxWarp>
            <a:normAutofit fontScale="90000"/>
          </a:bodyPr>
          <a:lstStyle/>
          <a:p>
            <a:endParaRPr lang="en-ZA" altLang="en-US" sz="3900" smtClean="0">
              <a:effectLst>
                <a:outerShdw blurRad="38100" dist="38100" dir="2700000" algn="tl">
                  <a:srgbClr val="C0C0C0"/>
                </a:outerShdw>
              </a:effectLst>
            </a:endParaRPr>
          </a:p>
        </p:txBody>
      </p:sp>
      <p:sp>
        <p:nvSpPr>
          <p:cNvPr id="3" name="Content Placeholder 2"/>
          <p:cNvSpPr>
            <a:spLocks noGrp="1"/>
          </p:cNvSpPr>
          <p:nvPr>
            <p:ph idx="1"/>
          </p:nvPr>
        </p:nvSpPr>
        <p:spPr>
          <a:xfrm>
            <a:off x="1403350" y="404813"/>
            <a:ext cx="7531100" cy="6048375"/>
          </a:xfrm>
        </p:spPr>
        <p:txBody>
          <a:bodyPr>
            <a:normAutofit/>
          </a:bodyPr>
          <a:lstStyle/>
          <a:p>
            <a:pPr algn="just">
              <a:lnSpc>
                <a:spcPct val="80000"/>
              </a:lnSpc>
            </a:pPr>
            <a:r>
              <a:rPr lang="en-ZA" altLang="en-US" sz="2400" dirty="0" smtClean="0"/>
              <a:t>Concession theory is often regarded as the offspring of the fiction theory as it has similar claim that the corporations within the state have no legal personality except as it is conceded by the state. </a:t>
            </a:r>
          </a:p>
          <a:p>
            <a:pPr marL="82550" indent="0">
              <a:lnSpc>
                <a:spcPct val="80000"/>
              </a:lnSpc>
              <a:buNone/>
            </a:pPr>
            <a:endParaRPr lang="en-ZA" altLang="en-US" sz="2400" dirty="0" smtClean="0"/>
          </a:p>
          <a:p>
            <a:pPr algn="just">
              <a:lnSpc>
                <a:spcPct val="80000"/>
              </a:lnSpc>
            </a:pPr>
            <a:r>
              <a:rPr lang="en-ZA" altLang="en-US" sz="2400" dirty="0" smtClean="0">
                <a:solidFill>
                  <a:srgbClr val="FF0000"/>
                </a:solidFill>
              </a:rPr>
              <a:t>Nonetheless, it is that while the fiction theory is ultimately a philosophical theory that a corporation is merely a name and a thing of the intellect, the concession theory is indifferent as regards to the question of the reality of a corporation in that it focuses on the sources of which the legal power is derived. </a:t>
            </a:r>
          </a:p>
          <a:p>
            <a:pPr>
              <a:lnSpc>
                <a:spcPct val="80000"/>
              </a:lnSpc>
            </a:pPr>
            <a:endParaRPr lang="en-ZA" altLang="en-US" sz="2400" dirty="0" smtClean="0"/>
          </a:p>
          <a:p>
            <a:pPr algn="just">
              <a:lnSpc>
                <a:spcPct val="80000"/>
              </a:lnSpc>
            </a:pPr>
            <a:r>
              <a:rPr lang="en-ZA" altLang="en-US" sz="2400" dirty="0" smtClean="0"/>
              <a:t>Dicey took the view that sovereignty is merely a legal conception which indicates the law-making power unrestricted by any legal limits. </a:t>
            </a:r>
          </a:p>
          <a:p>
            <a:pPr>
              <a:lnSpc>
                <a:spcPct val="80000"/>
              </a:lnSpc>
              <a:buFont typeface="Wingdings 2" pitchFamily="18" charset="2"/>
              <a:buNone/>
            </a:pPr>
            <a:r>
              <a:rPr lang="en-ZA" altLang="en-US" sz="2400" dirty="0" smtClean="0"/>
              <a:t> </a:t>
            </a:r>
          </a:p>
          <a:p>
            <a:pPr>
              <a:lnSpc>
                <a:spcPct val="80000"/>
              </a:lnSpc>
            </a:pPr>
            <a:endParaRPr lang="en-ZA" altLang="en-US" sz="800"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228600" lvl="0" indent="-228600" algn="just" fontAlgn="auto">
              <a:lnSpc>
                <a:spcPct val="120000"/>
              </a:lnSpc>
              <a:spcBef>
                <a:spcPts val="1000"/>
              </a:spcBef>
              <a:spcAft>
                <a:spcPts val="0"/>
              </a:spcAft>
              <a:buClr>
                <a:srgbClr val="B71E42"/>
              </a:buClr>
              <a:buSzPct val="100000"/>
              <a:buFont typeface="Arial" panose="020B0604020202020204" pitchFamily="34" charset="0"/>
              <a:buChar char="•"/>
            </a:pPr>
            <a:r>
              <a:rPr lang="en-US" sz="2000" b="1" dirty="0">
                <a:solidFill>
                  <a:prstClr val="black"/>
                </a:solidFill>
              </a:rPr>
              <a:t>Section 14 of the Companies </a:t>
            </a:r>
            <a:r>
              <a:rPr lang="en-US" sz="2000" b="1" dirty="0" smtClean="0">
                <a:solidFill>
                  <a:prstClr val="black"/>
                </a:solidFill>
              </a:rPr>
              <a:t>Act, 10 of 217 </a:t>
            </a:r>
            <a:r>
              <a:rPr lang="en-US" sz="2000" dirty="0">
                <a:solidFill>
                  <a:prstClr val="black"/>
                </a:solidFill>
              </a:rPr>
              <a:t>provides that the Registrar shall register the proposed company; issue a certificate of incorporation; issue a certificate of share capital and assign the company a registration number where an applicant meets the requirements of the Act. </a:t>
            </a:r>
          </a:p>
          <a:p>
            <a:pPr marL="228600" lvl="0" indent="-228600" algn="just" fontAlgn="auto">
              <a:lnSpc>
                <a:spcPct val="120000"/>
              </a:lnSpc>
              <a:spcBef>
                <a:spcPts val="1000"/>
              </a:spcBef>
              <a:spcAft>
                <a:spcPts val="0"/>
              </a:spcAft>
              <a:buClr>
                <a:srgbClr val="B71E42"/>
              </a:buClr>
              <a:buSzPct val="100000"/>
              <a:buFont typeface="Arial" panose="020B0604020202020204" pitchFamily="34" charset="0"/>
              <a:buChar char="•"/>
            </a:pPr>
            <a:r>
              <a:rPr lang="en-US" sz="2000" dirty="0">
                <a:solidFill>
                  <a:prstClr val="black"/>
                </a:solidFill>
              </a:rPr>
              <a:t>However, </a:t>
            </a:r>
            <a:r>
              <a:rPr lang="en-US" sz="2000" b="1" dirty="0">
                <a:solidFill>
                  <a:prstClr val="black"/>
                </a:solidFill>
              </a:rPr>
              <a:t>section 19 (1) of the </a:t>
            </a:r>
            <a:r>
              <a:rPr lang="en-US" sz="2000" b="1" dirty="0">
                <a:solidFill>
                  <a:prstClr val="black"/>
                </a:solidFill>
              </a:rPr>
              <a:t>Act 10 of </a:t>
            </a:r>
            <a:r>
              <a:rPr lang="en-US" sz="2000" b="1" dirty="0" smtClean="0">
                <a:solidFill>
                  <a:prstClr val="black"/>
                </a:solidFill>
              </a:rPr>
              <a:t>217 </a:t>
            </a:r>
            <a:r>
              <a:rPr lang="en-US" sz="2000" dirty="0">
                <a:solidFill>
                  <a:prstClr val="black"/>
                </a:solidFill>
              </a:rPr>
              <a:t>empowers the Registrar to reject an application for incorporation if the applicant does not meet the requirements of the Act or submits false information. </a:t>
            </a:r>
            <a:endParaRPr lang="en-GB" sz="2000" dirty="0">
              <a:solidFill>
                <a:prstClr val="black"/>
              </a:solidFill>
            </a:endParaRPr>
          </a:p>
          <a:p>
            <a:endParaRPr lang="en-GB" dirty="0"/>
          </a:p>
        </p:txBody>
      </p:sp>
    </p:spTree>
    <p:extLst>
      <p:ext uri="{BB962C8B-B14F-4D97-AF65-F5344CB8AC3E}">
        <p14:creationId xmlns:p14="http://schemas.microsoft.com/office/powerpoint/2010/main" val="2100953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228600" lvl="0" indent="-228600" algn="just" fontAlgn="auto">
              <a:lnSpc>
                <a:spcPct val="120000"/>
              </a:lnSpc>
              <a:spcBef>
                <a:spcPts val="1000"/>
              </a:spcBef>
              <a:spcAft>
                <a:spcPts val="0"/>
              </a:spcAft>
              <a:buClr>
                <a:srgbClr val="B71E42"/>
              </a:buClr>
              <a:buSzPct val="100000"/>
              <a:buFont typeface="Arial" panose="020B0604020202020204" pitchFamily="34" charset="0"/>
              <a:buChar char="•"/>
            </a:pPr>
            <a:r>
              <a:rPr lang="en-US" sz="2000" dirty="0">
                <a:solidFill>
                  <a:prstClr val="black"/>
                </a:solidFill>
              </a:rPr>
              <a:t>There are several cases that illustrate the Registrar's power to refuse registration of a company that does not meet the requirements of the law. </a:t>
            </a:r>
            <a:endParaRPr lang="en-US" sz="2000" dirty="0" smtClean="0">
              <a:solidFill>
                <a:prstClr val="black"/>
              </a:solidFill>
            </a:endParaRPr>
          </a:p>
          <a:p>
            <a:pPr marL="228600" lvl="0" indent="-228600" algn="just" fontAlgn="auto">
              <a:lnSpc>
                <a:spcPct val="120000"/>
              </a:lnSpc>
              <a:spcBef>
                <a:spcPts val="1000"/>
              </a:spcBef>
              <a:spcAft>
                <a:spcPts val="0"/>
              </a:spcAft>
              <a:buClr>
                <a:srgbClr val="B71E42"/>
              </a:buClr>
              <a:buSzPct val="100000"/>
              <a:buFont typeface="Arial" panose="020B0604020202020204" pitchFamily="34" charset="0"/>
              <a:buChar char="•"/>
            </a:pPr>
            <a:r>
              <a:rPr lang="en-US" sz="2000" dirty="0" smtClean="0">
                <a:solidFill>
                  <a:prstClr val="black"/>
                </a:solidFill>
              </a:rPr>
              <a:t>For </a:t>
            </a:r>
            <a:r>
              <a:rPr lang="en-US" sz="2000" dirty="0">
                <a:solidFill>
                  <a:prstClr val="black"/>
                </a:solidFill>
              </a:rPr>
              <a:t>example, </a:t>
            </a:r>
            <a:r>
              <a:rPr lang="en-US" sz="2000" b="1" dirty="0">
                <a:solidFill>
                  <a:prstClr val="black"/>
                </a:solidFill>
              </a:rPr>
              <a:t>in R V Registrar of Joint Stock Companies, ex parte More (1931) 2 KB 197</a:t>
            </a:r>
            <a:r>
              <a:rPr lang="en-US" sz="2000" dirty="0">
                <a:solidFill>
                  <a:prstClr val="black"/>
                </a:solidFill>
              </a:rPr>
              <a:t>, a company was formed in England for sale of tickets and </a:t>
            </a:r>
            <a:r>
              <a:rPr lang="en-US" sz="2000" dirty="0" err="1">
                <a:solidFill>
                  <a:prstClr val="black"/>
                </a:solidFill>
              </a:rPr>
              <a:t>licences</a:t>
            </a:r>
            <a:r>
              <a:rPr lang="en-US" sz="2000" dirty="0">
                <a:solidFill>
                  <a:prstClr val="black"/>
                </a:solidFill>
              </a:rPr>
              <a:t> in the Irish Lottery. </a:t>
            </a:r>
            <a:r>
              <a:rPr lang="en-US" sz="2000" b="1" dirty="0">
                <a:solidFill>
                  <a:prstClr val="black"/>
                </a:solidFill>
              </a:rPr>
              <a:t>The Court held that the object of the company was unlawful and therefore, the Registrar of Joint Stock Companies was right in refusing to register the company</a:t>
            </a:r>
            <a:r>
              <a:rPr lang="en-US" sz="2000" b="1" dirty="0" smtClean="0">
                <a:solidFill>
                  <a:prstClr val="black"/>
                </a:solidFill>
              </a:rPr>
              <a:t>.</a:t>
            </a:r>
            <a:endParaRPr lang="en-GB" sz="2000" b="1" dirty="0">
              <a:solidFill>
                <a:prstClr val="black"/>
              </a:solidFill>
            </a:endParaRPr>
          </a:p>
        </p:txBody>
      </p:sp>
    </p:spTree>
    <p:extLst>
      <p:ext uri="{BB962C8B-B14F-4D97-AF65-F5344CB8AC3E}">
        <p14:creationId xmlns:p14="http://schemas.microsoft.com/office/powerpoint/2010/main" val="39917598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algn="just"/>
            <a:r>
              <a:rPr lang="en-US" sz="2000" b="1" dirty="0" smtClean="0"/>
              <a:t>Section 3 of the NAPSA Act</a:t>
            </a:r>
            <a:r>
              <a:rPr lang="en-US" sz="2000" dirty="0" smtClean="0"/>
              <a:t> provides that:</a:t>
            </a:r>
          </a:p>
          <a:p>
            <a:pPr algn="just"/>
            <a:r>
              <a:rPr lang="en-US" sz="2000" dirty="0" smtClean="0"/>
              <a:t>“There </a:t>
            </a:r>
            <a:r>
              <a:rPr lang="en-US" sz="2000" dirty="0"/>
              <a:t>is hereby established the National Pension Scheme Authority, which shall be a body corporate with perpetual succession and a common seal, capable of suing and being sued in its corporate name, and with power subject to the provisions of this Act, to do all such acts and things as a body corporate may by law do or perform</a:t>
            </a:r>
            <a:r>
              <a:rPr lang="en-US" sz="2000" dirty="0" smtClean="0"/>
              <a:t>.”</a:t>
            </a:r>
          </a:p>
          <a:p>
            <a:pPr algn="just"/>
            <a:endParaRPr lang="en-US" sz="2000" dirty="0"/>
          </a:p>
        </p:txBody>
      </p:sp>
    </p:spTree>
    <p:extLst>
      <p:ext uri="{BB962C8B-B14F-4D97-AF65-F5344CB8AC3E}">
        <p14:creationId xmlns:p14="http://schemas.microsoft.com/office/powerpoint/2010/main" val="1750434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350" y="274638"/>
            <a:ext cx="7531100" cy="633412"/>
          </a:xfrm>
        </p:spPr>
        <p:txBody>
          <a:bodyPr vert="horz" wrap="square" lIns="91440" tIns="45720" rIns="91440" bIns="45720" numCol="1" anchorCtr="0" compatLnSpc="1">
            <a:prstTxWarp prst="textNoShape">
              <a:avLst/>
            </a:prstTxWarp>
          </a:bodyPr>
          <a:lstStyle/>
          <a:p>
            <a:pPr algn="ctr"/>
            <a:r>
              <a:rPr lang="en-ZA" altLang="en-US" sz="3200" b="1" smtClean="0">
                <a:effectLst>
                  <a:outerShdw blurRad="38100" dist="38100" dir="2700000" algn="tl">
                    <a:srgbClr val="C0C0C0"/>
                  </a:outerShdw>
                </a:effectLst>
              </a:rPr>
              <a:t>THE PURPOSE THEORY</a:t>
            </a:r>
            <a:endParaRPr lang="en-ZA" altLang="en-US" sz="3200" smtClean="0">
              <a:effectLst>
                <a:outerShdw blurRad="38100" dist="38100" dir="2700000" algn="tl">
                  <a:srgbClr val="C0C0C0"/>
                </a:outerShdw>
              </a:effectLst>
            </a:endParaRPr>
          </a:p>
        </p:txBody>
      </p:sp>
      <p:sp>
        <p:nvSpPr>
          <p:cNvPr id="19459" name="Content Placeholder 2"/>
          <p:cNvSpPr>
            <a:spLocks noGrp="1"/>
          </p:cNvSpPr>
          <p:nvPr>
            <p:ph idx="1"/>
          </p:nvPr>
        </p:nvSpPr>
        <p:spPr>
          <a:xfrm>
            <a:off x="1403350" y="908050"/>
            <a:ext cx="7531100" cy="5545138"/>
          </a:xfrm>
        </p:spPr>
        <p:txBody>
          <a:bodyPr/>
          <a:lstStyle/>
          <a:p>
            <a:pPr algn="just"/>
            <a:r>
              <a:rPr lang="en-ZA" altLang="en-US" sz="2400" dirty="0" smtClean="0"/>
              <a:t> </a:t>
            </a:r>
            <a:r>
              <a:rPr lang="en-ZA" altLang="en-US" sz="2400" dirty="0" smtClean="0"/>
              <a:t>This </a:t>
            </a:r>
            <a:r>
              <a:rPr lang="en-ZA" altLang="en-US" sz="2400" dirty="0" smtClean="0"/>
              <a:t>theory is also known as the theory of </a:t>
            </a:r>
            <a:r>
              <a:rPr lang="en-ZA" altLang="en-US" sz="2400" b="1" i="1" dirty="0" err="1" smtClean="0"/>
              <a:t>Zweckvermogen</a:t>
            </a:r>
            <a:r>
              <a:rPr lang="en-ZA" altLang="en-US" sz="2400" dirty="0" smtClean="0"/>
              <a:t>. Similar to the fiction and concession theories, it declares that only human beings can be a </a:t>
            </a:r>
            <a:r>
              <a:rPr lang="en-ZA" altLang="en-US" sz="2400" b="1" dirty="0" smtClean="0"/>
              <a:t>person and have rights. </a:t>
            </a:r>
          </a:p>
          <a:p>
            <a:endParaRPr lang="en-ZA" altLang="en-US" sz="2400" dirty="0" smtClean="0"/>
          </a:p>
          <a:p>
            <a:pPr algn="just"/>
            <a:r>
              <a:rPr lang="en-ZA" altLang="en-US" sz="2400" dirty="0" smtClean="0"/>
              <a:t>Entities other human is regarded as an artificial person and merely function as a </a:t>
            </a:r>
            <a:r>
              <a:rPr lang="en-ZA" altLang="en-US" sz="2400" b="1" dirty="0" smtClean="0"/>
              <a:t>legal device for protecting or giving effect to some real purpose. </a:t>
            </a:r>
            <a:endParaRPr lang="en-ZA" altLang="en-US" sz="2400" dirty="0" smtClean="0"/>
          </a:p>
          <a:p>
            <a:pPr algn="just"/>
            <a:r>
              <a:rPr lang="en-ZA" altLang="en-US" sz="2400" dirty="0" smtClean="0"/>
              <a:t>As corporations are not human, they can merely be regarded as </a:t>
            </a:r>
            <a:r>
              <a:rPr lang="en-ZA" altLang="en-US" sz="2400" b="1" dirty="0" smtClean="0"/>
              <a:t>juristic or artificial person</a:t>
            </a:r>
            <a:r>
              <a:rPr lang="en-ZA" altLang="en-US" sz="2400" dirty="0" smtClean="0"/>
              <a:t>. Under this theory, juristic person is no person at all but merely as a </a:t>
            </a:r>
            <a:r>
              <a:rPr lang="en-ZA" altLang="en-US" sz="2400" b="1" dirty="0" smtClean="0"/>
              <a:t>“subject less” property destined for a particular purpose and that there is ownership but no owner. </a:t>
            </a:r>
          </a:p>
          <a:p>
            <a:endParaRPr lang="en-ZA" altLang="en-US" sz="2400"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350" y="274638"/>
            <a:ext cx="7531100" cy="490537"/>
          </a:xfrm>
        </p:spPr>
        <p:txBody>
          <a:bodyPr vert="horz" wrap="square" lIns="91440" tIns="45720" rIns="91440" bIns="45720" numCol="1" anchorCtr="0" compatLnSpc="1">
            <a:prstTxWarp prst="textNoShape">
              <a:avLst/>
            </a:prstTxWarp>
            <a:normAutofit fontScale="90000"/>
          </a:bodyPr>
          <a:lstStyle/>
          <a:p>
            <a:endParaRPr lang="en-ZA" altLang="en-US" sz="3900" smtClean="0">
              <a:effectLst>
                <a:outerShdw blurRad="38100" dist="38100" dir="2700000" algn="tl">
                  <a:srgbClr val="C0C0C0"/>
                </a:outerShdw>
              </a:effectLst>
            </a:endParaRPr>
          </a:p>
        </p:txBody>
      </p:sp>
      <p:sp>
        <p:nvSpPr>
          <p:cNvPr id="3" name="Content Placeholder 2"/>
          <p:cNvSpPr>
            <a:spLocks noGrp="1"/>
          </p:cNvSpPr>
          <p:nvPr>
            <p:ph idx="1"/>
          </p:nvPr>
        </p:nvSpPr>
        <p:spPr>
          <a:xfrm>
            <a:off x="1403350" y="765175"/>
            <a:ext cx="7531100" cy="5483225"/>
          </a:xfrm>
        </p:spPr>
        <p:txBody>
          <a:bodyPr>
            <a:normAutofit/>
          </a:bodyPr>
          <a:lstStyle/>
          <a:p>
            <a:pPr>
              <a:lnSpc>
                <a:spcPct val="80000"/>
              </a:lnSpc>
            </a:pPr>
            <a:endParaRPr lang="en-ZA" altLang="en-US" sz="2200" dirty="0" smtClean="0"/>
          </a:p>
          <a:p>
            <a:pPr algn="just">
              <a:lnSpc>
                <a:spcPct val="80000"/>
              </a:lnSpc>
            </a:pPr>
            <a:r>
              <a:rPr lang="en-ZA" altLang="en-US" sz="2400" dirty="0" smtClean="0"/>
              <a:t>The juristic person is not constructed round a group of person but based on the object and purpose. </a:t>
            </a:r>
          </a:p>
          <a:p>
            <a:pPr marL="82550" indent="0">
              <a:lnSpc>
                <a:spcPct val="80000"/>
              </a:lnSpc>
              <a:buNone/>
            </a:pPr>
            <a:endParaRPr lang="en-ZA" altLang="en-US" sz="2400" dirty="0" smtClean="0"/>
          </a:p>
          <a:p>
            <a:pPr algn="just">
              <a:lnSpc>
                <a:spcPct val="80000"/>
              </a:lnSpc>
            </a:pPr>
            <a:r>
              <a:rPr lang="en-ZA" altLang="en-US" sz="2400" dirty="0" smtClean="0"/>
              <a:t>This theory rationalized the existence of many </a:t>
            </a:r>
            <a:r>
              <a:rPr lang="en-ZA" altLang="en-US" sz="2400" b="1" dirty="0" smtClean="0"/>
              <a:t>charitable corporations or organizations, such as trade unions,</a:t>
            </a:r>
            <a:r>
              <a:rPr lang="en-ZA" altLang="en-US" sz="2400" dirty="0" smtClean="0"/>
              <a:t> </a:t>
            </a:r>
            <a:r>
              <a:rPr lang="en-ZA" altLang="en-US" sz="2400" b="1" dirty="0" smtClean="0"/>
              <a:t>which have been recognized as legal persons for certain purposes and have continuing fund. </a:t>
            </a:r>
          </a:p>
          <a:p>
            <a:pPr>
              <a:lnSpc>
                <a:spcPct val="80000"/>
              </a:lnSpc>
            </a:pPr>
            <a:endParaRPr lang="en-ZA" altLang="en-US" sz="2400" dirty="0" smtClean="0"/>
          </a:p>
          <a:p>
            <a:pPr algn="just">
              <a:lnSpc>
                <a:spcPct val="80000"/>
              </a:lnSpc>
            </a:pPr>
            <a:r>
              <a:rPr lang="en-ZA" altLang="en-US" sz="2400" dirty="0" smtClean="0"/>
              <a:t>It is also closely linked with the legal system which regard the institution of public law and the endowment of private law as legal personalities. </a:t>
            </a:r>
          </a:p>
          <a:p>
            <a:pPr>
              <a:lnSpc>
                <a:spcPct val="80000"/>
              </a:lnSpc>
            </a:pPr>
            <a:endParaRPr lang="en-ZA" altLang="en-US" sz="2200" dirty="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228600" lvl="0" indent="-228600" algn="just" fontAlgn="auto">
              <a:lnSpc>
                <a:spcPct val="120000"/>
              </a:lnSpc>
              <a:spcBef>
                <a:spcPts val="1000"/>
              </a:spcBef>
              <a:spcAft>
                <a:spcPts val="0"/>
              </a:spcAft>
              <a:buClr>
                <a:srgbClr val="B71E42"/>
              </a:buClr>
              <a:buSzPct val="100000"/>
              <a:buFont typeface="Arial" panose="020B0604020202020204" pitchFamily="34" charset="0"/>
              <a:buChar char="•"/>
            </a:pPr>
            <a:r>
              <a:rPr lang="en-US" sz="2000" b="1" dirty="0">
                <a:solidFill>
                  <a:prstClr val="black"/>
                </a:solidFill>
              </a:rPr>
              <a:t>Section 2 of the Co-operative Societies Act No. 20 of 1998 </a:t>
            </a:r>
            <a:r>
              <a:rPr lang="en-US" sz="2000" dirty="0">
                <a:solidFill>
                  <a:prstClr val="black"/>
                </a:solidFill>
              </a:rPr>
              <a:t>defines a co-operative society as, </a:t>
            </a:r>
            <a:r>
              <a:rPr lang="en-US" sz="2000" b="1" dirty="0" smtClean="0">
                <a:solidFill>
                  <a:prstClr val="black"/>
                </a:solidFill>
              </a:rPr>
              <a:t>“any enterprise or organization owned collectively by its members and managed collectively for social economic benefit and whose activities </a:t>
            </a:r>
            <a:r>
              <a:rPr lang="en-US" sz="2000" b="1" dirty="0">
                <a:solidFill>
                  <a:prstClr val="black"/>
                </a:solidFill>
              </a:rPr>
              <a:t>are not prohibited by law”. </a:t>
            </a:r>
          </a:p>
          <a:p>
            <a:pPr marL="228600" lvl="0" indent="-228600" algn="just" fontAlgn="auto">
              <a:lnSpc>
                <a:spcPct val="120000"/>
              </a:lnSpc>
              <a:spcBef>
                <a:spcPts val="1000"/>
              </a:spcBef>
              <a:spcAft>
                <a:spcPts val="0"/>
              </a:spcAft>
              <a:buClr>
                <a:srgbClr val="B71E42"/>
              </a:buClr>
              <a:buSzPct val="100000"/>
              <a:buFont typeface="Arial" panose="020B0604020202020204" pitchFamily="34" charset="0"/>
              <a:buChar char="•"/>
            </a:pPr>
            <a:r>
              <a:rPr lang="en-US" sz="2000" dirty="0">
                <a:solidFill>
                  <a:prstClr val="black"/>
                </a:solidFill>
              </a:rPr>
              <a:t>Every co-operative society must be registered by the Registrar of Co-operatives who is a Public Officer as provided by Part III of the Act. Once registered a co-.operative society is </a:t>
            </a:r>
            <a:r>
              <a:rPr lang="en-US" sz="2000" dirty="0" err="1">
                <a:solidFill>
                  <a:prstClr val="black"/>
                </a:solidFill>
              </a:rPr>
              <a:t>recognised</a:t>
            </a:r>
            <a:r>
              <a:rPr lang="en-US" sz="2000" dirty="0">
                <a:solidFill>
                  <a:prstClr val="black"/>
                </a:solidFill>
              </a:rPr>
              <a:t> by law as </a:t>
            </a:r>
            <a:r>
              <a:rPr lang="en-US" sz="2000" b="1" dirty="0">
                <a:solidFill>
                  <a:prstClr val="black"/>
                </a:solidFill>
              </a:rPr>
              <a:t>a body corporate with perpetual succession, a common seal and limited liability and shall</a:t>
            </a:r>
            <a:r>
              <a:rPr lang="en-US" sz="2000" dirty="0">
                <a:solidFill>
                  <a:prstClr val="black"/>
                </a:solidFill>
              </a:rPr>
              <a:t>, subject to the Act, have power to do all such acts and things as a body corporate may by law do or </a:t>
            </a:r>
            <a:r>
              <a:rPr lang="en-US" sz="2000" dirty="0" smtClean="0">
                <a:solidFill>
                  <a:prstClr val="black"/>
                </a:solidFill>
              </a:rPr>
              <a:t>perform.</a:t>
            </a:r>
            <a:endParaRPr lang="en-GB" sz="2000" dirty="0">
              <a:solidFill>
                <a:prstClr val="black"/>
              </a:solidFill>
            </a:endParaRPr>
          </a:p>
          <a:p>
            <a:endParaRPr lang="en-GB" dirty="0"/>
          </a:p>
        </p:txBody>
      </p:sp>
    </p:spTree>
    <p:extLst>
      <p:ext uri="{BB962C8B-B14F-4D97-AF65-F5344CB8AC3E}">
        <p14:creationId xmlns:p14="http://schemas.microsoft.com/office/powerpoint/2010/main" val="37109638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350" y="404813"/>
            <a:ext cx="7531100" cy="490537"/>
          </a:xfrm>
        </p:spPr>
        <p:txBody>
          <a:bodyPr vert="horz" wrap="square" lIns="91440" tIns="45720" rIns="91440" bIns="45720" numCol="1" anchorCtr="0" compatLnSpc="1">
            <a:prstTxWarp prst="textNoShape">
              <a:avLst/>
            </a:prstTxWarp>
            <a:normAutofit fontScale="90000"/>
          </a:bodyPr>
          <a:lstStyle/>
          <a:p>
            <a:pPr algn="ctr"/>
            <a:r>
              <a:rPr lang="en-ZA" altLang="en-US" sz="3900" b="1" dirty="0" smtClean="0">
                <a:effectLst>
                  <a:outerShdw blurRad="38100" dist="38100" dir="2700000" algn="tl">
                    <a:srgbClr val="C0C0C0"/>
                  </a:outerShdw>
                </a:effectLst>
              </a:rPr>
              <a:t/>
            </a:r>
            <a:br>
              <a:rPr lang="en-ZA" altLang="en-US" sz="3900" b="1" dirty="0" smtClean="0">
                <a:effectLst>
                  <a:outerShdw blurRad="38100" dist="38100" dir="2700000" algn="tl">
                    <a:srgbClr val="C0C0C0"/>
                  </a:outerShdw>
                </a:effectLst>
              </a:rPr>
            </a:br>
            <a:r>
              <a:rPr lang="en-ZA" altLang="en-US" sz="3900" b="1" dirty="0" smtClean="0">
                <a:effectLst>
                  <a:outerShdw blurRad="38100" dist="38100" dir="2700000" algn="tl">
                    <a:srgbClr val="C0C0C0"/>
                  </a:outerShdw>
                </a:effectLst>
              </a:rPr>
              <a:t>THE SYMBOLIST THEORY</a:t>
            </a:r>
            <a:r>
              <a:rPr lang="en-ZA" altLang="en-US" sz="3900" dirty="0" smtClean="0">
                <a:effectLst>
                  <a:outerShdw blurRad="38100" dist="38100" dir="2700000" algn="tl">
                    <a:srgbClr val="C0C0C0"/>
                  </a:outerShdw>
                </a:effectLst>
              </a:rPr>
              <a:t/>
            </a:r>
            <a:br>
              <a:rPr lang="en-ZA" altLang="en-US" sz="3900" dirty="0" smtClean="0">
                <a:effectLst>
                  <a:outerShdw blurRad="38100" dist="38100" dir="2700000" algn="tl">
                    <a:srgbClr val="C0C0C0"/>
                  </a:outerShdw>
                </a:effectLst>
              </a:rPr>
            </a:br>
            <a:endParaRPr lang="en-ZA" altLang="en-US" sz="3900" dirty="0" smtClean="0">
              <a:effectLst>
                <a:outerShdw blurRad="38100" dist="38100" dir="2700000" algn="tl">
                  <a:srgbClr val="C0C0C0"/>
                </a:outerShdw>
              </a:effectLst>
            </a:endParaRPr>
          </a:p>
        </p:txBody>
      </p:sp>
      <p:sp>
        <p:nvSpPr>
          <p:cNvPr id="3" name="Content Placeholder 2"/>
          <p:cNvSpPr>
            <a:spLocks noGrp="1"/>
          </p:cNvSpPr>
          <p:nvPr>
            <p:ph idx="1"/>
          </p:nvPr>
        </p:nvSpPr>
        <p:spPr>
          <a:xfrm>
            <a:off x="1403350" y="836613"/>
            <a:ext cx="7531100" cy="5688012"/>
          </a:xfrm>
        </p:spPr>
        <p:txBody>
          <a:bodyPr>
            <a:normAutofit lnSpcReduction="10000"/>
          </a:bodyPr>
          <a:lstStyle/>
          <a:p>
            <a:pPr>
              <a:lnSpc>
                <a:spcPct val="80000"/>
              </a:lnSpc>
            </a:pPr>
            <a:endParaRPr lang="en-ZA" altLang="en-US" sz="800" dirty="0" smtClean="0"/>
          </a:p>
          <a:p>
            <a:pPr algn="just">
              <a:lnSpc>
                <a:spcPct val="80000"/>
              </a:lnSpc>
            </a:pPr>
            <a:r>
              <a:rPr lang="en-ZA" altLang="en-US" sz="2400" dirty="0" smtClean="0"/>
              <a:t>This theory is also known as the </a:t>
            </a:r>
            <a:r>
              <a:rPr lang="en-ZA" altLang="en-US" sz="2400" b="1" dirty="0" smtClean="0"/>
              <a:t>“bracket” theory</a:t>
            </a:r>
            <a:r>
              <a:rPr lang="en-ZA" altLang="en-US" sz="2400" dirty="0" smtClean="0"/>
              <a:t>. It was set up by </a:t>
            </a:r>
            <a:r>
              <a:rPr lang="en-ZA" altLang="en-US" sz="2400" dirty="0" err="1" smtClean="0"/>
              <a:t>Ihering</a:t>
            </a:r>
            <a:r>
              <a:rPr lang="en-ZA" altLang="en-US" sz="2400" dirty="0" smtClean="0"/>
              <a:t> and later developed particularly by Marquis de </a:t>
            </a:r>
            <a:r>
              <a:rPr lang="en-ZA" altLang="en-US" sz="2400" dirty="0" err="1" smtClean="0"/>
              <a:t>Vareilles-Sommiéres</a:t>
            </a:r>
            <a:r>
              <a:rPr lang="en-ZA" altLang="en-US" sz="2400" dirty="0" smtClean="0"/>
              <a:t>. </a:t>
            </a:r>
          </a:p>
          <a:p>
            <a:pPr>
              <a:lnSpc>
                <a:spcPct val="80000"/>
              </a:lnSpc>
            </a:pPr>
            <a:endParaRPr lang="en-ZA" altLang="en-US" sz="2400" dirty="0" smtClean="0"/>
          </a:p>
          <a:p>
            <a:pPr algn="just">
              <a:lnSpc>
                <a:spcPct val="80000"/>
              </a:lnSpc>
            </a:pPr>
            <a:r>
              <a:rPr lang="en-US" altLang="en-US" sz="2400" dirty="0"/>
              <a:t>This is one of the more famous and feasible theories of corporate personality. </a:t>
            </a:r>
            <a:r>
              <a:rPr lang="en-US" altLang="en-US" sz="2400" dirty="0" smtClean="0">
                <a:solidFill>
                  <a:srgbClr val="FF0000"/>
                </a:solidFill>
              </a:rPr>
              <a:t>The symbolist </a:t>
            </a:r>
            <a:r>
              <a:rPr lang="en-US" altLang="en-US" sz="2400" dirty="0">
                <a:solidFill>
                  <a:srgbClr val="FF0000"/>
                </a:solidFill>
              </a:rPr>
              <a:t>theory which states that a corporation is created only by its members and its agents</a:t>
            </a:r>
            <a:r>
              <a:rPr lang="en-US" altLang="en-US" sz="2400" dirty="0" smtClean="0">
                <a:solidFill>
                  <a:srgbClr val="FF0000"/>
                </a:solidFill>
              </a:rPr>
              <a:t>.</a:t>
            </a:r>
          </a:p>
          <a:p>
            <a:pPr algn="just">
              <a:lnSpc>
                <a:spcPct val="80000"/>
              </a:lnSpc>
            </a:pPr>
            <a:endParaRPr lang="en-US" sz="2400" dirty="0" smtClean="0"/>
          </a:p>
          <a:p>
            <a:pPr algn="just">
              <a:lnSpc>
                <a:spcPct val="80000"/>
              </a:lnSpc>
            </a:pPr>
            <a:r>
              <a:rPr lang="en-US" sz="2400" dirty="0" smtClean="0">
                <a:solidFill>
                  <a:srgbClr val="FF0000"/>
                </a:solidFill>
              </a:rPr>
              <a:t>The </a:t>
            </a:r>
            <a:r>
              <a:rPr lang="en-US" sz="2400" dirty="0">
                <a:solidFill>
                  <a:srgbClr val="FF0000"/>
                </a:solidFill>
              </a:rPr>
              <a:t>theory says that the only persons who are having rights and duties are the members of the corporation</a:t>
            </a:r>
            <a:r>
              <a:rPr lang="en-US" sz="2400" dirty="0"/>
              <a:t>. The granting of legal personality means putting a bracket </a:t>
            </a:r>
            <a:r>
              <a:rPr lang="en-US" sz="2400" b="1" dirty="0"/>
              <a:t>on the members so that they can be treated as a single unit when a corporation is </a:t>
            </a:r>
            <a:r>
              <a:rPr lang="en-US" sz="2400" b="1" dirty="0" smtClean="0"/>
              <a:t>formed</a:t>
            </a:r>
            <a:r>
              <a:rPr lang="en-US" sz="2400" b="1" dirty="0" smtClean="0">
                <a:solidFill>
                  <a:srgbClr val="FF0000"/>
                </a:solidFill>
              </a:rPr>
              <a:t>.</a:t>
            </a:r>
            <a:endParaRPr lang="en-ZA" sz="2400" b="1" dirty="0"/>
          </a:p>
          <a:p>
            <a:pPr algn="just">
              <a:lnSpc>
                <a:spcPct val="80000"/>
              </a:lnSpc>
            </a:pPr>
            <a:endParaRPr lang="en-ZA" altLang="en-US" sz="2400" dirty="0" smtClean="0"/>
          </a:p>
          <a:p>
            <a:pPr algn="just">
              <a:lnSpc>
                <a:spcPct val="80000"/>
              </a:lnSpc>
            </a:pPr>
            <a:r>
              <a:rPr lang="en-ZA" altLang="en-US" sz="2400" dirty="0" smtClean="0"/>
              <a:t>Hence</a:t>
            </a:r>
            <a:r>
              <a:rPr lang="en-ZA" altLang="en-US" sz="2400" dirty="0" smtClean="0"/>
              <a:t>, </a:t>
            </a:r>
            <a:r>
              <a:rPr lang="en-ZA" altLang="en-US" sz="2400" b="1" dirty="0" smtClean="0"/>
              <a:t>when it is necessary, it is emphasized that the law should look behind the entity to discover the real state of affairs</a:t>
            </a:r>
            <a:r>
              <a:rPr lang="en-ZA" altLang="en-US" sz="2400" dirty="0" smtClean="0"/>
              <a:t>. This is clearly in line with the principle of lifting of the corporate veil. </a:t>
            </a:r>
          </a:p>
          <a:p>
            <a:pPr>
              <a:lnSpc>
                <a:spcPct val="80000"/>
              </a:lnSpc>
            </a:pPr>
            <a:endParaRPr lang="en-ZA" altLang="en-US" sz="2400" dirty="0" smtClean="0"/>
          </a:p>
          <a:p>
            <a:pPr>
              <a:lnSpc>
                <a:spcPct val="80000"/>
              </a:lnSpc>
            </a:pPr>
            <a:endParaRPr lang="en-ZA" altLang="en-US" sz="800" dirty="0"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228600" lvl="0" indent="-228600" algn="just" fontAlgn="auto">
              <a:lnSpc>
                <a:spcPct val="120000"/>
              </a:lnSpc>
              <a:spcBef>
                <a:spcPts val="1000"/>
              </a:spcBef>
              <a:spcAft>
                <a:spcPts val="0"/>
              </a:spcAft>
              <a:buClr>
                <a:srgbClr val="B71E42"/>
              </a:buClr>
              <a:buSzPct val="100000"/>
              <a:buFont typeface="Arial" panose="020B0604020202020204" pitchFamily="34" charset="0"/>
              <a:buChar char="•"/>
            </a:pPr>
            <a:r>
              <a:rPr lang="en-US" sz="1900" dirty="0" smtClean="0">
                <a:solidFill>
                  <a:prstClr val="black"/>
                </a:solidFill>
              </a:rPr>
              <a:t>In </a:t>
            </a:r>
            <a:r>
              <a:rPr lang="en-US" sz="1900" dirty="0">
                <a:solidFill>
                  <a:prstClr val="black"/>
                </a:solidFill>
              </a:rPr>
              <a:t>general, the law will not go behind the separate personality of the company to the members so that as in </a:t>
            </a:r>
            <a:r>
              <a:rPr lang="en-US" sz="1900" b="1" dirty="0" err="1">
                <a:solidFill>
                  <a:prstClr val="black"/>
                </a:solidFill>
              </a:rPr>
              <a:t>Macaura</a:t>
            </a:r>
            <a:r>
              <a:rPr lang="en-US" sz="1900" b="1" dirty="0">
                <a:solidFill>
                  <a:prstClr val="black"/>
                </a:solidFill>
              </a:rPr>
              <a:t> v Northern Assurance Co. Ltd [1925] AC 619, </a:t>
            </a:r>
            <a:r>
              <a:rPr lang="en-US" sz="1900" dirty="0">
                <a:solidFill>
                  <a:prstClr val="black"/>
                </a:solidFill>
              </a:rPr>
              <a:t>it was held that the largest shareholder had no insurable interest in the property of the company. </a:t>
            </a:r>
          </a:p>
          <a:p>
            <a:pPr marL="228600" lvl="0" indent="-228600" algn="just" fontAlgn="auto">
              <a:lnSpc>
                <a:spcPct val="120000"/>
              </a:lnSpc>
              <a:spcBef>
                <a:spcPts val="1000"/>
              </a:spcBef>
              <a:spcAft>
                <a:spcPts val="0"/>
              </a:spcAft>
              <a:buClr>
                <a:srgbClr val="B71E42"/>
              </a:buClr>
              <a:buSzPct val="100000"/>
              <a:buFont typeface="Arial" panose="020B0604020202020204" pitchFamily="34" charset="0"/>
              <a:buChar char="•"/>
            </a:pPr>
            <a:r>
              <a:rPr lang="en-US" sz="1900" dirty="0">
                <a:solidFill>
                  <a:prstClr val="black"/>
                </a:solidFill>
              </a:rPr>
              <a:t>There are, however, exceptions to the principle in Salomon’s case, where the veil is lifted, or pierced, and the law disregards the corporate entity and pays regard instead to the economic realities behind the legal façade, i.e. where the facts supersede from. </a:t>
            </a:r>
            <a:endParaRPr lang="en-US" sz="1900" dirty="0" smtClean="0">
              <a:solidFill>
                <a:prstClr val="black"/>
              </a:solidFill>
            </a:endParaRPr>
          </a:p>
          <a:p>
            <a:pPr marL="228600" lvl="0" indent="-228600" algn="just" fontAlgn="auto">
              <a:lnSpc>
                <a:spcPct val="120000"/>
              </a:lnSpc>
              <a:spcBef>
                <a:spcPts val="1000"/>
              </a:spcBef>
              <a:spcAft>
                <a:spcPts val="0"/>
              </a:spcAft>
              <a:buClr>
                <a:srgbClr val="B71E42"/>
              </a:buClr>
              <a:buSzPct val="100000"/>
              <a:buFont typeface="Arial" panose="020B0604020202020204" pitchFamily="34" charset="0"/>
              <a:buChar char="•"/>
            </a:pPr>
            <a:r>
              <a:rPr lang="en-US" sz="1900" dirty="0" smtClean="0">
                <a:solidFill>
                  <a:prstClr val="black"/>
                </a:solidFill>
              </a:rPr>
              <a:t>These </a:t>
            </a:r>
            <a:r>
              <a:rPr lang="en-US" sz="1900" dirty="0">
                <a:solidFill>
                  <a:prstClr val="black"/>
                </a:solidFill>
              </a:rPr>
              <a:t>exceptions may be classified into those expressly provided by statute and those under judicial interpretation.</a:t>
            </a:r>
            <a:endParaRPr lang="en-GB" sz="1900" dirty="0">
              <a:solidFill>
                <a:prstClr val="black"/>
              </a:solidFill>
            </a:endParaRPr>
          </a:p>
          <a:p>
            <a:endParaRPr lang="en-GB" dirty="0"/>
          </a:p>
        </p:txBody>
      </p:sp>
    </p:spTree>
    <p:extLst>
      <p:ext uri="{BB962C8B-B14F-4D97-AF65-F5344CB8AC3E}">
        <p14:creationId xmlns:p14="http://schemas.microsoft.com/office/powerpoint/2010/main" val="12965097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228600" lvl="0" indent="-228600" algn="just" fontAlgn="auto">
              <a:lnSpc>
                <a:spcPct val="120000"/>
              </a:lnSpc>
              <a:spcBef>
                <a:spcPts val="1000"/>
              </a:spcBef>
              <a:spcAft>
                <a:spcPts val="0"/>
              </a:spcAft>
              <a:buClr>
                <a:srgbClr val="B71E42"/>
              </a:buClr>
              <a:buSzPct val="100000"/>
              <a:buFont typeface="Arial" panose="020B0604020202020204" pitchFamily="34" charset="0"/>
              <a:buChar char="•"/>
            </a:pPr>
            <a:r>
              <a:rPr lang="en-US" sz="2000" dirty="0">
                <a:solidFill>
                  <a:prstClr val="black"/>
                </a:solidFill>
              </a:rPr>
              <a:t>One example of a case where “the veil is lifted” by statute is where a company carries on business for more than 6 months with less than the statutory minimum number of two members. </a:t>
            </a:r>
            <a:endParaRPr lang="en-US" sz="2000" dirty="0" smtClean="0">
              <a:solidFill>
                <a:prstClr val="black"/>
              </a:solidFill>
            </a:endParaRPr>
          </a:p>
          <a:p>
            <a:pPr marL="228600" lvl="0" indent="-228600" algn="just" fontAlgn="auto">
              <a:lnSpc>
                <a:spcPct val="120000"/>
              </a:lnSpc>
              <a:spcBef>
                <a:spcPts val="1000"/>
              </a:spcBef>
              <a:spcAft>
                <a:spcPts val="0"/>
              </a:spcAft>
              <a:buClr>
                <a:srgbClr val="B71E42"/>
              </a:buClr>
              <a:buSzPct val="100000"/>
              <a:buFont typeface="Arial" panose="020B0604020202020204" pitchFamily="34" charset="0"/>
              <a:buChar char="•"/>
            </a:pPr>
            <a:r>
              <a:rPr lang="en-US" sz="2000" dirty="0" smtClean="0">
                <a:solidFill>
                  <a:prstClr val="black"/>
                </a:solidFill>
              </a:rPr>
              <a:t>In </a:t>
            </a:r>
            <a:r>
              <a:rPr lang="en-US" sz="2000" b="1" dirty="0">
                <a:solidFill>
                  <a:prstClr val="black"/>
                </a:solidFill>
              </a:rPr>
              <a:t>Ethiopian Airline Ltd v Sunbird Safaris Ltd &amp; Others SCZ Judgment No. 26 of 2007, </a:t>
            </a:r>
            <a:r>
              <a:rPr lang="en-US" sz="2000" dirty="0">
                <a:solidFill>
                  <a:prstClr val="black"/>
                </a:solidFill>
              </a:rPr>
              <a:t>the Managing Director of the first respondent company was held personally liable for the payment of all the company’s debts and liabilities as he had knowingly carried on business of the company for more than 6 months with less than 2 directors and for fraudulent purposes contrary to provisions of sections 204(1) and 383(1) off the Companies Act, respectively.</a:t>
            </a:r>
            <a:endParaRPr lang="en-GB" sz="2000" dirty="0">
              <a:solidFill>
                <a:prstClr val="black"/>
              </a:solidFill>
            </a:endParaRPr>
          </a:p>
          <a:p>
            <a:endParaRPr lang="en-GB" dirty="0"/>
          </a:p>
        </p:txBody>
      </p:sp>
    </p:spTree>
    <p:extLst>
      <p:ext uri="{BB962C8B-B14F-4D97-AF65-F5344CB8AC3E}">
        <p14:creationId xmlns:p14="http://schemas.microsoft.com/office/powerpoint/2010/main" val="17871283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350" y="274638"/>
            <a:ext cx="7531100" cy="561975"/>
          </a:xfrm>
        </p:spPr>
        <p:txBody>
          <a:bodyPr vert="horz" wrap="square" lIns="91440" tIns="45720" rIns="91440" bIns="45720" numCol="1" anchorCtr="0" compatLnSpc="1">
            <a:prstTxWarp prst="textNoShape">
              <a:avLst/>
            </a:prstTxWarp>
            <a:normAutofit fontScale="90000"/>
          </a:bodyPr>
          <a:lstStyle/>
          <a:p>
            <a:pPr algn="ctr"/>
            <a:r>
              <a:rPr lang="en-ZA" altLang="en-US" sz="3900" b="1" smtClean="0">
                <a:effectLst>
                  <a:outerShdw blurRad="38100" dist="38100" dir="2700000" algn="tl">
                    <a:srgbClr val="C0C0C0"/>
                  </a:outerShdw>
                </a:effectLst>
              </a:rPr>
              <a:t>THE REALIST THEORY</a:t>
            </a:r>
            <a:endParaRPr lang="en-ZA" altLang="en-US" sz="3900" smtClean="0">
              <a:effectLst>
                <a:outerShdw blurRad="38100" dist="38100" dir="2700000" algn="tl">
                  <a:srgbClr val="C0C0C0"/>
                </a:outerShdw>
              </a:effectLst>
            </a:endParaRPr>
          </a:p>
        </p:txBody>
      </p:sp>
      <p:sp>
        <p:nvSpPr>
          <p:cNvPr id="3" name="Content Placeholder 2"/>
          <p:cNvSpPr>
            <a:spLocks noGrp="1"/>
          </p:cNvSpPr>
          <p:nvPr>
            <p:ph idx="1"/>
          </p:nvPr>
        </p:nvSpPr>
        <p:spPr>
          <a:xfrm>
            <a:off x="1331913" y="908050"/>
            <a:ext cx="7602537" cy="5689600"/>
          </a:xfrm>
        </p:spPr>
        <p:txBody>
          <a:bodyPr>
            <a:normAutofit/>
          </a:bodyPr>
          <a:lstStyle/>
          <a:p>
            <a:pPr algn="just">
              <a:lnSpc>
                <a:spcPct val="80000"/>
              </a:lnSpc>
            </a:pPr>
            <a:r>
              <a:rPr lang="en-ZA" altLang="en-US" sz="2000" dirty="0" smtClean="0"/>
              <a:t> The founder of this theory was a German jurist, Johannes </a:t>
            </a:r>
            <a:r>
              <a:rPr lang="en-ZA" altLang="en-US" sz="2000" dirty="0" err="1" smtClean="0"/>
              <a:t>Althusius</a:t>
            </a:r>
            <a:r>
              <a:rPr lang="en-ZA" altLang="en-US" sz="2000" dirty="0" smtClean="0"/>
              <a:t> while its most prominent advocate is Otto von </a:t>
            </a:r>
            <a:r>
              <a:rPr lang="en-ZA" altLang="en-US" sz="2000" dirty="0" err="1" smtClean="0"/>
              <a:t>Gierke</a:t>
            </a:r>
            <a:r>
              <a:rPr lang="en-ZA" altLang="en-US" sz="2000" dirty="0" smtClean="0"/>
              <a:t>, who not only responsible for the scholarly wisdom of his writings but also as the challenger to the entire basis of Roman jurisprudence. </a:t>
            </a:r>
          </a:p>
          <a:p>
            <a:pPr>
              <a:lnSpc>
                <a:spcPct val="80000"/>
              </a:lnSpc>
            </a:pPr>
            <a:endParaRPr lang="en-ZA" altLang="en-US" sz="2000" dirty="0" smtClean="0"/>
          </a:p>
          <a:p>
            <a:pPr algn="just">
              <a:lnSpc>
                <a:spcPct val="80000"/>
              </a:lnSpc>
            </a:pPr>
            <a:r>
              <a:rPr lang="en-US" sz="2000" dirty="0">
                <a:solidFill>
                  <a:srgbClr val="FF0000"/>
                </a:solidFill>
              </a:rPr>
              <a:t>This theory says that a corporation is having all the characteristics just like a natural person. </a:t>
            </a:r>
            <a:r>
              <a:rPr lang="en-US" sz="2000" dirty="0" err="1">
                <a:solidFill>
                  <a:srgbClr val="FF0000"/>
                </a:solidFill>
              </a:rPr>
              <a:t>So,he</a:t>
            </a:r>
            <a:r>
              <a:rPr lang="en-US" sz="2000" dirty="0">
                <a:solidFill>
                  <a:srgbClr val="FF0000"/>
                </a:solidFill>
              </a:rPr>
              <a:t> opines that legal or juristic person is really just like the human beings. It further says that juristic persons are not fictitious and also do not require the recognition of the State</a:t>
            </a:r>
            <a:endParaRPr lang="en-US" sz="2000" dirty="0" smtClean="0">
              <a:solidFill>
                <a:srgbClr val="FF0000"/>
              </a:solidFill>
              <a:latin typeface="Minion Pro"/>
            </a:endParaRPr>
          </a:p>
          <a:p>
            <a:pPr marL="82550" indent="0">
              <a:lnSpc>
                <a:spcPct val="80000"/>
              </a:lnSpc>
              <a:buNone/>
            </a:pPr>
            <a:endParaRPr lang="en-US" sz="2000" dirty="0" smtClean="0">
              <a:latin typeface="Minion Pro"/>
            </a:endParaRPr>
          </a:p>
          <a:p>
            <a:pPr>
              <a:lnSpc>
                <a:spcPct val="80000"/>
              </a:lnSpc>
            </a:pPr>
            <a:r>
              <a:rPr lang="en-US" sz="2000" dirty="0" smtClean="0">
                <a:latin typeface="Minion Pro"/>
              </a:rPr>
              <a:t>As </a:t>
            </a:r>
            <a:r>
              <a:rPr lang="en-US" sz="2000" dirty="0">
                <a:latin typeface="Minion Pro"/>
              </a:rPr>
              <a:t>per the realist theory, there is really no distinction between a natural person and an artificial person. So a corporate entity is as much a person as a natural person. So the corporation does not owe its existence to the state or the law. It just exists in reality. </a:t>
            </a:r>
            <a:endParaRPr lang="en-US" sz="2000" dirty="0" smtClean="0">
              <a:latin typeface="Minion Pro"/>
            </a:endParaRPr>
          </a:p>
          <a:p>
            <a:pPr>
              <a:lnSpc>
                <a:spcPct val="80000"/>
              </a:lnSpc>
            </a:pPr>
            <a:r>
              <a:rPr lang="en-US" sz="2000" b="1" dirty="0" smtClean="0">
                <a:latin typeface="Minion Pro"/>
              </a:rPr>
              <a:t>This </a:t>
            </a:r>
            <a:r>
              <a:rPr lang="en-US" sz="2000" b="1" dirty="0">
                <a:latin typeface="Minion Pro"/>
              </a:rPr>
              <a:t>is not a very practical theory as it does not apply in the real world</a:t>
            </a:r>
            <a:r>
              <a:rPr lang="en-US" sz="2000" b="1" dirty="0" smtClean="0">
                <a:latin typeface="Minion Pro"/>
              </a:rPr>
              <a:t>.</a:t>
            </a:r>
          </a:p>
          <a:p>
            <a:pPr>
              <a:lnSpc>
                <a:spcPct val="80000"/>
              </a:lnSpc>
            </a:pPr>
            <a:endParaRPr lang="en-ZA" altLang="en-US" sz="2000" dirty="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228600" lvl="0" indent="-228600" algn="just" fontAlgn="auto">
              <a:lnSpc>
                <a:spcPct val="120000"/>
              </a:lnSpc>
              <a:spcBef>
                <a:spcPts val="1000"/>
              </a:spcBef>
              <a:spcAft>
                <a:spcPts val="0"/>
              </a:spcAft>
              <a:buClr>
                <a:srgbClr val="B71E42"/>
              </a:buClr>
              <a:buSzPct val="100000"/>
              <a:buFont typeface="Arial" panose="020B0604020202020204" pitchFamily="34" charset="0"/>
              <a:buChar char="•"/>
            </a:pPr>
            <a:endParaRPr lang="en-US" sz="2000" i="1" dirty="0">
              <a:solidFill>
                <a:prstClr val="black"/>
              </a:solidFill>
            </a:endParaRPr>
          </a:p>
          <a:p>
            <a:pPr lvl="0" algn="just">
              <a:buClr>
                <a:srgbClr val="3891A7"/>
              </a:buClr>
            </a:pPr>
            <a:r>
              <a:rPr lang="en-US" sz="2000" b="1" dirty="0">
                <a:solidFill>
                  <a:prstClr val="black"/>
                </a:solidFill>
              </a:rPr>
              <a:t>Section 22 of the Companies Act, 10 of 2017 </a:t>
            </a:r>
            <a:r>
              <a:rPr lang="en-US" sz="2000" dirty="0">
                <a:solidFill>
                  <a:prstClr val="black"/>
                </a:solidFill>
              </a:rPr>
              <a:t>provides that a company shall have, subject to the Act and to such limitations as are inherent in its </a:t>
            </a:r>
            <a:r>
              <a:rPr lang="en-US" sz="2000" b="1" dirty="0">
                <a:solidFill>
                  <a:prstClr val="black"/>
                </a:solidFill>
              </a:rPr>
              <a:t>corporate nature</a:t>
            </a:r>
            <a:r>
              <a:rPr lang="en-US" sz="2000" dirty="0">
                <a:solidFill>
                  <a:prstClr val="black"/>
                </a:solidFill>
              </a:rPr>
              <a:t>, the capacity, rights, powers and </a:t>
            </a:r>
            <a:r>
              <a:rPr lang="en-US" sz="2000" b="1" dirty="0">
                <a:solidFill>
                  <a:prstClr val="black"/>
                </a:solidFill>
              </a:rPr>
              <a:t>privileges of an individual. </a:t>
            </a:r>
            <a:endParaRPr lang="en-US" sz="2000" b="1" i="1" dirty="0">
              <a:solidFill>
                <a:prstClr val="black"/>
              </a:solidFill>
            </a:endParaRPr>
          </a:p>
          <a:p>
            <a:pPr marL="228600" lvl="0" indent="-228600" algn="just" fontAlgn="auto">
              <a:lnSpc>
                <a:spcPct val="120000"/>
              </a:lnSpc>
              <a:spcBef>
                <a:spcPts val="1000"/>
              </a:spcBef>
              <a:spcAft>
                <a:spcPts val="0"/>
              </a:spcAft>
              <a:buClr>
                <a:srgbClr val="B71E42"/>
              </a:buClr>
              <a:buSzPct val="100000"/>
              <a:buFont typeface="Arial" panose="020B0604020202020204" pitchFamily="34" charset="0"/>
              <a:buChar char="•"/>
            </a:pPr>
            <a:r>
              <a:rPr lang="en-US" sz="2000" i="1" dirty="0" smtClean="0">
                <a:solidFill>
                  <a:prstClr val="black"/>
                </a:solidFill>
              </a:rPr>
              <a:t>Perpetual </a:t>
            </a:r>
            <a:r>
              <a:rPr lang="en-US" sz="2000" i="1" dirty="0">
                <a:solidFill>
                  <a:prstClr val="black"/>
                </a:solidFill>
              </a:rPr>
              <a:t>Succession</a:t>
            </a:r>
            <a:r>
              <a:rPr lang="en-US" sz="2000" dirty="0">
                <a:solidFill>
                  <a:prstClr val="black"/>
                </a:solidFill>
              </a:rPr>
              <a:t>: An incorporated company enjoys perpetual succession, i.e. the company can in theory exist in perpetuity or until liquidation, independent of the shareholders who may die, sell shares, or get bankrupt. </a:t>
            </a:r>
            <a:r>
              <a:rPr lang="en-US" sz="2000" i="1" dirty="0">
                <a:solidFill>
                  <a:prstClr val="black"/>
                </a:solidFill>
              </a:rPr>
              <a:t>In </a:t>
            </a:r>
            <a:r>
              <a:rPr lang="en-US" sz="2000" b="1" i="1" dirty="0">
                <a:solidFill>
                  <a:prstClr val="black"/>
                </a:solidFill>
              </a:rPr>
              <a:t>ZCCM &amp; Ndola Lime Ltd </a:t>
            </a:r>
            <a:r>
              <a:rPr lang="en-US" sz="2000" b="1" i="1" dirty="0" err="1">
                <a:solidFill>
                  <a:prstClr val="black"/>
                </a:solidFill>
              </a:rPr>
              <a:t>Sikanyika</a:t>
            </a:r>
            <a:r>
              <a:rPr lang="en-US" sz="2000" b="1" i="1" dirty="0">
                <a:solidFill>
                  <a:prstClr val="black"/>
                </a:solidFill>
              </a:rPr>
              <a:t> &amp; Others SCZ Judgment No. 24 of 2002,</a:t>
            </a:r>
            <a:r>
              <a:rPr lang="en-US" sz="2000" i="1" dirty="0">
                <a:solidFill>
                  <a:prstClr val="black"/>
                </a:solidFill>
              </a:rPr>
              <a:t> </a:t>
            </a:r>
            <a:r>
              <a:rPr lang="en-US" sz="2000" dirty="0">
                <a:solidFill>
                  <a:prstClr val="black"/>
                </a:solidFill>
              </a:rPr>
              <a:t>the court held that a change of ownership of shares cannot result in the corporation becoming a new employer as the corporate character of a company continues despite changes in the shareholders.</a:t>
            </a:r>
            <a:endParaRPr lang="en-GB" sz="2000" i="1" dirty="0">
              <a:solidFill>
                <a:prstClr val="black"/>
              </a:solidFill>
            </a:endParaRPr>
          </a:p>
        </p:txBody>
      </p:sp>
    </p:spTree>
    <p:extLst>
      <p:ext uri="{BB962C8B-B14F-4D97-AF65-F5344CB8AC3E}">
        <p14:creationId xmlns:p14="http://schemas.microsoft.com/office/powerpoint/2010/main" val="28795537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209</TotalTime>
  <Words>2465</Words>
  <Application>Microsoft Office PowerPoint</Application>
  <PresentationFormat>On-screen Show (4:3)</PresentationFormat>
  <Paragraphs>113</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Gill Sans MT</vt:lpstr>
      <vt:lpstr>Minion Pro</vt:lpstr>
      <vt:lpstr>Verdana</vt:lpstr>
      <vt:lpstr>Wingdings</vt:lpstr>
      <vt:lpstr>Wingdings 2</vt:lpstr>
      <vt:lpstr>Solstice</vt:lpstr>
      <vt:lpstr>LEGAL PERSONALITY</vt:lpstr>
      <vt:lpstr>PowerPoint Presentation</vt:lpstr>
      <vt:lpstr>PowerPoint Presentation</vt:lpstr>
      <vt:lpstr>PowerPoint Presentation</vt:lpstr>
      <vt:lpstr>PowerPoint Presentation</vt:lpstr>
      <vt:lpstr>PowerPoint Presentation</vt:lpstr>
      <vt:lpstr>THE FICTION THEORY</vt:lpstr>
      <vt:lpstr>PowerPoint Presentation</vt:lpstr>
      <vt:lpstr>PowerPoint Presentation</vt:lpstr>
      <vt:lpstr>PowerPoint Presentation</vt:lpstr>
      <vt:lpstr>THE CONCESSION THEORY </vt:lpstr>
      <vt:lpstr>PowerPoint Presentation</vt:lpstr>
      <vt:lpstr>PowerPoint Presentation</vt:lpstr>
      <vt:lpstr>PowerPoint Presentation</vt:lpstr>
      <vt:lpstr>PowerPoint Presentation</vt:lpstr>
      <vt:lpstr>THE PURPOSE THEORY</vt:lpstr>
      <vt:lpstr>PowerPoint Presentation</vt:lpstr>
      <vt:lpstr>PowerPoint Presentation</vt:lpstr>
      <vt:lpstr> THE SYMBOLIST THEORY </vt:lpstr>
      <vt:lpstr>PowerPoint Presentation</vt:lpstr>
      <vt:lpstr>PowerPoint Presentation</vt:lpstr>
      <vt:lpstr>THE REALIST THEORY</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PERSONALITY</dc:title>
  <dc:creator>DRU</dc:creator>
  <cp:lastModifiedBy>MR CHISANGA</cp:lastModifiedBy>
  <cp:revision>47</cp:revision>
  <dcterms:created xsi:type="dcterms:W3CDTF">2015-05-07T06:25:44Z</dcterms:created>
  <dcterms:modified xsi:type="dcterms:W3CDTF">2023-10-30T06:52:29Z</dcterms:modified>
</cp:coreProperties>
</file>