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1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9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4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3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0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61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8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8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04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>
              <a:defRPr/>
            </a:pPr>
            <a:fld id="{6D22F896-40B5-4ADD-8801-0D06FADFA095}" type="slidenum">
              <a:rPr lang="en-US" dirty="0">
                <a:solidFill>
                  <a:srgbClr val="B71E42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9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cap="none" spc="-100" dirty="0" smtClean="0">
                <a:latin typeface="Cambria"/>
              </a:rPr>
              <a:t>UNIVERSITY OF LUSAKA</a:t>
            </a:r>
            <a:br>
              <a:rPr lang="en-US" sz="3600" b="1" cap="none" spc="-100" dirty="0" smtClean="0">
                <a:latin typeface="Cambria"/>
              </a:rPr>
            </a:br>
            <a:r>
              <a:rPr lang="en-US" sz="3600" b="1" cap="none" spc="-100" dirty="0" smtClean="0">
                <a:latin typeface="Cambria"/>
              </a:rPr>
              <a:t>SCHOOL OF LAW</a:t>
            </a:r>
            <a:r>
              <a:rPr lang="en-GB" sz="3600" b="1" cap="none" spc="-100" dirty="0" smtClean="0">
                <a:latin typeface="Cambria"/>
              </a:rPr>
              <a:t/>
            </a:r>
            <a:br>
              <a:rPr lang="en-GB" sz="3600" b="1" cap="none" spc="-100" dirty="0" smtClean="0">
                <a:latin typeface="Cambria"/>
              </a:rPr>
            </a:br>
            <a:r>
              <a:rPr lang="en-GB" sz="3600" b="1" cap="none" spc="-100" dirty="0" smtClean="0">
                <a:latin typeface="Cambria"/>
              </a:rPr>
              <a:t>L403</a:t>
            </a:r>
            <a:br>
              <a:rPr lang="en-GB" sz="3600" b="1" cap="none" spc="-100" dirty="0" smtClean="0">
                <a:latin typeface="Cambria"/>
              </a:rPr>
            </a:br>
            <a:r>
              <a:rPr lang="en-GB" sz="3600" b="1" cap="none" spc="-100" dirty="0" smtClean="0">
                <a:latin typeface="Cambria"/>
              </a:rPr>
              <a:t>THE NATURE OF JURISPRUDENCE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7204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FUNCTIONS OF JURISPRUDENCE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dirty="0"/>
              <a:t>Jurisprudence offers an overall view of the law, a unified and systematic picture, in which the nature of legal institutions and theories becomes more comprehensible. Austin viewed jurisprudence as providing a </a:t>
            </a:r>
            <a:r>
              <a:rPr lang="en-US" b="1" dirty="0"/>
              <a:t>‘map’ of the law which presents it as ‘a system or organic whole’</a:t>
            </a:r>
            <a:endParaRPr lang="en-US" b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b="1" dirty="0">
                <a:solidFill>
                  <a:prstClr val="black"/>
                </a:solidFill>
                <a:latin typeface="Tw Cen MT" panose="020B0602020104020603" pitchFamily="34" charset="0"/>
              </a:rPr>
              <a:t>Jurisprudence is aimed at a wise, pertinent and just solution of problems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78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FUNCTIONS OF JURISPRUDENCE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The intellectual discipline required for a study of this area of thought must be of a high order</a:t>
            </a:r>
            <a:r>
              <a:rPr lang="en-US" dirty="0"/>
              <a:t>. Intensive, systematic analysis, the ability to exercise one’s critical faculties, and to engage in a continuous questioning of one’s own basic assumptions – all can be heightened by a study of jurisprudence.</a:t>
            </a:r>
          </a:p>
        </p:txBody>
      </p:sp>
    </p:spTree>
    <p:extLst>
      <p:ext uri="{BB962C8B-B14F-4D97-AF65-F5344CB8AC3E}">
        <p14:creationId xmlns:p14="http://schemas.microsoft.com/office/powerpoint/2010/main" val="99605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FUNCTIONS OF JURISPRUDENCE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The form of jurisprudence offered here focuses on finding the answer to such questions as</a:t>
            </a:r>
            <a:r>
              <a:rPr lang="en-US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:</a:t>
            </a: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What is law?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What are the criteria for legal validity?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What is the relationship between law and morality?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How do judges (properly) decide cases?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There is a classic debate over the appropriate sources of law between positivists and natural law schools of thought.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65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Theory v. law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69" y="2016125"/>
            <a:ext cx="951748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Theory </a:t>
            </a:r>
            <a:r>
              <a:rPr lang="en-GB" dirty="0" smtClean="0">
                <a:solidFill>
                  <a:prstClr val="black"/>
                </a:solidFill>
              </a:rPr>
              <a:t> v. </a:t>
            </a:r>
            <a:r>
              <a:rPr lang="en-GB" dirty="0">
                <a:solidFill>
                  <a:prstClr val="black"/>
                </a:solidFill>
              </a:rPr>
              <a:t>law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1853754"/>
            <a:ext cx="8551572" cy="41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‘For those who study jurisprudence today, it is nothing but a troubling mass of conflicting ideas’: Arnold. Why, then, study the subject?</a:t>
            </a:r>
          </a:p>
        </p:txBody>
      </p:sp>
    </p:spTree>
    <p:extLst>
      <p:ext uri="{BB962C8B-B14F-4D97-AF65-F5344CB8AC3E}">
        <p14:creationId xmlns:p14="http://schemas.microsoft.com/office/powerpoint/2010/main" val="423146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dirty="0">
                <a:solidFill>
                  <a:srgbClr val="FF0000"/>
                </a:solidFill>
                <a:latin typeface="Tw Cen MT" panose="020B0602020104020603" pitchFamily="34" charset="0"/>
              </a:rPr>
              <a:t>Jurisprudence</a:t>
            </a: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w Cen MT" panose="020B0602020104020603" pitchFamily="34" charset="0"/>
              </a:rPr>
              <a:t>(juris </a:t>
            </a:r>
            <a:r>
              <a:rPr lang="en-US" sz="2800" i="1" dirty="0" err="1">
                <a:solidFill>
                  <a:srgbClr val="FF0000"/>
                </a:solidFill>
                <a:latin typeface="Tw Cen MT" panose="020B0602020104020603" pitchFamily="34" charset="0"/>
              </a:rPr>
              <a:t>prudencia</a:t>
            </a:r>
            <a:r>
              <a:rPr lang="en-US" sz="2800" i="1" dirty="0">
                <a:solidFill>
                  <a:srgbClr val="FF0000"/>
                </a:solidFill>
                <a:latin typeface="Tw Cen MT" panose="020B0602020104020603" pitchFamily="34" charset="0"/>
              </a:rPr>
              <a:t> = the knowledge, wisdom of law)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i="1" dirty="0">
                <a:solidFill>
                  <a:prstClr val="black"/>
                </a:solidFill>
                <a:latin typeface="Tw Cen MT" panose="020B0602020104020603" pitchFamily="34" charset="0"/>
              </a:rPr>
              <a:t>the ability to distinguish between what law is and what it is not.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i="1" dirty="0">
                <a:solidFill>
                  <a:prstClr val="black"/>
                </a:solidFill>
                <a:latin typeface="Tw Cen MT" panose="020B0602020104020603" pitchFamily="34" charset="0"/>
              </a:rPr>
              <a:t> it is the study/ the explanation of </a:t>
            </a:r>
            <a:r>
              <a:rPr lang="en-US" sz="2800" i="1" dirty="0">
                <a:solidFill>
                  <a:srgbClr val="FF0000"/>
                </a:solidFill>
                <a:latin typeface="Tw Cen MT" panose="020B0602020104020603" pitchFamily="34" charset="0"/>
              </a:rPr>
              <a:t>the nature of law and the manner of its working.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800" i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i="1" dirty="0">
                <a:solidFill>
                  <a:srgbClr val="FF0000"/>
                </a:solidFill>
                <a:latin typeface="Tw Cen MT" panose="020B0602020104020603" pitchFamily="34" charset="0"/>
              </a:rPr>
              <a:t>It </a:t>
            </a:r>
            <a:r>
              <a:rPr lang="en-US" sz="2800" i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maybe </a:t>
            </a:r>
            <a:r>
              <a:rPr lang="en-US" sz="2800" i="1" dirty="0">
                <a:solidFill>
                  <a:srgbClr val="FF0000"/>
                </a:solidFill>
                <a:latin typeface="Tw Cen MT" panose="020B0602020104020603" pitchFamily="34" charset="0"/>
              </a:rPr>
              <a:t>helpful to think of Jurisprudence as a sort of jigsaw puzzle in which each piece fits with the others in order to construct a whole picture. The picture in this sense would be a complete model of law.</a:t>
            </a:r>
          </a:p>
          <a:p>
            <a:pPr marL="0" indent="0" algn="just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3578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INTRODUCTION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318" y="1965492"/>
            <a:ext cx="7907627" cy="40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0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 its nature = entirely a different subject from other social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sciences.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Reason = it is 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not codified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but a 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growing and dynamic subject having no limitation on itself.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i="1" dirty="0">
                <a:solidFill>
                  <a:srgbClr val="FF0000"/>
                </a:solidFill>
                <a:latin typeface="Calibri"/>
              </a:rPr>
              <a:t>has no limited scope being a growing subject.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38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It is called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both an 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art and science.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prstClr val="black"/>
                </a:solidFill>
                <a:latin typeface="Calibri"/>
              </a:rPr>
              <a:t>But to call it science would be more proper and useful.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reasons for this is that just as in science we draw conclusions after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making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 systematic study by inventing new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methods.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Therefore,  jurisprudence comprises philosophy of law and its object is not to discover new rules but to reflect on the rules already known.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69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jurisprudence has been said to be a Leviathan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(an enormous discipline that involves interdisciplinary study and research.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i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We cannot 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learn law by learning law because law is made  as part of other disciplines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e.g. history, economics, sociology etc.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Freeman says that 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there are many rooms in the mansion of jurisprudence. </a:t>
            </a:r>
            <a:r>
              <a:rPr lang="en-US" b="1" u="sng" dirty="0">
                <a:solidFill>
                  <a:prstClr val="black"/>
                </a:solidFill>
                <a:latin typeface="Calibri"/>
              </a:rPr>
              <a:t>‘ it gives  jurisprudence a somewhat  amorphous ( something without shape or form)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if not parasitic nature which makes it difficult to characterize the discipline.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82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IS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The law = system of norms that sets or describes standards and rules of human behavior that should be followed.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Failure to follow these rules and standards will attract sanctions.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 According to HL Harts (1961) he analyses law as a system of rules/ statements of accepted standards of behavior.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37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WHAT IS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The eyes are one of the most important parts of human body.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Almost all human activities and the movements of the body are possible only through them.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Unless man can see anything properly, he cannot do any work.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Tw Cen MT" panose="020B0602020104020603" pitchFamily="34" charset="0"/>
              </a:rPr>
              <a:t>The reason for calling jurisprudence the ‘ the eye of law’ is that jurisprudence functions for law in the same manner as the eyes do in the human body.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18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FUNCTIONS OF JURISPRUDENCE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The main function of jurisprudence is to study the origin of law, its development and its contribution towards society.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The matters of birth, marriages, death, succession etc., are equally controlled by laws</a:t>
            </a:r>
            <a:r>
              <a:rPr lang="en-US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. </a:t>
            </a:r>
            <a:endParaRPr 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It is the well known saying that </a:t>
            </a:r>
            <a:r>
              <a:rPr lang="en-US" sz="2200" b="1" dirty="0">
                <a:solidFill>
                  <a:srgbClr val="FF0000"/>
                </a:solidFill>
                <a:latin typeface="Tw Cen MT" panose="020B0602020104020603" pitchFamily="34" charset="0"/>
              </a:rPr>
              <a:t>“ignorance of the law is no excuse,” </a:t>
            </a: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hence it is essential to know the correct basic principles of law which are contained only in the </a:t>
            </a:r>
            <a:r>
              <a:rPr lang="en-US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jurisprudence.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69510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677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Gill Sans MT</vt:lpstr>
      <vt:lpstr>Tw Cen MT</vt:lpstr>
      <vt:lpstr>Gallery</vt:lpstr>
      <vt:lpstr>UNIVERSITY OF LUSAKA SCHOOL OF LAW L403 THE NATURE OF JURISPRUDENCE</vt:lpstr>
      <vt:lpstr>INTRODUCTION</vt:lpstr>
      <vt:lpstr>INTRODUCTION</vt:lpstr>
      <vt:lpstr>INTRODUCTION</vt:lpstr>
      <vt:lpstr>INTRODUCTION</vt:lpstr>
      <vt:lpstr>INTRODUCTION</vt:lpstr>
      <vt:lpstr>WHAT IS LAW</vt:lpstr>
      <vt:lpstr>WHAT IS LAW</vt:lpstr>
      <vt:lpstr>FUNCTIONS OF JURISPRUDENCE</vt:lpstr>
      <vt:lpstr>FUNCTIONS OF JURISPRUDENCE</vt:lpstr>
      <vt:lpstr>FUNCTIONS OF JURISPRUDENCE</vt:lpstr>
      <vt:lpstr>FUNCTIONS OF JURISPRUDENCE</vt:lpstr>
      <vt:lpstr>Theory v. law</vt:lpstr>
      <vt:lpstr>Theory  v. law</vt:lpstr>
      <vt:lpstr>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LUSAKA SCHOOL OF LAW L403 THE NATURE OF JURISPRUDENCE</dc:title>
  <dc:creator>Chisanga Mutale</dc:creator>
  <cp:lastModifiedBy>MR CHISANGA</cp:lastModifiedBy>
  <cp:revision>26</cp:revision>
  <dcterms:created xsi:type="dcterms:W3CDTF">2023-07-28T10:10:47Z</dcterms:created>
  <dcterms:modified xsi:type="dcterms:W3CDTF">2023-07-31T14:28:09Z</dcterms:modified>
</cp:coreProperties>
</file>