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6" r:id="rId9"/>
    <p:sldId id="267" r:id="rId10"/>
    <p:sldId id="268" r:id="rId11"/>
    <p:sldId id="269" r:id="rId12"/>
    <p:sldId id="271" r:id="rId13"/>
    <p:sldId id="272" r:id="rId14"/>
    <p:sldId id="273" r:id="rId15"/>
    <p:sldId id="274" r:id="rId16"/>
    <p:sldId id="275" r:id="rId17"/>
    <p:sldId id="276"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000000"/>
              </a:solidFill>
              <a:latin typeface="Gill Sans MT" pitchFamily="34" charset="0"/>
            </a:endParaRPr>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000000"/>
              </a:solidFill>
              <a:latin typeface="Gill Sans MT" pitchFamily="34" charset="0"/>
            </a:endParaRPr>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lstStyle>
          <a:p>
            <a:fld id="{D3CA7906-1079-4305-A088-3331E5BB1ADE}" type="datetimeFigureOut">
              <a:rPr lang="en-ZA" altLang="en-US"/>
              <a:pPr/>
              <a:t>2023/11/06</a:t>
            </a:fld>
            <a:endParaRPr lang="en-ZA" altLang="en-US"/>
          </a:p>
        </p:txBody>
      </p:sp>
      <p:sp>
        <p:nvSpPr>
          <p:cNvPr id="7" name="Footer Placeholder 19"/>
          <p:cNvSpPr>
            <a:spLocks noGrp="1"/>
          </p:cNvSpPr>
          <p:nvPr>
            <p:ph type="ftr" sz="quarter" idx="11"/>
          </p:nvPr>
        </p:nvSpPr>
        <p:spPr/>
        <p:txBody>
          <a:bodyPr/>
          <a:lstStyle>
            <a:lvl1pPr>
              <a:defRPr/>
            </a:lvl1pPr>
          </a:lstStyle>
          <a:p>
            <a:endParaRPr lang="en-ZA" altLang="en-US"/>
          </a:p>
        </p:txBody>
      </p:sp>
      <p:sp>
        <p:nvSpPr>
          <p:cNvPr id="8" name="Slide Number Placeholder 9"/>
          <p:cNvSpPr>
            <a:spLocks noGrp="1"/>
          </p:cNvSpPr>
          <p:nvPr>
            <p:ph type="sldNum" sz="quarter" idx="12"/>
          </p:nvPr>
        </p:nvSpPr>
        <p:spPr/>
        <p:txBody>
          <a:bodyPr/>
          <a:lstStyle>
            <a:lvl1pPr>
              <a:defRPr/>
            </a:lvl1pPr>
          </a:lstStyle>
          <a:p>
            <a:fld id="{96A31060-0640-4BA6-A799-919E08BD18EB}" type="slidenum">
              <a:rPr lang="en-ZA" altLang="en-US"/>
              <a:pPr/>
              <a:t>‹#›</a:t>
            </a:fld>
            <a:endParaRPr lang="en-ZA" altLang="en-US"/>
          </a:p>
        </p:txBody>
      </p:sp>
    </p:spTree>
    <p:extLst>
      <p:ext uri="{BB962C8B-B14F-4D97-AF65-F5344CB8AC3E}">
        <p14:creationId xmlns:p14="http://schemas.microsoft.com/office/powerpoint/2010/main" val="3360548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fld id="{4304A362-3158-4CC7-8263-615CA8132F9B}" type="datetimeFigureOut">
              <a:rPr lang="en-ZA" altLang="en-US"/>
              <a:pPr/>
              <a:t>2023/11/06</a:t>
            </a:fld>
            <a:endParaRPr lang="en-ZA" altLang="en-US"/>
          </a:p>
        </p:txBody>
      </p:sp>
      <p:sp>
        <p:nvSpPr>
          <p:cNvPr id="5" name="Footer Placeholder 9"/>
          <p:cNvSpPr>
            <a:spLocks noGrp="1"/>
          </p:cNvSpPr>
          <p:nvPr>
            <p:ph type="ftr" sz="quarter" idx="11"/>
          </p:nvPr>
        </p:nvSpPr>
        <p:spPr/>
        <p:txBody>
          <a:bodyPr/>
          <a:lstStyle>
            <a:lvl1pPr>
              <a:defRPr/>
            </a:lvl1pPr>
          </a:lstStyle>
          <a:p>
            <a:endParaRPr lang="en-ZA" altLang="en-US"/>
          </a:p>
        </p:txBody>
      </p:sp>
      <p:sp>
        <p:nvSpPr>
          <p:cNvPr id="6" name="Slide Number Placeholder 21"/>
          <p:cNvSpPr>
            <a:spLocks noGrp="1"/>
          </p:cNvSpPr>
          <p:nvPr>
            <p:ph type="sldNum" sz="quarter" idx="12"/>
          </p:nvPr>
        </p:nvSpPr>
        <p:spPr/>
        <p:txBody>
          <a:bodyPr/>
          <a:lstStyle>
            <a:lvl1pPr>
              <a:defRPr/>
            </a:lvl1pPr>
          </a:lstStyle>
          <a:p>
            <a:fld id="{E50DF216-9B6F-4703-9E84-2F8AD581DA2E}" type="slidenum">
              <a:rPr lang="en-ZA" altLang="en-US"/>
              <a:pPr/>
              <a:t>‹#›</a:t>
            </a:fld>
            <a:endParaRPr lang="en-ZA" altLang="en-US"/>
          </a:p>
        </p:txBody>
      </p:sp>
    </p:spTree>
    <p:extLst>
      <p:ext uri="{BB962C8B-B14F-4D97-AF65-F5344CB8AC3E}">
        <p14:creationId xmlns:p14="http://schemas.microsoft.com/office/powerpoint/2010/main" val="424266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fld id="{E3A71754-FA15-4C70-A84C-CD8A746196DD}" type="datetimeFigureOut">
              <a:rPr lang="en-ZA" altLang="en-US"/>
              <a:pPr/>
              <a:t>2023/11/06</a:t>
            </a:fld>
            <a:endParaRPr lang="en-ZA" altLang="en-US"/>
          </a:p>
        </p:txBody>
      </p:sp>
      <p:sp>
        <p:nvSpPr>
          <p:cNvPr id="5" name="Footer Placeholder 9"/>
          <p:cNvSpPr>
            <a:spLocks noGrp="1"/>
          </p:cNvSpPr>
          <p:nvPr>
            <p:ph type="ftr" sz="quarter" idx="11"/>
          </p:nvPr>
        </p:nvSpPr>
        <p:spPr/>
        <p:txBody>
          <a:bodyPr/>
          <a:lstStyle>
            <a:lvl1pPr>
              <a:defRPr/>
            </a:lvl1pPr>
          </a:lstStyle>
          <a:p>
            <a:endParaRPr lang="en-ZA" altLang="en-US"/>
          </a:p>
        </p:txBody>
      </p:sp>
      <p:sp>
        <p:nvSpPr>
          <p:cNvPr id="6" name="Slide Number Placeholder 21"/>
          <p:cNvSpPr>
            <a:spLocks noGrp="1"/>
          </p:cNvSpPr>
          <p:nvPr>
            <p:ph type="sldNum" sz="quarter" idx="12"/>
          </p:nvPr>
        </p:nvSpPr>
        <p:spPr/>
        <p:txBody>
          <a:bodyPr/>
          <a:lstStyle>
            <a:lvl1pPr>
              <a:defRPr/>
            </a:lvl1pPr>
          </a:lstStyle>
          <a:p>
            <a:fld id="{2E0A3859-0D7A-42F2-B09E-48220BAA93C7}" type="slidenum">
              <a:rPr lang="en-ZA" altLang="en-US"/>
              <a:pPr/>
              <a:t>‹#›</a:t>
            </a:fld>
            <a:endParaRPr lang="en-ZA" altLang="en-US"/>
          </a:p>
        </p:txBody>
      </p:sp>
    </p:spTree>
    <p:extLst>
      <p:ext uri="{BB962C8B-B14F-4D97-AF65-F5344CB8AC3E}">
        <p14:creationId xmlns:p14="http://schemas.microsoft.com/office/powerpoint/2010/main" val="3811881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fld id="{A3C1EDB2-EE6C-457D-89A9-2E68EFBD4916}" type="datetimeFigureOut">
              <a:rPr lang="en-ZA" altLang="en-US"/>
              <a:pPr/>
              <a:t>2023/11/06</a:t>
            </a:fld>
            <a:endParaRPr lang="en-ZA" altLang="en-US"/>
          </a:p>
        </p:txBody>
      </p:sp>
      <p:sp>
        <p:nvSpPr>
          <p:cNvPr id="5" name="Footer Placeholder 9"/>
          <p:cNvSpPr>
            <a:spLocks noGrp="1"/>
          </p:cNvSpPr>
          <p:nvPr>
            <p:ph type="ftr" sz="quarter" idx="11"/>
          </p:nvPr>
        </p:nvSpPr>
        <p:spPr/>
        <p:txBody>
          <a:bodyPr/>
          <a:lstStyle>
            <a:lvl1pPr>
              <a:defRPr/>
            </a:lvl1pPr>
          </a:lstStyle>
          <a:p>
            <a:endParaRPr lang="en-ZA" altLang="en-US"/>
          </a:p>
        </p:txBody>
      </p:sp>
      <p:sp>
        <p:nvSpPr>
          <p:cNvPr id="6" name="Slide Number Placeholder 21"/>
          <p:cNvSpPr>
            <a:spLocks noGrp="1"/>
          </p:cNvSpPr>
          <p:nvPr>
            <p:ph type="sldNum" sz="quarter" idx="12"/>
          </p:nvPr>
        </p:nvSpPr>
        <p:spPr/>
        <p:txBody>
          <a:bodyPr/>
          <a:lstStyle>
            <a:lvl1pPr>
              <a:defRPr/>
            </a:lvl1pPr>
          </a:lstStyle>
          <a:p>
            <a:fld id="{8281BE45-E7F8-41EE-ACC6-2800D73FDCE1}" type="slidenum">
              <a:rPr lang="en-ZA" altLang="en-US"/>
              <a:pPr/>
              <a:t>‹#›</a:t>
            </a:fld>
            <a:endParaRPr lang="en-ZA" altLang="en-US"/>
          </a:p>
        </p:txBody>
      </p:sp>
    </p:spTree>
    <p:extLst>
      <p:ext uri="{BB962C8B-B14F-4D97-AF65-F5344CB8AC3E}">
        <p14:creationId xmlns:p14="http://schemas.microsoft.com/office/powerpoint/2010/main" val="1452999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000000"/>
              </a:solidFill>
              <a:latin typeface="Gill Sans MT" pitchFamily="34" charset="0"/>
            </a:endParaRPr>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000000"/>
              </a:solidFill>
              <a:latin typeface="Gill Sans MT" pitchFamily="34" charset="0"/>
            </a:endParaRPr>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lstStyle>
          <a:p>
            <a:fld id="{F09528A4-D5AA-4A55-9ED4-06DE190D5B2E}" type="datetimeFigureOut">
              <a:rPr lang="en-ZA" altLang="en-US"/>
              <a:pPr/>
              <a:t>2023/11/06</a:t>
            </a:fld>
            <a:endParaRPr lang="en-ZA" altLang="en-US"/>
          </a:p>
        </p:txBody>
      </p:sp>
      <p:sp>
        <p:nvSpPr>
          <p:cNvPr id="9" name="Footer Placeholder 4"/>
          <p:cNvSpPr>
            <a:spLocks noGrp="1"/>
          </p:cNvSpPr>
          <p:nvPr>
            <p:ph type="ftr" sz="quarter" idx="11"/>
          </p:nvPr>
        </p:nvSpPr>
        <p:spPr/>
        <p:txBody>
          <a:bodyPr/>
          <a:lstStyle>
            <a:lvl1pPr>
              <a:defRPr/>
            </a:lvl1pPr>
          </a:lstStyle>
          <a:p>
            <a:endParaRPr lang="en-ZA" altLang="en-US"/>
          </a:p>
        </p:txBody>
      </p:sp>
      <p:sp>
        <p:nvSpPr>
          <p:cNvPr id="10" name="Slide Number Placeholder 5"/>
          <p:cNvSpPr>
            <a:spLocks noGrp="1"/>
          </p:cNvSpPr>
          <p:nvPr>
            <p:ph type="sldNum" sz="quarter" idx="12"/>
          </p:nvPr>
        </p:nvSpPr>
        <p:spPr/>
        <p:txBody>
          <a:bodyPr/>
          <a:lstStyle>
            <a:lvl1pPr>
              <a:defRPr/>
            </a:lvl1pPr>
          </a:lstStyle>
          <a:p>
            <a:fld id="{8EEC193A-444C-43EB-854C-2B29DC9E419D}" type="slidenum">
              <a:rPr lang="en-ZA" altLang="en-US"/>
              <a:pPr/>
              <a:t>‹#›</a:t>
            </a:fld>
            <a:endParaRPr lang="en-ZA" altLang="en-US"/>
          </a:p>
        </p:txBody>
      </p:sp>
    </p:spTree>
    <p:extLst>
      <p:ext uri="{BB962C8B-B14F-4D97-AF65-F5344CB8AC3E}">
        <p14:creationId xmlns:p14="http://schemas.microsoft.com/office/powerpoint/2010/main" val="3869945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fld id="{B3F888F4-993E-4E2B-BD05-E2208CD36329}" type="datetimeFigureOut">
              <a:rPr lang="en-ZA" altLang="en-US"/>
              <a:pPr/>
              <a:t>2023/11/06</a:t>
            </a:fld>
            <a:endParaRPr lang="en-ZA" altLang="en-US"/>
          </a:p>
        </p:txBody>
      </p:sp>
      <p:sp>
        <p:nvSpPr>
          <p:cNvPr id="6" name="Footer Placeholder 9"/>
          <p:cNvSpPr>
            <a:spLocks noGrp="1"/>
          </p:cNvSpPr>
          <p:nvPr>
            <p:ph type="ftr" sz="quarter" idx="11"/>
          </p:nvPr>
        </p:nvSpPr>
        <p:spPr/>
        <p:txBody>
          <a:bodyPr/>
          <a:lstStyle>
            <a:lvl1pPr>
              <a:defRPr/>
            </a:lvl1pPr>
          </a:lstStyle>
          <a:p>
            <a:endParaRPr lang="en-ZA" altLang="en-US"/>
          </a:p>
        </p:txBody>
      </p:sp>
      <p:sp>
        <p:nvSpPr>
          <p:cNvPr id="7" name="Slide Number Placeholder 21"/>
          <p:cNvSpPr>
            <a:spLocks noGrp="1"/>
          </p:cNvSpPr>
          <p:nvPr>
            <p:ph type="sldNum" sz="quarter" idx="12"/>
          </p:nvPr>
        </p:nvSpPr>
        <p:spPr/>
        <p:txBody>
          <a:bodyPr/>
          <a:lstStyle>
            <a:lvl1pPr>
              <a:defRPr/>
            </a:lvl1pPr>
          </a:lstStyle>
          <a:p>
            <a:fld id="{3A701ED4-4F87-4567-9AC8-711079C54A7A}" type="slidenum">
              <a:rPr lang="en-ZA" altLang="en-US"/>
              <a:pPr/>
              <a:t>‹#›</a:t>
            </a:fld>
            <a:endParaRPr lang="en-ZA" altLang="en-US"/>
          </a:p>
        </p:txBody>
      </p:sp>
    </p:spTree>
    <p:extLst>
      <p:ext uri="{BB962C8B-B14F-4D97-AF65-F5344CB8AC3E}">
        <p14:creationId xmlns:p14="http://schemas.microsoft.com/office/powerpoint/2010/main" val="2899680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DF71D2F6-DE0E-47F0-B7A8-566FCA25CE69}" type="datetimeFigureOut">
              <a:rPr lang="en-ZA" altLang="en-US"/>
              <a:pPr/>
              <a:t>2023/11/06</a:t>
            </a:fld>
            <a:endParaRPr lang="en-ZA" altLang="en-US"/>
          </a:p>
        </p:txBody>
      </p:sp>
      <p:sp>
        <p:nvSpPr>
          <p:cNvPr id="8" name="Footer Placeholder 7"/>
          <p:cNvSpPr>
            <a:spLocks noGrp="1"/>
          </p:cNvSpPr>
          <p:nvPr>
            <p:ph type="ftr" sz="quarter" idx="11"/>
          </p:nvPr>
        </p:nvSpPr>
        <p:spPr/>
        <p:txBody>
          <a:bodyPr/>
          <a:lstStyle>
            <a:lvl1pPr>
              <a:defRPr/>
            </a:lvl1pPr>
          </a:lstStyle>
          <a:p>
            <a:endParaRPr lang="en-ZA" altLang="en-US"/>
          </a:p>
        </p:txBody>
      </p:sp>
      <p:sp>
        <p:nvSpPr>
          <p:cNvPr id="9" name="Slide Number Placeholder 8"/>
          <p:cNvSpPr>
            <a:spLocks noGrp="1"/>
          </p:cNvSpPr>
          <p:nvPr>
            <p:ph type="sldNum" sz="quarter" idx="12"/>
          </p:nvPr>
        </p:nvSpPr>
        <p:spPr/>
        <p:txBody>
          <a:bodyPr/>
          <a:lstStyle>
            <a:lvl1pPr>
              <a:defRPr/>
            </a:lvl1pPr>
          </a:lstStyle>
          <a:p>
            <a:fld id="{A0923273-65F3-43F5-9AC0-1B6C9AE7ED17}" type="slidenum">
              <a:rPr lang="en-ZA" altLang="en-US"/>
              <a:pPr/>
              <a:t>‹#›</a:t>
            </a:fld>
            <a:endParaRPr lang="en-ZA" altLang="en-US"/>
          </a:p>
        </p:txBody>
      </p:sp>
    </p:spTree>
    <p:extLst>
      <p:ext uri="{BB962C8B-B14F-4D97-AF65-F5344CB8AC3E}">
        <p14:creationId xmlns:p14="http://schemas.microsoft.com/office/powerpoint/2010/main" val="215049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fld id="{61B5FE51-3AC5-4075-9ACC-7BB73503F774}" type="datetimeFigureOut">
              <a:rPr lang="en-ZA" altLang="en-US"/>
              <a:pPr/>
              <a:t>2023/11/06</a:t>
            </a:fld>
            <a:endParaRPr lang="en-ZA" altLang="en-US"/>
          </a:p>
        </p:txBody>
      </p:sp>
      <p:sp>
        <p:nvSpPr>
          <p:cNvPr id="4" name="Footer Placeholder 9"/>
          <p:cNvSpPr>
            <a:spLocks noGrp="1"/>
          </p:cNvSpPr>
          <p:nvPr>
            <p:ph type="ftr" sz="quarter" idx="11"/>
          </p:nvPr>
        </p:nvSpPr>
        <p:spPr/>
        <p:txBody>
          <a:bodyPr/>
          <a:lstStyle>
            <a:lvl1pPr>
              <a:defRPr/>
            </a:lvl1pPr>
          </a:lstStyle>
          <a:p>
            <a:endParaRPr lang="en-ZA" altLang="en-US"/>
          </a:p>
        </p:txBody>
      </p:sp>
      <p:sp>
        <p:nvSpPr>
          <p:cNvPr id="5" name="Slide Number Placeholder 21"/>
          <p:cNvSpPr>
            <a:spLocks noGrp="1"/>
          </p:cNvSpPr>
          <p:nvPr>
            <p:ph type="sldNum" sz="quarter" idx="12"/>
          </p:nvPr>
        </p:nvSpPr>
        <p:spPr/>
        <p:txBody>
          <a:bodyPr/>
          <a:lstStyle>
            <a:lvl1pPr>
              <a:defRPr/>
            </a:lvl1pPr>
          </a:lstStyle>
          <a:p>
            <a:fld id="{FB95EAE5-1980-4B64-85A7-172039DBFB48}" type="slidenum">
              <a:rPr lang="en-ZA" altLang="en-US"/>
              <a:pPr/>
              <a:t>‹#›</a:t>
            </a:fld>
            <a:endParaRPr lang="en-ZA" altLang="en-US"/>
          </a:p>
        </p:txBody>
      </p:sp>
    </p:spTree>
    <p:extLst>
      <p:ext uri="{BB962C8B-B14F-4D97-AF65-F5344CB8AC3E}">
        <p14:creationId xmlns:p14="http://schemas.microsoft.com/office/powerpoint/2010/main" val="602021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4" name="Date Placeholder 1"/>
          <p:cNvSpPr>
            <a:spLocks noGrp="1"/>
          </p:cNvSpPr>
          <p:nvPr>
            <p:ph type="dt" sz="half" idx="10"/>
          </p:nvPr>
        </p:nvSpPr>
        <p:spPr/>
        <p:txBody>
          <a:bodyPr/>
          <a:lstStyle>
            <a:lvl1pPr>
              <a:defRPr/>
            </a:lvl1pPr>
          </a:lstStyle>
          <a:p>
            <a:fld id="{2B8B61D3-CE85-40E5-B9AD-64F953E48332}" type="datetimeFigureOut">
              <a:rPr lang="en-ZA" altLang="en-US"/>
              <a:pPr/>
              <a:t>2023/11/06</a:t>
            </a:fld>
            <a:endParaRPr lang="en-ZA" altLang="en-US"/>
          </a:p>
        </p:txBody>
      </p:sp>
      <p:sp>
        <p:nvSpPr>
          <p:cNvPr id="5" name="Footer Placeholder 2"/>
          <p:cNvSpPr>
            <a:spLocks noGrp="1"/>
          </p:cNvSpPr>
          <p:nvPr>
            <p:ph type="ftr" sz="quarter" idx="11"/>
          </p:nvPr>
        </p:nvSpPr>
        <p:spPr/>
        <p:txBody>
          <a:bodyPr/>
          <a:lstStyle>
            <a:lvl1pPr>
              <a:defRPr/>
            </a:lvl1pPr>
          </a:lstStyle>
          <a:p>
            <a:endParaRPr lang="en-ZA" altLang="en-US"/>
          </a:p>
        </p:txBody>
      </p:sp>
      <p:sp>
        <p:nvSpPr>
          <p:cNvPr id="6" name="Slide Number Placeholder 3"/>
          <p:cNvSpPr>
            <a:spLocks noGrp="1"/>
          </p:cNvSpPr>
          <p:nvPr>
            <p:ph type="sldNum" sz="quarter" idx="12"/>
          </p:nvPr>
        </p:nvSpPr>
        <p:spPr/>
        <p:txBody>
          <a:bodyPr/>
          <a:lstStyle>
            <a:lvl1pPr>
              <a:defRPr/>
            </a:lvl1pPr>
          </a:lstStyle>
          <a:p>
            <a:fld id="{E944B288-2498-4725-8004-3BA4127C1A94}" type="slidenum">
              <a:rPr lang="en-ZA" altLang="en-US"/>
              <a:pPr/>
              <a:t>‹#›</a:t>
            </a:fld>
            <a:endParaRPr lang="en-ZA" altLang="en-US"/>
          </a:p>
        </p:txBody>
      </p:sp>
    </p:spTree>
    <p:extLst>
      <p:ext uri="{BB962C8B-B14F-4D97-AF65-F5344CB8AC3E}">
        <p14:creationId xmlns:p14="http://schemas.microsoft.com/office/powerpoint/2010/main" val="1246720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BAA4DFD5-0AB2-4ACC-937B-64D5704501C9}" type="datetimeFigureOut">
              <a:rPr lang="en-ZA" altLang="en-US"/>
              <a:pPr/>
              <a:t>2023/11/06</a:t>
            </a:fld>
            <a:endParaRPr lang="en-ZA" altLang="en-US"/>
          </a:p>
        </p:txBody>
      </p:sp>
      <p:sp>
        <p:nvSpPr>
          <p:cNvPr id="6" name="Footer Placeholder 5"/>
          <p:cNvSpPr>
            <a:spLocks noGrp="1"/>
          </p:cNvSpPr>
          <p:nvPr>
            <p:ph type="ftr" sz="quarter" idx="11"/>
          </p:nvPr>
        </p:nvSpPr>
        <p:spPr/>
        <p:txBody>
          <a:bodyPr/>
          <a:lstStyle>
            <a:lvl1pPr>
              <a:defRPr/>
            </a:lvl1pPr>
          </a:lstStyle>
          <a:p>
            <a:endParaRPr lang="en-ZA" altLang="en-US"/>
          </a:p>
        </p:txBody>
      </p:sp>
      <p:sp>
        <p:nvSpPr>
          <p:cNvPr id="7" name="Slide Number Placeholder 6"/>
          <p:cNvSpPr>
            <a:spLocks noGrp="1"/>
          </p:cNvSpPr>
          <p:nvPr>
            <p:ph type="sldNum" sz="quarter" idx="12"/>
          </p:nvPr>
        </p:nvSpPr>
        <p:spPr/>
        <p:txBody>
          <a:bodyPr/>
          <a:lstStyle>
            <a:lvl1pPr>
              <a:defRPr/>
            </a:lvl1pPr>
          </a:lstStyle>
          <a:p>
            <a:fld id="{9987972F-C5F6-41F8-A909-5E6E34E9DE3D}" type="slidenum">
              <a:rPr lang="en-ZA" altLang="en-US"/>
              <a:pPr/>
              <a:t>‹#›</a:t>
            </a:fld>
            <a:endParaRPr lang="en-ZA" altLang="en-US"/>
          </a:p>
        </p:txBody>
      </p:sp>
    </p:spTree>
    <p:extLst>
      <p:ext uri="{BB962C8B-B14F-4D97-AF65-F5344CB8AC3E}">
        <p14:creationId xmlns:p14="http://schemas.microsoft.com/office/powerpoint/2010/main" val="392102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lvl1pPr indent="-282575"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ts val="3000"/>
              </a:lnSpc>
              <a:spcBef>
                <a:spcPts val="600"/>
              </a:spcBef>
              <a:buClr>
                <a:schemeClr val="accent1"/>
              </a:buClr>
              <a:buSzPct val="80000"/>
              <a:buFont typeface="Wingdings 2" pitchFamily="18" charset="2"/>
              <a:buNone/>
            </a:pPr>
            <a:endParaRPr lang="en-US" altLang="en-US" sz="3200">
              <a:latin typeface="Gill Sans MT" pitchFamily="34" charset="0"/>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fld id="{7F5ACD42-11AA-4FE4-AC55-343E61DB044D}" type="datetimeFigureOut">
              <a:rPr lang="en-ZA" altLang="en-US"/>
              <a:pPr/>
              <a:t>2023/11/06</a:t>
            </a:fld>
            <a:endParaRPr lang="en-ZA" altLang="en-US"/>
          </a:p>
        </p:txBody>
      </p:sp>
      <p:sp>
        <p:nvSpPr>
          <p:cNvPr id="9" name="Footer Placeholder 5"/>
          <p:cNvSpPr>
            <a:spLocks noGrp="1"/>
          </p:cNvSpPr>
          <p:nvPr>
            <p:ph type="ftr" sz="quarter" idx="11"/>
          </p:nvPr>
        </p:nvSpPr>
        <p:spPr/>
        <p:txBody>
          <a:bodyPr/>
          <a:lstStyle>
            <a:lvl1pPr>
              <a:defRPr/>
            </a:lvl1pPr>
          </a:lstStyle>
          <a:p>
            <a:endParaRPr lang="en-ZA" altLang="en-US"/>
          </a:p>
        </p:txBody>
      </p:sp>
      <p:sp>
        <p:nvSpPr>
          <p:cNvPr id="10" name="Slide Number Placeholder 6"/>
          <p:cNvSpPr>
            <a:spLocks noGrp="1"/>
          </p:cNvSpPr>
          <p:nvPr>
            <p:ph type="sldNum" sz="quarter" idx="12"/>
          </p:nvPr>
        </p:nvSpPr>
        <p:spPr/>
        <p:txBody>
          <a:bodyPr/>
          <a:lstStyle>
            <a:lvl1pPr>
              <a:defRPr/>
            </a:lvl1pPr>
          </a:lstStyle>
          <a:p>
            <a:fld id="{36BBAB3C-69FE-474B-BEF3-7128166844B2}" type="slidenum">
              <a:rPr lang="en-ZA" altLang="en-US"/>
              <a:pPr/>
              <a:t>‹#›</a:t>
            </a:fld>
            <a:endParaRPr lang="en-ZA" altLang="en-US"/>
          </a:p>
        </p:txBody>
      </p:sp>
    </p:spTree>
    <p:extLst>
      <p:ext uri="{BB962C8B-B14F-4D97-AF65-F5344CB8AC3E}">
        <p14:creationId xmlns:p14="http://schemas.microsoft.com/office/powerpoint/2010/main" val="1586521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vert="horz" wrap="square" lIns="91440" tIns="45720" rIns="91440" bIns="45720" numCol="1" anchor="b" anchorCtr="0" compatLnSpc="1">
            <a:prstTxWarp prst="textNoShape">
              <a:avLst/>
            </a:prstTxWarp>
          </a:bodyPr>
          <a:lstStyle>
            <a:lvl1pPr algn="r">
              <a:defRPr sz="1200">
                <a:solidFill>
                  <a:srgbClr val="B5A788"/>
                </a:solidFill>
                <a:latin typeface="Gill Sans MT" pitchFamily="34" charset="0"/>
              </a:defRPr>
            </a:lvl1pPr>
          </a:lstStyle>
          <a:p>
            <a:fld id="{F7F3CBD8-0EF6-4093-93CB-144B3C6135FA}" type="datetimeFigureOut">
              <a:rPr lang="en-ZA" altLang="en-US"/>
              <a:pPr/>
              <a:t>2023/11/06</a:t>
            </a:fld>
            <a:endParaRPr lang="en-ZA" altLang="en-US"/>
          </a:p>
        </p:txBody>
      </p:sp>
      <p:sp>
        <p:nvSpPr>
          <p:cNvPr id="10" name="Footer Placeholder 9"/>
          <p:cNvSpPr>
            <a:spLocks noGrp="1"/>
          </p:cNvSpPr>
          <p:nvPr>
            <p:ph type="ftr" sz="quarter" idx="3"/>
          </p:nvPr>
        </p:nvSpPr>
        <p:spPr>
          <a:xfrm>
            <a:off x="5715000" y="6305550"/>
            <a:ext cx="2895600" cy="476250"/>
          </a:xfrm>
          <a:prstGeom prst="rect">
            <a:avLst/>
          </a:prstGeom>
        </p:spPr>
        <p:txBody>
          <a:bodyPr vert="horz" wrap="square" lIns="91440" tIns="45720" rIns="91440" bIns="45720" numCol="1" anchor="b" anchorCtr="0" compatLnSpc="1">
            <a:prstTxWarp prst="textNoShape">
              <a:avLst/>
            </a:prstTxWarp>
          </a:bodyPr>
          <a:lstStyle>
            <a:lvl1pPr>
              <a:defRPr sz="1200">
                <a:solidFill>
                  <a:srgbClr val="B5A788"/>
                </a:solidFill>
                <a:latin typeface="Gill Sans MT" pitchFamily="34" charset="0"/>
              </a:defRPr>
            </a:lvl1pPr>
          </a:lstStyle>
          <a:p>
            <a:endParaRPr lang="en-ZA" alt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5A788"/>
                </a:solidFill>
                <a:latin typeface="Gill Sans MT" pitchFamily="34" charset="0"/>
              </a:defRPr>
            </a:lvl1pPr>
          </a:lstStyle>
          <a:p>
            <a:fld id="{5C878E80-8C9E-4E5A-9F5D-6867023A0849}" type="slidenum">
              <a:rPr lang="en-ZA" altLang="en-US"/>
              <a:pPr/>
              <a:t>‹#›</a:t>
            </a:fld>
            <a:endParaRPr lang="en-ZA" alt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Tree>
  </p:cSld>
  <p:clrMap bg1="lt1" tx1="dk1" bg2="lt2" tx2="dk2" accent1="accent1" accent2="accent2" accent3="accent3" accent4="accent4" accent5="accent5" accent6="accent6" hlink="hlink" folHlink="folHlink"/>
  <p:sldLayoutIdLst>
    <p:sldLayoutId id="2147483717" r:id="rId1"/>
    <p:sldLayoutId id="2147483712" r:id="rId2"/>
    <p:sldLayoutId id="2147483718" r:id="rId3"/>
    <p:sldLayoutId id="2147483713" r:id="rId4"/>
    <p:sldLayoutId id="2147483719" r:id="rId5"/>
    <p:sldLayoutId id="2147483714" r:id="rId6"/>
    <p:sldLayoutId id="2147483720" r:id="rId7"/>
    <p:sldLayoutId id="2147483721" r:id="rId8"/>
    <p:sldLayoutId id="2147483722" r:id="rId9"/>
    <p:sldLayoutId id="2147483715" r:id="rId10"/>
    <p:sldLayoutId id="2147483716" r:id="rId1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3350" y="360363"/>
            <a:ext cx="7435850" cy="1196975"/>
          </a:xfrm>
        </p:spPr>
        <p:txBody>
          <a:bodyPr>
            <a:normAutofit fontScale="90000"/>
          </a:bodyPr>
          <a:lstStyle/>
          <a:p>
            <a:pPr algn="ctr" eaLnBrk="1" fontAlgn="auto" hangingPunct="1">
              <a:spcAft>
                <a:spcPts val="0"/>
              </a:spcAft>
              <a:defRPr/>
            </a:pPr>
            <a:r>
              <a:rPr lang="en-ZA" dirty="0" smtClean="0">
                <a:solidFill>
                  <a:schemeClr val="tx2">
                    <a:satMod val="130000"/>
                  </a:schemeClr>
                </a:solidFill>
              </a:rPr>
              <a:t>FORMAL AND NONFORMAL SOURCES OF LAW</a:t>
            </a:r>
            <a:endParaRPr lang="en-ZA" dirty="0">
              <a:solidFill>
                <a:schemeClr val="tx2">
                  <a:satMod val="130000"/>
                </a:schemeClr>
              </a:solidFill>
            </a:endParaRPr>
          </a:p>
        </p:txBody>
      </p:sp>
      <p:sp>
        <p:nvSpPr>
          <p:cNvPr id="8195" name="Subtitle 2"/>
          <p:cNvSpPr>
            <a:spLocks noGrp="1"/>
          </p:cNvSpPr>
          <p:nvPr>
            <p:ph type="subTitle" idx="1"/>
          </p:nvPr>
        </p:nvSpPr>
        <p:spPr>
          <a:xfrm>
            <a:off x="1258888" y="1628775"/>
            <a:ext cx="7580312" cy="4895850"/>
          </a:xfrm>
        </p:spPr>
        <p:txBody>
          <a:bodyPr/>
          <a:lstStyle/>
          <a:p>
            <a:pPr marL="541338" indent="-514350" eaLnBrk="1" hangingPunct="1">
              <a:lnSpc>
                <a:spcPct val="80000"/>
              </a:lnSpc>
            </a:pPr>
            <a:endParaRPr lang="en-ZA" altLang="en-US" sz="2400" u="sng" dirty="0" smtClean="0">
              <a:solidFill>
                <a:srgbClr val="320E04"/>
              </a:solidFill>
            </a:endParaRPr>
          </a:p>
          <a:p>
            <a:pPr marL="541338" indent="-514350" eaLnBrk="1" hangingPunct="1">
              <a:lnSpc>
                <a:spcPct val="80000"/>
              </a:lnSpc>
              <a:buFont typeface="Wingdings" pitchFamily="2" charset="2"/>
              <a:buChar char="v"/>
            </a:pPr>
            <a:r>
              <a:rPr lang="en-ZA" altLang="en-US" sz="2400" dirty="0" smtClean="0">
                <a:solidFill>
                  <a:srgbClr val="320E04"/>
                </a:solidFill>
              </a:rPr>
              <a:t>Since the term “Source of Law “ has thus far not acquired a uniform signification in Jurisprudence a few words must be said about this concept itself.</a:t>
            </a:r>
          </a:p>
          <a:p>
            <a:pPr marL="541338" indent="-514350" eaLnBrk="1" hangingPunct="1">
              <a:lnSpc>
                <a:spcPct val="80000"/>
              </a:lnSpc>
              <a:buFont typeface="Wingdings" pitchFamily="2" charset="2"/>
              <a:buChar char="v"/>
            </a:pPr>
            <a:endParaRPr lang="en-ZA" altLang="en-US" sz="2400" dirty="0" smtClean="0">
              <a:solidFill>
                <a:srgbClr val="320E04"/>
              </a:solidFill>
            </a:endParaRPr>
          </a:p>
          <a:p>
            <a:pPr marL="541338" indent="-514350" eaLnBrk="1" hangingPunct="1">
              <a:lnSpc>
                <a:spcPct val="80000"/>
              </a:lnSpc>
              <a:buFont typeface="Wingdings" pitchFamily="2" charset="2"/>
              <a:buChar char="v"/>
            </a:pPr>
            <a:r>
              <a:rPr lang="en-ZA" altLang="en-US" sz="2400" dirty="0" smtClean="0">
                <a:solidFill>
                  <a:srgbClr val="320E04"/>
                </a:solidFill>
              </a:rPr>
              <a:t>John Chapman </a:t>
            </a:r>
            <a:r>
              <a:rPr lang="en-ZA" altLang="en-US" sz="2400" dirty="0" err="1" smtClean="0">
                <a:solidFill>
                  <a:srgbClr val="320E04"/>
                </a:solidFill>
              </a:rPr>
              <a:t>Gray</a:t>
            </a:r>
            <a:r>
              <a:rPr lang="en-ZA" altLang="en-US" sz="2400" dirty="0" smtClean="0">
                <a:solidFill>
                  <a:srgbClr val="320E04"/>
                </a:solidFill>
              </a:rPr>
              <a:t>,  drew a sharp distinction between  </a:t>
            </a:r>
            <a:r>
              <a:rPr lang="en-ZA" altLang="en-US" sz="2400" b="1" dirty="0" smtClean="0">
                <a:solidFill>
                  <a:srgbClr val="320E04"/>
                </a:solidFill>
              </a:rPr>
              <a:t>“the Law”  </a:t>
            </a:r>
            <a:r>
              <a:rPr lang="en-ZA" altLang="en-US" sz="2400" dirty="0" smtClean="0">
                <a:solidFill>
                  <a:srgbClr val="320E04"/>
                </a:solidFill>
              </a:rPr>
              <a:t>and  </a:t>
            </a:r>
            <a:r>
              <a:rPr lang="en-ZA" altLang="en-US" sz="2400" b="1" dirty="0" smtClean="0">
                <a:solidFill>
                  <a:srgbClr val="320E04"/>
                </a:solidFill>
              </a:rPr>
              <a:t>“Source of Law”.</a:t>
            </a:r>
          </a:p>
          <a:p>
            <a:pPr marL="541338" indent="-514350" eaLnBrk="1" hangingPunct="1">
              <a:lnSpc>
                <a:spcPct val="80000"/>
              </a:lnSpc>
              <a:buFont typeface="Wingdings" pitchFamily="2" charset="2"/>
              <a:buChar char="v"/>
            </a:pPr>
            <a:endParaRPr lang="en-ZA" altLang="en-US" sz="2400" dirty="0" smtClean="0">
              <a:solidFill>
                <a:srgbClr val="320E04"/>
              </a:solidFill>
            </a:endParaRPr>
          </a:p>
          <a:p>
            <a:pPr marL="541338" indent="-514350" eaLnBrk="1" hangingPunct="1">
              <a:lnSpc>
                <a:spcPct val="80000"/>
              </a:lnSpc>
              <a:buFont typeface="Wingdings" pitchFamily="2" charset="2"/>
              <a:buChar char="v"/>
            </a:pPr>
            <a:r>
              <a:rPr lang="en-ZA" altLang="en-US" sz="2400" dirty="0" smtClean="0">
                <a:solidFill>
                  <a:srgbClr val="320E04"/>
                </a:solidFill>
              </a:rPr>
              <a:t>law consisted of the </a:t>
            </a:r>
            <a:r>
              <a:rPr lang="en-ZA" altLang="en-US" sz="2400" b="1" u="sng" dirty="0" smtClean="0">
                <a:solidFill>
                  <a:srgbClr val="320E04"/>
                </a:solidFill>
              </a:rPr>
              <a:t>rules authoritatively laid down by the courts in their decision</a:t>
            </a:r>
            <a:r>
              <a:rPr lang="en-ZA" altLang="en-US" sz="2400" b="1" dirty="0" smtClean="0">
                <a:solidFill>
                  <a:srgbClr val="320E04"/>
                </a:solidFill>
              </a:rPr>
              <a:t> </a:t>
            </a:r>
            <a:r>
              <a:rPr lang="en-ZA" altLang="en-US" sz="2400" dirty="0" smtClean="0">
                <a:solidFill>
                  <a:srgbClr val="320E04"/>
                </a:solidFill>
              </a:rPr>
              <a:t>while he looked for </a:t>
            </a:r>
          </a:p>
          <a:p>
            <a:pPr marL="541338" indent="-514350" eaLnBrk="1" hangingPunct="1">
              <a:lnSpc>
                <a:spcPct val="80000"/>
              </a:lnSpc>
              <a:buFont typeface="Wingdings" pitchFamily="2" charset="2"/>
              <a:buChar char="v"/>
            </a:pPr>
            <a:endParaRPr lang="en-ZA" altLang="en-US" sz="2400" dirty="0" smtClean="0">
              <a:solidFill>
                <a:srgbClr val="320E04"/>
              </a:solidFill>
            </a:endParaRPr>
          </a:p>
          <a:p>
            <a:pPr marL="541338" indent="-514350" eaLnBrk="1" hangingPunct="1">
              <a:lnSpc>
                <a:spcPct val="80000"/>
              </a:lnSpc>
              <a:buFont typeface="Wingdings" pitchFamily="2" charset="2"/>
              <a:buChar char="v"/>
            </a:pPr>
            <a:r>
              <a:rPr lang="en-ZA" altLang="en-US" sz="2400" dirty="0" smtClean="0">
                <a:solidFill>
                  <a:srgbClr val="320E04"/>
                </a:solidFill>
              </a:rPr>
              <a:t>its </a:t>
            </a:r>
            <a:r>
              <a:rPr lang="en-ZA" altLang="en-US" sz="2400" u="sng" dirty="0" smtClean="0">
                <a:solidFill>
                  <a:srgbClr val="320E04"/>
                </a:solidFill>
              </a:rPr>
              <a:t>sources to certain </a:t>
            </a:r>
            <a:r>
              <a:rPr lang="en-ZA" altLang="en-US" sz="2400" b="1" u="sng" dirty="0" smtClean="0">
                <a:solidFill>
                  <a:srgbClr val="320E04"/>
                </a:solidFill>
              </a:rPr>
              <a:t>legal and non legal materials upon which judges customarily fall back </a:t>
            </a:r>
            <a:r>
              <a:rPr lang="en-ZA" altLang="en-US" sz="2400" dirty="0" smtClean="0">
                <a:solidFill>
                  <a:srgbClr val="320E04"/>
                </a:solidFill>
              </a:rPr>
              <a:t>in fashioning the rules which make up the law such 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350" y="274638"/>
            <a:ext cx="7531100" cy="490537"/>
          </a:xfrm>
        </p:spPr>
        <p:txBody>
          <a:bodyPr vert="horz" wrap="square" lIns="91440" tIns="45720" rIns="91440" bIns="45720" numCol="1" anchorCtr="0" compatLnSpc="1">
            <a:prstTxWarp prst="textNoShape">
              <a:avLst/>
            </a:prstTxWarp>
            <a:normAutofit fontScale="90000"/>
          </a:bodyPr>
          <a:lstStyle/>
          <a:p>
            <a:pPr eaLnBrk="1" hangingPunct="1"/>
            <a:endParaRPr lang="en-ZA" altLang="en-US" sz="3500" smtClean="0">
              <a:effectLst>
                <a:outerShdw blurRad="38100" dist="38100" dir="2700000" algn="tl">
                  <a:srgbClr val="C0C0C0"/>
                </a:outerShdw>
              </a:effectLst>
            </a:endParaRPr>
          </a:p>
        </p:txBody>
      </p:sp>
      <p:sp>
        <p:nvSpPr>
          <p:cNvPr id="17411" name="Content Placeholder 2"/>
          <p:cNvSpPr>
            <a:spLocks noGrp="1"/>
          </p:cNvSpPr>
          <p:nvPr>
            <p:ph idx="1"/>
          </p:nvPr>
        </p:nvSpPr>
        <p:spPr>
          <a:xfrm>
            <a:off x="1403350" y="836613"/>
            <a:ext cx="7531100" cy="5411787"/>
          </a:xfrm>
        </p:spPr>
        <p:txBody>
          <a:bodyPr/>
          <a:lstStyle/>
          <a:p>
            <a:pPr eaLnBrk="1" hangingPunct="1">
              <a:lnSpc>
                <a:spcPct val="90000"/>
              </a:lnSpc>
              <a:buFont typeface="Wingdings" pitchFamily="2" charset="2"/>
              <a:buChar char="v"/>
            </a:pPr>
            <a:r>
              <a:rPr lang="en-ZA" altLang="en-US" sz="2200" smtClean="0"/>
              <a:t>c)	</a:t>
            </a:r>
            <a:r>
              <a:rPr lang="en-ZA" altLang="en-US" sz="2200" u="sng" smtClean="0"/>
              <a:t>Public Policy, Moral Convictions and Social Trend</a:t>
            </a:r>
          </a:p>
          <a:p>
            <a:pPr eaLnBrk="1" hangingPunct="1">
              <a:lnSpc>
                <a:spcPct val="90000"/>
              </a:lnSpc>
              <a:buFont typeface="Wingdings" pitchFamily="2" charset="2"/>
              <a:buChar char="v"/>
            </a:pPr>
            <a:endParaRPr lang="en-ZA" altLang="en-US" sz="2200" u="sng" smtClean="0"/>
          </a:p>
          <a:p>
            <a:pPr eaLnBrk="1" hangingPunct="1">
              <a:lnSpc>
                <a:spcPct val="90000"/>
              </a:lnSpc>
              <a:buFont typeface="Wingdings" pitchFamily="2" charset="2"/>
              <a:buChar char="v"/>
            </a:pPr>
            <a:r>
              <a:rPr lang="en-ZA" altLang="en-US" sz="2200" smtClean="0"/>
              <a:t>To confine the notion of law to what is found written in the statute books and to disregard the gloss which life has written upon it would be a narrow conception of Jurisprudence.</a:t>
            </a:r>
          </a:p>
          <a:p>
            <a:pPr eaLnBrk="1" hangingPunct="1">
              <a:lnSpc>
                <a:spcPct val="90000"/>
              </a:lnSpc>
              <a:buFont typeface="Wingdings" pitchFamily="2" charset="2"/>
              <a:buChar char="v"/>
            </a:pPr>
            <a:endParaRPr lang="en-ZA" altLang="en-US" sz="2200" smtClean="0"/>
          </a:p>
          <a:p>
            <a:pPr eaLnBrk="1" hangingPunct="1">
              <a:lnSpc>
                <a:spcPct val="90000"/>
              </a:lnSpc>
              <a:buFont typeface="Wingdings" pitchFamily="2" charset="2"/>
              <a:buChar char="v"/>
            </a:pPr>
            <a:r>
              <a:rPr lang="en-ZA" altLang="en-US" sz="2200" smtClean="0"/>
              <a:t>The Courts will recognise in this case that a settled and convenient practice by government officials reflected in public policy may be considered a legitimate source of law.  </a:t>
            </a:r>
          </a:p>
          <a:p>
            <a:pPr eaLnBrk="1" hangingPunct="1">
              <a:lnSpc>
                <a:spcPct val="90000"/>
              </a:lnSpc>
              <a:buFont typeface="Wingdings" pitchFamily="2" charset="2"/>
              <a:buChar char="v"/>
            </a:pPr>
            <a:endParaRPr lang="en-ZA" altLang="en-US" sz="2200" smtClean="0"/>
          </a:p>
          <a:p>
            <a:pPr eaLnBrk="1" hangingPunct="1">
              <a:lnSpc>
                <a:spcPct val="90000"/>
              </a:lnSpc>
              <a:buFont typeface="Wingdings" pitchFamily="2" charset="2"/>
              <a:buChar char="v"/>
            </a:pPr>
            <a:r>
              <a:rPr lang="en-ZA" altLang="en-US" sz="2200" smtClean="0"/>
              <a:t>The ascertainment of moral convictions becomes particularly important in those instances in which good moral character is made the prerequisite for the acquisition of a right or privilege or where moral turpitude causes a forfeiture of a right or privilege.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350" y="274638"/>
            <a:ext cx="7531100" cy="417512"/>
          </a:xfrm>
        </p:spPr>
        <p:txBody>
          <a:bodyPr vert="horz" wrap="square" lIns="91440" tIns="45720" rIns="91440" bIns="45720" numCol="1" anchorCtr="0" compatLnSpc="1">
            <a:prstTxWarp prst="textNoShape">
              <a:avLst/>
            </a:prstTxWarp>
            <a:normAutofit fontScale="90000"/>
          </a:bodyPr>
          <a:lstStyle/>
          <a:p>
            <a:pPr eaLnBrk="1" hangingPunct="1"/>
            <a:endParaRPr lang="en-ZA" altLang="en-US" sz="3500" smtClean="0">
              <a:effectLst>
                <a:outerShdw blurRad="38100" dist="38100" dir="2700000" algn="tl">
                  <a:srgbClr val="C0C0C0"/>
                </a:outerShdw>
              </a:effectLst>
            </a:endParaRPr>
          </a:p>
        </p:txBody>
      </p:sp>
      <p:sp>
        <p:nvSpPr>
          <p:cNvPr id="18435" name="Content Placeholder 2"/>
          <p:cNvSpPr>
            <a:spLocks noGrp="1"/>
          </p:cNvSpPr>
          <p:nvPr>
            <p:ph idx="1"/>
          </p:nvPr>
        </p:nvSpPr>
        <p:spPr>
          <a:xfrm>
            <a:off x="1403350" y="765175"/>
            <a:ext cx="7561263" cy="5832475"/>
          </a:xfrm>
        </p:spPr>
        <p:txBody>
          <a:bodyPr/>
          <a:lstStyle/>
          <a:p>
            <a:pPr eaLnBrk="1" hangingPunct="1">
              <a:lnSpc>
                <a:spcPct val="80000"/>
              </a:lnSpc>
              <a:buFont typeface="Wingdings" pitchFamily="2" charset="2"/>
              <a:buChar char="v"/>
            </a:pPr>
            <a:r>
              <a:rPr lang="en-ZA" altLang="en-US" sz="2000" smtClean="0"/>
              <a:t>d)	</a:t>
            </a:r>
            <a:r>
              <a:rPr lang="en-ZA" altLang="en-US" sz="2000" u="sng" smtClean="0"/>
              <a:t>Customary Law</a:t>
            </a:r>
          </a:p>
          <a:p>
            <a:pPr eaLnBrk="1" hangingPunct="1">
              <a:lnSpc>
                <a:spcPct val="80000"/>
              </a:lnSpc>
              <a:buFont typeface="Wingdings" pitchFamily="2" charset="2"/>
              <a:buChar char="v"/>
            </a:pPr>
            <a:r>
              <a:rPr lang="en-ZA" altLang="en-US" sz="2000" smtClean="0"/>
              <a:t>A practice which in one period of history has been viewed as non legal in nature may subsequently become elevated to the rank of a legal rule. </a:t>
            </a:r>
          </a:p>
          <a:p>
            <a:pPr eaLnBrk="1" hangingPunct="1">
              <a:lnSpc>
                <a:spcPct val="80000"/>
              </a:lnSpc>
              <a:buFont typeface="Wingdings" pitchFamily="2" charset="2"/>
              <a:buChar char="v"/>
            </a:pPr>
            <a:endParaRPr lang="en-ZA" altLang="en-US" sz="2000" smtClean="0"/>
          </a:p>
          <a:p>
            <a:pPr eaLnBrk="1" hangingPunct="1">
              <a:lnSpc>
                <a:spcPct val="80000"/>
              </a:lnSpc>
              <a:buFont typeface="Wingdings" pitchFamily="2" charset="2"/>
              <a:buChar char="v"/>
            </a:pPr>
            <a:r>
              <a:rPr lang="en-ZA" altLang="en-US" sz="2000" smtClean="0"/>
              <a:t>According to John Austin,  customary practice is to be regarded as a rule of positive morality unless and until the legislature or a judge has given it the force of law.</a:t>
            </a:r>
          </a:p>
          <a:p>
            <a:pPr eaLnBrk="1" hangingPunct="1">
              <a:lnSpc>
                <a:spcPct val="80000"/>
              </a:lnSpc>
              <a:buFont typeface="Wingdings" pitchFamily="2" charset="2"/>
              <a:buChar char="v"/>
            </a:pPr>
            <a:endParaRPr lang="en-ZA" altLang="en-US" sz="2000" smtClean="0"/>
          </a:p>
          <a:p>
            <a:pPr eaLnBrk="1" hangingPunct="1">
              <a:lnSpc>
                <a:spcPct val="80000"/>
              </a:lnSpc>
              <a:buFont typeface="Wingdings" pitchFamily="2" charset="2"/>
              <a:buChar char="v"/>
            </a:pPr>
            <a:r>
              <a:rPr lang="en-ZA" altLang="en-US" sz="2000" smtClean="0"/>
              <a:t>Habitual observance of a custom, even though accompanied by a firm conviction of its legally binding character, does not suffice to convert the custom into law</a:t>
            </a:r>
          </a:p>
          <a:p>
            <a:pPr eaLnBrk="1" hangingPunct="1">
              <a:lnSpc>
                <a:spcPct val="80000"/>
              </a:lnSpc>
              <a:buFont typeface="Wingdings" pitchFamily="2" charset="2"/>
              <a:buChar char="v"/>
            </a:pPr>
            <a:endParaRPr lang="en-ZA" altLang="en-US" sz="2000" smtClean="0"/>
          </a:p>
          <a:p>
            <a:pPr eaLnBrk="1" hangingPunct="1">
              <a:lnSpc>
                <a:spcPct val="80000"/>
              </a:lnSpc>
              <a:buFont typeface="Wingdings" pitchFamily="2" charset="2"/>
              <a:buChar char="v"/>
            </a:pPr>
            <a:r>
              <a:rPr lang="en-ZA" altLang="en-US" sz="2000" smtClean="0"/>
              <a:t>It is the recognition and sanction of the sovereign which impresses upon the custom the dignity of law.</a:t>
            </a:r>
          </a:p>
          <a:p>
            <a:pPr eaLnBrk="1" hangingPunct="1">
              <a:lnSpc>
                <a:spcPct val="80000"/>
              </a:lnSpc>
              <a:buFont typeface="Wingdings" pitchFamily="2" charset="2"/>
              <a:buChar char="v"/>
            </a:pPr>
            <a:endParaRPr lang="en-ZA" altLang="en-US" sz="2000" smtClean="0"/>
          </a:p>
          <a:p>
            <a:pPr eaLnBrk="1" hangingPunct="1">
              <a:lnSpc>
                <a:spcPct val="80000"/>
              </a:lnSpc>
              <a:buFont typeface="Wingdings" pitchFamily="2" charset="2"/>
              <a:buChar char="v"/>
            </a:pPr>
            <a:r>
              <a:rPr lang="en-ZA" altLang="en-US" sz="2000" smtClean="0"/>
              <a:t>This position is necessitated by the Austinian theory of positive law according to which law arises fro establishment by political superiors and never from  spontaneous adoption of normative standards by the governed.</a:t>
            </a:r>
          </a:p>
          <a:p>
            <a:pPr eaLnBrk="1" hangingPunct="1">
              <a:lnSpc>
                <a:spcPct val="80000"/>
              </a:lnSpc>
              <a:buFont typeface="Wingdings" pitchFamily="2" charset="2"/>
              <a:buChar char="v"/>
            </a:pPr>
            <a:endParaRPr lang="en-ZA" altLang="en-US" sz="20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92493"/>
            <a:ext cx="7499350" cy="1143000"/>
          </a:xfrm>
        </p:spPr>
        <p:txBody>
          <a:bodyPr>
            <a:normAutofit fontScale="90000"/>
          </a:bodyPr>
          <a:lstStyle/>
          <a:p>
            <a:pPr algn="ctr"/>
            <a:r>
              <a:rPr lang="en-US" dirty="0" smtClean="0"/>
              <a:t>Examples</a:t>
            </a:r>
            <a:r>
              <a:rPr lang="en-US" dirty="0"/>
              <a:t/>
            </a:r>
            <a:br>
              <a:rPr lang="en-US" dirty="0"/>
            </a:br>
            <a:endParaRPr lang="en-GB" dirty="0"/>
          </a:p>
        </p:txBody>
      </p:sp>
      <p:sp>
        <p:nvSpPr>
          <p:cNvPr id="3" name="Content Placeholder 2"/>
          <p:cNvSpPr>
            <a:spLocks noGrp="1"/>
          </p:cNvSpPr>
          <p:nvPr>
            <p:ph idx="1"/>
          </p:nvPr>
        </p:nvSpPr>
        <p:spPr/>
        <p:txBody>
          <a:bodyPr>
            <a:normAutofit fontScale="55000" lnSpcReduction="20000"/>
          </a:bodyPr>
          <a:lstStyle/>
          <a:p>
            <a:pPr algn="just"/>
            <a:r>
              <a:rPr lang="en-US" dirty="0"/>
              <a:t>The sources of international law are what courts and other international tribunals rely on to determine the content of international law. Article 38(1) of the Statute of the ICJ lists the sources that the court is permitted to use. Most writers regard this list as being reasonably complete and one that other international courts should use as well. Article 38(1) provides that: </a:t>
            </a:r>
            <a:endParaRPr lang="en-US" dirty="0" smtClean="0"/>
          </a:p>
          <a:p>
            <a:pPr algn="just"/>
            <a:r>
              <a:rPr lang="en-US" b="1" dirty="0" smtClean="0"/>
              <a:t>The </a:t>
            </a:r>
            <a:r>
              <a:rPr lang="en-US" b="1" dirty="0"/>
              <a:t>Court, whose function is to decide in accordance with international law such </a:t>
            </a:r>
            <a:r>
              <a:rPr lang="en-US" b="1" dirty="0" smtClean="0"/>
              <a:t>disputes </a:t>
            </a:r>
            <a:r>
              <a:rPr lang="en-US" b="1" dirty="0"/>
              <a:t>as are submitted to it, shall apply: </a:t>
            </a:r>
            <a:endParaRPr lang="en-US" b="1" dirty="0" smtClean="0"/>
          </a:p>
          <a:p>
            <a:pPr algn="just"/>
            <a:r>
              <a:rPr lang="en-US" b="1" dirty="0" smtClean="0"/>
              <a:t>a</a:t>
            </a:r>
            <a:r>
              <a:rPr lang="en-US" b="1" dirty="0"/>
              <a:t>. international conventions, whether general or particular, establishing rules expressly recognized by the contesting states; </a:t>
            </a:r>
            <a:endParaRPr lang="en-US" b="1" dirty="0" smtClean="0"/>
          </a:p>
          <a:p>
            <a:pPr algn="just"/>
            <a:r>
              <a:rPr lang="en-US" b="1" dirty="0" smtClean="0"/>
              <a:t>b</a:t>
            </a:r>
            <a:r>
              <a:rPr lang="en-US" b="1" dirty="0"/>
              <a:t>. international custom, as evidence of a general practice accepted as law; </a:t>
            </a:r>
            <a:endParaRPr lang="en-US" b="1" dirty="0" smtClean="0"/>
          </a:p>
          <a:p>
            <a:pPr algn="just"/>
            <a:r>
              <a:rPr lang="en-US" b="1" dirty="0" smtClean="0"/>
              <a:t>c</a:t>
            </a:r>
            <a:r>
              <a:rPr lang="en-US" b="1" dirty="0"/>
              <a:t>. the general principles of law recognized by civilized nations; </a:t>
            </a:r>
            <a:endParaRPr lang="en-US" b="1" dirty="0" smtClean="0"/>
          </a:p>
          <a:p>
            <a:pPr algn="just"/>
            <a:r>
              <a:rPr lang="en-US" b="1" dirty="0" smtClean="0"/>
              <a:t>d</a:t>
            </a:r>
            <a:r>
              <a:rPr lang="en-US" b="1" dirty="0"/>
              <a:t>. subject to the provisions of Article 59, judicial decisions and the teachings of the most highly qualified publicists of the various nations, as a subsidiary means for the determination of rules of law.</a:t>
            </a:r>
            <a:endParaRPr lang="en-GB" b="1" dirty="0"/>
          </a:p>
        </p:txBody>
      </p:sp>
    </p:spTree>
    <p:extLst>
      <p:ext uri="{BB962C8B-B14F-4D97-AF65-F5344CB8AC3E}">
        <p14:creationId xmlns:p14="http://schemas.microsoft.com/office/powerpoint/2010/main" val="738302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WHAT ARE THE SOURCES OF INTERNATIONAL?</a:t>
            </a:r>
            <a:br>
              <a:rPr lang="en-US" dirty="0"/>
            </a:br>
            <a:endParaRPr lang="en-GB" dirty="0"/>
          </a:p>
        </p:txBody>
      </p:sp>
      <p:sp>
        <p:nvSpPr>
          <p:cNvPr id="3" name="Content Placeholder 2"/>
          <p:cNvSpPr>
            <a:spLocks noGrp="1"/>
          </p:cNvSpPr>
          <p:nvPr>
            <p:ph idx="1"/>
          </p:nvPr>
        </p:nvSpPr>
        <p:spPr/>
        <p:txBody>
          <a:bodyPr>
            <a:normAutofit fontScale="70000" lnSpcReduction="20000"/>
          </a:bodyPr>
          <a:lstStyle/>
          <a:p>
            <a:pPr algn="just"/>
            <a:r>
              <a:rPr lang="en-US" dirty="0"/>
              <a:t>This listing implies a hierarchy, or order, in which these sources are to be relied </a:t>
            </a:r>
            <a:r>
              <a:rPr lang="en-US" dirty="0" smtClean="0"/>
              <a:t>on. That </a:t>
            </a:r>
            <a:r>
              <a:rPr lang="en-US" dirty="0"/>
              <a:t>is, treaties or conventions are to be turned to before custom, custom before general principles of law, and general principles before judicial decisions or publicists’ writings. </a:t>
            </a:r>
            <a:endParaRPr lang="en-US" dirty="0" smtClean="0"/>
          </a:p>
          <a:p>
            <a:pPr algn="just"/>
            <a:r>
              <a:rPr lang="en-US" dirty="0" smtClean="0"/>
              <a:t>Strictly </a:t>
            </a:r>
            <a:r>
              <a:rPr lang="en-US" dirty="0"/>
              <a:t>speaking, Article 38(1) does not require a ranking or hierarchy; but in practice the ICJ and other tribunals turn first to treaties. This is appropriate because treaties (especially those ratified by the states’ parties involved in a dispute) are clear-cut statements of the rules the court should apply. </a:t>
            </a:r>
            <a:endParaRPr lang="en-US" dirty="0" smtClean="0"/>
          </a:p>
          <a:p>
            <a:pPr algn="just"/>
            <a:r>
              <a:rPr lang="en-US" dirty="0" smtClean="0"/>
              <a:t>Also</a:t>
            </a:r>
            <a:r>
              <a:rPr lang="en-US" dirty="0"/>
              <a:t>, customary law, which is based on practice, is often more specific than general principles of law, which are usually found inductively by legal writers who have examined the long-standing practices of states</a:t>
            </a:r>
            <a:endParaRPr lang="en-GB" dirty="0"/>
          </a:p>
        </p:txBody>
      </p:sp>
    </p:spTree>
    <p:extLst>
      <p:ext uri="{BB962C8B-B14F-4D97-AF65-F5344CB8AC3E}">
        <p14:creationId xmlns:p14="http://schemas.microsoft.com/office/powerpoint/2010/main" val="1167221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lnSpc>
                <a:spcPct val="120000"/>
              </a:lnSpc>
              <a:spcBef>
                <a:spcPts val="750"/>
              </a:spcBef>
              <a:buClr>
                <a:srgbClr val="B71E42"/>
              </a:buClr>
              <a:buSzPct val="100000"/>
            </a:pPr>
            <a:r>
              <a:rPr lang="en-US" dirty="0">
                <a:solidFill>
                  <a:prstClr val="black"/>
                </a:solidFill>
              </a:rPr>
              <a:t>WHAT ARE THE SOURCES OF INTERNATIONAL</a:t>
            </a:r>
            <a:r>
              <a:rPr lang="en-US" dirty="0" smtClean="0">
                <a:solidFill>
                  <a:prstClr val="black"/>
                </a:solidFill>
              </a:rPr>
              <a:t>?</a:t>
            </a:r>
            <a:br>
              <a:rPr lang="en-US" dirty="0" smtClean="0">
                <a:solidFill>
                  <a:prstClr val="black"/>
                </a:solidFill>
              </a:rPr>
            </a:br>
            <a:r>
              <a:rPr lang="en-US" sz="1500" dirty="0">
                <a:solidFill>
                  <a:prstClr val="black"/>
                </a:solidFill>
                <a:ea typeface="+mn-ea"/>
                <a:cs typeface="+mn-cs"/>
              </a:rPr>
              <a:t>Treaties and Conventions </a:t>
            </a:r>
            <a:br>
              <a:rPr lang="en-US" sz="1500" dirty="0">
                <a:solidFill>
                  <a:prstClr val="black"/>
                </a:solidFill>
                <a:ea typeface="+mn-ea"/>
                <a:cs typeface="+mn-cs"/>
              </a:rPr>
            </a:br>
            <a:r>
              <a:rPr lang="en-US" dirty="0">
                <a:solidFill>
                  <a:prstClr val="black"/>
                </a:solidFill>
              </a:rPr>
              <a:t/>
            </a:r>
            <a:br>
              <a:rPr lang="en-US" dirty="0">
                <a:solidFill>
                  <a:prstClr val="black"/>
                </a:solidFill>
              </a:rPr>
            </a:br>
            <a:endParaRPr lang="en-GB" dirty="0"/>
          </a:p>
        </p:txBody>
      </p:sp>
      <p:sp>
        <p:nvSpPr>
          <p:cNvPr id="3" name="Content Placeholder 2"/>
          <p:cNvSpPr>
            <a:spLocks noGrp="1"/>
          </p:cNvSpPr>
          <p:nvPr>
            <p:ph idx="1"/>
          </p:nvPr>
        </p:nvSpPr>
        <p:spPr/>
        <p:txBody>
          <a:bodyPr/>
          <a:lstStyle/>
          <a:p>
            <a:pPr marL="0" indent="0">
              <a:buNone/>
            </a:pPr>
            <a:endParaRPr lang="en-US" dirty="0" smtClean="0"/>
          </a:p>
          <a:p>
            <a:r>
              <a:rPr lang="en-US" dirty="0" smtClean="0"/>
              <a:t>In </a:t>
            </a:r>
            <a:r>
              <a:rPr lang="en-US" dirty="0"/>
              <a:t>international law the equivalents of legislation are treaties and conventions. Treaties are legally binding agreements between two or more states. Conventions are legally binding agreements between states sponsored by international organizations, such as the United Nations. </a:t>
            </a:r>
            <a:endParaRPr lang="en-US" dirty="0" smtClean="0"/>
          </a:p>
          <a:p>
            <a:r>
              <a:rPr lang="en-US" dirty="0" smtClean="0"/>
              <a:t>Both </a:t>
            </a:r>
            <a:r>
              <a:rPr lang="en-US" dirty="0"/>
              <a:t>are </a:t>
            </a:r>
            <a:r>
              <a:rPr lang="en-US" dirty="0" smtClean="0"/>
              <a:t>binding </a:t>
            </a:r>
            <a:r>
              <a:rPr lang="en-US" dirty="0"/>
              <a:t>upon states because of a shared sense of commitment and because one state fears that if it does not respect its promises, other states will not respect their promises.</a:t>
            </a:r>
            <a:endParaRPr lang="en-GB" dirty="0"/>
          </a:p>
        </p:txBody>
      </p:sp>
    </p:spTree>
    <p:extLst>
      <p:ext uri="{BB962C8B-B14F-4D97-AF65-F5344CB8AC3E}">
        <p14:creationId xmlns:p14="http://schemas.microsoft.com/office/powerpoint/2010/main" val="3396888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175" dirty="0">
                <a:solidFill>
                  <a:prstClr val="black"/>
                </a:solidFill>
              </a:rPr>
              <a:t>WHAT ARE THE SOURCES OF INTERNATIONAL?</a:t>
            </a:r>
            <a:br>
              <a:rPr lang="en-US" sz="2175" dirty="0">
                <a:solidFill>
                  <a:prstClr val="black"/>
                </a:solidFill>
              </a:rPr>
            </a:br>
            <a:r>
              <a:rPr lang="en-US" sz="1350" dirty="0">
                <a:solidFill>
                  <a:prstClr val="black"/>
                </a:solidFill>
              </a:rPr>
              <a:t>Custom</a:t>
            </a:r>
            <a:endParaRPr lang="en-GB" dirty="0"/>
          </a:p>
        </p:txBody>
      </p:sp>
      <p:sp>
        <p:nvSpPr>
          <p:cNvPr id="3" name="Content Placeholder 2"/>
          <p:cNvSpPr>
            <a:spLocks noGrp="1"/>
          </p:cNvSpPr>
          <p:nvPr>
            <p:ph idx="1"/>
          </p:nvPr>
        </p:nvSpPr>
        <p:spPr/>
        <p:txBody>
          <a:bodyPr/>
          <a:lstStyle/>
          <a:p>
            <a:r>
              <a:rPr lang="en-US" dirty="0" smtClean="0"/>
              <a:t>A custom is a </a:t>
            </a:r>
            <a:r>
              <a:rPr lang="en-US" dirty="0"/>
              <a:t>long-established tradition or usage that becomes customary law if it is (1) consistently and regularly observed and (2) recognized by those states observing it as a practice that they must obligatorily </a:t>
            </a:r>
            <a:r>
              <a:rPr lang="en-US" dirty="0" smtClean="0"/>
              <a:t>follow.</a:t>
            </a:r>
            <a:endParaRPr lang="en-GB" dirty="0"/>
          </a:p>
        </p:txBody>
      </p:sp>
    </p:spTree>
    <p:extLst>
      <p:ext uri="{BB962C8B-B14F-4D97-AF65-F5344CB8AC3E}">
        <p14:creationId xmlns:p14="http://schemas.microsoft.com/office/powerpoint/2010/main" val="40513009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175" dirty="0">
                <a:solidFill>
                  <a:prstClr val="black"/>
                </a:solidFill>
              </a:rPr>
              <a:t>WHAT ARE THE SOURCES OF INTERNATIONAL?</a:t>
            </a:r>
            <a:br>
              <a:rPr lang="en-US" sz="2175" dirty="0">
                <a:solidFill>
                  <a:prstClr val="black"/>
                </a:solidFill>
              </a:rPr>
            </a:br>
            <a:r>
              <a:rPr lang="en-US" sz="1500" dirty="0">
                <a:solidFill>
                  <a:prstClr val="black"/>
                </a:solidFill>
              </a:rPr>
              <a:t>General Principles and Jus </a:t>
            </a:r>
            <a:r>
              <a:rPr lang="en-US" sz="1500" dirty="0" err="1">
                <a:solidFill>
                  <a:prstClr val="black"/>
                </a:solidFill>
              </a:rPr>
              <a:t>Cogens</a:t>
            </a:r>
            <a:endParaRPr lang="en-GB" sz="1500" dirty="0"/>
          </a:p>
        </p:txBody>
      </p:sp>
      <p:sp>
        <p:nvSpPr>
          <p:cNvPr id="3" name="Content Placeholder 2"/>
          <p:cNvSpPr>
            <a:spLocks noGrp="1"/>
          </p:cNvSpPr>
          <p:nvPr>
            <p:ph idx="1"/>
          </p:nvPr>
        </p:nvSpPr>
        <p:spPr/>
        <p:txBody>
          <a:bodyPr>
            <a:normAutofit/>
          </a:bodyPr>
          <a:lstStyle/>
          <a:p>
            <a:r>
              <a:rPr lang="en-US" dirty="0" smtClean="0"/>
              <a:t>1. General Principles are principles </a:t>
            </a:r>
            <a:r>
              <a:rPr lang="en-US" dirty="0"/>
              <a:t>of law </a:t>
            </a:r>
            <a:r>
              <a:rPr lang="en-US" dirty="0" smtClean="0"/>
              <a:t>common </a:t>
            </a:r>
            <a:r>
              <a:rPr lang="en-US" dirty="0"/>
              <a:t>to the world’s legal systems</a:t>
            </a:r>
            <a:r>
              <a:rPr lang="en-US" dirty="0" smtClean="0"/>
              <a:t>.</a:t>
            </a:r>
          </a:p>
          <a:p>
            <a:pPr algn="just"/>
            <a:r>
              <a:rPr lang="en-US" sz="1200" dirty="0"/>
              <a:t>When courts are required to decide international disputes, they frequently rely on the general </a:t>
            </a:r>
            <a:r>
              <a:rPr lang="en-US" sz="1200" dirty="0"/>
              <a:t>principles </a:t>
            </a:r>
            <a:r>
              <a:rPr lang="en-US" sz="1200" dirty="0"/>
              <a:t>of law that are common to the legal systems of the world. Indeed, although there are nearly 200 states in the world </a:t>
            </a:r>
            <a:r>
              <a:rPr lang="en-US" sz="1200" dirty="0"/>
              <a:t>today, </a:t>
            </a:r>
            <a:r>
              <a:rPr lang="en-US" sz="1200" dirty="0"/>
              <a:t>there are, in practical terms, only two highly influential legal systems for international law: the Anglo-American common law system and the Romano-Germanic civil law system. The two are remarkably similar in their basic procedures and substantive rules. It is this similarity that provides courts with the general principles they can use in deciding many problems that arise in international </a:t>
            </a:r>
            <a:r>
              <a:rPr lang="en-US" sz="1200" dirty="0"/>
              <a:t>disputes.</a:t>
            </a:r>
          </a:p>
          <a:p>
            <a:pPr algn="just"/>
            <a:r>
              <a:rPr lang="en-US" sz="1200" b="1" dirty="0"/>
              <a:t>2</a:t>
            </a:r>
            <a:r>
              <a:rPr lang="en-US" sz="1200" b="1" dirty="0"/>
              <a:t>. </a:t>
            </a:r>
            <a:r>
              <a:rPr lang="en-US" sz="1200" b="1" dirty="0"/>
              <a:t>Jus </a:t>
            </a:r>
            <a:r>
              <a:rPr lang="en-US" sz="1200" b="1" dirty="0" err="1"/>
              <a:t>cogens</a:t>
            </a:r>
            <a:r>
              <a:rPr lang="en-US" sz="1200" b="1" dirty="0"/>
              <a:t> </a:t>
            </a:r>
            <a:r>
              <a:rPr lang="en-US" sz="1200" b="1" dirty="0"/>
              <a:t>is a </a:t>
            </a:r>
            <a:r>
              <a:rPr lang="en-US" sz="1200" b="1" dirty="0"/>
              <a:t>peremptory norm of general international law, recognized by the international community of states as a norm from which no derogation is permitted</a:t>
            </a:r>
            <a:r>
              <a:rPr lang="en-US" sz="1200" b="1" dirty="0"/>
              <a:t>.</a:t>
            </a:r>
          </a:p>
          <a:p>
            <a:pPr algn="just"/>
            <a:r>
              <a:rPr lang="en-US" sz="1200" dirty="0"/>
              <a:t>The idea of international jus </a:t>
            </a:r>
            <a:r>
              <a:rPr lang="en-US" sz="1200" dirty="0" err="1"/>
              <a:t>cogens</a:t>
            </a:r>
            <a:r>
              <a:rPr lang="en-US" sz="1200" dirty="0"/>
              <a:t> as a body of higher law for the international </a:t>
            </a:r>
            <a:r>
              <a:rPr lang="en-US" sz="1200" dirty="0"/>
              <a:t>community </a:t>
            </a:r>
            <a:r>
              <a:rPr lang="en-US" sz="1200" dirty="0"/>
              <a:t>has achieved some currency in the late twentieth century. In Latin, jus </a:t>
            </a:r>
            <a:r>
              <a:rPr lang="en-US" sz="1200" dirty="0" err="1"/>
              <a:t>cogens</a:t>
            </a:r>
            <a:r>
              <a:rPr lang="en-US" sz="1200" dirty="0"/>
              <a:t> means “higher law.” First embodied in the 1969 Vienna Convention on the Law of Treaties, it was confirmed in Article 53 of the 1986 Vienna Convention on the Law of Treaties (see the box on Article 53). In its judgment in the Nicaragua Case in 1984, the ICJ affirmed jus </a:t>
            </a:r>
            <a:r>
              <a:rPr lang="en-US" sz="1200" dirty="0" err="1"/>
              <a:t>cogens</a:t>
            </a:r>
            <a:r>
              <a:rPr lang="en-US" sz="1200" dirty="0"/>
              <a:t> as an accepted doctrine in international law. The ICJ relied on the prohibition on the use of force as being “a conspicuous example of a rule of international law having the character of jus </a:t>
            </a:r>
            <a:r>
              <a:rPr lang="en-US" sz="1200" dirty="0" err="1"/>
              <a:t>cogens</a:t>
            </a:r>
            <a:r>
              <a:rPr lang="en-US" sz="1200" dirty="0"/>
              <a:t>.”</a:t>
            </a:r>
            <a:endParaRPr lang="en-GB" sz="1200" dirty="0"/>
          </a:p>
        </p:txBody>
      </p:sp>
    </p:spTree>
    <p:extLst>
      <p:ext uri="{BB962C8B-B14F-4D97-AF65-F5344CB8AC3E}">
        <p14:creationId xmlns:p14="http://schemas.microsoft.com/office/powerpoint/2010/main" val="4072557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Examples</a:t>
            </a:r>
            <a:endParaRPr lang="en-US" dirty="0"/>
          </a:p>
        </p:txBody>
      </p:sp>
      <p:sp>
        <p:nvSpPr>
          <p:cNvPr id="3" name="Content Placeholder 2"/>
          <p:cNvSpPr>
            <a:spLocks noGrp="1"/>
          </p:cNvSpPr>
          <p:nvPr>
            <p:ph idx="1"/>
          </p:nvPr>
        </p:nvSpPr>
        <p:spPr/>
        <p:txBody>
          <a:bodyPr/>
          <a:lstStyle/>
          <a:p>
            <a:r>
              <a:rPr lang="en-US" b="1" dirty="0"/>
              <a:t>Attorney General v Clarke (96 of 2004) [2008] ZMSC 4 (23 January 2008</a:t>
            </a:r>
            <a:r>
              <a:rPr lang="en-US" b="1" dirty="0" smtClean="0"/>
              <a:t>). </a:t>
            </a:r>
          </a:p>
          <a:p>
            <a:r>
              <a:rPr lang="en-US" dirty="0" smtClean="0"/>
              <a:t>What sources of law can see in this case?</a:t>
            </a:r>
          </a:p>
          <a:p>
            <a:endParaRPr lang="en-US" dirty="0"/>
          </a:p>
        </p:txBody>
      </p:sp>
    </p:spTree>
    <p:extLst>
      <p:ext uri="{BB962C8B-B14F-4D97-AF65-F5344CB8AC3E}">
        <p14:creationId xmlns:p14="http://schemas.microsoft.com/office/powerpoint/2010/main" val="3114786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350" y="188913"/>
            <a:ext cx="7426325" cy="503237"/>
          </a:xfrm>
        </p:spPr>
        <p:txBody>
          <a:bodyPr vert="horz" wrap="square" lIns="91440" tIns="45720" rIns="91440" bIns="45720" numCol="1" anchorCtr="0" compatLnSpc="1">
            <a:prstTxWarp prst="textNoShape">
              <a:avLst/>
            </a:prstTxWarp>
            <a:normAutofit fontScale="90000"/>
          </a:bodyPr>
          <a:lstStyle/>
          <a:p>
            <a:pPr eaLnBrk="1" hangingPunct="1"/>
            <a:endParaRPr lang="en-ZA" altLang="en-US" sz="3500" smtClean="0">
              <a:effectLst>
                <a:outerShdw blurRad="38100" dist="38100" dir="2700000" algn="tl">
                  <a:srgbClr val="C0C0C0"/>
                </a:outerShdw>
              </a:effectLst>
            </a:endParaRPr>
          </a:p>
        </p:txBody>
      </p:sp>
      <p:sp>
        <p:nvSpPr>
          <p:cNvPr id="3" name="Content Placeholder 2"/>
          <p:cNvSpPr>
            <a:spLocks noGrp="1"/>
          </p:cNvSpPr>
          <p:nvPr>
            <p:ph idx="1"/>
          </p:nvPr>
        </p:nvSpPr>
        <p:spPr>
          <a:xfrm>
            <a:off x="1331913" y="765175"/>
            <a:ext cx="7569200" cy="5759450"/>
          </a:xfrm>
        </p:spPr>
        <p:txBody>
          <a:bodyPr>
            <a:normAutofit/>
          </a:bodyPr>
          <a:lstStyle/>
          <a:p>
            <a:pPr eaLnBrk="1" hangingPunct="1">
              <a:lnSpc>
                <a:spcPct val="80000"/>
              </a:lnSpc>
              <a:buFont typeface="Wingdings" pitchFamily="2" charset="2"/>
              <a:buChar char="Ø"/>
            </a:pPr>
            <a:r>
              <a:rPr lang="en-ZA" altLang="en-US" sz="2200" b="1" dirty="0" smtClean="0"/>
              <a:t>Acts of legislative organs, Judicial decisions, Opinions of experts, Customs, Principles of morality.</a:t>
            </a:r>
          </a:p>
          <a:p>
            <a:pPr eaLnBrk="1" hangingPunct="1">
              <a:lnSpc>
                <a:spcPct val="80000"/>
              </a:lnSpc>
              <a:buFont typeface="Wingdings" pitchFamily="2" charset="2"/>
              <a:buChar char="Ø"/>
            </a:pPr>
            <a:endParaRPr lang="en-ZA" altLang="en-US" sz="2200" dirty="0" smtClean="0"/>
          </a:p>
          <a:p>
            <a:pPr eaLnBrk="1" hangingPunct="1">
              <a:lnSpc>
                <a:spcPct val="80000"/>
              </a:lnSpc>
              <a:buFont typeface="Wingdings" pitchFamily="2" charset="2"/>
              <a:buChar char="v"/>
            </a:pPr>
            <a:r>
              <a:rPr lang="en-ZA" altLang="en-US" sz="2200" dirty="0" smtClean="0"/>
              <a:t>formal sources are those available in </a:t>
            </a:r>
          </a:p>
          <a:p>
            <a:pPr eaLnBrk="1" hangingPunct="1">
              <a:lnSpc>
                <a:spcPct val="80000"/>
              </a:lnSpc>
              <a:buFont typeface="Wingdings" pitchFamily="2" charset="2"/>
              <a:buChar char="v"/>
            </a:pPr>
            <a:r>
              <a:rPr lang="en-ZA" altLang="en-US" sz="2200" dirty="0" smtClean="0"/>
              <a:t>i)	an articulated textual formulation</a:t>
            </a:r>
          </a:p>
          <a:p>
            <a:pPr eaLnBrk="1" hangingPunct="1">
              <a:lnSpc>
                <a:spcPct val="80000"/>
              </a:lnSpc>
              <a:buFont typeface="Wingdings" pitchFamily="2" charset="2"/>
              <a:buChar char="v"/>
            </a:pPr>
            <a:r>
              <a:rPr lang="en-ZA" altLang="en-US" sz="2200" dirty="0" smtClean="0"/>
              <a:t>Ii)	 embodied in an authoritative legal document e.g. : - constitution, statutes executive orders, administrative regulations, ordinances, charters, by laws etc.</a:t>
            </a:r>
          </a:p>
          <a:p>
            <a:pPr eaLnBrk="1" hangingPunct="1">
              <a:lnSpc>
                <a:spcPct val="80000"/>
              </a:lnSpc>
              <a:buFont typeface="Wingdings" pitchFamily="2" charset="2"/>
              <a:buChar char="v"/>
            </a:pPr>
            <a:endParaRPr lang="en-ZA" altLang="en-US" sz="2200" dirty="0" smtClean="0"/>
          </a:p>
          <a:p>
            <a:pPr eaLnBrk="1" hangingPunct="1">
              <a:lnSpc>
                <a:spcPct val="80000"/>
              </a:lnSpc>
              <a:buFont typeface="Wingdings" pitchFamily="2" charset="2"/>
              <a:buChar char="v"/>
            </a:pPr>
            <a:r>
              <a:rPr lang="en-ZA" altLang="en-US" sz="2200" dirty="0" smtClean="0"/>
              <a:t> by non formal we mean legally significant materials and considerations which have not received an authoritative or at least articulated formulation and embodiment in a formalised legal document</a:t>
            </a:r>
          </a:p>
          <a:p>
            <a:pPr eaLnBrk="1" hangingPunct="1">
              <a:lnSpc>
                <a:spcPct val="80000"/>
              </a:lnSpc>
              <a:buFont typeface="Wingdings" pitchFamily="2" charset="2"/>
              <a:buChar char="v"/>
            </a:pPr>
            <a:endParaRPr lang="en-ZA" altLang="en-US" sz="2200" dirty="0" smtClean="0"/>
          </a:p>
          <a:p>
            <a:pPr eaLnBrk="1" hangingPunct="1">
              <a:lnSpc>
                <a:spcPct val="80000"/>
              </a:lnSpc>
              <a:buFont typeface="Wingdings" pitchFamily="2" charset="2"/>
              <a:buChar char="v"/>
            </a:pPr>
            <a:r>
              <a:rPr lang="en-ZA" altLang="en-US" sz="2200" dirty="0" smtClean="0"/>
              <a:t>Non formal can be divided into:- standards of justice, principles of reason and consideration of the nature of things, public policy, moral conviction, social trends, customary law.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6375" y="333375"/>
            <a:ext cx="7458075" cy="868363"/>
          </a:xfrm>
        </p:spPr>
        <p:txBody>
          <a:bodyPr/>
          <a:lstStyle/>
          <a:p>
            <a:pPr eaLnBrk="1" fontAlgn="auto" hangingPunct="1">
              <a:spcAft>
                <a:spcPts val="0"/>
              </a:spcAft>
              <a:defRPr/>
            </a:pPr>
            <a:r>
              <a:rPr lang="en-ZA" dirty="0" smtClean="0">
                <a:solidFill>
                  <a:schemeClr val="tx2">
                    <a:satMod val="130000"/>
                  </a:schemeClr>
                </a:solidFill>
              </a:rPr>
              <a:t>1)FORMAL SORUCES OF LAW</a:t>
            </a:r>
            <a:endParaRPr lang="en-ZA" dirty="0">
              <a:solidFill>
                <a:schemeClr val="tx2">
                  <a:satMod val="130000"/>
                </a:schemeClr>
              </a:solidFill>
            </a:endParaRPr>
          </a:p>
        </p:txBody>
      </p:sp>
      <p:sp>
        <p:nvSpPr>
          <p:cNvPr id="10243" name="Content Placeholder 2"/>
          <p:cNvSpPr>
            <a:spLocks noGrp="1"/>
          </p:cNvSpPr>
          <p:nvPr>
            <p:ph idx="1"/>
          </p:nvPr>
        </p:nvSpPr>
        <p:spPr>
          <a:xfrm>
            <a:off x="1476375" y="1268413"/>
            <a:ext cx="7458075" cy="4979987"/>
          </a:xfrm>
        </p:spPr>
        <p:txBody>
          <a:bodyPr/>
          <a:lstStyle/>
          <a:p>
            <a:pPr eaLnBrk="1" hangingPunct="1">
              <a:lnSpc>
                <a:spcPct val="90000"/>
              </a:lnSpc>
              <a:buFont typeface="Wingdings" pitchFamily="2" charset="2"/>
              <a:buChar char="v"/>
            </a:pPr>
            <a:r>
              <a:rPr lang="en-ZA" altLang="en-US" sz="2200" dirty="0" smtClean="0"/>
              <a:t>The </a:t>
            </a:r>
            <a:r>
              <a:rPr lang="en-ZA" altLang="en-US" sz="2200" dirty="0" smtClean="0"/>
              <a:t>positivists </a:t>
            </a:r>
            <a:r>
              <a:rPr lang="en-ZA" altLang="en-US" sz="2200" dirty="0" smtClean="0"/>
              <a:t>will be inclined either to dismiss the non formal sources as irrelevant for the legal process or to relegate them to a decidedly secondary position in the framework of judicial administration. </a:t>
            </a:r>
          </a:p>
          <a:p>
            <a:pPr eaLnBrk="1" hangingPunct="1">
              <a:lnSpc>
                <a:spcPct val="90000"/>
              </a:lnSpc>
              <a:buFont typeface="Wingdings" pitchFamily="2" charset="2"/>
              <a:buChar char="v"/>
            </a:pPr>
            <a:endParaRPr lang="en-ZA" altLang="en-US" sz="2200" dirty="0" smtClean="0"/>
          </a:p>
          <a:p>
            <a:pPr eaLnBrk="1" hangingPunct="1">
              <a:lnSpc>
                <a:spcPct val="90000"/>
              </a:lnSpc>
              <a:buFont typeface="Wingdings" pitchFamily="2" charset="2"/>
              <a:buChar char="v"/>
            </a:pPr>
            <a:r>
              <a:rPr lang="en-ZA" altLang="en-US" sz="2200" dirty="0" smtClean="0"/>
              <a:t>Where a formalised legal document doesn’t reveal ambiguity and uncertainties marking alternative courses of interpretation possible.</a:t>
            </a:r>
          </a:p>
          <a:p>
            <a:pPr eaLnBrk="1" hangingPunct="1">
              <a:lnSpc>
                <a:spcPct val="90000"/>
              </a:lnSpc>
              <a:buFont typeface="Wingdings" pitchFamily="2" charset="2"/>
              <a:buChar char="v"/>
            </a:pPr>
            <a:endParaRPr lang="en-ZA" altLang="en-US" sz="2200" dirty="0" smtClean="0"/>
          </a:p>
          <a:p>
            <a:pPr eaLnBrk="1" hangingPunct="1">
              <a:lnSpc>
                <a:spcPct val="90000"/>
              </a:lnSpc>
              <a:buFont typeface="Wingdings" pitchFamily="2" charset="2"/>
              <a:buChar char="v"/>
            </a:pPr>
            <a:r>
              <a:rPr lang="en-ZA" altLang="en-US" sz="2200" dirty="0" smtClean="0"/>
              <a:t>a)	</a:t>
            </a:r>
            <a:r>
              <a:rPr lang="en-ZA" altLang="en-US" sz="2200" u="sng" dirty="0" smtClean="0"/>
              <a:t>Legislation</a:t>
            </a:r>
          </a:p>
          <a:p>
            <a:pPr eaLnBrk="1" hangingPunct="1">
              <a:lnSpc>
                <a:spcPct val="90000"/>
              </a:lnSpc>
              <a:buFont typeface="Wingdings" pitchFamily="2" charset="2"/>
              <a:buChar char="v"/>
            </a:pPr>
            <a:r>
              <a:rPr lang="en-ZA" altLang="en-US" sz="2200" dirty="0" smtClean="0"/>
              <a:t>Legislation is applied to the deliberate creation of legal precepts by an organisation of government which is set up for this purpose and which gives articulate expression to such legal precepts in a formalised legal document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350" y="274638"/>
            <a:ext cx="7531100" cy="633412"/>
          </a:xfrm>
        </p:spPr>
        <p:txBody>
          <a:bodyPr vert="horz" wrap="square" lIns="91440" tIns="45720" rIns="91440" bIns="45720" numCol="1" anchorCtr="0" compatLnSpc="1">
            <a:prstTxWarp prst="textNoShape">
              <a:avLst/>
            </a:prstTxWarp>
          </a:bodyPr>
          <a:lstStyle/>
          <a:p>
            <a:pPr eaLnBrk="1" hangingPunct="1"/>
            <a:endParaRPr lang="en-ZA" altLang="en-US" sz="3500" smtClean="0">
              <a:effectLst>
                <a:outerShdw blurRad="38100" dist="38100" dir="2700000" algn="tl">
                  <a:srgbClr val="C0C0C0"/>
                </a:outerShdw>
              </a:effectLst>
            </a:endParaRPr>
          </a:p>
        </p:txBody>
      </p:sp>
      <p:sp>
        <p:nvSpPr>
          <p:cNvPr id="11267" name="Content Placeholder 2"/>
          <p:cNvSpPr>
            <a:spLocks noGrp="1"/>
          </p:cNvSpPr>
          <p:nvPr>
            <p:ph idx="1"/>
          </p:nvPr>
        </p:nvSpPr>
        <p:spPr>
          <a:xfrm>
            <a:off x="1331913" y="981075"/>
            <a:ext cx="7569200" cy="5616575"/>
          </a:xfrm>
        </p:spPr>
        <p:txBody>
          <a:bodyPr/>
          <a:lstStyle/>
          <a:p>
            <a:pPr algn="just" eaLnBrk="1" hangingPunct="1">
              <a:lnSpc>
                <a:spcPct val="90000"/>
              </a:lnSpc>
              <a:buFont typeface="Wingdings" pitchFamily="2" charset="2"/>
              <a:buChar char="v"/>
            </a:pPr>
            <a:r>
              <a:rPr lang="en-ZA" altLang="en-US" sz="2200" dirty="0" smtClean="0"/>
              <a:t>Legislation as described must also be differentiated from normative pronouncements emanating from judicial tribunals. The verbal expression of a legal rule or principle by a judge doesn’t have the same degree of finality as authoritative formulation  of a legal proposition by a legislative body.</a:t>
            </a:r>
          </a:p>
          <a:p>
            <a:pPr eaLnBrk="1" hangingPunct="1">
              <a:lnSpc>
                <a:spcPct val="90000"/>
              </a:lnSpc>
              <a:buFont typeface="Wingdings" pitchFamily="2" charset="2"/>
              <a:buChar char="v"/>
            </a:pPr>
            <a:endParaRPr lang="en-ZA" altLang="en-US" sz="2200" dirty="0" smtClean="0"/>
          </a:p>
          <a:p>
            <a:pPr algn="just" eaLnBrk="1" hangingPunct="1">
              <a:lnSpc>
                <a:spcPct val="90000"/>
              </a:lnSpc>
              <a:buFont typeface="Wingdings" pitchFamily="2" charset="2"/>
              <a:buChar char="v"/>
            </a:pPr>
            <a:r>
              <a:rPr lang="en-ZA" altLang="en-US" sz="2200" b="1" dirty="0" smtClean="0"/>
              <a:t>Adjudication as well as legislation involves the deliberate creation of law by an organ of government, it must be kept in mind that the judiciary </a:t>
            </a:r>
            <a:r>
              <a:rPr lang="en-ZA" altLang="en-US" sz="2200" b="1" dirty="0" smtClean="0"/>
              <a:t>is </a:t>
            </a:r>
            <a:r>
              <a:rPr lang="en-ZA" altLang="en-US" sz="2200" b="1" dirty="0" smtClean="0"/>
              <a:t>not an organ set up for the purpose of making laws.</a:t>
            </a:r>
          </a:p>
          <a:p>
            <a:pPr eaLnBrk="1" hangingPunct="1">
              <a:lnSpc>
                <a:spcPct val="90000"/>
              </a:lnSpc>
              <a:buFont typeface="Wingdings" pitchFamily="2" charset="2"/>
              <a:buChar char="v"/>
            </a:pPr>
            <a:endParaRPr lang="en-ZA" altLang="en-US" sz="2200" dirty="0" smtClean="0"/>
          </a:p>
          <a:p>
            <a:pPr eaLnBrk="1" hangingPunct="1">
              <a:lnSpc>
                <a:spcPct val="90000"/>
              </a:lnSpc>
              <a:buFont typeface="Wingdings" pitchFamily="2" charset="2"/>
              <a:buChar char="v"/>
            </a:pPr>
            <a:r>
              <a:rPr lang="en-ZA" altLang="en-US" sz="2200" dirty="0" smtClean="0"/>
              <a:t>b)	</a:t>
            </a:r>
            <a:r>
              <a:rPr lang="en-ZA" altLang="en-US" sz="2200" u="sng" dirty="0" smtClean="0"/>
              <a:t>Delegated Legislation</a:t>
            </a:r>
          </a:p>
          <a:p>
            <a:pPr eaLnBrk="1" hangingPunct="1">
              <a:lnSpc>
                <a:spcPct val="90000"/>
              </a:lnSpc>
              <a:buFont typeface="Wingdings" pitchFamily="2" charset="2"/>
              <a:buChar char="v"/>
            </a:pPr>
            <a:r>
              <a:rPr lang="en-ZA" altLang="en-US" sz="2200" dirty="0" smtClean="0"/>
              <a:t>In every state, the tasks confronting a legislative body are so manifold and complex that they cannot be performed in all  their details and technical detail without putting an exorbitant burden and strain on the shoulders of such a body.</a:t>
            </a:r>
          </a:p>
          <a:p>
            <a:pPr eaLnBrk="1" hangingPunct="1">
              <a:lnSpc>
                <a:spcPct val="90000"/>
              </a:lnSpc>
              <a:buFont typeface="Wingdings" pitchFamily="2" charset="2"/>
              <a:buChar char="v"/>
            </a:pPr>
            <a:endParaRPr lang="en-ZA" altLang="en-US" sz="22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350" y="274638"/>
            <a:ext cx="7531100" cy="417512"/>
          </a:xfrm>
        </p:spPr>
        <p:txBody>
          <a:bodyPr vert="horz" wrap="square" lIns="91440" tIns="45720" rIns="91440" bIns="45720" numCol="1" anchorCtr="0" compatLnSpc="1">
            <a:prstTxWarp prst="textNoShape">
              <a:avLst/>
            </a:prstTxWarp>
            <a:normAutofit fontScale="90000"/>
          </a:bodyPr>
          <a:lstStyle/>
          <a:p>
            <a:pPr eaLnBrk="1" hangingPunct="1"/>
            <a:endParaRPr lang="en-ZA" altLang="en-US" sz="3500" smtClean="0">
              <a:effectLst>
                <a:outerShdw blurRad="38100" dist="38100" dir="2700000" algn="tl">
                  <a:srgbClr val="C0C0C0"/>
                </a:outerShdw>
              </a:effectLst>
            </a:endParaRPr>
          </a:p>
        </p:txBody>
      </p:sp>
      <p:sp>
        <p:nvSpPr>
          <p:cNvPr id="12291" name="Content Placeholder 2"/>
          <p:cNvSpPr>
            <a:spLocks noGrp="1"/>
          </p:cNvSpPr>
          <p:nvPr>
            <p:ph idx="1"/>
          </p:nvPr>
        </p:nvSpPr>
        <p:spPr>
          <a:xfrm>
            <a:off x="1476375" y="692150"/>
            <a:ext cx="7458075" cy="5832475"/>
          </a:xfrm>
        </p:spPr>
        <p:txBody>
          <a:bodyPr/>
          <a:lstStyle/>
          <a:p>
            <a:pPr algn="just" eaLnBrk="1" hangingPunct="1">
              <a:lnSpc>
                <a:spcPct val="90000"/>
              </a:lnSpc>
              <a:buFont typeface="Wingdings" pitchFamily="2" charset="2"/>
              <a:buChar char="v"/>
            </a:pPr>
            <a:r>
              <a:rPr lang="en-ZA" altLang="en-US" sz="2200" dirty="0" smtClean="0"/>
              <a:t>as such modern legislatures frequently delegate some legislative functions to an administrative agency of government,  or a commission.</a:t>
            </a:r>
          </a:p>
          <a:p>
            <a:pPr eaLnBrk="1" hangingPunct="1">
              <a:lnSpc>
                <a:spcPct val="90000"/>
              </a:lnSpc>
              <a:buFont typeface="Wingdings" pitchFamily="2" charset="2"/>
              <a:buChar char="v"/>
            </a:pPr>
            <a:endParaRPr lang="en-ZA" altLang="en-US" sz="2200" dirty="0" smtClean="0"/>
          </a:p>
          <a:p>
            <a:pPr eaLnBrk="1" hangingPunct="1">
              <a:lnSpc>
                <a:spcPct val="90000"/>
              </a:lnSpc>
              <a:buFont typeface="Wingdings" pitchFamily="2" charset="2"/>
              <a:buChar char="v"/>
            </a:pPr>
            <a:r>
              <a:rPr lang="en-ZA" altLang="en-US" sz="2200" dirty="0" smtClean="0"/>
              <a:t>c)	</a:t>
            </a:r>
            <a:r>
              <a:rPr lang="en-ZA" altLang="en-US" sz="2200" u="sng" dirty="0" smtClean="0"/>
              <a:t>Treaties and other Consensual Agreements</a:t>
            </a:r>
          </a:p>
          <a:p>
            <a:pPr eaLnBrk="1" hangingPunct="1">
              <a:lnSpc>
                <a:spcPct val="90000"/>
              </a:lnSpc>
              <a:buFont typeface="Wingdings" pitchFamily="2" charset="2"/>
              <a:buChar char="v"/>
            </a:pPr>
            <a:r>
              <a:rPr lang="en-ZA" altLang="en-US" sz="2200" dirty="0" smtClean="0"/>
              <a:t>A treaty is an agreement entered into by countries, nations or other legal persons recognised in international law.</a:t>
            </a:r>
          </a:p>
          <a:p>
            <a:pPr eaLnBrk="1" hangingPunct="1">
              <a:lnSpc>
                <a:spcPct val="90000"/>
              </a:lnSpc>
              <a:buFont typeface="Wingdings" pitchFamily="2" charset="2"/>
              <a:buChar char="v"/>
            </a:pPr>
            <a:endParaRPr lang="en-ZA" altLang="en-US" sz="2200" dirty="0" smtClean="0"/>
          </a:p>
          <a:p>
            <a:pPr eaLnBrk="1" hangingPunct="1">
              <a:lnSpc>
                <a:spcPct val="90000"/>
              </a:lnSpc>
              <a:buFont typeface="Wingdings" pitchFamily="2" charset="2"/>
              <a:buChar char="v"/>
            </a:pPr>
            <a:r>
              <a:rPr lang="en-ZA" altLang="en-US" sz="2200" dirty="0" smtClean="0"/>
              <a:t>If its is between two nations its called a bilateral treaty, if more than two countries are involved then that will be a multilateral treaty.</a:t>
            </a:r>
          </a:p>
          <a:p>
            <a:pPr eaLnBrk="1" hangingPunct="1">
              <a:lnSpc>
                <a:spcPct val="90000"/>
              </a:lnSpc>
              <a:buFont typeface="Wingdings" pitchFamily="2" charset="2"/>
              <a:buChar char="v"/>
            </a:pPr>
            <a:endParaRPr lang="en-ZA" altLang="en-US" sz="2200" dirty="0" smtClean="0"/>
          </a:p>
          <a:p>
            <a:pPr eaLnBrk="1" hangingPunct="1">
              <a:lnSpc>
                <a:spcPct val="90000"/>
              </a:lnSpc>
              <a:buFont typeface="Wingdings" pitchFamily="2" charset="2"/>
              <a:buChar char="v"/>
            </a:pPr>
            <a:r>
              <a:rPr lang="en-ZA" altLang="en-US" sz="2200" dirty="0" smtClean="0"/>
              <a:t>Norms imposed by multilateral treaties on the one hand, ordinarily bind only those countries which have manifested their approval by signing the treaty or otherwise adhere to it.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913" y="274638"/>
            <a:ext cx="7602537" cy="706437"/>
          </a:xfrm>
        </p:spPr>
        <p:txBody>
          <a:bodyPr vert="horz" wrap="square" lIns="91440" tIns="45720" rIns="91440" bIns="45720" numCol="1" anchorCtr="0" compatLnSpc="1">
            <a:prstTxWarp prst="textNoShape">
              <a:avLst/>
            </a:prstTxWarp>
          </a:bodyPr>
          <a:lstStyle/>
          <a:p>
            <a:pPr eaLnBrk="1" hangingPunct="1"/>
            <a:endParaRPr lang="en-ZA" altLang="en-US" sz="3900" smtClean="0">
              <a:effectLst>
                <a:outerShdw blurRad="38100" dist="38100" dir="2700000" algn="tl">
                  <a:srgbClr val="C0C0C0"/>
                </a:outerShdw>
              </a:effectLst>
            </a:endParaRPr>
          </a:p>
        </p:txBody>
      </p:sp>
      <p:sp>
        <p:nvSpPr>
          <p:cNvPr id="13315" name="Content Placeholder 2"/>
          <p:cNvSpPr>
            <a:spLocks noGrp="1"/>
          </p:cNvSpPr>
          <p:nvPr>
            <p:ph idx="1"/>
          </p:nvPr>
        </p:nvSpPr>
        <p:spPr>
          <a:xfrm>
            <a:off x="1331913" y="1125538"/>
            <a:ext cx="7569200" cy="5472112"/>
          </a:xfrm>
        </p:spPr>
        <p:txBody>
          <a:bodyPr/>
          <a:lstStyle/>
          <a:p>
            <a:pPr eaLnBrk="1" hangingPunct="1">
              <a:lnSpc>
                <a:spcPct val="90000"/>
              </a:lnSpc>
              <a:buFont typeface="Wingdings" pitchFamily="2" charset="2"/>
              <a:buChar char="v"/>
            </a:pPr>
            <a:r>
              <a:rPr lang="en-ZA" altLang="en-US" sz="2200" smtClean="0"/>
              <a:t>d)	</a:t>
            </a:r>
            <a:r>
              <a:rPr lang="en-ZA" altLang="en-US" sz="2200" u="sng" smtClean="0"/>
              <a:t>Precedent</a:t>
            </a:r>
          </a:p>
          <a:p>
            <a:pPr eaLnBrk="1" hangingPunct="1">
              <a:lnSpc>
                <a:spcPct val="90000"/>
              </a:lnSpc>
              <a:buFont typeface="Wingdings" pitchFamily="2" charset="2"/>
              <a:buChar char="v"/>
            </a:pPr>
            <a:r>
              <a:rPr lang="en-ZA" altLang="en-US" sz="2200" smtClean="0"/>
              <a:t>It is the prevailing opinion in the legal world that a decision of a court of law – especially of a court of last resort – which explicitly or implicitly lays down a legal proposition constitutes a general and formal source of law</a:t>
            </a:r>
          </a:p>
          <a:p>
            <a:pPr eaLnBrk="1" hangingPunct="1">
              <a:lnSpc>
                <a:spcPct val="90000"/>
              </a:lnSpc>
              <a:buFont typeface="Wingdings" pitchFamily="2" charset="2"/>
              <a:buChar char="v"/>
            </a:pPr>
            <a:endParaRPr lang="en-ZA" altLang="en-US" sz="2200" smtClean="0"/>
          </a:p>
          <a:p>
            <a:pPr eaLnBrk="1" hangingPunct="1">
              <a:lnSpc>
                <a:spcPct val="90000"/>
              </a:lnSpc>
              <a:buFont typeface="Wingdings" pitchFamily="2" charset="2"/>
              <a:buChar char="v"/>
            </a:pPr>
            <a:r>
              <a:rPr lang="en-ZA" altLang="en-US" sz="2200" smtClean="0"/>
              <a:t>Sir Mathew Hale a famous English 17</a:t>
            </a:r>
            <a:r>
              <a:rPr lang="en-ZA" altLang="en-US" sz="2200" baseline="30000" smtClean="0"/>
              <a:t>th</a:t>
            </a:r>
            <a:r>
              <a:rPr lang="en-ZA" altLang="en-US" sz="2200" smtClean="0"/>
              <a:t> Century Judge said </a:t>
            </a:r>
            <a:r>
              <a:rPr lang="en-ZA" altLang="en-US" sz="2200" i="1" smtClean="0"/>
              <a:t>“ the decisions of courts of Justice…do not make a law properly so called for only parliament can do so, yet they have a great weight and authority in expounding, declaring and publishing what the law is.”</a:t>
            </a:r>
          </a:p>
          <a:p>
            <a:pPr eaLnBrk="1" hangingPunct="1">
              <a:lnSpc>
                <a:spcPct val="90000"/>
              </a:lnSpc>
              <a:buFont typeface="Wingdings" pitchFamily="2" charset="2"/>
              <a:buChar char="v"/>
            </a:pPr>
            <a:endParaRPr lang="en-ZA" altLang="en-US" sz="2200" i="1" smtClean="0"/>
          </a:p>
          <a:p>
            <a:pPr eaLnBrk="1" hangingPunct="1">
              <a:lnSpc>
                <a:spcPct val="90000"/>
              </a:lnSpc>
              <a:buFont typeface="Wingdings" pitchFamily="2" charset="2"/>
              <a:buChar char="v"/>
            </a:pPr>
            <a:r>
              <a:rPr lang="en-ZA" altLang="en-US" sz="2200" smtClean="0"/>
              <a:t>Jeremy Bentham said </a:t>
            </a:r>
            <a:r>
              <a:rPr lang="en-ZA" altLang="en-US" sz="2200" i="1" smtClean="0"/>
              <a:t>“ the childish fiction employed by our judges, that judiciary or common law is not made by them but is a miraculous something made by nobody existing .. From eternity and merely declared from time to time by the judges”.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6375" y="274638"/>
            <a:ext cx="7458075" cy="633412"/>
          </a:xfrm>
        </p:spPr>
        <p:txBody>
          <a:bodyPr vert="horz" wrap="square" lIns="91440" tIns="45720" rIns="91440" bIns="45720" numCol="1" anchorCtr="0" compatLnSpc="1">
            <a:prstTxWarp prst="textNoShape">
              <a:avLst/>
            </a:prstTxWarp>
          </a:bodyPr>
          <a:lstStyle/>
          <a:p>
            <a:pPr eaLnBrk="1" hangingPunct="1"/>
            <a:endParaRPr lang="en-ZA" altLang="en-US" sz="3500" smtClean="0">
              <a:effectLst>
                <a:outerShdw blurRad="38100" dist="38100" dir="2700000" algn="tl">
                  <a:srgbClr val="C0C0C0"/>
                </a:outerShdw>
              </a:effectLst>
            </a:endParaRPr>
          </a:p>
        </p:txBody>
      </p:sp>
      <p:sp>
        <p:nvSpPr>
          <p:cNvPr id="14339" name="Content Placeholder 2"/>
          <p:cNvSpPr>
            <a:spLocks noGrp="1"/>
          </p:cNvSpPr>
          <p:nvPr>
            <p:ph idx="1"/>
          </p:nvPr>
        </p:nvSpPr>
        <p:spPr>
          <a:xfrm>
            <a:off x="1403350" y="908050"/>
            <a:ext cx="7570788" cy="5616575"/>
          </a:xfrm>
        </p:spPr>
        <p:txBody>
          <a:bodyPr/>
          <a:lstStyle/>
          <a:p>
            <a:pPr eaLnBrk="1" hangingPunct="1">
              <a:buFont typeface="Wingdings" pitchFamily="2" charset="2"/>
              <a:buChar char="v"/>
            </a:pPr>
            <a:r>
              <a:rPr lang="en-ZA" altLang="en-US" sz="2200" dirty="0" smtClean="0"/>
              <a:t>Sir John </a:t>
            </a:r>
            <a:r>
              <a:rPr lang="en-ZA" altLang="en-US" sz="2200" dirty="0" err="1" smtClean="0"/>
              <a:t>Salmond</a:t>
            </a:r>
            <a:r>
              <a:rPr lang="en-ZA" altLang="en-US" sz="2200" dirty="0" smtClean="0"/>
              <a:t> also contended that </a:t>
            </a:r>
            <a:r>
              <a:rPr lang="en-ZA" altLang="en-US" sz="2200" i="1" dirty="0" smtClean="0"/>
              <a:t>judges unquestionably make law and that one should recognise a distinct law creating power vested in them and openly and lawfully exercised.</a:t>
            </a:r>
          </a:p>
          <a:p>
            <a:pPr eaLnBrk="1" hangingPunct="1">
              <a:buFont typeface="Wingdings" pitchFamily="2" charset="2"/>
              <a:buChar char="v"/>
            </a:pPr>
            <a:endParaRPr lang="en-ZA" altLang="en-US" sz="2200" i="1" dirty="0" smtClean="0"/>
          </a:p>
          <a:p>
            <a:pPr eaLnBrk="1" hangingPunct="1">
              <a:buFont typeface="Wingdings" pitchFamily="2" charset="2"/>
              <a:buChar char="v"/>
            </a:pPr>
            <a:r>
              <a:rPr lang="en-ZA" altLang="en-US" sz="2200" dirty="0" smtClean="0"/>
              <a:t>2) 	</a:t>
            </a:r>
            <a:r>
              <a:rPr lang="en-ZA" altLang="en-US" sz="2200" u="sng" dirty="0" smtClean="0"/>
              <a:t>NONFORMAL SOURCE OF LAW</a:t>
            </a:r>
          </a:p>
          <a:p>
            <a:pPr algn="just" eaLnBrk="1" hangingPunct="1">
              <a:buFont typeface="Wingdings" pitchFamily="2" charset="2"/>
              <a:buChar char="v"/>
            </a:pPr>
            <a:r>
              <a:rPr lang="en-ZA" altLang="en-US" sz="2200" dirty="0" smtClean="0"/>
              <a:t>One of the cardinal errors of legal positivism is that </a:t>
            </a:r>
            <a:r>
              <a:rPr lang="en-ZA" altLang="en-US" sz="2200" dirty="0" smtClean="0"/>
              <a:t>it limited </a:t>
            </a:r>
            <a:r>
              <a:rPr lang="en-ZA" altLang="en-US" sz="2200" dirty="0" smtClean="0"/>
              <a:t>its theory of the source of law </a:t>
            </a:r>
            <a:r>
              <a:rPr lang="en-ZA" altLang="en-US" sz="2200" b="1" dirty="0" smtClean="0">
                <a:solidFill>
                  <a:srgbClr val="FF0000"/>
                </a:solidFill>
              </a:rPr>
              <a:t>exclusively or almost exclusively to those which we have termed formal sources </a:t>
            </a:r>
            <a:r>
              <a:rPr lang="en-ZA" altLang="en-US" sz="2200" dirty="0" smtClean="0"/>
              <a:t>of law.</a:t>
            </a:r>
          </a:p>
          <a:p>
            <a:pPr eaLnBrk="1" hangingPunct="1">
              <a:buFont typeface="Wingdings" pitchFamily="2" charset="2"/>
              <a:buChar char="v"/>
            </a:pPr>
            <a:endParaRPr lang="en-ZA" altLang="en-US" sz="2200" dirty="0" smtClean="0"/>
          </a:p>
          <a:p>
            <a:pPr eaLnBrk="1" hangingPunct="1">
              <a:buFont typeface="Wingdings" pitchFamily="2" charset="2"/>
              <a:buChar char="v"/>
            </a:pPr>
            <a:r>
              <a:rPr lang="en-ZA" altLang="en-US" sz="2200" dirty="0" smtClean="0"/>
              <a:t>This is done to the fact that legal positivism considered law as a command of the state and this reason looked for its source primarily to those formalised precepts and mandates which had been promulgated or issued by a legislature, a court or an administrative agency.</a:t>
            </a:r>
          </a:p>
          <a:p>
            <a:pPr eaLnBrk="1" hangingPunct="1">
              <a:buFont typeface="Wingdings" pitchFamily="2" charset="2"/>
              <a:buChar char="v"/>
            </a:pPr>
            <a:endParaRPr lang="en-ZA" altLang="en-US" sz="2200" i="1"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350" y="274638"/>
            <a:ext cx="7531100" cy="274637"/>
          </a:xfrm>
        </p:spPr>
        <p:txBody>
          <a:bodyPr vert="horz" wrap="square" lIns="91440" tIns="45720" rIns="91440" bIns="45720" numCol="1" anchorCtr="0" compatLnSpc="1">
            <a:prstTxWarp prst="textNoShape">
              <a:avLst/>
            </a:prstTxWarp>
            <a:normAutofit fontScale="90000"/>
          </a:bodyPr>
          <a:lstStyle/>
          <a:p>
            <a:pPr eaLnBrk="1" hangingPunct="1"/>
            <a:endParaRPr lang="en-ZA" altLang="en-US" sz="3500" smtClean="0">
              <a:effectLst>
                <a:outerShdw blurRad="38100" dist="38100" dir="2700000" algn="tl">
                  <a:srgbClr val="C0C0C0"/>
                </a:outerShdw>
              </a:effectLst>
            </a:endParaRPr>
          </a:p>
        </p:txBody>
      </p:sp>
      <p:sp>
        <p:nvSpPr>
          <p:cNvPr id="15363" name="Content Placeholder 2"/>
          <p:cNvSpPr>
            <a:spLocks noGrp="1"/>
          </p:cNvSpPr>
          <p:nvPr>
            <p:ph idx="1"/>
          </p:nvPr>
        </p:nvSpPr>
        <p:spPr>
          <a:xfrm>
            <a:off x="1403350" y="765175"/>
            <a:ext cx="7531100" cy="5483225"/>
          </a:xfrm>
        </p:spPr>
        <p:txBody>
          <a:bodyPr/>
          <a:lstStyle/>
          <a:p>
            <a:pPr eaLnBrk="1" hangingPunct="1">
              <a:lnSpc>
                <a:spcPct val="80000"/>
              </a:lnSpc>
              <a:buFont typeface="Wingdings" pitchFamily="2" charset="2"/>
              <a:buChar char="v"/>
            </a:pPr>
            <a:r>
              <a:rPr lang="en-ZA" altLang="en-US" sz="2000" dirty="0" smtClean="0"/>
              <a:t>a)	</a:t>
            </a:r>
            <a:r>
              <a:rPr lang="en-ZA" altLang="en-US" sz="2000" u="sng" dirty="0" smtClean="0"/>
              <a:t>Standards of Justice</a:t>
            </a:r>
          </a:p>
          <a:p>
            <a:pPr eaLnBrk="1" hangingPunct="1">
              <a:lnSpc>
                <a:spcPct val="80000"/>
              </a:lnSpc>
              <a:buFont typeface="Wingdings" pitchFamily="2" charset="2"/>
              <a:buChar char="v"/>
            </a:pPr>
            <a:endParaRPr lang="en-ZA" altLang="en-US" sz="2000" u="sng" dirty="0" smtClean="0"/>
          </a:p>
          <a:p>
            <a:pPr eaLnBrk="1" hangingPunct="1">
              <a:lnSpc>
                <a:spcPct val="80000"/>
              </a:lnSpc>
              <a:buFont typeface="Wingdings" pitchFamily="2" charset="2"/>
              <a:buChar char="v"/>
            </a:pPr>
            <a:r>
              <a:rPr lang="en-ZA" altLang="en-US" sz="2000" dirty="0" smtClean="0"/>
              <a:t>It is proper / mandatory for the Judge to </a:t>
            </a:r>
            <a:r>
              <a:rPr lang="en-ZA" altLang="en-US" sz="2000" u="sng" dirty="0" smtClean="0"/>
              <a:t>resort to notions of justice in cases where the positive sources do not provide an answer to the point of law to be adjudicated, or where its provisions are vague.</a:t>
            </a:r>
          </a:p>
          <a:p>
            <a:pPr eaLnBrk="1" hangingPunct="1">
              <a:lnSpc>
                <a:spcPct val="80000"/>
              </a:lnSpc>
              <a:buFont typeface="Wingdings" pitchFamily="2" charset="2"/>
              <a:buChar char="v"/>
            </a:pPr>
            <a:endParaRPr lang="en-ZA" altLang="en-US" sz="2000" dirty="0" smtClean="0"/>
          </a:p>
          <a:p>
            <a:pPr eaLnBrk="1" hangingPunct="1">
              <a:lnSpc>
                <a:spcPct val="80000"/>
              </a:lnSpc>
              <a:buFont typeface="Wingdings" pitchFamily="2" charset="2"/>
              <a:buChar char="v"/>
            </a:pPr>
            <a:r>
              <a:rPr lang="en-ZA" altLang="en-US" sz="2000" dirty="0" smtClean="0"/>
              <a:t>The courts without any special authorisation by the positive law to decide the </a:t>
            </a:r>
            <a:r>
              <a:rPr lang="en-ZA" altLang="en-US" sz="2000" dirty="0" err="1" smtClean="0"/>
              <a:t>unprovided</a:t>
            </a:r>
            <a:r>
              <a:rPr lang="en-ZA" altLang="en-US" sz="2000" dirty="0" smtClean="0"/>
              <a:t> case according to considerations of equity, have granted relief in novel situations on grounds of </a:t>
            </a:r>
            <a:r>
              <a:rPr lang="en-ZA" altLang="en-US" sz="2000" u="sng" dirty="0" smtClean="0"/>
              <a:t>“natural Justice and Reason”</a:t>
            </a:r>
          </a:p>
          <a:p>
            <a:pPr eaLnBrk="1" hangingPunct="1">
              <a:lnSpc>
                <a:spcPct val="80000"/>
              </a:lnSpc>
              <a:buFont typeface="Wingdings" pitchFamily="2" charset="2"/>
              <a:buChar char="v"/>
            </a:pPr>
            <a:endParaRPr lang="en-ZA" altLang="en-US" sz="2000" dirty="0" smtClean="0"/>
          </a:p>
          <a:p>
            <a:pPr algn="just" eaLnBrk="1" hangingPunct="1">
              <a:lnSpc>
                <a:spcPct val="80000"/>
              </a:lnSpc>
              <a:buFont typeface="Wingdings" pitchFamily="2" charset="2"/>
              <a:buChar char="v"/>
            </a:pPr>
            <a:r>
              <a:rPr lang="en-ZA" altLang="en-US" sz="2000" dirty="0" smtClean="0"/>
              <a:t>Courts have also resorted to considerations of Justice in interpreting vague and ambiguous claims in constitutional and statutory documents.</a:t>
            </a:r>
          </a:p>
          <a:p>
            <a:pPr eaLnBrk="1" hangingPunct="1">
              <a:lnSpc>
                <a:spcPct val="80000"/>
              </a:lnSpc>
              <a:buFont typeface="Wingdings" pitchFamily="2" charset="2"/>
              <a:buChar char="v"/>
            </a:pPr>
            <a:endParaRPr lang="en-ZA" altLang="en-US" sz="2000" dirty="0" smtClean="0"/>
          </a:p>
          <a:p>
            <a:pPr eaLnBrk="1" hangingPunct="1">
              <a:lnSpc>
                <a:spcPct val="80000"/>
              </a:lnSpc>
              <a:buFont typeface="Wingdings" pitchFamily="2" charset="2"/>
              <a:buChar char="v"/>
            </a:pPr>
            <a:r>
              <a:rPr lang="en-ZA" altLang="en-US" sz="2000" dirty="0" smtClean="0"/>
              <a:t>Of course the task of the judge in arriving at an objective standard of justice and achieving a reconciliation and synthesis of the needs of stability and justice is by no means an easy one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6375" y="274638"/>
            <a:ext cx="7458075" cy="417512"/>
          </a:xfrm>
        </p:spPr>
        <p:txBody>
          <a:bodyPr vert="horz" wrap="square" lIns="91440" tIns="45720" rIns="91440" bIns="45720" numCol="1" anchorCtr="0" compatLnSpc="1">
            <a:prstTxWarp prst="textNoShape">
              <a:avLst/>
            </a:prstTxWarp>
            <a:normAutofit fontScale="90000"/>
          </a:bodyPr>
          <a:lstStyle/>
          <a:p>
            <a:pPr eaLnBrk="1" hangingPunct="1"/>
            <a:endParaRPr lang="en-ZA" altLang="en-US" sz="3500" smtClean="0">
              <a:effectLst>
                <a:outerShdw blurRad="38100" dist="38100" dir="2700000" algn="tl">
                  <a:srgbClr val="C0C0C0"/>
                </a:outerShdw>
              </a:effectLst>
            </a:endParaRPr>
          </a:p>
        </p:txBody>
      </p:sp>
      <p:sp>
        <p:nvSpPr>
          <p:cNvPr id="16387" name="Content Placeholder 2"/>
          <p:cNvSpPr>
            <a:spLocks noGrp="1"/>
          </p:cNvSpPr>
          <p:nvPr>
            <p:ph idx="1"/>
          </p:nvPr>
        </p:nvSpPr>
        <p:spPr>
          <a:xfrm>
            <a:off x="1403350" y="765175"/>
            <a:ext cx="7531100" cy="5483225"/>
          </a:xfrm>
        </p:spPr>
        <p:txBody>
          <a:bodyPr/>
          <a:lstStyle/>
          <a:p>
            <a:pPr eaLnBrk="1" hangingPunct="1">
              <a:lnSpc>
                <a:spcPct val="80000"/>
              </a:lnSpc>
              <a:buFont typeface="Wingdings" pitchFamily="2" charset="2"/>
              <a:buChar char="v"/>
            </a:pPr>
            <a:r>
              <a:rPr lang="en-ZA" altLang="en-US" sz="1900" dirty="0" smtClean="0"/>
              <a:t>b)	</a:t>
            </a:r>
            <a:r>
              <a:rPr lang="en-ZA" altLang="en-US" sz="1900" u="sng" dirty="0" smtClean="0"/>
              <a:t>Reason and the Nature of Things</a:t>
            </a:r>
          </a:p>
          <a:p>
            <a:pPr eaLnBrk="1" hangingPunct="1">
              <a:lnSpc>
                <a:spcPct val="80000"/>
              </a:lnSpc>
              <a:buFont typeface="Wingdings" pitchFamily="2" charset="2"/>
              <a:buChar char="v"/>
            </a:pPr>
            <a:endParaRPr lang="en-ZA" altLang="en-US" sz="1900" u="sng" dirty="0" smtClean="0"/>
          </a:p>
          <a:p>
            <a:pPr eaLnBrk="1" hangingPunct="1">
              <a:lnSpc>
                <a:spcPct val="80000"/>
              </a:lnSpc>
              <a:buFont typeface="Wingdings" pitchFamily="2" charset="2"/>
              <a:buChar char="v"/>
            </a:pPr>
            <a:r>
              <a:rPr lang="en-ZA" altLang="en-US" sz="1900" dirty="0" smtClean="0"/>
              <a:t>Reason is the (limited) ability of the human intellect to comprehend and coupe with </a:t>
            </a:r>
            <a:r>
              <a:rPr lang="en-ZA" altLang="en-US" sz="1900" dirty="0" smtClean="0"/>
              <a:t>reality.</a:t>
            </a:r>
          </a:p>
          <a:p>
            <a:pPr eaLnBrk="1" hangingPunct="1">
              <a:lnSpc>
                <a:spcPct val="80000"/>
              </a:lnSpc>
              <a:buFont typeface="Wingdings" pitchFamily="2" charset="2"/>
              <a:buChar char="v"/>
            </a:pPr>
            <a:r>
              <a:rPr lang="en-US" altLang="en-US" sz="1900" dirty="0" smtClean="0"/>
              <a:t>The </a:t>
            </a:r>
            <a:r>
              <a:rPr lang="en-US" altLang="en-US" sz="1900" dirty="0"/>
              <a:t>power of the mind to think, understand, and form judgments logically.</a:t>
            </a:r>
          </a:p>
          <a:p>
            <a:pPr marL="82550" indent="0" eaLnBrk="1" hangingPunct="1">
              <a:lnSpc>
                <a:spcPct val="80000"/>
              </a:lnSpc>
              <a:buNone/>
            </a:pPr>
            <a:endParaRPr lang="en-ZA" altLang="en-US" sz="1900" dirty="0" smtClean="0"/>
          </a:p>
          <a:p>
            <a:pPr eaLnBrk="1" hangingPunct="1">
              <a:lnSpc>
                <a:spcPct val="80000"/>
              </a:lnSpc>
              <a:buFont typeface="Wingdings" pitchFamily="2" charset="2"/>
              <a:buChar char="v"/>
            </a:pPr>
            <a:r>
              <a:rPr lang="en-ZA" altLang="en-US" sz="1900" dirty="0" smtClean="0"/>
              <a:t>The </a:t>
            </a:r>
            <a:r>
              <a:rPr lang="en-ZA" altLang="en-US" sz="1900" u="sng" dirty="0" smtClean="0"/>
              <a:t>reasonable man is capable of discerning general principles and of grasping certain essential relations of things, between man and things.</a:t>
            </a:r>
          </a:p>
          <a:p>
            <a:pPr eaLnBrk="1" hangingPunct="1">
              <a:lnSpc>
                <a:spcPct val="80000"/>
              </a:lnSpc>
              <a:buFont typeface="Wingdings" pitchFamily="2" charset="2"/>
              <a:buChar char="v"/>
            </a:pPr>
            <a:endParaRPr lang="en-ZA" altLang="en-US" sz="1900" u="sng" dirty="0" smtClean="0"/>
          </a:p>
          <a:p>
            <a:pPr eaLnBrk="1" hangingPunct="1">
              <a:lnSpc>
                <a:spcPct val="80000"/>
              </a:lnSpc>
              <a:buFont typeface="Wingdings" pitchFamily="2" charset="2"/>
              <a:buChar char="v"/>
            </a:pPr>
            <a:r>
              <a:rPr lang="en-ZA" altLang="en-US" sz="1900" dirty="0" smtClean="0"/>
              <a:t>The reasonable man will often find that various ways and alternative possibilities are open to him in judging an  event or making a determination as to e right course of action to pursue.</a:t>
            </a:r>
          </a:p>
          <a:p>
            <a:pPr eaLnBrk="1" hangingPunct="1">
              <a:lnSpc>
                <a:spcPct val="80000"/>
              </a:lnSpc>
              <a:buFont typeface="Wingdings" pitchFamily="2" charset="2"/>
              <a:buChar char="v"/>
            </a:pPr>
            <a:endParaRPr lang="en-ZA" altLang="en-US" sz="1900" dirty="0" smtClean="0"/>
          </a:p>
          <a:p>
            <a:pPr eaLnBrk="1" hangingPunct="1">
              <a:lnSpc>
                <a:spcPct val="80000"/>
              </a:lnSpc>
              <a:buFont typeface="Wingdings" pitchFamily="2" charset="2"/>
              <a:buChar char="v"/>
            </a:pPr>
            <a:r>
              <a:rPr lang="en-ZA" altLang="en-US" sz="1900" dirty="0" smtClean="0"/>
              <a:t>The nature of things in most cases dictates the result of a legislating or adjudicating organ.</a:t>
            </a:r>
          </a:p>
          <a:p>
            <a:pPr eaLnBrk="1" hangingPunct="1">
              <a:lnSpc>
                <a:spcPct val="80000"/>
              </a:lnSpc>
              <a:buFont typeface="Wingdings" pitchFamily="2" charset="2"/>
              <a:buChar char="v"/>
            </a:pPr>
            <a:endParaRPr lang="en-ZA" altLang="en-US" sz="1900" dirty="0" smtClean="0"/>
          </a:p>
          <a:p>
            <a:pPr eaLnBrk="1" hangingPunct="1">
              <a:lnSpc>
                <a:spcPct val="80000"/>
              </a:lnSpc>
              <a:buFont typeface="Wingdings" pitchFamily="2" charset="2"/>
              <a:buChar char="v"/>
            </a:pPr>
            <a:r>
              <a:rPr lang="en-ZA" altLang="en-US" sz="1900" dirty="0" smtClean="0"/>
              <a:t>The common law of nature is said to support the view that there can be no vacuum in the exercise of governmental power where the good of the community is vital at stake.</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411</TotalTime>
  <Words>1107</Words>
  <Application>Microsoft Office PowerPoint</Application>
  <PresentationFormat>On-screen Show (4:3)</PresentationFormat>
  <Paragraphs>114</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Gill Sans MT</vt:lpstr>
      <vt:lpstr>Verdana</vt:lpstr>
      <vt:lpstr>Wingdings</vt:lpstr>
      <vt:lpstr>Wingdings 2</vt:lpstr>
      <vt:lpstr>Solstice</vt:lpstr>
      <vt:lpstr>FORMAL AND NONFORMAL SOURCES OF LAW</vt:lpstr>
      <vt:lpstr>PowerPoint Presentation</vt:lpstr>
      <vt:lpstr>1)FORMAL SORUCES OF LAW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Examples </vt:lpstr>
      <vt:lpstr>WHAT ARE THE SOURCES OF INTERNATIONAL? </vt:lpstr>
      <vt:lpstr>WHAT ARE THE SOURCES OF INTERNATIONAL? Treaties and Conventions   </vt:lpstr>
      <vt:lpstr>WHAT ARE THE SOURCES OF INTERNATIONAL? Custom</vt:lpstr>
      <vt:lpstr>WHAT ARE THE SOURCES OF INTERNATIONAL? General Principles and Jus Cogens</vt:lpstr>
      <vt:lpstr>Examples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FORMAL AND NONFORMAL SOURCES OF LAW</dc:title>
  <dc:creator>DRU</dc:creator>
  <cp:lastModifiedBy>MR CHISANGA</cp:lastModifiedBy>
  <cp:revision>44</cp:revision>
  <dcterms:created xsi:type="dcterms:W3CDTF">2015-03-20T08:48:31Z</dcterms:created>
  <dcterms:modified xsi:type="dcterms:W3CDTF">2023-11-06T07:12:32Z</dcterms:modified>
</cp:coreProperties>
</file>