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notesMasterIdLst>
    <p:notesMasterId r:id="rId32"/>
  </p:notesMasterIdLst>
  <p:sldIdLst>
    <p:sldId id="256" r:id="rId2"/>
    <p:sldId id="257" r:id="rId3"/>
    <p:sldId id="258" r:id="rId4"/>
    <p:sldId id="263" r:id="rId5"/>
    <p:sldId id="259" r:id="rId6"/>
    <p:sldId id="262" r:id="rId7"/>
    <p:sldId id="261" r:id="rId8"/>
    <p:sldId id="260" r:id="rId9"/>
    <p:sldId id="274" r:id="rId10"/>
    <p:sldId id="275" r:id="rId11"/>
    <p:sldId id="276" r:id="rId12"/>
    <p:sldId id="277" r:id="rId13"/>
    <p:sldId id="278" r:id="rId14"/>
    <p:sldId id="279" r:id="rId15"/>
    <p:sldId id="264" r:id="rId16"/>
    <p:sldId id="265" r:id="rId17"/>
    <p:sldId id="281" r:id="rId18"/>
    <p:sldId id="266" r:id="rId19"/>
    <p:sldId id="267" r:id="rId20"/>
    <p:sldId id="268" r:id="rId21"/>
    <p:sldId id="270" r:id="rId22"/>
    <p:sldId id="271" r:id="rId23"/>
    <p:sldId id="272" r:id="rId24"/>
    <p:sldId id="283" r:id="rId25"/>
    <p:sldId id="290" r:id="rId26"/>
    <p:sldId id="291" r:id="rId27"/>
    <p:sldId id="292" r:id="rId28"/>
    <p:sldId id="293" r:id="rId29"/>
    <p:sldId id="294" r:id="rId30"/>
    <p:sldId id="282"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7D3742-5FDF-4614-8EDB-6D1CFE4FBAF5}" type="datetimeFigureOut">
              <a:rPr lang="en-US" smtClean="0"/>
              <a:pPr/>
              <a:t>10/22/2023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727311-880C-4C5B-BA12-AA6DEDE788A7}" type="slidenum">
              <a:rPr lang="en-US" smtClean="0"/>
              <a:pPr/>
              <a:t>‹#›</a:t>
            </a:fld>
            <a:endParaRPr lang="en-US"/>
          </a:p>
        </p:txBody>
      </p:sp>
    </p:spTree>
    <p:extLst>
      <p:ext uri="{BB962C8B-B14F-4D97-AF65-F5344CB8AC3E}">
        <p14:creationId xmlns:p14="http://schemas.microsoft.com/office/powerpoint/2010/main" val="38304051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4727311-880C-4C5B-BA12-AA6DEDE788A7}" type="slidenum">
              <a:rPr lang="en-US" smtClean="0"/>
              <a:pPr/>
              <a:t>5</a:t>
            </a:fld>
            <a:endParaRPr lang="en-US"/>
          </a:p>
        </p:txBody>
      </p:sp>
    </p:spTree>
    <p:extLst>
      <p:ext uri="{BB962C8B-B14F-4D97-AF65-F5344CB8AC3E}">
        <p14:creationId xmlns:p14="http://schemas.microsoft.com/office/powerpoint/2010/main" val="4004421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4727311-880C-4C5B-BA12-AA6DEDE788A7}" type="slidenum">
              <a:rPr lang="en-US" smtClean="0"/>
              <a:pPr/>
              <a:t>22</a:t>
            </a:fld>
            <a:endParaRPr lang="en-US"/>
          </a:p>
        </p:txBody>
      </p:sp>
    </p:spTree>
    <p:extLst>
      <p:ext uri="{BB962C8B-B14F-4D97-AF65-F5344CB8AC3E}">
        <p14:creationId xmlns:p14="http://schemas.microsoft.com/office/powerpoint/2010/main" val="25532854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50000"/>
                <a:alpha val="7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lumMod val="75000"/>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3D5FEC7-F2BC-4E94-B669-7A5D718A403A}" type="datetimeFigureOut">
              <a:rPr lang="en-US" smtClean="0"/>
              <a:pPr/>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960BE-F9A8-4392-8CBD-C966080D046B}" type="slidenum">
              <a:rPr lang="en-US" smtClean="0"/>
              <a:pPr/>
              <a:t>‹#›</a:t>
            </a:fld>
            <a:endParaRPr lang="en-US"/>
          </a:p>
        </p:txBody>
      </p:sp>
    </p:spTree>
    <p:extLst>
      <p:ext uri="{BB962C8B-B14F-4D97-AF65-F5344CB8AC3E}">
        <p14:creationId xmlns:p14="http://schemas.microsoft.com/office/powerpoint/2010/main" val="413544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D5FEC7-F2BC-4E94-B669-7A5D718A403A}" type="datetimeFigureOut">
              <a:rPr lang="en-US" smtClean="0"/>
              <a:pPr/>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960BE-F9A8-4392-8CBD-C966080D046B}" type="slidenum">
              <a:rPr lang="en-US" smtClean="0"/>
              <a:pPr/>
              <a:t>‹#›</a:t>
            </a:fld>
            <a:endParaRPr lang="en-US"/>
          </a:p>
        </p:txBody>
      </p:sp>
    </p:spTree>
    <p:extLst>
      <p:ext uri="{BB962C8B-B14F-4D97-AF65-F5344CB8AC3E}">
        <p14:creationId xmlns:p14="http://schemas.microsoft.com/office/powerpoint/2010/main" val="2673116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D5FEC7-F2BC-4E94-B669-7A5D718A403A}" type="datetimeFigureOut">
              <a:rPr lang="en-US" smtClean="0"/>
              <a:pPr/>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960BE-F9A8-4392-8CBD-C966080D046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678610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D5FEC7-F2BC-4E94-B669-7A5D718A403A}" type="datetimeFigureOut">
              <a:rPr lang="en-US" smtClean="0"/>
              <a:pPr/>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960BE-F9A8-4392-8CBD-C966080D046B}" type="slidenum">
              <a:rPr lang="en-US" smtClean="0"/>
              <a:pPr/>
              <a:t>‹#›</a:t>
            </a:fld>
            <a:endParaRPr lang="en-US"/>
          </a:p>
        </p:txBody>
      </p:sp>
    </p:spTree>
    <p:extLst>
      <p:ext uri="{BB962C8B-B14F-4D97-AF65-F5344CB8AC3E}">
        <p14:creationId xmlns:p14="http://schemas.microsoft.com/office/powerpoint/2010/main" val="15257826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D5FEC7-F2BC-4E94-B669-7A5D718A403A}" type="datetimeFigureOut">
              <a:rPr lang="en-US" smtClean="0"/>
              <a:pPr/>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960BE-F9A8-4392-8CBD-C966080D046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913666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D5FEC7-F2BC-4E94-B669-7A5D718A403A}" type="datetimeFigureOut">
              <a:rPr lang="en-US" smtClean="0"/>
              <a:pPr/>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960BE-F9A8-4392-8CBD-C966080D046B}" type="slidenum">
              <a:rPr lang="en-US" smtClean="0"/>
              <a:pPr/>
              <a:t>‹#›</a:t>
            </a:fld>
            <a:endParaRPr lang="en-US"/>
          </a:p>
        </p:txBody>
      </p:sp>
    </p:spTree>
    <p:extLst>
      <p:ext uri="{BB962C8B-B14F-4D97-AF65-F5344CB8AC3E}">
        <p14:creationId xmlns:p14="http://schemas.microsoft.com/office/powerpoint/2010/main" val="38592302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D5FEC7-F2BC-4E94-B669-7A5D718A403A}" type="datetimeFigureOut">
              <a:rPr lang="en-US" smtClean="0"/>
              <a:pPr/>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960BE-F9A8-4392-8CBD-C966080D046B}" type="slidenum">
              <a:rPr lang="en-US" smtClean="0"/>
              <a:pPr/>
              <a:t>‹#›</a:t>
            </a:fld>
            <a:endParaRPr lang="en-US"/>
          </a:p>
        </p:txBody>
      </p:sp>
    </p:spTree>
    <p:extLst>
      <p:ext uri="{BB962C8B-B14F-4D97-AF65-F5344CB8AC3E}">
        <p14:creationId xmlns:p14="http://schemas.microsoft.com/office/powerpoint/2010/main" val="16066479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D5FEC7-F2BC-4E94-B669-7A5D718A403A}" type="datetimeFigureOut">
              <a:rPr lang="en-US" smtClean="0"/>
              <a:pPr/>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960BE-F9A8-4392-8CBD-C966080D046B}" type="slidenum">
              <a:rPr lang="en-US" smtClean="0"/>
              <a:pPr/>
              <a:t>‹#›</a:t>
            </a:fld>
            <a:endParaRPr lang="en-US"/>
          </a:p>
        </p:txBody>
      </p:sp>
    </p:spTree>
    <p:extLst>
      <p:ext uri="{BB962C8B-B14F-4D97-AF65-F5344CB8AC3E}">
        <p14:creationId xmlns:p14="http://schemas.microsoft.com/office/powerpoint/2010/main" val="618154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D5FEC7-F2BC-4E94-B669-7A5D718A403A}" type="datetimeFigureOut">
              <a:rPr lang="en-US" smtClean="0"/>
              <a:pPr/>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960BE-F9A8-4392-8CBD-C966080D046B}" type="slidenum">
              <a:rPr lang="en-US" smtClean="0"/>
              <a:pPr/>
              <a:t>‹#›</a:t>
            </a:fld>
            <a:endParaRPr lang="en-US"/>
          </a:p>
        </p:txBody>
      </p:sp>
    </p:spTree>
    <p:extLst>
      <p:ext uri="{BB962C8B-B14F-4D97-AF65-F5344CB8AC3E}">
        <p14:creationId xmlns:p14="http://schemas.microsoft.com/office/powerpoint/2010/main" val="674321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D5FEC7-F2BC-4E94-B669-7A5D718A403A}" type="datetimeFigureOut">
              <a:rPr lang="en-US" smtClean="0"/>
              <a:pPr/>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960BE-F9A8-4392-8CBD-C966080D046B}" type="slidenum">
              <a:rPr lang="en-US" smtClean="0"/>
              <a:pPr/>
              <a:t>‹#›</a:t>
            </a:fld>
            <a:endParaRPr lang="en-US"/>
          </a:p>
        </p:txBody>
      </p:sp>
    </p:spTree>
    <p:extLst>
      <p:ext uri="{BB962C8B-B14F-4D97-AF65-F5344CB8AC3E}">
        <p14:creationId xmlns:p14="http://schemas.microsoft.com/office/powerpoint/2010/main" val="828434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3D5FEC7-F2BC-4E94-B669-7A5D718A403A}" type="datetimeFigureOut">
              <a:rPr lang="en-US" smtClean="0"/>
              <a:pPr/>
              <a:t>10/22/2023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960BE-F9A8-4392-8CBD-C966080D046B}" type="slidenum">
              <a:rPr lang="en-US" smtClean="0"/>
              <a:pPr/>
              <a:t>‹#›</a:t>
            </a:fld>
            <a:endParaRPr lang="en-US"/>
          </a:p>
        </p:txBody>
      </p:sp>
    </p:spTree>
    <p:extLst>
      <p:ext uri="{BB962C8B-B14F-4D97-AF65-F5344CB8AC3E}">
        <p14:creationId xmlns:p14="http://schemas.microsoft.com/office/powerpoint/2010/main" val="3032729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3D5FEC7-F2BC-4E94-B669-7A5D718A403A}" type="datetimeFigureOut">
              <a:rPr lang="en-US" smtClean="0"/>
              <a:pPr/>
              <a:t>10/22/2023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7960BE-F9A8-4392-8CBD-C966080D046B}" type="slidenum">
              <a:rPr lang="en-US" smtClean="0"/>
              <a:pPr/>
              <a:t>‹#›</a:t>
            </a:fld>
            <a:endParaRPr lang="en-US"/>
          </a:p>
        </p:txBody>
      </p:sp>
    </p:spTree>
    <p:extLst>
      <p:ext uri="{BB962C8B-B14F-4D97-AF65-F5344CB8AC3E}">
        <p14:creationId xmlns:p14="http://schemas.microsoft.com/office/powerpoint/2010/main" val="1042913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3D5FEC7-F2BC-4E94-B669-7A5D718A403A}" type="datetimeFigureOut">
              <a:rPr lang="en-US" smtClean="0"/>
              <a:pPr/>
              <a:t>10/22/2023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7960BE-F9A8-4392-8CBD-C966080D046B}" type="slidenum">
              <a:rPr lang="en-US" smtClean="0"/>
              <a:pPr/>
              <a:t>‹#›</a:t>
            </a:fld>
            <a:endParaRPr lang="en-US"/>
          </a:p>
        </p:txBody>
      </p:sp>
    </p:spTree>
    <p:extLst>
      <p:ext uri="{BB962C8B-B14F-4D97-AF65-F5344CB8AC3E}">
        <p14:creationId xmlns:p14="http://schemas.microsoft.com/office/powerpoint/2010/main" val="2931003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D5FEC7-F2BC-4E94-B669-7A5D718A403A}" type="datetimeFigureOut">
              <a:rPr lang="en-US" smtClean="0"/>
              <a:pPr/>
              <a:t>10/22/2023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7960BE-F9A8-4392-8CBD-C966080D046B}" type="slidenum">
              <a:rPr lang="en-US" smtClean="0"/>
              <a:pPr/>
              <a:t>‹#›</a:t>
            </a:fld>
            <a:endParaRPr lang="en-US"/>
          </a:p>
        </p:txBody>
      </p:sp>
    </p:spTree>
    <p:extLst>
      <p:ext uri="{BB962C8B-B14F-4D97-AF65-F5344CB8AC3E}">
        <p14:creationId xmlns:p14="http://schemas.microsoft.com/office/powerpoint/2010/main" val="1190670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D5FEC7-F2BC-4E94-B669-7A5D718A403A}" type="datetimeFigureOut">
              <a:rPr lang="en-US" smtClean="0"/>
              <a:pPr/>
              <a:t>10/22/2023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960BE-F9A8-4392-8CBD-C966080D046B}" type="slidenum">
              <a:rPr lang="en-US" smtClean="0"/>
              <a:pPr/>
              <a:t>‹#›</a:t>
            </a:fld>
            <a:endParaRPr lang="en-US"/>
          </a:p>
        </p:txBody>
      </p:sp>
    </p:spTree>
    <p:extLst>
      <p:ext uri="{BB962C8B-B14F-4D97-AF65-F5344CB8AC3E}">
        <p14:creationId xmlns:p14="http://schemas.microsoft.com/office/powerpoint/2010/main" val="3158389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D5FEC7-F2BC-4E94-B669-7A5D718A403A}" type="datetimeFigureOut">
              <a:rPr lang="en-US" smtClean="0"/>
              <a:pPr/>
              <a:t>10/22/2023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960BE-F9A8-4392-8CBD-C966080D046B}" type="slidenum">
              <a:rPr lang="en-US" smtClean="0"/>
              <a:pPr/>
              <a:t>‹#›</a:t>
            </a:fld>
            <a:endParaRPr lang="en-US"/>
          </a:p>
        </p:txBody>
      </p:sp>
    </p:spTree>
    <p:extLst>
      <p:ext uri="{BB962C8B-B14F-4D97-AF65-F5344CB8AC3E}">
        <p14:creationId xmlns:p14="http://schemas.microsoft.com/office/powerpoint/2010/main" val="275615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cxnSp>
          <p:nvCxnSpPr>
            <p:cNvPr id="7" name="Straight Connector 6"/>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9" name="Freeform 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50000"/>
                <a:alpha val="7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3D5FEC7-F2BC-4E94-B669-7A5D718A403A}" type="datetimeFigureOut">
              <a:rPr lang="en-US" smtClean="0"/>
              <a:pPr/>
              <a:t>10/22/2023</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F57960BE-F9A8-4392-8CBD-C966080D046B}" type="slidenum">
              <a:rPr lang="en-US" smtClean="0"/>
              <a:pPr/>
              <a:t>‹#›</a:t>
            </a:fld>
            <a:endParaRPr lang="en-US"/>
          </a:p>
        </p:txBody>
      </p:sp>
    </p:spTree>
    <p:extLst>
      <p:ext uri="{BB962C8B-B14F-4D97-AF65-F5344CB8AC3E}">
        <p14:creationId xmlns:p14="http://schemas.microsoft.com/office/powerpoint/2010/main" val="2367518296"/>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800" dirty="0" smtClean="0"/>
              <a:t>FEMINISM</a:t>
            </a:r>
            <a:endParaRPr lang="en-US" sz="8800" dirty="0"/>
          </a:p>
        </p:txBody>
      </p:sp>
      <p:sp>
        <p:nvSpPr>
          <p:cNvPr id="3" name="Subtitle 2"/>
          <p:cNvSpPr>
            <a:spLocks noGrp="1"/>
          </p:cNvSpPr>
          <p:nvPr>
            <p:ph type="subTitle" idx="1"/>
          </p:nvPr>
        </p:nvSpPr>
        <p:spPr>
          <a:xfrm>
            <a:off x="1130595" y="4050834"/>
            <a:ext cx="5879805" cy="1283166"/>
          </a:xfrm>
        </p:spPr>
        <p:txBody>
          <a:bodyPr>
            <a:noAutofit/>
          </a:bodyPr>
          <a:lstStyle/>
          <a:p>
            <a:r>
              <a:rPr lang="en-US" sz="1200" dirty="0" smtClean="0">
                <a:latin typeface="Arial" pitchFamily="34" charset="0"/>
                <a:cs typeface="Arial" pitchFamily="34" charset="0"/>
              </a:rPr>
              <a:t>BY </a:t>
            </a:r>
          </a:p>
          <a:p>
            <a:r>
              <a:rPr lang="en-US" sz="1200" dirty="0" smtClean="0">
                <a:latin typeface="Arial" pitchFamily="34" charset="0"/>
                <a:cs typeface="Arial" pitchFamily="34" charset="0"/>
              </a:rPr>
              <a:t>FILIMINA MUTOFWE</a:t>
            </a:r>
          </a:p>
          <a:p>
            <a:r>
              <a:rPr lang="en-US" sz="1200" dirty="0" smtClean="0">
                <a:latin typeface="Arial" pitchFamily="34" charset="0"/>
                <a:cs typeface="Arial" pitchFamily="34" charset="0"/>
              </a:rPr>
              <a:t>MEMORY MUTALE</a:t>
            </a:r>
          </a:p>
          <a:p>
            <a:r>
              <a:rPr lang="en-US" sz="1200" dirty="0" smtClean="0">
                <a:latin typeface="Arial" pitchFamily="34" charset="0"/>
                <a:cs typeface="Arial" pitchFamily="34" charset="0"/>
              </a:rPr>
              <a:t>MULEMWA MUYAMBANGO</a:t>
            </a:r>
            <a:endParaRPr lang="en-US" sz="1200" dirty="0">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RADICAL FEMINISM</a:t>
            </a:r>
            <a:endParaRPr lang="en-US" dirty="0"/>
          </a:p>
        </p:txBody>
      </p:sp>
      <p:sp>
        <p:nvSpPr>
          <p:cNvPr id="3" name="Content Placeholder 2"/>
          <p:cNvSpPr>
            <a:spLocks noGrp="1"/>
          </p:cNvSpPr>
          <p:nvPr>
            <p:ph idx="1"/>
          </p:nvPr>
        </p:nvSpPr>
        <p:spPr>
          <a:xfrm>
            <a:off x="609598" y="1219200"/>
            <a:ext cx="7315201" cy="5105400"/>
          </a:xfrm>
        </p:spPr>
        <p:txBody>
          <a:bodyPr>
            <a:noAutofit/>
          </a:bodyPr>
          <a:lstStyle/>
          <a:p>
            <a:pPr algn="just"/>
            <a:r>
              <a:rPr lang="en-US" sz="2400" dirty="0" smtClean="0"/>
              <a:t>Radical-libertarian </a:t>
            </a:r>
            <a:r>
              <a:rPr lang="en-US" sz="2400" dirty="0"/>
              <a:t>feminists believe that femininity and reproduction limits women’s capacity to contribute to society. Women should essentially be androgynous.</a:t>
            </a:r>
          </a:p>
          <a:p>
            <a:pPr algn="just"/>
            <a:r>
              <a:rPr lang="en-US" sz="2400" dirty="0"/>
              <a:t>(2) Radical-cultural feminism</a:t>
            </a:r>
          </a:p>
          <a:p>
            <a:pPr algn="just"/>
            <a:r>
              <a:rPr lang="en-US" sz="2400" dirty="0" smtClean="0"/>
              <a:t>Their </a:t>
            </a:r>
            <a:r>
              <a:rPr lang="en-US" sz="2400" dirty="0"/>
              <a:t>views are different from Radical-libertarian feminists views. They argue that natural reproduction/motherhood should be revered as a tool of feminist empowerment. According to this group, the discarding of the natural reproductive process would not liberate women, but simply further their oppression.</a:t>
            </a:r>
          </a:p>
        </p:txBody>
      </p:sp>
    </p:spTree>
    <p:extLst>
      <p:ext uri="{BB962C8B-B14F-4D97-AF65-F5344CB8AC3E}">
        <p14:creationId xmlns:p14="http://schemas.microsoft.com/office/powerpoint/2010/main" val="3263765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CULTURAL FEMINISM</a:t>
            </a:r>
            <a:endParaRPr lang="en-US" dirty="0"/>
          </a:p>
        </p:txBody>
      </p:sp>
      <p:sp>
        <p:nvSpPr>
          <p:cNvPr id="3" name="Content Placeholder 2"/>
          <p:cNvSpPr>
            <a:spLocks noGrp="1"/>
          </p:cNvSpPr>
          <p:nvPr>
            <p:ph idx="1"/>
          </p:nvPr>
        </p:nvSpPr>
        <p:spPr>
          <a:xfrm>
            <a:off x="609598" y="1600200"/>
            <a:ext cx="7696201" cy="4800600"/>
          </a:xfrm>
        </p:spPr>
        <p:txBody>
          <a:bodyPr>
            <a:noAutofit/>
          </a:bodyPr>
          <a:lstStyle/>
          <a:p>
            <a:pPr algn="just"/>
            <a:r>
              <a:rPr lang="en-US" sz="2400" dirty="0" smtClean="0">
                <a:latin typeface="Arial" pitchFamily="34" charset="0"/>
                <a:cs typeface="Arial" pitchFamily="34" charset="0"/>
              </a:rPr>
              <a:t>Cultural </a:t>
            </a:r>
            <a:r>
              <a:rPr lang="en-US" sz="2400" dirty="0">
                <a:latin typeface="Arial" pitchFamily="34" charset="0"/>
                <a:cs typeface="Arial" pitchFamily="34" charset="0"/>
              </a:rPr>
              <a:t>feminism dates back at least to the use of it in 1975 by Brooke Williams of Redstockings, who used it to denounce it and distinguish it from its roots in radical feminism. Cultural feminism emphasizes essential differences between men and women, based on biological differences in reproductive capacity.  Cultural feminists also emphasize difference, but view it mere positively,  and that these differences must be celebrated.</a:t>
            </a:r>
          </a:p>
          <a:p>
            <a:pPr algn="just"/>
            <a:r>
              <a:rPr lang="en-US" sz="2400" dirty="0">
                <a:latin typeface="Arial" pitchFamily="34" charset="0"/>
                <a:cs typeface="Arial" pitchFamily="34" charset="0"/>
              </a:rPr>
              <a:t>Cultural feminist believe that because of these differences, if women ruled the world there would be no wars and this would be a better place.</a:t>
            </a:r>
          </a:p>
          <a:p>
            <a:endParaRPr lang="en-US" sz="1200" dirty="0"/>
          </a:p>
        </p:txBody>
      </p:sp>
    </p:spTree>
    <p:extLst>
      <p:ext uri="{BB962C8B-B14F-4D97-AF65-F5344CB8AC3E}">
        <p14:creationId xmlns:p14="http://schemas.microsoft.com/office/powerpoint/2010/main" val="7767880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ECO FEMINISM</a:t>
            </a:r>
            <a:endParaRPr lang="en-US" dirty="0"/>
          </a:p>
        </p:txBody>
      </p:sp>
      <p:sp>
        <p:nvSpPr>
          <p:cNvPr id="3" name="Content Placeholder 2"/>
          <p:cNvSpPr>
            <a:spLocks noGrp="1"/>
          </p:cNvSpPr>
          <p:nvPr>
            <p:ph idx="1"/>
          </p:nvPr>
        </p:nvSpPr>
        <p:spPr/>
        <p:txBody>
          <a:bodyPr>
            <a:normAutofit/>
          </a:bodyPr>
          <a:lstStyle/>
          <a:p>
            <a:pPr algn="just"/>
            <a:r>
              <a:rPr lang="en-US" sz="2400" dirty="0" smtClean="0">
                <a:latin typeface="Arial" pitchFamily="34" charset="0"/>
                <a:cs typeface="Arial" pitchFamily="34" charset="0"/>
              </a:rPr>
              <a:t>Eco </a:t>
            </a:r>
            <a:r>
              <a:rPr lang="en-US" sz="2400" dirty="0">
                <a:latin typeface="Arial" pitchFamily="34" charset="0"/>
                <a:cs typeface="Arial" pitchFamily="34" charset="0"/>
              </a:rPr>
              <a:t>feminism believe that male domination is harmful to women, as well as the environment. There is a link between a male’s desire to dominate unruly women and wilderness. Men feel as though they must tame and conquer both in order to have complete power. Eco feminist say it is this desire that destroys both women and the earth.</a:t>
            </a:r>
          </a:p>
          <a:p>
            <a:endParaRPr lang="en-US" dirty="0"/>
          </a:p>
        </p:txBody>
      </p:sp>
    </p:spTree>
    <p:extLst>
      <p:ext uri="{BB962C8B-B14F-4D97-AF65-F5344CB8AC3E}">
        <p14:creationId xmlns:p14="http://schemas.microsoft.com/office/powerpoint/2010/main" val="3119574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INDIVIDUALIST OR LIBERTARIAN FEMINISM</a:t>
            </a:r>
            <a:endParaRPr lang="en-US" dirty="0"/>
          </a:p>
        </p:txBody>
      </p:sp>
      <p:sp>
        <p:nvSpPr>
          <p:cNvPr id="3" name="Content Placeholder 2"/>
          <p:cNvSpPr>
            <a:spLocks noGrp="1"/>
          </p:cNvSpPr>
          <p:nvPr>
            <p:ph idx="1"/>
          </p:nvPr>
        </p:nvSpPr>
        <p:spPr/>
        <p:txBody>
          <a:bodyPr>
            <a:normAutofit/>
          </a:bodyPr>
          <a:lstStyle/>
          <a:p>
            <a:pPr algn="just"/>
            <a:r>
              <a:rPr lang="en-US" sz="2400" dirty="0" smtClean="0">
                <a:latin typeface="Arial" pitchFamily="34" charset="0"/>
                <a:cs typeface="Arial" pitchFamily="34" charset="0"/>
              </a:rPr>
              <a:t>Individualist </a:t>
            </a:r>
            <a:r>
              <a:rPr lang="en-US" sz="2400" dirty="0">
                <a:latin typeface="Arial" pitchFamily="34" charset="0"/>
                <a:cs typeface="Arial" pitchFamily="34" charset="0"/>
              </a:rPr>
              <a:t>Feminism, sometimes called Libertarian Feminism or </a:t>
            </a:r>
            <a:r>
              <a:rPr lang="en-US" sz="2400" dirty="0" err="1">
                <a:latin typeface="Arial" pitchFamily="34" charset="0"/>
                <a:cs typeface="Arial" pitchFamily="34" charset="0"/>
              </a:rPr>
              <a:t>ifeminism</a:t>
            </a:r>
            <a:r>
              <a:rPr lang="en-US" sz="2400" dirty="0">
                <a:latin typeface="Arial" pitchFamily="34" charset="0"/>
                <a:cs typeface="Arial" pitchFamily="34" charset="0"/>
              </a:rPr>
              <a:t>, is a term for feminists whose emphasis is on individualism. The primary focus is individual autonomy, rights, liberty, independence and diversity. Individualist Feminism tends to widely encompass men and focuses on barriers that both men and women face due to their gender.</a:t>
            </a:r>
          </a:p>
          <a:p>
            <a:endParaRPr lang="en-US" dirty="0"/>
          </a:p>
        </p:txBody>
      </p:sp>
    </p:spTree>
    <p:extLst>
      <p:ext uri="{BB962C8B-B14F-4D97-AF65-F5344CB8AC3E}">
        <p14:creationId xmlns:p14="http://schemas.microsoft.com/office/powerpoint/2010/main" val="21034681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SOCIALIST FEMINISM</a:t>
            </a:r>
            <a:endParaRPr lang="en-US" dirty="0"/>
          </a:p>
        </p:txBody>
      </p:sp>
      <p:sp>
        <p:nvSpPr>
          <p:cNvPr id="3" name="Content Placeholder 2"/>
          <p:cNvSpPr>
            <a:spLocks noGrp="1"/>
          </p:cNvSpPr>
          <p:nvPr>
            <p:ph idx="1"/>
          </p:nvPr>
        </p:nvSpPr>
        <p:spPr>
          <a:xfrm>
            <a:off x="609598" y="1524000"/>
            <a:ext cx="6858001" cy="5029200"/>
          </a:xfrm>
        </p:spPr>
        <p:txBody>
          <a:bodyPr>
            <a:noAutofit/>
          </a:bodyPr>
          <a:lstStyle/>
          <a:p>
            <a:pPr algn="just"/>
            <a:r>
              <a:rPr lang="en-US" sz="2400" dirty="0" smtClean="0">
                <a:latin typeface="Arial" pitchFamily="34" charset="0"/>
                <a:cs typeface="Arial" pitchFamily="34" charset="0"/>
              </a:rPr>
              <a:t>Socialist </a:t>
            </a:r>
            <a:r>
              <a:rPr lang="en-US" sz="2400" dirty="0">
                <a:latin typeface="Arial" pitchFamily="34" charset="0"/>
                <a:cs typeface="Arial" pitchFamily="34" charset="0"/>
              </a:rPr>
              <a:t>feminists believe that there is a direct link between class structure and the oppression of women. Working men are rewarded because they produce tangible, tradable goods. On the other hand, women’s work in the domestic sphere is not valued by western society because women do not produce a tangible, </a:t>
            </a:r>
            <a:r>
              <a:rPr lang="en-US" sz="2400" dirty="0" smtClean="0">
                <a:latin typeface="Arial" pitchFamily="34" charset="0"/>
                <a:cs typeface="Arial" pitchFamily="34" charset="0"/>
              </a:rPr>
              <a:t>tradable </a:t>
            </a:r>
            <a:r>
              <a:rPr lang="en-US" sz="2400" dirty="0">
                <a:latin typeface="Arial" pitchFamily="34" charset="0"/>
                <a:cs typeface="Arial" pitchFamily="34" charset="0"/>
              </a:rPr>
              <a:t>good. This gives men power and control over women. Socialist feminists reject the idea that biology predetermines ones gender. Social roles are not inherent and women’s status must change in both the public and private spheres.</a:t>
            </a:r>
          </a:p>
          <a:p>
            <a:pPr algn="just"/>
            <a:endParaRPr lang="en-US" sz="900" dirty="0"/>
          </a:p>
        </p:txBody>
      </p:sp>
    </p:spTree>
    <p:extLst>
      <p:ext uri="{BB962C8B-B14F-4D97-AF65-F5344CB8AC3E}">
        <p14:creationId xmlns:p14="http://schemas.microsoft.com/office/powerpoint/2010/main" val="24214061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APPLICATION IN OUR ZAMBIAN JURISDICTION</a:t>
            </a:r>
          </a:p>
        </p:txBody>
      </p:sp>
      <p:sp>
        <p:nvSpPr>
          <p:cNvPr id="3" name="Content Placeholder 2"/>
          <p:cNvSpPr>
            <a:spLocks noGrp="1"/>
          </p:cNvSpPr>
          <p:nvPr>
            <p:ph idx="1"/>
          </p:nvPr>
        </p:nvSpPr>
        <p:spPr/>
        <p:txBody>
          <a:bodyPr/>
          <a:lstStyle/>
          <a:p>
            <a:r>
              <a:rPr lang="en-US" sz="2400" dirty="0">
                <a:latin typeface="Arial" pitchFamily="34" charset="0"/>
                <a:cs typeface="Arial" pitchFamily="34" charset="0"/>
              </a:rPr>
              <a:t>Law is presented as beyond reproach because it is said to be un-biased, neutral, objective, coherent and rational. Feminist jurisprudence denies that Law has these attributes. It argues that basically law is made by men and in their image, reflecting masculine values and standards, and serving male interests. </a:t>
            </a:r>
          </a:p>
          <a:p>
            <a:r>
              <a:rPr lang="en-US" sz="2400" dirty="0">
                <a:latin typeface="Arial" pitchFamily="34" charset="0"/>
                <a:cs typeface="Arial" pitchFamily="34" charset="0"/>
              </a:rPr>
              <a:t>And this can be seen in the following;</a:t>
            </a:r>
          </a:p>
          <a:p>
            <a:endParaRPr lang="en-US" dirty="0"/>
          </a:p>
        </p:txBody>
      </p:sp>
    </p:spTree>
    <p:extLst>
      <p:ext uri="{BB962C8B-B14F-4D97-AF65-F5344CB8AC3E}">
        <p14:creationId xmlns:p14="http://schemas.microsoft.com/office/powerpoint/2010/main" val="10691868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CONSTITUTION</a:t>
            </a:r>
            <a:br>
              <a:rPr lang="en-US" dirty="0"/>
            </a:br>
            <a:endParaRPr lang="en-US" dirty="0"/>
          </a:p>
        </p:txBody>
      </p:sp>
      <p:sp>
        <p:nvSpPr>
          <p:cNvPr id="3" name="Content Placeholder 2"/>
          <p:cNvSpPr>
            <a:spLocks noGrp="1"/>
          </p:cNvSpPr>
          <p:nvPr>
            <p:ph idx="1"/>
          </p:nvPr>
        </p:nvSpPr>
        <p:spPr>
          <a:xfrm>
            <a:off x="381000" y="1524000"/>
            <a:ext cx="7848600" cy="4572000"/>
          </a:xfrm>
        </p:spPr>
        <p:txBody>
          <a:bodyPr>
            <a:noAutofit/>
          </a:bodyPr>
          <a:lstStyle/>
          <a:p>
            <a:pPr algn="just"/>
            <a:r>
              <a:rPr lang="en-US" sz="2400" dirty="0" smtClean="0">
                <a:latin typeface="Arial" panose="020B0604020202020204" pitchFamily="34" charset="0"/>
                <a:cs typeface="Arial" panose="020B0604020202020204" pitchFamily="34" charset="0"/>
              </a:rPr>
              <a:t>Our </a:t>
            </a:r>
            <a:r>
              <a:rPr lang="en-US" sz="2400" dirty="0">
                <a:latin typeface="Arial" panose="020B0604020202020204" pitchFamily="34" charset="0"/>
                <a:cs typeface="Arial" panose="020B0604020202020204" pitchFamily="34" charset="0"/>
              </a:rPr>
              <a:t>starting point is the constitution which is the supreme law of the land, it in the preamble it states that it shall</a:t>
            </a:r>
            <a:r>
              <a:rPr lang="en-US" sz="2400" dirty="0" smtClean="0">
                <a:latin typeface="Arial" panose="020B0604020202020204" pitchFamily="34" charset="0"/>
                <a:cs typeface="Arial" panose="020B0604020202020204" pitchFamily="34" charset="0"/>
              </a:rPr>
              <a:t>; </a:t>
            </a:r>
            <a:r>
              <a:rPr lang="en-US" sz="2400" b="1" i="1" dirty="0" smtClean="0">
                <a:latin typeface="Arial" panose="020B0604020202020204" pitchFamily="34" charset="0"/>
                <a:cs typeface="Arial" panose="020B0604020202020204" pitchFamily="34" charset="0"/>
              </a:rPr>
              <a:t>“</a:t>
            </a:r>
            <a:r>
              <a:rPr lang="en-US" sz="2400" b="1" i="1" dirty="0">
                <a:latin typeface="Arial" panose="020B0604020202020204" pitchFamily="34" charset="0"/>
                <a:cs typeface="Arial" panose="020B0604020202020204" pitchFamily="34" charset="0"/>
              </a:rPr>
              <a:t>RECOGNISE the equal worth of men and women</a:t>
            </a:r>
          </a:p>
          <a:p>
            <a:pPr algn="just"/>
            <a:r>
              <a:rPr lang="en-US" sz="2400" dirty="0">
                <a:latin typeface="Arial" panose="020B0604020202020204" pitchFamily="34" charset="0"/>
                <a:cs typeface="Arial" panose="020B0604020202020204" pitchFamily="34" charset="0"/>
              </a:rPr>
              <a:t>the discriminatory provision is in Article 23.  Article 23 is the non-discrimination clause that prohibits discrimination on different grounds including sex. It has draw-back clauses in sub-article 4 (c) and (d). In these it allows discrimination in the practice of customary law and personal law especially marriage, divorce, devolution of property and custody of children. The effect is that customary law that discriminates against women is not prohibited. </a:t>
            </a:r>
          </a:p>
        </p:txBody>
      </p:sp>
    </p:spTree>
    <p:extLst>
      <p:ext uri="{BB962C8B-B14F-4D97-AF65-F5344CB8AC3E}">
        <p14:creationId xmlns:p14="http://schemas.microsoft.com/office/powerpoint/2010/main" val="32844546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dirty="0" smtClean="0">
                <a:latin typeface="Arial" pitchFamily="34" charset="0"/>
                <a:cs typeface="Arial" pitchFamily="34" charset="0"/>
              </a:rPr>
              <a:t>Therefore, if the custom posits that a divorced woman is entitled to kitchen utensils that is what the court will grant her as settlement of marital property. As recent (sic) as 2000 the Supreme Court upheld this in </a:t>
            </a:r>
            <a:r>
              <a:rPr lang="en-US" sz="2400" b="1" i="1" dirty="0" err="1" smtClean="0">
                <a:latin typeface="Arial" pitchFamily="34" charset="0"/>
                <a:cs typeface="Arial" pitchFamily="34" charset="0"/>
              </a:rPr>
              <a:t>Chibwe</a:t>
            </a:r>
            <a:r>
              <a:rPr lang="en-US" sz="2400" b="1" i="1" dirty="0" smtClean="0">
                <a:latin typeface="Arial" pitchFamily="34" charset="0"/>
                <a:cs typeface="Arial" pitchFamily="34" charset="0"/>
              </a:rPr>
              <a:t> v. </a:t>
            </a:r>
            <a:r>
              <a:rPr lang="en-US" sz="2400" b="1" i="1" dirty="0" err="1" smtClean="0">
                <a:latin typeface="Arial" pitchFamily="34" charset="0"/>
                <a:cs typeface="Arial" pitchFamily="34" charset="0"/>
              </a:rPr>
              <a:t>Chibwe</a:t>
            </a:r>
            <a:r>
              <a:rPr lang="en-US" sz="2400" dirty="0" smtClean="0">
                <a:latin typeface="Arial" pitchFamily="34" charset="0"/>
                <a:cs typeface="Arial" pitchFamily="34" charset="0"/>
              </a:rPr>
              <a:t> where a woman was awarded an equitable share of marital property because the customary law under which she was married allowed it.</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33400" y="228600"/>
            <a:ext cx="7315200" cy="5813425"/>
          </a:xfrm>
        </p:spPr>
        <p:txBody>
          <a:bodyPr>
            <a:normAutofit/>
          </a:bodyPr>
          <a:lstStyle/>
          <a:p>
            <a:r>
              <a:rPr lang="en-US" sz="2400" dirty="0">
                <a:latin typeface="Arial" pitchFamily="34" charset="0"/>
                <a:cs typeface="Arial" pitchFamily="34" charset="0"/>
              </a:rPr>
              <a:t>Further under the bill rights and in some specific articles like articles 13, 17, 19, 20, 21, 22, 23 and 24, can be said to be unequal in their wording as they all state in “his” consent. The difference between the articles stated above and article 15 is that, article 15 states that “a person shall not…….” Meaning that all persons are covered regardless of their gender. </a:t>
            </a:r>
          </a:p>
          <a:p>
            <a:r>
              <a:rPr lang="en-US" sz="2400" dirty="0">
                <a:latin typeface="Arial" pitchFamily="34" charset="0"/>
                <a:cs typeface="Arial" pitchFamily="34" charset="0"/>
              </a:rPr>
              <a:t>Therefore what we see in the constitution is the law which serves male interests because, the law has only apportioned to male sex fundamental rights and we can clearly state and or argue that the fundamental rights in the constitution are only guaranteed to men and not women.</a:t>
            </a:r>
          </a:p>
          <a:p>
            <a:endParaRPr lang="en-US" dirty="0"/>
          </a:p>
        </p:txBody>
      </p:sp>
    </p:spTree>
    <p:extLst>
      <p:ext uri="{BB962C8B-B14F-4D97-AF65-F5344CB8AC3E}">
        <p14:creationId xmlns:p14="http://schemas.microsoft.com/office/powerpoint/2010/main" val="38191433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PENAL CODE Section 132 of penal code CAP 87.</a:t>
            </a:r>
            <a:br>
              <a:rPr lang="en-US" dirty="0"/>
            </a:br>
            <a:endParaRPr lang="en-US" dirty="0"/>
          </a:p>
        </p:txBody>
      </p:sp>
      <p:sp>
        <p:nvSpPr>
          <p:cNvPr id="3" name="Content Placeholder 2"/>
          <p:cNvSpPr>
            <a:spLocks noGrp="1"/>
          </p:cNvSpPr>
          <p:nvPr>
            <p:ph idx="1"/>
          </p:nvPr>
        </p:nvSpPr>
        <p:spPr/>
        <p:txBody>
          <a:bodyPr/>
          <a:lstStyle/>
          <a:p>
            <a:pPr algn="just"/>
            <a:r>
              <a:rPr lang="en-US" sz="2400" dirty="0">
                <a:latin typeface="Arial" pitchFamily="34" charset="0"/>
                <a:cs typeface="Arial" pitchFamily="34" charset="0"/>
              </a:rPr>
              <a:t>Another statute is our penal code which in it definition and provision of the crime of rape. It states; …… any person who has unlawful carnal knowledge of a woman or girl … The provisions illustrates the masculine values and standards. </a:t>
            </a:r>
          </a:p>
          <a:p>
            <a:endParaRPr lang="en-US" dirty="0"/>
          </a:p>
        </p:txBody>
      </p:sp>
    </p:spTree>
    <p:extLst>
      <p:ext uri="{BB962C8B-B14F-4D97-AF65-F5344CB8AC3E}">
        <p14:creationId xmlns:p14="http://schemas.microsoft.com/office/powerpoint/2010/main" val="4180964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609599" y="1371600"/>
            <a:ext cx="6347714" cy="4669763"/>
          </a:xfrm>
        </p:spPr>
        <p:txBody>
          <a:bodyPr>
            <a:normAutofit/>
          </a:bodyPr>
          <a:lstStyle/>
          <a:p>
            <a:r>
              <a:rPr lang="en-US" sz="2400" dirty="0" smtClean="0">
                <a:latin typeface="Arial" pitchFamily="34" charset="0"/>
                <a:cs typeface="Arial" pitchFamily="34" charset="0"/>
              </a:rPr>
              <a:t>Feminism </a:t>
            </a:r>
            <a:r>
              <a:rPr lang="en-US" sz="2400" dirty="0">
                <a:latin typeface="Arial" pitchFamily="34" charset="0"/>
                <a:cs typeface="Arial" pitchFamily="34" charset="0"/>
              </a:rPr>
              <a:t>being a belief in the social, political and economic equality of the sexes simply struggles for equality among men and women. </a:t>
            </a:r>
            <a:endParaRPr lang="en-US" sz="2400" dirty="0" smtClean="0">
              <a:latin typeface="Arial" pitchFamily="34" charset="0"/>
              <a:cs typeface="Arial" pitchFamily="34" charset="0"/>
            </a:endParaRPr>
          </a:p>
          <a:p>
            <a:r>
              <a:rPr lang="en-US" sz="2400" dirty="0" smtClean="0">
                <a:latin typeface="Arial" pitchFamily="34" charset="0"/>
                <a:cs typeface="Arial" pitchFamily="34" charset="0"/>
              </a:rPr>
              <a:t>This </a:t>
            </a:r>
            <a:r>
              <a:rPr lang="en-US" sz="2400" dirty="0">
                <a:latin typeface="Arial" pitchFamily="34" charset="0"/>
                <a:cs typeface="Arial" pitchFamily="34" charset="0"/>
              </a:rPr>
              <a:t>discussion will provide a background study on feminism, theories and jurists that relate to feminism then finally application to the Zambian system.</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Criminal Procedure Code CAP 88 Section 94</a:t>
            </a:r>
          </a:p>
        </p:txBody>
      </p:sp>
      <p:sp>
        <p:nvSpPr>
          <p:cNvPr id="3" name="Content Placeholder 2"/>
          <p:cNvSpPr>
            <a:spLocks noGrp="1"/>
          </p:cNvSpPr>
          <p:nvPr>
            <p:ph idx="1"/>
          </p:nvPr>
        </p:nvSpPr>
        <p:spPr/>
        <p:txBody>
          <a:bodyPr>
            <a:normAutofit/>
          </a:bodyPr>
          <a:lstStyle/>
          <a:p>
            <a:pPr algn="just"/>
            <a:r>
              <a:rPr lang="en-US" sz="2400" dirty="0">
                <a:latin typeface="Arial" pitchFamily="34" charset="0"/>
                <a:cs typeface="Arial" pitchFamily="34" charset="0"/>
              </a:rPr>
              <a:t>The other statute is the criminal procedure code which in the service of process documents cannot be served to women as it expressly states that “………the summons may be served by leaving one of the duplicates for him with some adult male member of his family, or with his servant residing with him;……..” This provision is merely discriminatory.</a:t>
            </a:r>
          </a:p>
          <a:p>
            <a:pPr algn="just"/>
            <a:endParaRPr lang="en-US" sz="2400" dirty="0">
              <a:latin typeface="Arial" pitchFamily="34" charset="0"/>
              <a:cs typeface="Arial" pitchFamily="34" charset="0"/>
            </a:endParaRPr>
          </a:p>
        </p:txBody>
      </p:sp>
    </p:spTree>
    <p:extLst>
      <p:ext uri="{BB962C8B-B14F-4D97-AF65-F5344CB8AC3E}">
        <p14:creationId xmlns:p14="http://schemas.microsoft.com/office/powerpoint/2010/main" val="36732270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US" sz="2000" dirty="0">
                <a:latin typeface="Arial" pitchFamily="34" charset="0"/>
                <a:cs typeface="Arial" pitchFamily="34" charset="0"/>
              </a:rPr>
              <a:t>In the case of Sara Longwe v. Inter-Continental hotels a woman took on the hotel chain after it had refused her entry to its bar to wait for her children who had been swimming at the hotel, because the hotel had a policy of not permitting women unaccompanied by men to enter its premises. The same rule did not apply to men. Longwe successfully challenged the hotel policy which was held to constitute a violation of her freedom of movement and her right to be free from discrimination in light of international obligations entered into by the Zambian State.</a:t>
            </a:r>
          </a:p>
          <a:p>
            <a:endParaRPr lang="en-US" dirty="0"/>
          </a:p>
        </p:txBody>
      </p:sp>
    </p:spTree>
    <p:extLst>
      <p:ext uri="{BB962C8B-B14F-4D97-AF65-F5344CB8AC3E}">
        <p14:creationId xmlns:p14="http://schemas.microsoft.com/office/powerpoint/2010/main" val="26517619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400" dirty="0">
                <a:latin typeface="Arial" pitchFamily="34" charset="0"/>
                <a:cs typeface="Arial" pitchFamily="34" charset="0"/>
              </a:rPr>
              <a:t>In the case of Edith Zewelani Nawakwi v. the Attorney General. Here an unmarried mother challenged a rule that said she needed the written consent of the father of her child in order to obtain a passport for him. She said the rule discriminated against her on grounds of sex. Edith Zewelani Nawakwi v the Attorney General, 1990/HC/1724</a:t>
            </a:r>
          </a:p>
          <a:p>
            <a:endParaRPr lang="en-US" sz="2400" dirty="0">
              <a:latin typeface="Arial" pitchFamily="34" charset="0"/>
              <a:cs typeface="Arial" pitchFamily="34" charset="0"/>
            </a:endParaRPr>
          </a:p>
        </p:txBody>
      </p:sp>
    </p:spTree>
    <p:extLst>
      <p:ext uri="{BB962C8B-B14F-4D97-AF65-F5344CB8AC3E}">
        <p14:creationId xmlns:p14="http://schemas.microsoft.com/office/powerpoint/2010/main" val="38755772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CONCLUSION</a:t>
            </a:r>
            <a:endParaRPr lang="en-US" dirty="0"/>
          </a:p>
        </p:txBody>
      </p:sp>
      <p:sp>
        <p:nvSpPr>
          <p:cNvPr id="3" name="Content Placeholder 2"/>
          <p:cNvSpPr>
            <a:spLocks noGrp="1"/>
          </p:cNvSpPr>
          <p:nvPr>
            <p:ph idx="1"/>
          </p:nvPr>
        </p:nvSpPr>
        <p:spPr>
          <a:xfrm>
            <a:off x="685800" y="1417638"/>
            <a:ext cx="7086600" cy="4525963"/>
          </a:xfrm>
        </p:spPr>
        <p:txBody>
          <a:bodyPr>
            <a:normAutofit/>
          </a:bodyPr>
          <a:lstStyle/>
          <a:p>
            <a:pPr algn="just">
              <a:buNone/>
            </a:pPr>
            <a:r>
              <a:rPr lang="en-US" dirty="0" smtClean="0">
                <a:latin typeface="Arial" pitchFamily="34" charset="0"/>
                <a:cs typeface="Arial" pitchFamily="34" charset="0"/>
              </a:rPr>
              <a:t>    </a:t>
            </a:r>
            <a:r>
              <a:rPr lang="en-US" sz="2400" dirty="0" smtClean="0">
                <a:latin typeface="Arial" pitchFamily="34" charset="0"/>
                <a:cs typeface="Arial" pitchFamily="34" charset="0"/>
              </a:rPr>
              <a:t> In conclusion from what has been presented it is evident that what the feminists jurists stated about law being with reproach is true. It goes further to provide for the demolition of patriarchy in both private and public domain.</a:t>
            </a:r>
          </a:p>
          <a:p>
            <a:pPr algn="just">
              <a:buNone/>
            </a:pPr>
            <a:r>
              <a:rPr lang="en-US" sz="2400" dirty="0" smtClean="0">
                <a:latin typeface="Arial" pitchFamily="34" charset="0"/>
                <a:cs typeface="Arial" pitchFamily="34" charset="0"/>
              </a:rPr>
              <a:t> In as much as we can not prove the fact that law was or has been made by men, we can clearly see the law reflecting the masculine values and standards as well as serving their (men) interests.</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41503254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CRITISIMS </a:t>
            </a:r>
            <a:r>
              <a:rPr lang="en-GB" dirty="0"/>
              <a:t>OF FEMINISM</a:t>
            </a:r>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dirty="0"/>
              <a:t/>
            </a:r>
            <a:br>
              <a:rPr lang="en-GB" dirty="0"/>
            </a:br>
            <a:endParaRPr lang="en-US" dirty="0"/>
          </a:p>
        </p:txBody>
      </p:sp>
      <p:sp>
        <p:nvSpPr>
          <p:cNvPr id="3" name="Content Placeholder 2"/>
          <p:cNvSpPr>
            <a:spLocks noGrp="1"/>
          </p:cNvSpPr>
          <p:nvPr>
            <p:ph idx="1"/>
          </p:nvPr>
        </p:nvSpPr>
        <p:spPr>
          <a:xfrm>
            <a:off x="838199" y="2160591"/>
            <a:ext cx="6119113" cy="2411410"/>
          </a:xfrm>
        </p:spPr>
        <p:txBody>
          <a:bodyPr/>
          <a:lstStyle/>
          <a:p>
            <a:endParaRPr lang="en-US" dirty="0"/>
          </a:p>
        </p:txBody>
      </p:sp>
    </p:spTree>
    <p:extLst>
      <p:ext uri="{BB962C8B-B14F-4D97-AF65-F5344CB8AC3E}">
        <p14:creationId xmlns:p14="http://schemas.microsoft.com/office/powerpoint/2010/main" val="29668277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Criticisms of feminism</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FEMINISM </a:t>
            </a:r>
            <a:r>
              <a:rPr lang="en-US" dirty="0"/>
              <a:t>DOES NOT HAVE A SOUND </a:t>
            </a:r>
            <a:r>
              <a:rPr lang="en-US" dirty="0" smtClean="0"/>
              <a:t>BASIS</a:t>
            </a:r>
          </a:p>
          <a:p>
            <a:pPr marL="137160" indent="0">
              <a:buNone/>
            </a:pPr>
            <a:r>
              <a:rPr lang="en-US" dirty="0"/>
              <a:t>The central tenet on which feminism built its argument is that both male and female gender are equal. Since they are equal by nature, they share the same rights and privileges. But the question is: what is the basis for this notion that the male and female gender are equal. Are they equal because they share the same human nature? </a:t>
            </a:r>
            <a:endParaRPr lang="en-US" dirty="0" smtClean="0"/>
          </a:p>
          <a:p>
            <a:r>
              <a:rPr lang="en-US" dirty="0" smtClean="0"/>
              <a:t>FEMINISM </a:t>
            </a:r>
            <a:r>
              <a:rPr lang="en-US" dirty="0"/>
              <a:t>CORRODES THE FAMILY </a:t>
            </a:r>
            <a:r>
              <a:rPr lang="en-US" dirty="0" smtClean="0"/>
              <a:t>SYSTEM</a:t>
            </a:r>
          </a:p>
          <a:p>
            <a:pPr marL="137160" indent="0">
              <a:buNone/>
            </a:pPr>
            <a:r>
              <a:rPr lang="en-US" dirty="0"/>
              <a:t>The worth of informal education to a child is invaluable and this education is better done before the formal education. By so doing, family values are inculcated in the child. The woman is more fitted to perform this role since she is closer to the child in its infancy than a man. </a:t>
            </a:r>
            <a:endParaRPr lang="en-US" dirty="0" smtClean="0"/>
          </a:p>
          <a:p>
            <a:endParaRPr lang="en-US" dirty="0"/>
          </a:p>
          <a:p>
            <a:pPr marL="137160" indent="0">
              <a:buNone/>
            </a:pPr>
            <a:endParaRPr lang="en-US" dirty="0"/>
          </a:p>
        </p:txBody>
      </p:sp>
    </p:spTree>
    <p:extLst>
      <p:ext uri="{BB962C8B-B14F-4D97-AF65-F5344CB8AC3E}">
        <p14:creationId xmlns:p14="http://schemas.microsoft.com/office/powerpoint/2010/main" val="854493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a:t>
            </a:r>
            <a:r>
              <a:rPr lang="en-US" dirty="0"/>
              <a:t>DEMAN FOR EQUAL OPPORTUNIIES INITSELF ISAN ADMITANCE OF </a:t>
            </a:r>
            <a:r>
              <a:rPr lang="en-US" dirty="0" smtClean="0"/>
              <a:t>INEQUALITY</a:t>
            </a:r>
          </a:p>
          <a:p>
            <a:pPr marL="137160" indent="0">
              <a:buNone/>
            </a:pPr>
            <a:r>
              <a:rPr lang="en-US" dirty="0"/>
              <a:t>An equal does not beg to be equal; their equality would shine for all to see. This is because, even though the male and female share the same substance (nature), they differ in characteristics. It is this character difference that gives the man the leverage over the female. Nature created the man more free than the woman. </a:t>
            </a:r>
          </a:p>
        </p:txBody>
      </p:sp>
    </p:spTree>
    <p:extLst>
      <p:ext uri="{BB962C8B-B14F-4D97-AF65-F5344CB8AC3E}">
        <p14:creationId xmlns:p14="http://schemas.microsoft.com/office/powerpoint/2010/main" val="26990214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Application to the Zambian legal system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a:t>In relation to the Zambian legal system, we can say that the feminist theory is not applicable. This is so, because if we look at the African </a:t>
            </a:r>
            <a:r>
              <a:rPr lang="en-US" dirty="0" smtClean="0"/>
              <a:t>the </a:t>
            </a:r>
            <a:r>
              <a:rPr lang="en-US" dirty="0"/>
              <a:t>Zambian tradition, our morals do not support feminism in that a woman is supposed to be submissive to the husband. She has the duty and responsibility to take care of the family. A woman who is not obedient to her husband is said to be </a:t>
            </a:r>
            <a:r>
              <a:rPr lang="en-US" dirty="0" smtClean="0"/>
              <a:t>disrespectful.</a:t>
            </a:r>
            <a:endParaRPr lang="en-US" dirty="0"/>
          </a:p>
        </p:txBody>
      </p:sp>
    </p:spTree>
    <p:extLst>
      <p:ext uri="{BB962C8B-B14F-4D97-AF65-F5344CB8AC3E}">
        <p14:creationId xmlns:p14="http://schemas.microsoft.com/office/powerpoint/2010/main" val="6946984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 </a:t>
            </a:r>
            <a:endParaRPr lang="en-US" dirty="0"/>
          </a:p>
        </p:txBody>
      </p:sp>
      <p:sp>
        <p:nvSpPr>
          <p:cNvPr id="3" name="Content Placeholder 2"/>
          <p:cNvSpPr>
            <a:spLocks noGrp="1"/>
          </p:cNvSpPr>
          <p:nvPr>
            <p:ph idx="1"/>
          </p:nvPr>
        </p:nvSpPr>
        <p:spPr/>
        <p:txBody>
          <a:bodyPr>
            <a:normAutofit/>
          </a:bodyPr>
          <a:lstStyle/>
          <a:p>
            <a:r>
              <a:rPr lang="en-US" dirty="0"/>
              <a:t>Feminism also states that for equality to prevail there is need to have a right to abortion and women should have control over their bodies</a:t>
            </a:r>
            <a:r>
              <a:rPr lang="en-US" dirty="0" smtClean="0"/>
              <a:t>.</a:t>
            </a:r>
          </a:p>
          <a:p>
            <a:r>
              <a:rPr lang="en-US" dirty="0"/>
              <a:t>Zambian legal </a:t>
            </a:r>
            <a:r>
              <a:rPr lang="en-US" dirty="0" smtClean="0"/>
              <a:t>system, doesn’t </a:t>
            </a:r>
            <a:r>
              <a:rPr lang="en-US" dirty="0"/>
              <a:t>allow for abortion except where one is considered to be a patient. This has been provided for under the Termination of Pregnancy Act . Because of this it doesn’t give women full choice and control over their bodies. One of the countries where feminism is applicable can be said to be United States of America. But here in Zambia it doesn’t apply.</a:t>
            </a:r>
          </a:p>
        </p:txBody>
      </p:sp>
    </p:spTree>
    <p:extLst>
      <p:ext uri="{BB962C8B-B14F-4D97-AF65-F5344CB8AC3E}">
        <p14:creationId xmlns:p14="http://schemas.microsoft.com/office/powerpoint/2010/main" val="39549250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US" dirty="0"/>
          </a:p>
        </p:txBody>
      </p:sp>
      <p:sp>
        <p:nvSpPr>
          <p:cNvPr id="3" name="Content Placeholder 2"/>
          <p:cNvSpPr>
            <a:spLocks noGrp="1"/>
          </p:cNvSpPr>
          <p:nvPr>
            <p:ph idx="1"/>
          </p:nvPr>
        </p:nvSpPr>
        <p:spPr/>
        <p:txBody>
          <a:bodyPr/>
          <a:lstStyle/>
          <a:p>
            <a:pPr algn="just"/>
            <a:r>
              <a:rPr lang="en-US" dirty="0"/>
              <a:t>The conclusion derived from here is that the feminist have no sound basis for their argument for equality. Also if there is no basis for the claim of equality then there can be basis for feminist agitation for equal opportunities. How can opportunities be equal if we are not equal? The feminist are therefore challenged to provide to provide a sound rational basis for their claims.</a:t>
            </a:r>
          </a:p>
          <a:p>
            <a:pPr algn="just"/>
            <a:endParaRPr lang="en-US" dirty="0"/>
          </a:p>
          <a:p>
            <a:pPr algn="just"/>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4099673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FEMINISM?</a:t>
            </a:r>
            <a:endParaRPr lang="en-US" dirty="0"/>
          </a:p>
        </p:txBody>
      </p:sp>
      <p:sp>
        <p:nvSpPr>
          <p:cNvPr id="3" name="Content Placeholder 2"/>
          <p:cNvSpPr>
            <a:spLocks noGrp="1"/>
          </p:cNvSpPr>
          <p:nvPr>
            <p:ph idx="1"/>
          </p:nvPr>
        </p:nvSpPr>
        <p:spPr>
          <a:xfrm>
            <a:off x="381000" y="1295400"/>
            <a:ext cx="8305800" cy="4983163"/>
          </a:xfrm>
        </p:spPr>
        <p:txBody>
          <a:bodyPr>
            <a:normAutofit fontScale="40000" lnSpcReduction="20000"/>
          </a:bodyPr>
          <a:lstStyle/>
          <a:p>
            <a:r>
              <a:rPr lang="en-US" sz="6800" dirty="0" smtClean="0"/>
              <a:t>The term feminism can be used to describe a political, cultural or economic movement aimed at establishing equal  rights and legal protection.  It involves theories and philosophies concerned with gender differences and advocates for gender equality and campaigns for women’s rights and interests </a:t>
            </a:r>
          </a:p>
          <a:p>
            <a:r>
              <a:rPr lang="en-US" sz="6800" dirty="0" smtClean="0"/>
              <a:t>Feminism jurisprudence denies that law is un-bias, neutral, objective, coherent and rational and argues that the law is made by men in their image reflecting masculine values and standards serving male interest.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143000" y="914400"/>
            <a:ext cx="6119813" cy="5024437"/>
          </a:xfrm>
        </p:spPr>
        <p:txBody>
          <a:bodyPr>
            <a:normAutofit/>
          </a:bodyPr>
          <a:lstStyle/>
          <a:p>
            <a:pPr algn="ctr">
              <a:buNone/>
            </a:pPr>
            <a:r>
              <a:rPr lang="en-US" sz="5400" b="1" i="1" dirty="0" smtClean="0"/>
              <a:t>BE A BROTHER FOR LIFE AND SUPPORT FEMINISM</a:t>
            </a:r>
            <a:endParaRPr lang="en-US" sz="5400" b="1" i="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FEMINISM?</a:t>
            </a:r>
            <a:endParaRPr lang="en-US" dirty="0"/>
          </a:p>
        </p:txBody>
      </p:sp>
      <p:sp>
        <p:nvSpPr>
          <p:cNvPr id="3" name="Content Placeholder 2"/>
          <p:cNvSpPr>
            <a:spLocks noGrp="1"/>
          </p:cNvSpPr>
          <p:nvPr>
            <p:ph idx="1"/>
          </p:nvPr>
        </p:nvSpPr>
        <p:spPr>
          <a:xfrm>
            <a:off x="609598" y="1371600"/>
            <a:ext cx="7696201" cy="5029200"/>
          </a:xfrm>
        </p:spPr>
        <p:txBody>
          <a:bodyPr>
            <a:noAutofit/>
          </a:bodyPr>
          <a:lstStyle/>
          <a:p>
            <a:pPr algn="just"/>
            <a:r>
              <a:rPr lang="en-US" sz="2400" dirty="0" smtClean="0">
                <a:latin typeface="Arial" pitchFamily="34" charset="0"/>
                <a:cs typeface="Arial" pitchFamily="34" charset="0"/>
              </a:rPr>
              <a:t>Feminist jurisprudence advocates for demolition of patriarchy in both private and public domain since feminists believe society and legal order is patriarchy. </a:t>
            </a:r>
          </a:p>
          <a:p>
            <a:pPr algn="just"/>
            <a:r>
              <a:rPr lang="en-US" sz="2400" dirty="0" smtClean="0">
                <a:latin typeface="Arial" pitchFamily="34" charset="0"/>
                <a:cs typeface="Arial" pitchFamily="34" charset="0"/>
              </a:rPr>
              <a:t>Patriarchy is male control and domination; it is ‘the power of the father’; it is system (in the family and the wider society) in which men through law, force, pressure, ritual, education, customs, language and so on determine the woman’s role in society and subsume the female under the male.</a:t>
            </a:r>
          </a:p>
          <a:p>
            <a:pPr algn="just"/>
            <a:r>
              <a:rPr lang="en-US" sz="2400" dirty="0" smtClean="0">
                <a:latin typeface="Arial" pitchFamily="34" charset="0"/>
                <a:cs typeface="Arial" pitchFamily="34" charset="0"/>
              </a:rPr>
              <a:t>Men are deemed to be the center of the universe and women considered as property and legally obligated to submit to husband.</a:t>
            </a:r>
            <a:endParaRPr lang="en-US" sz="2400"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ORIGIN</a:t>
            </a:r>
            <a:endParaRPr lang="en-US" dirty="0"/>
          </a:p>
        </p:txBody>
      </p:sp>
      <p:sp>
        <p:nvSpPr>
          <p:cNvPr id="3" name="Content Placeholder 2"/>
          <p:cNvSpPr>
            <a:spLocks noGrp="1"/>
          </p:cNvSpPr>
          <p:nvPr>
            <p:ph idx="1"/>
          </p:nvPr>
        </p:nvSpPr>
        <p:spPr>
          <a:xfrm>
            <a:off x="381000" y="1189037"/>
            <a:ext cx="8305800" cy="5059363"/>
          </a:xfrm>
        </p:spPr>
        <p:txBody>
          <a:bodyPr>
            <a:normAutofit/>
          </a:bodyPr>
          <a:lstStyle/>
          <a:p>
            <a:pPr>
              <a:buNone/>
            </a:pPr>
            <a:endParaRPr lang="en-US" dirty="0" smtClean="0"/>
          </a:p>
          <a:p>
            <a:pPr algn="just"/>
            <a:r>
              <a:rPr lang="en-US" sz="2400" dirty="0" smtClean="0">
                <a:latin typeface="Arial" pitchFamily="34" charset="0"/>
                <a:cs typeface="Arial" pitchFamily="34" charset="0"/>
              </a:rPr>
              <a:t>In terms of its origin, feminist jurisprudence is generally considered an off-shoot of: the Critical Legal Studies Movement, the feminist movement of the 1960s and 1970s, and the attacks by many female lawyers on the traditional law curriculum in the Universities.</a:t>
            </a:r>
          </a:p>
          <a:p>
            <a:pPr algn="just"/>
            <a:r>
              <a:rPr lang="en-US" sz="2400" dirty="0" smtClean="0">
                <a:latin typeface="Arial" pitchFamily="34" charset="0"/>
                <a:cs typeface="Arial" pitchFamily="34" charset="0"/>
              </a:rPr>
              <a:t> Women's movement evolved out of social reform groups such as abolition of slavery , social purity . Women began to realize that in order to transform society they needed to form organizations to campaign for a whole range of issues ; from guardianship of infants, property rights, divorce, access to higher education, equal pay and protective legislations. </a:t>
            </a:r>
          </a:p>
          <a:p>
            <a:pPr algn="just">
              <a:buNone/>
            </a:pPr>
            <a:endParaRPr lang="en-US" sz="2400"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ORIGIN</a:t>
            </a:r>
            <a:endParaRPr lang="en-US" dirty="0"/>
          </a:p>
        </p:txBody>
      </p:sp>
      <p:sp>
        <p:nvSpPr>
          <p:cNvPr id="3" name="Content Placeholder 2"/>
          <p:cNvSpPr>
            <a:spLocks noGrp="1"/>
          </p:cNvSpPr>
          <p:nvPr>
            <p:ph idx="1"/>
          </p:nvPr>
        </p:nvSpPr>
        <p:spPr>
          <a:xfrm>
            <a:off x="609599" y="1752600"/>
            <a:ext cx="6347714" cy="4288763"/>
          </a:xfrm>
        </p:spPr>
        <p:txBody>
          <a:bodyPr>
            <a:normAutofit fontScale="92500" lnSpcReduction="10000"/>
          </a:bodyPr>
          <a:lstStyle/>
          <a:p>
            <a:r>
              <a:rPr lang="en-US" sz="2600" dirty="0" smtClean="0">
                <a:latin typeface="Arial" pitchFamily="34" charset="0"/>
                <a:cs typeface="Arial" pitchFamily="34" charset="0"/>
              </a:rPr>
              <a:t>As a result of movements , feminists drew inspiration and started writing. For example Simone de Beauvoir’s who wrote on the sexes is even considered as one of the foremothers of feminist theory. de Beauvoir wrote;</a:t>
            </a:r>
          </a:p>
          <a:p>
            <a:pPr>
              <a:buNone/>
            </a:pPr>
            <a:r>
              <a:rPr lang="en-US" sz="2600" i="1" dirty="0" smtClean="0">
                <a:latin typeface="Arial" pitchFamily="34" charset="0"/>
                <a:cs typeface="Arial" pitchFamily="34" charset="0"/>
              </a:rPr>
              <a:t>      “She is defined and differentiated with reference to man and not he with reference to her; she is the incidental, the inessential as opposed to the essential. He is the Subject, he is the Absolute – she is the Other”</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ORIGIN</a:t>
            </a:r>
            <a:endParaRPr lang="en-US" dirty="0"/>
          </a:p>
        </p:txBody>
      </p:sp>
      <p:sp>
        <p:nvSpPr>
          <p:cNvPr id="3" name="Content Placeholder 2"/>
          <p:cNvSpPr>
            <a:spLocks noGrp="1"/>
          </p:cNvSpPr>
          <p:nvPr>
            <p:ph idx="1"/>
          </p:nvPr>
        </p:nvSpPr>
        <p:spPr/>
        <p:txBody>
          <a:bodyPr>
            <a:normAutofit/>
          </a:bodyPr>
          <a:lstStyle/>
          <a:p>
            <a:r>
              <a:rPr lang="en-US" sz="2400" dirty="0" smtClean="0">
                <a:latin typeface="Arial" pitchFamily="34" charset="0"/>
                <a:cs typeface="Arial" pitchFamily="34" charset="0"/>
              </a:rPr>
              <a:t>In the 1960s, betty Friedman’s feminine mystique criticized the idea that women only find fulfillment in childrearing and home making </a:t>
            </a:r>
          </a:p>
          <a:p>
            <a:r>
              <a:rPr lang="en-US" sz="2400" dirty="0" smtClean="0">
                <a:latin typeface="Arial" pitchFamily="34" charset="0"/>
                <a:cs typeface="Arial" pitchFamily="34" charset="0"/>
              </a:rPr>
              <a:t>Attacks by female lawyers </a:t>
            </a:r>
            <a:r>
              <a:rPr lang="en-US" sz="2400" dirty="0">
                <a:latin typeface="Arial" pitchFamily="34" charset="0"/>
                <a:cs typeface="Arial" pitchFamily="34" charset="0"/>
              </a:rPr>
              <a:t>which dominated the late 1970s and </a:t>
            </a:r>
            <a:r>
              <a:rPr lang="en-US" sz="2400" dirty="0" smtClean="0">
                <a:latin typeface="Arial" pitchFamily="34" charset="0"/>
                <a:cs typeface="Arial" pitchFamily="34" charset="0"/>
              </a:rPr>
              <a:t>1980s,addresses the legal and </a:t>
            </a:r>
            <a:r>
              <a:rPr lang="en-US" sz="2400" dirty="0">
                <a:latin typeface="Arial" pitchFamily="34" charset="0"/>
                <a:cs typeface="Arial" pitchFamily="34" charset="0"/>
              </a:rPr>
              <a:t>societal structure which </a:t>
            </a:r>
            <a:r>
              <a:rPr lang="en-US" sz="2400" dirty="0" smtClean="0">
                <a:latin typeface="Arial" pitchFamily="34" charset="0"/>
                <a:cs typeface="Arial" pitchFamily="34" charset="0"/>
              </a:rPr>
              <a:t>perpetuates inequalities. Example is </a:t>
            </a:r>
            <a:r>
              <a:rPr lang="en-US" sz="2400" dirty="0">
                <a:latin typeface="Arial" pitchFamily="34" charset="0"/>
                <a:cs typeface="Arial" pitchFamily="34" charset="0"/>
              </a:rPr>
              <a:t>Feminist lawyer </a:t>
            </a:r>
            <a:r>
              <a:rPr lang="en-US" sz="2400" dirty="0" smtClean="0">
                <a:latin typeface="Arial" pitchFamily="34" charset="0"/>
                <a:cs typeface="Arial" pitchFamily="34" charset="0"/>
              </a:rPr>
              <a:t>Catharine MacKinnon.</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feminism objectives </a:t>
            </a:r>
            <a:endParaRPr lang="en-US" dirty="0"/>
          </a:p>
        </p:txBody>
      </p:sp>
      <p:sp>
        <p:nvSpPr>
          <p:cNvPr id="3" name="Content Placeholder 2"/>
          <p:cNvSpPr>
            <a:spLocks noGrp="1"/>
          </p:cNvSpPr>
          <p:nvPr>
            <p:ph idx="1"/>
          </p:nvPr>
        </p:nvSpPr>
        <p:spPr>
          <a:xfrm>
            <a:off x="609599" y="1524000"/>
            <a:ext cx="6347714" cy="4800600"/>
          </a:xfrm>
        </p:spPr>
        <p:txBody>
          <a:bodyPr>
            <a:noAutofit/>
          </a:bodyPr>
          <a:lstStyle/>
          <a:p>
            <a:pPr algn="just"/>
            <a:r>
              <a:rPr lang="en-US" sz="2400" dirty="0" smtClean="0"/>
              <a:t>Gender equality</a:t>
            </a:r>
          </a:p>
          <a:p>
            <a:pPr algn="just"/>
            <a:r>
              <a:rPr lang="en-US" sz="2400" dirty="0" smtClean="0"/>
              <a:t>Demolition of patriarchy</a:t>
            </a:r>
          </a:p>
          <a:p>
            <a:pPr algn="just"/>
            <a:r>
              <a:rPr lang="en-US" sz="2400" dirty="0" smtClean="0"/>
              <a:t>Women empowerment</a:t>
            </a:r>
          </a:p>
          <a:p>
            <a:pPr algn="just"/>
            <a:r>
              <a:rPr lang="en-US" sz="2400" dirty="0" smtClean="0"/>
              <a:t>Women’s rights such as; bodily integrity and autonomy, abortion rights, Reproductive rights (access to contraception and quality parental care) protection of women and girls from domestic violence, sexual harassment and rape, work place rights, equal pay and other forms of discrimination against work.</a:t>
            </a:r>
          </a:p>
          <a:p>
            <a:pPr>
              <a:buNone/>
            </a:pPr>
            <a:r>
              <a:rPr lang="en-US" sz="2400" dirty="0" smtClean="0"/>
              <a:t> </a:t>
            </a:r>
          </a:p>
          <a:p>
            <a:pPr>
              <a:buNone/>
            </a:pPr>
            <a:r>
              <a:rPr lang="en-US" sz="2400" dirty="0" smtClean="0"/>
              <a:t> </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THEORIES</a:t>
            </a:r>
            <a:endParaRPr lang="en-US" dirty="0"/>
          </a:p>
        </p:txBody>
      </p:sp>
      <p:sp>
        <p:nvSpPr>
          <p:cNvPr id="3" name="Content Placeholder 2"/>
          <p:cNvSpPr>
            <a:spLocks noGrp="1"/>
          </p:cNvSpPr>
          <p:nvPr>
            <p:ph idx="1"/>
          </p:nvPr>
        </p:nvSpPr>
        <p:spPr>
          <a:xfrm>
            <a:off x="609598" y="1219200"/>
            <a:ext cx="7315201" cy="4822163"/>
          </a:xfrm>
        </p:spPr>
        <p:txBody>
          <a:bodyPr>
            <a:normAutofit/>
          </a:bodyPr>
          <a:lstStyle/>
          <a:p>
            <a:pPr algn="just"/>
            <a:r>
              <a:rPr lang="en-US" sz="2400" dirty="0">
                <a:latin typeface="Arial" pitchFamily="34" charset="0"/>
                <a:cs typeface="Arial" pitchFamily="34" charset="0"/>
              </a:rPr>
              <a:t>There are six main theories of feminism and these are radical, cultural, eco, individualist or </a:t>
            </a:r>
            <a:r>
              <a:rPr lang="en-US" sz="2400" dirty="0" err="1">
                <a:latin typeface="Arial" pitchFamily="34" charset="0"/>
                <a:cs typeface="Arial" pitchFamily="34" charset="0"/>
              </a:rPr>
              <a:t>liberatorian</a:t>
            </a:r>
            <a:r>
              <a:rPr lang="en-US" sz="2400" dirty="0">
                <a:latin typeface="Arial" pitchFamily="34" charset="0"/>
                <a:cs typeface="Arial" pitchFamily="34" charset="0"/>
              </a:rPr>
              <a:t> and socialist feminism.</a:t>
            </a:r>
          </a:p>
          <a:p>
            <a:pPr algn="just"/>
            <a:r>
              <a:rPr lang="en-US" sz="2400" dirty="0">
                <a:latin typeface="Arial" pitchFamily="34" charset="0"/>
                <a:cs typeface="Arial" pitchFamily="34" charset="0"/>
              </a:rPr>
              <a:t>Radical feminism</a:t>
            </a:r>
          </a:p>
          <a:p>
            <a:pPr algn="just"/>
            <a:r>
              <a:rPr lang="en-US" sz="2400" dirty="0">
                <a:latin typeface="Arial" pitchFamily="34" charset="0"/>
                <a:cs typeface="Arial" pitchFamily="34" charset="0"/>
              </a:rPr>
              <a:t>Radical feminism is a philosophy emphasizing the patriarchal roots of inequality between men and women, or, more specifically, social dominance of women by men. Radical feminists believe sexism is so deeply rooted in society that the only cure is to eliminate the concept of gender. Radical feminists have divided into two groups with different views</a:t>
            </a:r>
          </a:p>
        </p:txBody>
      </p:sp>
    </p:spTree>
    <p:extLst>
      <p:ext uri="{BB962C8B-B14F-4D97-AF65-F5344CB8AC3E}">
        <p14:creationId xmlns:p14="http://schemas.microsoft.com/office/powerpoint/2010/main" val="132429497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803</TotalTime>
  <Words>2292</Words>
  <Application>Microsoft Office PowerPoint</Application>
  <PresentationFormat>On-screen Show (4:3)</PresentationFormat>
  <Paragraphs>90</Paragraphs>
  <Slides>30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Trebuchet MS</vt:lpstr>
      <vt:lpstr>Wingdings 3</vt:lpstr>
      <vt:lpstr>Facet</vt:lpstr>
      <vt:lpstr>FEMINISM</vt:lpstr>
      <vt:lpstr>INTRODUCTION</vt:lpstr>
      <vt:lpstr>WHAT IS FEMINISM?</vt:lpstr>
      <vt:lpstr>WHAT IS FEMINISM?</vt:lpstr>
      <vt:lpstr>ORIGIN</vt:lpstr>
      <vt:lpstr>ORIGIN</vt:lpstr>
      <vt:lpstr>ORIGIN</vt:lpstr>
      <vt:lpstr>feminism objectives </vt:lpstr>
      <vt:lpstr>THEORIES</vt:lpstr>
      <vt:lpstr>RADICAL FEMINISM</vt:lpstr>
      <vt:lpstr>CULTURAL FEMINISM</vt:lpstr>
      <vt:lpstr>ECO FEMINISM</vt:lpstr>
      <vt:lpstr>INDIVIDUALIST OR LIBERTARIAN FEMINISM</vt:lpstr>
      <vt:lpstr>SOCIALIST FEMINISM</vt:lpstr>
      <vt:lpstr>APPLICATION IN OUR ZAMBIAN JURISDICTION</vt:lpstr>
      <vt:lpstr>THE CONSTITUTION </vt:lpstr>
      <vt:lpstr>PowerPoint Presentation</vt:lpstr>
      <vt:lpstr>PowerPoint Presentation</vt:lpstr>
      <vt:lpstr>THE PENAL CODE Section 132 of penal code CAP 87. </vt:lpstr>
      <vt:lpstr>Criminal Procedure Code CAP 88 Section 94</vt:lpstr>
      <vt:lpstr>PowerPoint Presentation</vt:lpstr>
      <vt:lpstr>PowerPoint Presentation</vt:lpstr>
      <vt:lpstr>CONCLUSION</vt:lpstr>
      <vt:lpstr>    CRITISIMS OF FEMINISM        </vt:lpstr>
      <vt:lpstr>Criticisms of feminism </vt:lpstr>
      <vt:lpstr>PowerPoint Presentation</vt:lpstr>
      <vt:lpstr>Application to the Zambian legal system  </vt:lpstr>
      <vt:lpstr>Con’t </vt:lpstr>
      <vt:lpstr>Conclusion </vt:lpstr>
      <vt:lpstr>PowerPoint Presentation</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filo</dc:creator>
  <cp:lastModifiedBy>User</cp:lastModifiedBy>
  <cp:revision>62</cp:revision>
  <dcterms:created xsi:type="dcterms:W3CDTF">2017-03-26T14:44:45Z</dcterms:created>
  <dcterms:modified xsi:type="dcterms:W3CDTF">2023-10-22T11:43:56Z</dcterms:modified>
</cp:coreProperties>
</file>