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5" r:id="rId1"/>
  </p:sldMasterIdLst>
  <p:notesMasterIdLst>
    <p:notesMasterId r:id="rId26"/>
  </p:notesMasterIdLst>
  <p:sldIdLst>
    <p:sldId id="279" r:id="rId2"/>
    <p:sldId id="280" r:id="rId3"/>
    <p:sldId id="257" r:id="rId4"/>
    <p:sldId id="258" r:id="rId5"/>
    <p:sldId id="276" r:id="rId6"/>
    <p:sldId id="260" r:id="rId7"/>
    <p:sldId id="261" r:id="rId8"/>
    <p:sldId id="262" r:id="rId9"/>
    <p:sldId id="263" r:id="rId10"/>
    <p:sldId id="264" r:id="rId11"/>
    <p:sldId id="265" r:id="rId12"/>
    <p:sldId id="269" r:id="rId13"/>
    <p:sldId id="266" r:id="rId14"/>
    <p:sldId id="277" r:id="rId15"/>
    <p:sldId id="267" r:id="rId16"/>
    <p:sldId id="278" r:id="rId17"/>
    <p:sldId id="268" r:id="rId18"/>
    <p:sldId id="270" r:id="rId19"/>
    <p:sldId id="271" r:id="rId20"/>
    <p:sldId id="272" r:id="rId21"/>
    <p:sldId id="273" r:id="rId22"/>
    <p:sldId id="274" r:id="rId23"/>
    <p:sldId id="275" r:id="rId24"/>
    <p:sldId id="281"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numCol="1"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numCol="1" rtlCol="0"/>
          <a:lstStyle>
            <a:lvl1pPr algn="r">
              <a:defRPr sz="1200"/>
            </a:lvl1pPr>
          </a:lstStyle>
          <a:p>
            <a:fld id="{95D3B7ED-61F7-0542-AE7B-9795C4EFD070}" type="datetimeFigureOut">
              <a:rPr lang="en-US" smtClean="0"/>
              <a:t>16-Oct-23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numCol="1"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numCol="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numCol="1"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numCol="1" rtlCol="0" anchor="b"/>
          <a:lstStyle>
            <a:lvl1pPr algn="r">
              <a:defRPr sz="1200"/>
            </a:lvl1pPr>
          </a:lstStyle>
          <a:p>
            <a:fld id="{9C5789CE-836E-B042-843F-5605E41F5001}" type="slidenum">
              <a:rPr lang="en-US" smtClean="0"/>
              <a:t>‹#›</a:t>
            </a:fld>
            <a:endParaRPr lang="en-US"/>
          </a:p>
        </p:txBody>
      </p:sp>
    </p:spTree>
    <p:extLst>
      <p:ext uri="{BB962C8B-B14F-4D97-AF65-F5344CB8AC3E}">
        <p14:creationId xmlns:p14="http://schemas.microsoft.com/office/powerpoint/2010/main" val="371593175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numCol="1"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numCol="1"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rot="5400000">
            <a:off x="10089390" y="1792223"/>
            <a:ext cx="990599" cy="304799"/>
          </a:xfrm>
        </p:spPr>
        <p:txBody>
          <a:bodyPr numCol="1" anchor="t"/>
          <a:lstStyle>
            <a:lvl1pPr algn="l">
              <a:defRPr b="0" i="0">
                <a:solidFill>
                  <a:schemeClr val="bg1"/>
                </a:solidFill>
              </a:defRPr>
            </a:lvl1pPr>
          </a:lstStyle>
          <a:p>
            <a:fld id="{1E700B27-DE4C-4B9E-BB11-B9027034A00F}" type="datetimeFigureOut">
              <a:rPr lang="en-US" dirty="0"/>
              <a:pPr/>
              <a:t>16-Oct-23</a:t>
            </a:fld>
            <a:endParaRPr lang="en-US" dirty="0"/>
          </a:p>
        </p:txBody>
      </p:sp>
      <p:sp>
        <p:nvSpPr>
          <p:cNvPr id="5" name="Footer Placeholder 4"/>
          <p:cNvSpPr>
            <a:spLocks noGrp="1"/>
          </p:cNvSpPr>
          <p:nvPr>
            <p:ph type="ftr" sz="quarter" idx="11"/>
          </p:nvPr>
        </p:nvSpPr>
        <p:spPr>
          <a:xfrm rot="5400000">
            <a:off x="8959592" y="3226820"/>
            <a:ext cx="3859795" cy="304801"/>
          </a:xfrm>
        </p:spPr>
        <p:txBody>
          <a:bodyPr numCol="1"/>
          <a:lstStyle>
            <a:lvl1pPr>
              <a:defRPr b="0" i="0">
                <a:solidFill>
                  <a:schemeClr val="bg1"/>
                </a:solidFill>
              </a:defRPr>
            </a:lvl1pPr>
          </a:lstStyle>
          <a:p>
            <a:r>
              <a:rPr lang="en-US" dirty="0"/>
              <a:t>
              </a:t>
            </a: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numCol="1"/>
          <a:lstStyle>
            <a:lvl1pPr>
              <a:defRPr sz="2800" b="0" i="0">
                <a:latin typeface="+mj-lt"/>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numCol="1"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numCol="1"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bwMode="gray">
          <a:xfrm>
            <a:off x="1154956" y="5536665"/>
            <a:ext cx="8825656" cy="493712"/>
          </a:xfrm>
        </p:spPr>
        <p:txBody>
          <a:bodyPr numCol="1">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numCol="1"/>
          <a:lstStyle/>
          <a:p>
            <a:fld id="{C40F4739-9812-4A9F-890D-2AD6BA5F6EE8}" type="datetimeFigureOut">
              <a:rPr lang="en-US" dirty="0"/>
              <a:t>16-Oct-23</a:t>
            </a:fld>
            <a:endParaRPr lang="en-US" dirty="0"/>
          </a:p>
        </p:txBody>
      </p:sp>
      <p:sp>
        <p:nvSpPr>
          <p:cNvPr id="6" name="Footer Placeholder 5"/>
          <p:cNvSpPr>
            <a:spLocks noGrp="1"/>
          </p:cNvSpPr>
          <p:nvPr>
            <p:ph type="ftr" sz="quarter" idx="11"/>
          </p:nvPr>
        </p:nvSpPr>
        <p:spPr/>
        <p:txBody>
          <a:bodyPr numCol="1"/>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numCol="1"/>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numCol="1"/>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numCol="1"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numCol="1"/>
          <a:lstStyle/>
          <a:p>
            <a:fld id="{18845AC5-A3F8-44AA-BA8F-596CDCC976D3}" type="datetimeFigureOut">
              <a:rPr lang="en-US" dirty="0"/>
              <a:t>16-Oct-23</a:t>
            </a:fld>
            <a:endParaRPr lang="en-US" dirty="0"/>
          </a:p>
        </p:txBody>
      </p:sp>
      <p:sp>
        <p:nvSpPr>
          <p:cNvPr id="5" name="Footer Placeholder 4"/>
          <p:cNvSpPr>
            <a:spLocks noGrp="1"/>
          </p:cNvSpPr>
          <p:nvPr>
            <p:ph type="ftr" sz="quarter" idx="11"/>
          </p:nvPr>
        </p:nvSpPr>
        <p:spPr/>
        <p:txBody>
          <a:bodyPr numCol="1"/>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numCol="1"/>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numCol="1"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numCol="1"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numCol="1"/>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25772" cy="342174"/>
          </a:xfrm>
        </p:spPr>
        <p:txBody>
          <a:bodyPr numCol="1"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numCol="1"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numCol="1"/>
          <a:lstStyle/>
          <a:p>
            <a:fld id="{C873B183-A821-4095-A363-9EC968635539}" type="datetimeFigureOut">
              <a:rPr lang="en-US" dirty="0"/>
              <a:t>16-Oct-23</a:t>
            </a:fld>
            <a:endParaRPr lang="en-US" dirty="0"/>
          </a:p>
        </p:txBody>
      </p:sp>
      <p:sp>
        <p:nvSpPr>
          <p:cNvPr id="5" name="Footer Placeholder 4"/>
          <p:cNvSpPr>
            <a:spLocks noGrp="1"/>
          </p:cNvSpPr>
          <p:nvPr>
            <p:ph type="ftr" sz="quarter" idx="11"/>
          </p:nvPr>
        </p:nvSpPr>
        <p:spPr/>
        <p:txBody>
          <a:bodyPr numCol="1"/>
          <a:lstStyle/>
          <a:p>
            <a:r>
              <a:rPr lang="en-US" dirty="0"/>
              <a:t>
              </a:t>
            </a:r>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numCol="1"/>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numCol="1"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33068"/>
            <a:ext cx="8825659" cy="860400"/>
          </a:xfrm>
        </p:spPr>
        <p:txBody>
          <a:bodyPr numCol="1"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numCol="1"/>
          <a:lstStyle/>
          <a:p>
            <a:fld id="{174D01B4-0AA5-45E6-B2E6-5FA4078AEBCF}" type="datetimeFigureOut">
              <a:rPr lang="en-US" dirty="0"/>
              <a:t>16-Oct-23</a:t>
            </a:fld>
            <a:endParaRPr lang="en-US" dirty="0"/>
          </a:p>
        </p:txBody>
      </p:sp>
      <p:sp>
        <p:nvSpPr>
          <p:cNvPr id="5" name="Footer Placeholder 4"/>
          <p:cNvSpPr>
            <a:spLocks noGrp="1"/>
          </p:cNvSpPr>
          <p:nvPr>
            <p:ph type="ftr" sz="quarter" idx="11"/>
          </p:nvPr>
        </p:nvSpPr>
        <p:spPr/>
        <p:txBody>
          <a:bodyPr numCol="1"/>
          <a:lstStyle/>
          <a:p>
            <a:r>
              <a:rPr lang="en-US" dirty="0"/>
              <a:t>
              </a:t>
            </a:r>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numCol="1"/>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17299"/>
            <a:ext cx="3129168" cy="576262"/>
          </a:xfrm>
        </p:spPr>
        <p:txBody>
          <a:bodyPr numCol="1"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4" y="3193561"/>
            <a:ext cx="3129168" cy="2833496"/>
          </a:xfrm>
        </p:spPr>
        <p:txBody>
          <a:bodyPr numCol="1"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2"/>
            <a:ext cx="3145380" cy="576262"/>
          </a:xfrm>
        </p:spPr>
        <p:txBody>
          <a:bodyPr numCol="1"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93561"/>
            <a:ext cx="3145380" cy="2833495"/>
          </a:xfrm>
        </p:spPr>
        <p:txBody>
          <a:bodyPr numCol="1"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6700" y="2617299"/>
            <a:ext cx="3161029" cy="576261"/>
          </a:xfrm>
        </p:spPr>
        <p:txBody>
          <a:bodyPr numCol="1"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6700" y="3193561"/>
            <a:ext cx="3164719" cy="2833493"/>
          </a:xfrm>
        </p:spPr>
        <p:txBody>
          <a:bodyPr numCol="1"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numCol="1"/>
          <a:lstStyle/>
          <a:p>
            <a:fld id="{4147335C-0450-40D7-8612-B3203BED4F28}" type="datetimeFigureOut">
              <a:rPr lang="en-US" dirty="0"/>
              <a:t>16-Oct-23</a:t>
            </a:fld>
            <a:endParaRPr lang="en-US" dirty="0"/>
          </a:p>
        </p:txBody>
      </p:sp>
      <p:sp>
        <p:nvSpPr>
          <p:cNvPr id="8" name="Footer Placeholder 7"/>
          <p:cNvSpPr>
            <a:spLocks noGrp="1"/>
          </p:cNvSpPr>
          <p:nvPr>
            <p:ph type="ftr" sz="quarter" idx="11"/>
          </p:nvPr>
        </p:nvSpPr>
        <p:spPr/>
        <p:txBody>
          <a:bodyPr numCol="1"/>
          <a:lstStyle/>
          <a:p>
            <a:r>
              <a:rPr lang="en-US" dirty="0"/>
              <a:t>
              </a:t>
            </a:r>
          </a:p>
        </p:txBody>
      </p:sp>
      <p:sp>
        <p:nvSpPr>
          <p:cNvPr id="9" name="Slide Number Placeholder 8"/>
          <p:cNvSpPr>
            <a:spLocks noGrp="1"/>
          </p:cNvSpPr>
          <p:nvPr>
            <p:ph type="sldNum" sz="quarter" idx="12"/>
          </p:nvPr>
        </p:nvSpPr>
        <p:spPr/>
        <p:txBody>
          <a:bodyPr numCol="1"/>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2" y="4532845"/>
            <a:ext cx="3050439" cy="576262"/>
          </a:xfrm>
        </p:spPr>
        <p:txBody>
          <a:bodyPr numCol="1"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numCol="1"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3" y="5109107"/>
            <a:ext cx="3050437" cy="917949"/>
          </a:xfrm>
        </p:spPr>
        <p:txBody>
          <a:bodyPr numCol="1"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72537" y="4532846"/>
            <a:ext cx="3046766" cy="651156"/>
          </a:xfrm>
        </p:spPr>
        <p:txBody>
          <a:bodyPr numCol="1"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numCol="1"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68865" y="5184002"/>
            <a:ext cx="3050438" cy="843056"/>
          </a:xfrm>
        </p:spPr>
        <p:txBody>
          <a:bodyPr numCol="1"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3434" y="4532847"/>
            <a:ext cx="3050438" cy="651154"/>
          </a:xfrm>
        </p:spPr>
        <p:txBody>
          <a:bodyPr numCol="1"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numCol="1"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3434" y="5184001"/>
            <a:ext cx="3050437" cy="843054"/>
          </a:xfrm>
        </p:spPr>
        <p:txBody>
          <a:bodyPr numCol="1"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numCol="1"/>
          <a:lstStyle/>
          <a:p>
            <a:fld id="{D246A105-2A1C-4284-B4EA-07CF89B1A393}" type="datetimeFigureOut">
              <a:rPr lang="en-US" dirty="0"/>
              <a:t>16-Oct-23</a:t>
            </a:fld>
            <a:endParaRPr lang="en-US" dirty="0"/>
          </a:p>
        </p:txBody>
      </p:sp>
      <p:sp>
        <p:nvSpPr>
          <p:cNvPr id="8" name="Footer Placeholder 7"/>
          <p:cNvSpPr>
            <a:spLocks noGrp="1"/>
          </p:cNvSpPr>
          <p:nvPr>
            <p:ph type="ftr" sz="quarter" idx="11"/>
          </p:nvPr>
        </p:nvSpPr>
        <p:spPr/>
        <p:txBody>
          <a:bodyPr numCol="1"/>
          <a:lstStyle/>
          <a:p>
            <a:r>
              <a:rPr lang="en-US" dirty="0"/>
              <a:t>
              </a:t>
            </a:r>
          </a:p>
        </p:txBody>
      </p:sp>
      <p:sp>
        <p:nvSpPr>
          <p:cNvPr id="9" name="Slide Number Placeholder 8"/>
          <p:cNvSpPr>
            <a:spLocks noGrp="1"/>
          </p:cNvSpPr>
          <p:nvPr>
            <p:ph type="sldNum" sz="quarter" idx="12"/>
          </p:nvPr>
        </p:nvSpPr>
        <p:spPr/>
        <p:txBody>
          <a:bodyPr numCol="1"/>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numCol="1"/>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numCol="1"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numCol="1"/>
          <a:lstStyle/>
          <a:p>
            <a:fld id="{80DBE609-F3F2-45E6-BD6A-E03A8C86C1AE}" type="datetimeFigureOut">
              <a:rPr lang="en-US" dirty="0"/>
              <a:t>16-Oct-23</a:t>
            </a:fld>
            <a:endParaRPr lang="en-US" dirty="0"/>
          </a:p>
        </p:txBody>
      </p:sp>
      <p:sp>
        <p:nvSpPr>
          <p:cNvPr id="5" name="Footer Placeholder 4"/>
          <p:cNvSpPr>
            <a:spLocks noGrp="1"/>
          </p:cNvSpPr>
          <p:nvPr>
            <p:ph type="ftr" sz="quarter" idx="11"/>
          </p:nvPr>
        </p:nvSpPr>
        <p:spPr/>
        <p:txBody>
          <a:bodyPr numCol="1"/>
          <a:lstStyle/>
          <a:p>
            <a:r>
              <a:rPr lang="en-US" dirty="0"/>
              <a:t>
              </a:t>
            </a:r>
          </a:p>
        </p:txBody>
      </p:sp>
      <p:sp>
        <p:nvSpPr>
          <p:cNvPr id="6" name="Slide Number Placeholder 5"/>
          <p:cNvSpPr>
            <a:spLocks noGrp="1"/>
          </p:cNvSpPr>
          <p:nvPr>
            <p:ph type="sldNum" sz="quarter" idx="12"/>
          </p:nvPr>
        </p:nvSpPr>
        <p:spPr/>
        <p:txBody>
          <a:bodyPr numCol="1"/>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numCol="1"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numCol="1"/>
          <a:lstStyle/>
          <a:p>
            <a:fld id="{7A24AD68-089C-4467-A8F3-EA2BBCA6B44E}" type="datetimeFigureOut">
              <a:rPr lang="en-US" dirty="0"/>
              <a:t>16-Oct-23</a:t>
            </a:fld>
            <a:endParaRPr lang="en-US" dirty="0"/>
          </a:p>
        </p:txBody>
      </p:sp>
      <p:sp>
        <p:nvSpPr>
          <p:cNvPr id="5" name="Footer Placeholder 4"/>
          <p:cNvSpPr>
            <a:spLocks noGrp="1"/>
          </p:cNvSpPr>
          <p:nvPr>
            <p:ph type="ftr" sz="quarter" idx="11"/>
          </p:nvPr>
        </p:nvSpPr>
        <p:spPr/>
        <p:txBody>
          <a:bodyPr numCol="1"/>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numCol="1"/>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smtClean="0"/>
              <a:t>Click to edit Master title style</a:t>
            </a:r>
            <a:endParaRPr lang="en-US" dirty="0"/>
          </a:p>
        </p:txBody>
      </p:sp>
      <p:sp>
        <p:nvSpPr>
          <p:cNvPr id="3" name="Content Placeholder 2"/>
          <p:cNvSpPr>
            <a:spLocks noGrp="1"/>
          </p:cNvSpPr>
          <p:nvPr>
            <p:ph idx="1"/>
          </p:nvPr>
        </p:nvSpPr>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numCol="1"/>
          <a:lstStyle/>
          <a:p>
            <a:fld id="{75C51FCE-E4BB-4680-8E50-3C0E348D2609}" type="datetimeFigureOut">
              <a:rPr lang="en-US" dirty="0"/>
              <a:t>16-Oct-23</a:t>
            </a:fld>
            <a:endParaRPr lang="en-US" dirty="0"/>
          </a:p>
        </p:txBody>
      </p:sp>
      <p:sp>
        <p:nvSpPr>
          <p:cNvPr id="5" name="Footer Placeholder 4"/>
          <p:cNvSpPr>
            <a:spLocks noGrp="1"/>
          </p:cNvSpPr>
          <p:nvPr>
            <p:ph type="ftr" sz="quarter" idx="11"/>
          </p:nvPr>
        </p:nvSpPr>
        <p:spPr/>
        <p:txBody>
          <a:bodyPr numCol="1"/>
          <a:lstStyle/>
          <a:p>
            <a:r>
              <a:rPr lang="en-US" dirty="0"/>
              <a:t>
              </a:t>
            </a:r>
          </a:p>
        </p:txBody>
      </p:sp>
      <p:sp>
        <p:nvSpPr>
          <p:cNvPr id="6" name="Slide Number Placeholder 5"/>
          <p:cNvSpPr>
            <a:spLocks noGrp="1"/>
          </p:cNvSpPr>
          <p:nvPr>
            <p:ph type="sldNum" sz="quarter" idx="12"/>
          </p:nvPr>
        </p:nvSpPr>
        <p:spPr/>
        <p:txBody>
          <a:bodyPr numCol="1"/>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numCol="1"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8" y="2677644"/>
            <a:ext cx="3755379" cy="2283823"/>
          </a:xfrm>
        </p:spPr>
        <p:txBody>
          <a:bodyPr numCol="1"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numCol="1"/>
          <a:lstStyle/>
          <a:p>
            <a:fld id="{8AAA073D-A903-47F8-8D16-77642FB0DF1F}" type="datetimeFigureOut">
              <a:rPr lang="en-US" dirty="0"/>
              <a:t>16-Oct-23</a:t>
            </a:fld>
            <a:endParaRPr lang="en-US" dirty="0"/>
          </a:p>
        </p:txBody>
      </p:sp>
      <p:sp>
        <p:nvSpPr>
          <p:cNvPr id="5" name="Footer Placeholder 4"/>
          <p:cNvSpPr>
            <a:spLocks noGrp="1"/>
          </p:cNvSpPr>
          <p:nvPr>
            <p:ph type="ftr" sz="quarter" idx="11"/>
          </p:nvPr>
        </p:nvSpPr>
        <p:spPr/>
        <p:txBody>
          <a:bodyPr numCol="1"/>
          <a:lstStyle/>
          <a:p>
            <a:r>
              <a:rPr lang="en-US" dirty="0"/>
              <a:t>
              </a:t>
            </a:r>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numCol="1"/>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num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num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numCol="1"/>
          <a:lstStyle/>
          <a:p>
            <a:fld id="{AB91FA40-626B-4CA1-85D0-7A9016E395BA}" type="datetimeFigureOut">
              <a:rPr lang="en-US" dirty="0"/>
              <a:t>16-Oct-23</a:t>
            </a:fld>
            <a:endParaRPr lang="en-US" dirty="0"/>
          </a:p>
        </p:txBody>
      </p:sp>
      <p:sp>
        <p:nvSpPr>
          <p:cNvPr id="6" name="Footer Placeholder 5"/>
          <p:cNvSpPr>
            <a:spLocks noGrp="1"/>
          </p:cNvSpPr>
          <p:nvPr>
            <p:ph type="ftr" sz="quarter" idx="11"/>
          </p:nvPr>
        </p:nvSpPr>
        <p:spPr/>
        <p:txBody>
          <a:bodyPr numCol="1"/>
          <a:lstStyle/>
          <a:p>
            <a:r>
              <a:rPr lang="en-US" dirty="0"/>
              <a:t>
              </a:t>
            </a:r>
          </a:p>
        </p:txBody>
      </p:sp>
      <p:sp>
        <p:nvSpPr>
          <p:cNvPr id="7" name="Slide Number Placeholder 6"/>
          <p:cNvSpPr>
            <a:spLocks noGrp="1"/>
          </p:cNvSpPr>
          <p:nvPr>
            <p:ph type="sldNum" sz="quarter" idx="12"/>
          </p:nvPr>
        </p:nvSpPr>
        <p:spPr/>
        <p:txBody>
          <a:bodyPr numCol="1"/>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numCol="1"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num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numCol="1"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0" y="3179762"/>
            <a:ext cx="4825159" cy="2840039"/>
          </a:xfrm>
        </p:spPr>
        <p:txBody>
          <a:bodyPr num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numCol="1"/>
          <a:lstStyle/>
          <a:p>
            <a:fld id="{C3F425EA-B9DC-48A7-991E-9A82573B1B21}" type="datetimeFigureOut">
              <a:rPr lang="en-US" dirty="0"/>
              <a:t>16-Oct-23</a:t>
            </a:fld>
            <a:endParaRPr lang="en-US" dirty="0"/>
          </a:p>
        </p:txBody>
      </p:sp>
      <p:sp>
        <p:nvSpPr>
          <p:cNvPr id="8" name="Footer Placeholder 7"/>
          <p:cNvSpPr>
            <a:spLocks noGrp="1"/>
          </p:cNvSpPr>
          <p:nvPr>
            <p:ph type="ftr" sz="quarter" idx="11"/>
          </p:nvPr>
        </p:nvSpPr>
        <p:spPr/>
        <p:txBody>
          <a:bodyPr numCol="1"/>
          <a:lstStyle/>
          <a:p>
            <a:r>
              <a:rPr lang="en-US" dirty="0"/>
              <a:t>
              </a:t>
            </a:r>
          </a:p>
        </p:txBody>
      </p:sp>
      <p:sp>
        <p:nvSpPr>
          <p:cNvPr id="9" name="Slide Number Placeholder 8"/>
          <p:cNvSpPr>
            <a:spLocks noGrp="1"/>
          </p:cNvSpPr>
          <p:nvPr>
            <p:ph type="sldNum" sz="quarter" idx="12"/>
          </p:nvPr>
        </p:nvSpPr>
        <p:spPr/>
        <p:txBody>
          <a:bodyPr numCol="1"/>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smtClean="0"/>
              <a:t>Click to edit Master title style</a:t>
            </a:r>
            <a:endParaRPr lang="en-US" dirty="0"/>
          </a:p>
        </p:txBody>
      </p:sp>
      <p:sp>
        <p:nvSpPr>
          <p:cNvPr id="3" name="Date Placeholder 2"/>
          <p:cNvSpPr>
            <a:spLocks noGrp="1"/>
          </p:cNvSpPr>
          <p:nvPr>
            <p:ph type="dt" sz="half" idx="10"/>
          </p:nvPr>
        </p:nvSpPr>
        <p:spPr/>
        <p:txBody>
          <a:bodyPr numCol="1"/>
          <a:lstStyle/>
          <a:p>
            <a:fld id="{66CB97F8-6CEB-469B-AFCC-889F2A2B1D5A}" type="datetimeFigureOut">
              <a:rPr lang="en-US" dirty="0"/>
              <a:t>16-Oct-23</a:t>
            </a:fld>
            <a:endParaRPr lang="en-US" dirty="0"/>
          </a:p>
        </p:txBody>
      </p:sp>
      <p:sp>
        <p:nvSpPr>
          <p:cNvPr id="4" name="Footer Placeholder 3"/>
          <p:cNvSpPr>
            <a:spLocks noGrp="1"/>
          </p:cNvSpPr>
          <p:nvPr>
            <p:ph type="ftr" sz="quarter" idx="11"/>
          </p:nvPr>
        </p:nvSpPr>
        <p:spPr/>
        <p:txBody>
          <a:bodyPr numCol="1"/>
          <a:lstStyle/>
          <a:p>
            <a:r>
              <a:rPr lang="en-US" dirty="0"/>
              <a:t>
              </a:t>
            </a:r>
          </a:p>
        </p:txBody>
      </p:sp>
      <p:sp>
        <p:nvSpPr>
          <p:cNvPr id="5" name="Slide Number Placeholder 4"/>
          <p:cNvSpPr>
            <a:spLocks noGrp="1"/>
          </p:cNvSpPr>
          <p:nvPr>
            <p:ph type="sldNum" sz="quarter" idx="12"/>
          </p:nvPr>
        </p:nvSpPr>
        <p:spPr/>
        <p:txBody>
          <a:bodyPr numCol="1"/>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numCol="1"/>
          <a:lstStyle/>
          <a:p>
            <a:fld id="{8FA9179F-009E-4FA5-B091-7EBB82A185BD}" type="datetimeFigureOut">
              <a:rPr lang="en-US" dirty="0"/>
              <a:t>16-Oct-23</a:t>
            </a:fld>
            <a:endParaRPr lang="en-US" dirty="0"/>
          </a:p>
        </p:txBody>
      </p:sp>
      <p:sp>
        <p:nvSpPr>
          <p:cNvPr id="3" name="Footer Placeholder 2"/>
          <p:cNvSpPr>
            <a:spLocks noGrp="1"/>
          </p:cNvSpPr>
          <p:nvPr>
            <p:ph type="ftr" sz="quarter" idx="11"/>
          </p:nvPr>
        </p:nvSpPr>
        <p:spPr/>
        <p:txBody>
          <a:bodyPr numCol="1"/>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numCol="1"/>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numCol="1"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numCol="1"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5" y="2895600"/>
            <a:ext cx="2793158" cy="3129279"/>
          </a:xfrm>
        </p:spPr>
        <p:txBody>
          <a:bodyPr numCol="1"/>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numCol="1"/>
          <a:lstStyle/>
          <a:p>
            <a:fld id="{8E665CEB-0076-4E37-B880-BCEA9784DE0A}" type="datetimeFigureOut">
              <a:rPr lang="en-US" dirty="0"/>
              <a:t>16-Oct-23</a:t>
            </a:fld>
            <a:endParaRPr lang="en-US" dirty="0"/>
          </a:p>
        </p:txBody>
      </p:sp>
      <p:sp>
        <p:nvSpPr>
          <p:cNvPr id="6" name="Footer Placeholder 5"/>
          <p:cNvSpPr>
            <a:spLocks noGrp="1"/>
          </p:cNvSpPr>
          <p:nvPr>
            <p:ph type="ftr" sz="quarter" idx="11"/>
          </p:nvPr>
        </p:nvSpPr>
        <p:spPr/>
        <p:txBody>
          <a:bodyPr numCol="1"/>
          <a:lstStyle/>
          <a:p>
            <a:r>
              <a:rPr lang="en-US" dirty="0"/>
              <a:t>
              </a:t>
            </a:r>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numCol="1"/>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numCol="1"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numCol="1"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numCol="1">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numCol="1"/>
          <a:lstStyle/>
          <a:p>
            <a:fld id="{A6149E5E-3896-4118-99A7-7B85668F1C5E}" type="datetimeFigureOut">
              <a:rPr lang="en-US" dirty="0"/>
              <a:t>16-Oct-23</a:t>
            </a:fld>
            <a:endParaRPr lang="en-US" dirty="0"/>
          </a:p>
        </p:txBody>
      </p:sp>
      <p:sp>
        <p:nvSpPr>
          <p:cNvPr id="6" name="Footer Placeholder 5"/>
          <p:cNvSpPr>
            <a:spLocks noGrp="1"/>
          </p:cNvSpPr>
          <p:nvPr>
            <p:ph type="ftr" sz="quarter" idx="11"/>
          </p:nvPr>
        </p:nvSpPr>
        <p:spPr/>
        <p:txBody>
          <a:bodyPr numCol="1"/>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numCol="1"/>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numCol="1"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numCol="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numCol="1" rtlCol="0" anchor="t"/>
          <a:lstStyle>
            <a:lvl1pPr algn="r">
              <a:defRPr sz="1000" b="1" i="0">
                <a:solidFill>
                  <a:schemeClr val="accent1"/>
                </a:solidFill>
              </a:defRPr>
            </a:lvl1pPr>
          </a:lstStyle>
          <a:p>
            <a:fld id="{7E0D914D-B099-4142-A885-11F276715148}" type="datetimeFigureOut">
              <a:rPr lang="en-US" dirty="0"/>
              <a:t>16-Oct-23</a:t>
            </a:fld>
            <a:endParaRPr lang="en-US" dirty="0"/>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numCol="1" rtlCol="0" anchor="b"/>
          <a:lstStyle>
            <a:lvl1pPr algn="l">
              <a:defRPr sz="1000" b="1" i="0">
                <a:solidFill>
                  <a:schemeClr val="accent1"/>
                </a:solidFill>
                <a:latin typeface="+mn-lt"/>
              </a:defRPr>
            </a:lvl1pPr>
          </a:lstStyle>
          <a:p>
            <a:r>
              <a:rPr lang="en-US" dirty="0"/>
              <a:t>
              </a:t>
            </a:r>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numCol="1" rtlCol="0" anchor="b"/>
          <a:lstStyle>
            <a:lvl1pPr algn="ctr">
              <a:defRPr sz="2800" b="0" i="0">
                <a:solidFill>
                  <a:schemeClr val="bg1"/>
                </a:solidFill>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altLang="en-GB" sz="5400" b="1" dirty="0">
                <a:solidFill>
                  <a:srgbClr val="EBEBEB"/>
                </a:solidFill>
              </a:rPr>
              <a:t>Introduction</a:t>
            </a:r>
            <a:endParaRPr lang="en-US" dirty="0"/>
          </a:p>
        </p:txBody>
      </p:sp>
      <p:sp>
        <p:nvSpPr>
          <p:cNvPr id="3" name="Content Placeholder 2"/>
          <p:cNvSpPr>
            <a:spLocks noGrp="1"/>
          </p:cNvSpPr>
          <p:nvPr>
            <p:ph idx="1"/>
          </p:nvPr>
        </p:nvSpPr>
        <p:spPr/>
        <p:txBody>
          <a:bodyPr/>
          <a:lstStyle/>
          <a:p>
            <a:pPr algn="just"/>
            <a:r>
              <a:rPr lang="en-US" dirty="0"/>
              <a:t>Individuals and groups are nowadays quick to assert their right to almost anything, and are no less adroit in claiming that their rights have been violated. </a:t>
            </a:r>
            <a:endParaRPr lang="en-US" dirty="0" smtClean="0"/>
          </a:p>
          <a:p>
            <a:pPr algn="just"/>
            <a:r>
              <a:rPr lang="en-US" dirty="0" smtClean="0"/>
              <a:t>Increasing </a:t>
            </a:r>
            <a:r>
              <a:rPr lang="en-US" dirty="0"/>
              <a:t>pressure is put on governments and international organizations to safeguard and advance the rights of women, of minorities, and of citizens in general. </a:t>
            </a:r>
            <a:endParaRPr lang="en-US" dirty="0" smtClean="0"/>
          </a:p>
          <a:p>
            <a:pPr algn="just"/>
            <a:r>
              <a:rPr lang="en-US" dirty="0" smtClean="0"/>
              <a:t>The </a:t>
            </a:r>
            <a:r>
              <a:rPr lang="en-US" dirty="0"/>
              <a:t>enactment of bills of rights in many countries has imposed new duties on courts to recognize rights that are either explicitly or implicitly protected.</a:t>
            </a:r>
          </a:p>
        </p:txBody>
      </p:sp>
    </p:spTree>
    <p:extLst>
      <p:ext uri="{BB962C8B-B14F-4D97-AF65-F5344CB8AC3E}">
        <p14:creationId xmlns:p14="http://schemas.microsoft.com/office/powerpoint/2010/main" val="37214120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875763"/>
            <a:ext cx="8825658" cy="721217"/>
          </a:xfrm>
        </p:spPr>
        <p:txBody>
          <a:bodyPr numCol="1"/>
          <a:lstStyle/>
          <a:p>
            <a:pPr algn="ctr"/>
            <a:r>
              <a:rPr lang="en-GB" altLang="en-GB" sz="4800" dirty="0" smtClean="0">
                <a:solidFill>
                  <a:srgbClr val="C00000"/>
                </a:solidFill>
              </a:rPr>
              <a:t>Jural Relations</a:t>
            </a:r>
            <a:endParaRPr lang="en-GB" altLang="en-GB" sz="4800" dirty="0">
              <a:solidFill>
                <a:srgbClr val="C00000"/>
              </a:solidFill>
            </a:endParaRPr>
          </a:p>
        </p:txBody>
      </p:sp>
      <p:sp>
        <p:nvSpPr>
          <p:cNvPr id="3" name="Subtitle 2"/>
          <p:cNvSpPr>
            <a:spLocks noGrp="1"/>
          </p:cNvSpPr>
          <p:nvPr>
            <p:ph type="subTitle" idx="1"/>
          </p:nvPr>
        </p:nvSpPr>
        <p:spPr>
          <a:xfrm>
            <a:off x="476518" y="1867435"/>
            <a:ext cx="11230378" cy="4430333"/>
          </a:xfrm>
        </p:spPr>
        <p:txBody>
          <a:bodyPr numCol="1">
            <a:normAutofit/>
          </a:bodyPr>
          <a:lstStyle/>
          <a:p>
            <a:endParaRPr lang="en-GB" altLang="en-GB" dirty="0" smtClean="0"/>
          </a:p>
          <a:p>
            <a:r>
              <a:rPr lang="en-GB" altLang="en-GB" sz="2400" dirty="0" smtClean="0">
                <a:solidFill>
                  <a:srgbClr val="C00000"/>
                </a:solidFill>
              </a:rPr>
              <a:t>Jural</a:t>
            </a:r>
            <a:r>
              <a:rPr lang="en-GB" altLang="en-GB" sz="2400" dirty="0" smtClean="0"/>
              <a:t> </a:t>
            </a:r>
            <a:r>
              <a:rPr lang="en-GB" altLang="en-GB" sz="2400" dirty="0"/>
              <a:t>	</a:t>
            </a:r>
            <a:r>
              <a:rPr lang="en-GB" altLang="en-GB" sz="2400" dirty="0" smtClean="0"/>
              <a:t>				right</a:t>
            </a:r>
            <a:r>
              <a:rPr lang="en-GB" altLang="en-GB" sz="2400" dirty="0"/>
              <a:t>		privilege		power			immunity</a:t>
            </a:r>
          </a:p>
          <a:p>
            <a:r>
              <a:rPr lang="en-GB" altLang="en-GB" sz="2400" dirty="0">
                <a:solidFill>
                  <a:srgbClr val="C00000"/>
                </a:solidFill>
              </a:rPr>
              <a:t>correlatives</a:t>
            </a:r>
            <a:r>
              <a:rPr lang="en-GB" altLang="en-GB" sz="2400" dirty="0"/>
              <a:t> 	</a:t>
            </a:r>
            <a:r>
              <a:rPr lang="en-GB" altLang="en-GB" sz="2400" dirty="0" smtClean="0"/>
              <a:t>		Duty</a:t>
            </a:r>
            <a:r>
              <a:rPr lang="en-GB" altLang="en-GB" sz="2400" dirty="0"/>
              <a:t>		no-right		liability		</a:t>
            </a:r>
            <a:r>
              <a:rPr lang="en-GB" altLang="en-GB" sz="2400" dirty="0" smtClean="0"/>
              <a:t>	disability</a:t>
            </a:r>
          </a:p>
          <a:p>
            <a:endParaRPr lang="en-GB" altLang="en-GB" sz="2400" dirty="0"/>
          </a:p>
          <a:p>
            <a:endParaRPr lang="en-GB" altLang="en-GB" sz="2400" dirty="0"/>
          </a:p>
          <a:p>
            <a:r>
              <a:rPr lang="en-GB" altLang="en-GB" sz="2400" dirty="0">
                <a:solidFill>
                  <a:srgbClr val="C00000"/>
                </a:solidFill>
              </a:rPr>
              <a:t>Jural opposites</a:t>
            </a:r>
            <a:r>
              <a:rPr lang="en-GB" altLang="en-GB" sz="2400" dirty="0"/>
              <a:t>		right		</a:t>
            </a:r>
            <a:r>
              <a:rPr lang="en-GB" altLang="en-GB" sz="2400" dirty="0" smtClean="0"/>
              <a:t>	privilege</a:t>
            </a:r>
            <a:r>
              <a:rPr lang="en-GB" altLang="en-GB" sz="2400" dirty="0"/>
              <a:t>	</a:t>
            </a:r>
            <a:r>
              <a:rPr lang="en-GB" altLang="en-GB" sz="2400" dirty="0" smtClean="0"/>
              <a:t>power</a:t>
            </a:r>
            <a:r>
              <a:rPr lang="en-GB" altLang="en-GB" sz="2400" dirty="0"/>
              <a:t>			immunity</a:t>
            </a:r>
          </a:p>
          <a:p>
            <a:r>
              <a:rPr lang="en-GB" altLang="en-GB" sz="2400" dirty="0"/>
              <a:t>		</a:t>
            </a:r>
            <a:r>
              <a:rPr lang="en-GB" altLang="en-GB" sz="2400" dirty="0" smtClean="0"/>
              <a:t>				</a:t>
            </a:r>
            <a:r>
              <a:rPr lang="en-GB" altLang="en-GB" sz="2400" dirty="0"/>
              <a:t>	No-right	duty			disability		liability</a:t>
            </a:r>
          </a:p>
          <a:p>
            <a:endParaRPr lang="en-GB" altLang="en-GB" dirty="0"/>
          </a:p>
        </p:txBody>
      </p:sp>
    </p:spTree>
    <p:extLst>
      <p:ext uri="{BB962C8B-B14F-4D97-AF65-F5344CB8AC3E}">
        <p14:creationId xmlns:p14="http://schemas.microsoft.com/office/powerpoint/2010/main" val="1833127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pPr algn="ctr"/>
            <a:r>
              <a:rPr lang="en-GB" altLang="en-GB" sz="4400" b="1" u="sng" dirty="0" smtClean="0">
                <a:solidFill>
                  <a:srgbClr val="FF0000"/>
                </a:solidFill>
              </a:rPr>
              <a:t>JURAL CORRELATIVES</a:t>
            </a:r>
            <a:endParaRPr lang="en-GB" altLang="en-GB" sz="4400" b="1" u="sng" dirty="0">
              <a:solidFill>
                <a:srgbClr val="FF0000"/>
              </a:solidFill>
            </a:endParaRPr>
          </a:p>
        </p:txBody>
      </p:sp>
      <p:sp>
        <p:nvSpPr>
          <p:cNvPr id="3" name="Content Placeholder 2"/>
          <p:cNvSpPr>
            <a:spLocks noGrp="1"/>
          </p:cNvSpPr>
          <p:nvPr>
            <p:ph idx="1"/>
          </p:nvPr>
        </p:nvSpPr>
        <p:spPr/>
        <p:txBody>
          <a:bodyPr numCol="1">
            <a:normAutofit/>
          </a:bodyPr>
          <a:lstStyle/>
          <a:p>
            <a:pPr algn="just"/>
            <a:r>
              <a:rPr lang="en-US" sz="2400" dirty="0" smtClean="0"/>
              <a:t>‘</a:t>
            </a:r>
            <a:r>
              <a:rPr lang="en-US" sz="2800" dirty="0" smtClean="0"/>
              <a:t>Correlatives </a:t>
            </a:r>
            <a:r>
              <a:rPr lang="en-US" sz="2800" dirty="0"/>
              <a:t>signifies that these interests exist on opposing sides of a pair of persons involved in a legal relationship. It is argued that rights and duties are necessarily correlative; there can be no right without a corresponding duty or a duty without corresponding </a:t>
            </a:r>
            <a:r>
              <a:rPr lang="en-US" sz="2800" dirty="0" smtClean="0"/>
              <a:t>right</a:t>
            </a:r>
            <a:r>
              <a:rPr lang="en-US" sz="2400" dirty="0" smtClean="0"/>
              <a:t>’</a:t>
            </a:r>
            <a:r>
              <a:rPr lang="en-GB" altLang="en-GB" sz="2400" dirty="0" smtClean="0"/>
              <a:t> </a:t>
            </a:r>
            <a:r>
              <a:rPr lang="en-US" sz="2400" b="1" i="1" dirty="0" smtClean="0"/>
              <a:t>Holland </a:t>
            </a:r>
            <a:r>
              <a:rPr lang="en-US" sz="1400" i="1" dirty="0" smtClean="0"/>
              <a:t>(</a:t>
            </a:r>
            <a:r>
              <a:rPr lang="en-US" sz="1400" dirty="0"/>
              <a:t>The Elements of Jurisprudence, (13th </a:t>
            </a:r>
            <a:r>
              <a:rPr lang="en-US" sz="1400" dirty="0" err="1"/>
              <a:t>ed</a:t>
            </a:r>
            <a:r>
              <a:rPr lang="en-US" sz="1400" dirty="0"/>
              <a:t>) Oxford: Clarendon Press p. 82</a:t>
            </a:r>
            <a:r>
              <a:rPr lang="en-US" sz="1400" i="1" dirty="0" smtClean="0"/>
              <a:t>)</a:t>
            </a:r>
          </a:p>
        </p:txBody>
      </p:sp>
    </p:spTree>
    <p:extLst>
      <p:ext uri="{BB962C8B-B14F-4D97-AF65-F5344CB8AC3E}">
        <p14:creationId xmlns:p14="http://schemas.microsoft.com/office/powerpoint/2010/main" val="10442942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GB" altLang="en-GB" b="1" dirty="0" smtClean="0"/>
              <a:t>Jural Correlatives continued</a:t>
            </a:r>
            <a:endParaRPr lang="en-GB" altLang="en-GB" b="1" dirty="0"/>
          </a:p>
        </p:txBody>
      </p:sp>
      <p:sp>
        <p:nvSpPr>
          <p:cNvPr id="3" name="Content Placeholder 2"/>
          <p:cNvSpPr>
            <a:spLocks noGrp="1"/>
          </p:cNvSpPr>
          <p:nvPr>
            <p:ph idx="1"/>
          </p:nvPr>
        </p:nvSpPr>
        <p:spPr/>
        <p:txBody>
          <a:bodyPr numCol="1"/>
          <a:lstStyle/>
          <a:p>
            <a:pPr algn="just"/>
            <a:r>
              <a:rPr lang="en-US" sz="2800" b="1" dirty="0"/>
              <a:t>RIGHT -</a:t>
            </a:r>
            <a:r>
              <a:rPr lang="en-US" sz="2800" b="1" dirty="0" smtClean="0"/>
              <a:t> </a:t>
            </a:r>
            <a:r>
              <a:rPr lang="en-US" sz="2800" b="1" dirty="0"/>
              <a:t>DUTIES</a:t>
            </a:r>
            <a:endParaRPr lang="en-GB" altLang="en-GB" sz="2800" b="1" dirty="0"/>
          </a:p>
          <a:p>
            <a:pPr algn="just"/>
            <a:r>
              <a:rPr lang="en-US" sz="2400" b="1" dirty="0"/>
              <a:t>CHRISTINE MULUNDIKA AND 7 OTHERS v THE PEOPLE</a:t>
            </a:r>
            <a:r>
              <a:rPr lang="en-US" sz="2400" dirty="0"/>
              <a:t>,  in this case the appellant had constitutional right to freedom of assembly meaning a right to assemble freely and associate with others. Thus the state had duty to ensure that these rights are protected and safeguarded</a:t>
            </a:r>
            <a:r>
              <a:rPr lang="en-US" sz="2400" dirty="0" smtClean="0"/>
              <a:t>.</a:t>
            </a:r>
            <a:endParaRPr lang="en-GB" altLang="en-GB" sz="2400" dirty="0"/>
          </a:p>
          <a:p>
            <a:pPr marL="0" indent="0">
              <a:buNone/>
            </a:pPr>
            <a:endParaRPr lang="en-GB" altLang="en-GB" dirty="0"/>
          </a:p>
        </p:txBody>
      </p:sp>
    </p:spTree>
    <p:extLst>
      <p:ext uri="{BB962C8B-B14F-4D97-AF65-F5344CB8AC3E}">
        <p14:creationId xmlns:p14="http://schemas.microsoft.com/office/powerpoint/2010/main" val="30404572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GB" altLang="en-GB" dirty="0" smtClean="0"/>
              <a:t>Jural Correlatives continued</a:t>
            </a:r>
            <a:endParaRPr lang="en-GB" altLang="en-GB" dirty="0"/>
          </a:p>
        </p:txBody>
      </p:sp>
      <p:sp>
        <p:nvSpPr>
          <p:cNvPr id="3" name="Content Placeholder 2"/>
          <p:cNvSpPr>
            <a:spLocks noGrp="1"/>
          </p:cNvSpPr>
          <p:nvPr>
            <p:ph idx="1"/>
          </p:nvPr>
        </p:nvSpPr>
        <p:spPr/>
        <p:txBody>
          <a:bodyPr numCol="1"/>
          <a:lstStyle/>
          <a:p>
            <a:pPr algn="just"/>
            <a:r>
              <a:rPr lang="en-US" sz="2800" b="1" dirty="0" smtClean="0"/>
              <a:t>Privilege </a:t>
            </a:r>
            <a:r>
              <a:rPr lang="en-US" sz="2800" b="1" dirty="0"/>
              <a:t>-</a:t>
            </a:r>
            <a:r>
              <a:rPr lang="en-US" sz="2800" b="1" dirty="0" smtClean="0"/>
              <a:t> </a:t>
            </a:r>
            <a:r>
              <a:rPr lang="en-US" sz="2800" b="1" dirty="0"/>
              <a:t>No right</a:t>
            </a:r>
            <a:endParaRPr lang="en-GB" altLang="en-GB" sz="2800" b="1" dirty="0"/>
          </a:p>
          <a:p>
            <a:pPr algn="just"/>
            <a:r>
              <a:rPr lang="en-US" sz="2400" dirty="0"/>
              <a:t>The holder of a privilege is free of any duty to one or more specified persons, with regard to the act or omission or state of affairs covered by the </a:t>
            </a:r>
            <a:r>
              <a:rPr lang="en-US" sz="2400" dirty="0" smtClean="0"/>
              <a:t>privilege</a:t>
            </a:r>
          </a:p>
          <a:p>
            <a:pPr algn="just"/>
            <a:endParaRPr lang="en-GB" altLang="en-GB" sz="2400" dirty="0"/>
          </a:p>
        </p:txBody>
      </p:sp>
    </p:spTree>
    <p:extLst>
      <p:ext uri="{BB962C8B-B14F-4D97-AF65-F5344CB8AC3E}">
        <p14:creationId xmlns:p14="http://schemas.microsoft.com/office/powerpoint/2010/main" val="42770329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altLang="en-GB" dirty="0">
                <a:solidFill>
                  <a:srgbClr val="EBEBEB"/>
                </a:solidFill>
              </a:rPr>
              <a:t>Jural Correlatives continued</a:t>
            </a:r>
            <a:endParaRPr lang="en-US" dirty="0"/>
          </a:p>
        </p:txBody>
      </p:sp>
      <p:sp>
        <p:nvSpPr>
          <p:cNvPr id="3" name="Content Placeholder 2"/>
          <p:cNvSpPr>
            <a:spLocks noGrp="1"/>
          </p:cNvSpPr>
          <p:nvPr>
            <p:ph idx="1"/>
          </p:nvPr>
        </p:nvSpPr>
        <p:spPr/>
        <p:txBody>
          <a:bodyPr/>
          <a:lstStyle/>
          <a:p>
            <a:r>
              <a:rPr lang="en-US" b="1" dirty="0" smtClean="0"/>
              <a:t>The National Assembly (Powers And Privileges) </a:t>
            </a:r>
            <a:r>
              <a:rPr lang="en-US" b="1" dirty="0" smtClean="0"/>
              <a:t>Act  as amended in 2016, </a:t>
            </a:r>
            <a:r>
              <a:rPr lang="en-US" b="1" dirty="0" smtClean="0"/>
              <a:t>Section 3 provides that:</a:t>
            </a:r>
            <a:endParaRPr lang="en-US" b="1" dirty="0"/>
          </a:p>
          <a:p>
            <a:r>
              <a:rPr lang="en-US" dirty="0" smtClean="0"/>
              <a:t>“There </a:t>
            </a:r>
            <a:r>
              <a:rPr lang="en-US" dirty="0"/>
              <a:t>shall be freedom of speech and debate in the Assembly. Such freedom of speech and debate shall not be liable to be questioned in any court or place outside the </a:t>
            </a:r>
            <a:r>
              <a:rPr lang="en-US" dirty="0" smtClean="0"/>
              <a:t>Assembly”</a:t>
            </a:r>
            <a:endParaRPr lang="en-US" dirty="0"/>
          </a:p>
        </p:txBody>
      </p:sp>
    </p:spTree>
    <p:extLst>
      <p:ext uri="{BB962C8B-B14F-4D97-AF65-F5344CB8AC3E}">
        <p14:creationId xmlns:p14="http://schemas.microsoft.com/office/powerpoint/2010/main" val="38146388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GB" altLang="en-GB" b="1" dirty="0" smtClean="0"/>
              <a:t>Jural Correlatives continued</a:t>
            </a:r>
            <a:endParaRPr lang="en-GB" altLang="en-GB" b="1" dirty="0"/>
          </a:p>
        </p:txBody>
      </p:sp>
      <p:sp>
        <p:nvSpPr>
          <p:cNvPr id="3" name="Content Placeholder 2"/>
          <p:cNvSpPr>
            <a:spLocks noGrp="1"/>
          </p:cNvSpPr>
          <p:nvPr>
            <p:ph idx="1"/>
          </p:nvPr>
        </p:nvSpPr>
        <p:spPr/>
        <p:txBody>
          <a:bodyPr numCol="1"/>
          <a:lstStyle/>
          <a:p>
            <a:r>
              <a:rPr lang="en-US" sz="2800" b="1" dirty="0"/>
              <a:t>IMMUNITY -</a:t>
            </a:r>
            <a:r>
              <a:rPr lang="en-US" sz="2800" b="1" dirty="0" smtClean="0"/>
              <a:t> DISABILITY</a:t>
            </a:r>
            <a:endParaRPr lang="en-GB" altLang="en-GB" sz="2800" b="1" dirty="0"/>
          </a:p>
          <a:p>
            <a:r>
              <a:rPr lang="en-US" dirty="0" smtClean="0"/>
              <a:t>Section 7 of </a:t>
            </a:r>
            <a:r>
              <a:rPr lang="en-US" b="1" dirty="0" smtClean="0"/>
              <a:t>THE </a:t>
            </a:r>
            <a:r>
              <a:rPr lang="en-US" b="1" dirty="0"/>
              <a:t>DIPLOMATIC IMMUNITIES AND PRIVILEGES</a:t>
            </a:r>
            <a:r>
              <a:rPr lang="en-US" dirty="0"/>
              <a:t> </a:t>
            </a:r>
            <a:r>
              <a:rPr lang="en-US" b="1" dirty="0"/>
              <a:t>Act</a:t>
            </a:r>
            <a:r>
              <a:rPr lang="en-US" dirty="0"/>
              <a:t>, </a:t>
            </a:r>
            <a:r>
              <a:rPr lang="en-US" i="1" dirty="0" smtClean="0"/>
              <a:t>“a </a:t>
            </a:r>
            <a:r>
              <a:rPr lang="en-US" i="1" dirty="0"/>
              <a:t>consular officer and a consular employee (other than persons on whom immunities and privileges are conferred by virtue of section three) shall be entitled to immunity from suit and legal process in respect of things done in his official duties</a:t>
            </a:r>
            <a:r>
              <a:rPr lang="en-US" i="1" dirty="0" smtClean="0"/>
              <a:t>.”</a:t>
            </a:r>
            <a:r>
              <a:rPr lang="en-US" dirty="0" smtClean="0"/>
              <a:t> </a:t>
            </a:r>
          </a:p>
          <a:p>
            <a:pPr algn="just"/>
            <a:r>
              <a:rPr lang="en-US" dirty="0" smtClean="0"/>
              <a:t>This </a:t>
            </a:r>
            <a:r>
              <a:rPr lang="en-US" dirty="0"/>
              <a:t>means that a consular is entitled to immunity with respect to any legal proceedings for example in suit of a tort. The person against whom the tort is committed is said to be disability from suing the consular</a:t>
            </a:r>
            <a:r>
              <a:rPr lang="en-GB" altLang="en-GB" dirty="0"/>
              <a:t> </a:t>
            </a:r>
            <a:r>
              <a:rPr lang="en-US" dirty="0"/>
              <a:t>                CAP 20 of Laws of Zambia</a:t>
            </a:r>
            <a:endParaRPr lang="en-GB" altLang="en-GB" dirty="0"/>
          </a:p>
          <a:p>
            <a:endParaRPr lang="en-GB" altLang="en-GB" dirty="0"/>
          </a:p>
        </p:txBody>
      </p:sp>
    </p:spTree>
    <p:extLst>
      <p:ext uri="{BB962C8B-B14F-4D97-AF65-F5344CB8AC3E}">
        <p14:creationId xmlns:p14="http://schemas.microsoft.com/office/powerpoint/2010/main" val="39862667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altLang="en-GB" b="1" dirty="0">
                <a:solidFill>
                  <a:srgbClr val="EBEBEB"/>
                </a:solidFill>
              </a:rPr>
              <a:t>Jural Correlatives continued</a:t>
            </a:r>
            <a:endParaRPr lang="en-US" dirty="0"/>
          </a:p>
        </p:txBody>
      </p:sp>
      <p:sp>
        <p:nvSpPr>
          <p:cNvPr id="3" name="Content Placeholder 2"/>
          <p:cNvSpPr>
            <a:spLocks noGrp="1"/>
          </p:cNvSpPr>
          <p:nvPr>
            <p:ph idx="1"/>
          </p:nvPr>
        </p:nvSpPr>
        <p:spPr/>
        <p:txBody>
          <a:bodyPr/>
          <a:lstStyle/>
          <a:p>
            <a:r>
              <a:rPr lang="en-US" b="1" dirty="0"/>
              <a:t>The National Assembly (Powers And Privileges) </a:t>
            </a:r>
            <a:r>
              <a:rPr lang="en-US" b="1" dirty="0" smtClean="0"/>
              <a:t>Act</a:t>
            </a:r>
            <a:r>
              <a:rPr lang="en-US" b="1" dirty="0">
                <a:solidFill>
                  <a:prstClr val="black">
                    <a:lumMod val="75000"/>
                    <a:lumOff val="25000"/>
                  </a:prstClr>
                </a:solidFill>
              </a:rPr>
              <a:t> as amended in 2016</a:t>
            </a:r>
            <a:r>
              <a:rPr lang="en-US" b="1" dirty="0" smtClean="0"/>
              <a:t>, </a:t>
            </a:r>
            <a:r>
              <a:rPr lang="en-US" b="1" dirty="0"/>
              <a:t>Section </a:t>
            </a:r>
            <a:r>
              <a:rPr lang="en-US" b="1" dirty="0" smtClean="0"/>
              <a:t>4 </a:t>
            </a:r>
            <a:r>
              <a:rPr lang="en-US" b="1" dirty="0"/>
              <a:t>provides that:</a:t>
            </a:r>
          </a:p>
          <a:p>
            <a:r>
              <a:rPr lang="en-US" dirty="0" smtClean="0"/>
              <a:t>“No </a:t>
            </a:r>
            <a:r>
              <a:rPr lang="en-US" dirty="0"/>
              <a:t>civil or criminal proceedings may be instituted against any member for words spoken before, or written in a report to, the Assembly or to a committee thereof or by reason of any matter or thing brought by him therein by petition, Bill, resolution, motion or </a:t>
            </a:r>
            <a:r>
              <a:rPr lang="en-US" dirty="0" smtClean="0"/>
              <a:t>otherwise”</a:t>
            </a:r>
            <a:endParaRPr lang="en-US" dirty="0"/>
          </a:p>
        </p:txBody>
      </p:sp>
    </p:spTree>
    <p:extLst>
      <p:ext uri="{BB962C8B-B14F-4D97-AF65-F5344CB8AC3E}">
        <p14:creationId xmlns:p14="http://schemas.microsoft.com/office/powerpoint/2010/main" val="35582715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GB" altLang="en-GB" b="1" dirty="0">
                <a:solidFill>
                  <a:srgbClr val="EBEBEB"/>
                </a:solidFill>
              </a:rPr>
              <a:t>Jural Correlatives continued</a:t>
            </a:r>
            <a:endParaRPr lang="en-GB" altLang="en-GB" dirty="0"/>
          </a:p>
        </p:txBody>
      </p:sp>
      <p:sp>
        <p:nvSpPr>
          <p:cNvPr id="3" name="Content Placeholder 2"/>
          <p:cNvSpPr>
            <a:spLocks noGrp="1"/>
          </p:cNvSpPr>
          <p:nvPr>
            <p:ph idx="1"/>
          </p:nvPr>
        </p:nvSpPr>
        <p:spPr/>
        <p:txBody>
          <a:bodyPr numCol="1">
            <a:normAutofit/>
          </a:bodyPr>
          <a:lstStyle/>
          <a:p>
            <a:pPr algn="just"/>
            <a:r>
              <a:rPr lang="en-US" sz="2400" b="1" u="sng" dirty="0"/>
              <a:t>ELIAS KUNDIONA v THE PEOPLE (1993) S.J. 49 (S.C.)</a:t>
            </a:r>
            <a:endParaRPr lang="en-GB" altLang="en-GB" sz="2400" dirty="0"/>
          </a:p>
          <a:p>
            <a:pPr algn="just"/>
            <a:r>
              <a:rPr lang="en-US" sz="2400" dirty="0"/>
              <a:t>It was held that a serving President, while no doubt a competent witness, could not  be coerced by criminal process or  sanction if he declined to cooperate because the constitution grants immunity</a:t>
            </a:r>
            <a:endParaRPr lang="en-GB" altLang="en-GB" sz="2400" dirty="0"/>
          </a:p>
        </p:txBody>
      </p:sp>
    </p:spTree>
    <p:extLst>
      <p:ext uri="{BB962C8B-B14F-4D97-AF65-F5344CB8AC3E}">
        <p14:creationId xmlns:p14="http://schemas.microsoft.com/office/powerpoint/2010/main" val="8262892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GB" altLang="en-GB" dirty="0" smtClean="0"/>
              <a:t>Jural Correlatives continued</a:t>
            </a:r>
            <a:endParaRPr lang="en-GB" altLang="en-GB" dirty="0"/>
          </a:p>
        </p:txBody>
      </p:sp>
      <p:sp>
        <p:nvSpPr>
          <p:cNvPr id="3" name="Content Placeholder 2"/>
          <p:cNvSpPr>
            <a:spLocks noGrp="1"/>
          </p:cNvSpPr>
          <p:nvPr>
            <p:ph idx="1"/>
          </p:nvPr>
        </p:nvSpPr>
        <p:spPr/>
        <p:txBody>
          <a:bodyPr numCol="1"/>
          <a:lstStyle/>
          <a:p>
            <a:r>
              <a:rPr lang="en-US" sz="2800" b="1" dirty="0"/>
              <a:t>POWER AND LIABILITY</a:t>
            </a:r>
            <a:endParaRPr lang="en-GB" altLang="en-GB" sz="2800" b="1" dirty="0"/>
          </a:p>
          <a:p>
            <a:pPr algn="just"/>
            <a:r>
              <a:rPr lang="en-US" sz="2400" dirty="0"/>
              <a:t>Power denotes ability in a person to alter the existing legal condition of the other person for the better or worse. When legal status is altered by volition act or non volition, for example the police have the power of arrest to alter a person legal status that violates the law</a:t>
            </a:r>
            <a:endParaRPr lang="en-GB" altLang="en-GB" sz="2400" dirty="0"/>
          </a:p>
        </p:txBody>
      </p:sp>
    </p:spTree>
    <p:extLst>
      <p:ext uri="{BB962C8B-B14F-4D97-AF65-F5344CB8AC3E}">
        <p14:creationId xmlns:p14="http://schemas.microsoft.com/office/powerpoint/2010/main" val="28525487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pPr algn="ctr"/>
            <a:r>
              <a:rPr lang="en-GB" altLang="en-GB" sz="4400" b="1" u="sng" dirty="0" smtClean="0">
                <a:solidFill>
                  <a:srgbClr val="FF0000"/>
                </a:solidFill>
              </a:rPr>
              <a:t>JURAL OPPOSITES</a:t>
            </a:r>
            <a:endParaRPr lang="en-GB" altLang="en-GB" sz="4400" b="1" u="sng" dirty="0">
              <a:solidFill>
                <a:srgbClr val="FF0000"/>
              </a:solidFill>
            </a:endParaRPr>
          </a:p>
        </p:txBody>
      </p:sp>
      <p:sp>
        <p:nvSpPr>
          <p:cNvPr id="3" name="Content Placeholder 2"/>
          <p:cNvSpPr>
            <a:spLocks noGrp="1"/>
          </p:cNvSpPr>
          <p:nvPr>
            <p:ph idx="1"/>
          </p:nvPr>
        </p:nvSpPr>
        <p:spPr/>
        <p:txBody>
          <a:bodyPr numCol="1">
            <a:normAutofit fontScale="92500" lnSpcReduction="20000"/>
          </a:bodyPr>
          <a:lstStyle/>
          <a:p>
            <a:pPr algn="just"/>
            <a:r>
              <a:rPr lang="en-GB" altLang="en-GB" sz="2800" dirty="0" smtClean="0"/>
              <a:t>To better understand Jural Opposites, it may be said that much as Jural correlatives are explained in the second or third person, </a:t>
            </a:r>
            <a:r>
              <a:rPr lang="en-GB" altLang="en-GB" sz="2800" dirty="0"/>
              <a:t>J</a:t>
            </a:r>
            <a:r>
              <a:rPr lang="en-GB" altLang="en-GB" sz="2800" dirty="0" smtClean="0"/>
              <a:t>ural opposites can be explained only in the first person</a:t>
            </a:r>
          </a:p>
          <a:p>
            <a:pPr algn="just"/>
            <a:r>
              <a:rPr lang="en-GB" altLang="en-GB" sz="2800" dirty="0" smtClean="0"/>
              <a:t>Jural correlatives indicate concepts that are logically consisted and where one necessarily implies the other. One the contrary, Jural opposites, also known as ‘Jural Negations’, denote concepts where the presence of a concept implies the absence of its opposite</a:t>
            </a:r>
            <a:endParaRPr lang="en-GB" altLang="en-GB" sz="2800" dirty="0"/>
          </a:p>
        </p:txBody>
      </p:sp>
    </p:spTree>
    <p:extLst>
      <p:ext uri="{BB962C8B-B14F-4D97-AF65-F5344CB8AC3E}">
        <p14:creationId xmlns:p14="http://schemas.microsoft.com/office/powerpoint/2010/main" val="13685595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altLang="en-GB" sz="5400" b="1" dirty="0">
                <a:solidFill>
                  <a:srgbClr val="EBEBEB"/>
                </a:solidFill>
              </a:rPr>
              <a:t>Introduction</a:t>
            </a:r>
            <a:endParaRPr lang="en-US" dirty="0"/>
          </a:p>
        </p:txBody>
      </p:sp>
      <p:sp>
        <p:nvSpPr>
          <p:cNvPr id="3" name="Content Placeholder 2"/>
          <p:cNvSpPr>
            <a:spLocks noGrp="1"/>
          </p:cNvSpPr>
          <p:nvPr>
            <p:ph idx="1"/>
          </p:nvPr>
        </p:nvSpPr>
        <p:spPr/>
        <p:txBody>
          <a:bodyPr/>
          <a:lstStyle/>
          <a:p>
            <a:r>
              <a:rPr lang="en-US" dirty="0"/>
              <a:t>What is a right</a:t>
            </a:r>
            <a:r>
              <a:rPr lang="en-US" dirty="0" smtClean="0"/>
              <a:t>?</a:t>
            </a:r>
          </a:p>
          <a:p>
            <a:pPr algn="just"/>
            <a:r>
              <a:rPr lang="en-US" dirty="0"/>
              <a:t>There are two major theories of rights. The first is known as the </a:t>
            </a:r>
            <a:r>
              <a:rPr lang="en-US" b="1" dirty="0"/>
              <a:t>‘will’ theory,</a:t>
            </a:r>
            <a:r>
              <a:rPr lang="en-US" dirty="0"/>
              <a:t> and holds that, when I have a right to do something, what is effectively protected is </a:t>
            </a:r>
            <a:r>
              <a:rPr lang="en-US" b="1" dirty="0"/>
              <a:t>my choice whether or not to do it</a:t>
            </a:r>
            <a:r>
              <a:rPr lang="en-US" dirty="0"/>
              <a:t>. It accentuates my freedom and </a:t>
            </a:r>
            <a:r>
              <a:rPr lang="en-US" dirty="0" err="1"/>
              <a:t>self-fulfilment</a:t>
            </a:r>
            <a:r>
              <a:rPr lang="en-US" dirty="0"/>
              <a:t>. </a:t>
            </a:r>
            <a:endParaRPr lang="en-US" dirty="0" smtClean="0"/>
          </a:p>
          <a:p>
            <a:pPr algn="just"/>
            <a:r>
              <a:rPr lang="en-US" dirty="0" smtClean="0"/>
              <a:t>The </a:t>
            </a:r>
            <a:r>
              <a:rPr lang="en-US" dirty="0"/>
              <a:t>second theory, known as the </a:t>
            </a:r>
            <a:r>
              <a:rPr lang="en-US" b="1" dirty="0"/>
              <a:t>‘interest’ theory</a:t>
            </a:r>
            <a:r>
              <a:rPr lang="en-US" dirty="0"/>
              <a:t>, claims that the purpose of rights is to protect, </a:t>
            </a:r>
            <a:r>
              <a:rPr lang="en-US" b="1" dirty="0"/>
              <a:t>not my individual choice</a:t>
            </a:r>
            <a:r>
              <a:rPr lang="en-US" dirty="0"/>
              <a:t>, but </a:t>
            </a:r>
            <a:r>
              <a:rPr lang="en-US" b="1" dirty="0"/>
              <a:t>certain of my interests</a:t>
            </a:r>
            <a:r>
              <a:rPr lang="en-US" dirty="0"/>
              <a:t>. It is generally regarded as a superior account of what it is to have a right.</a:t>
            </a:r>
          </a:p>
        </p:txBody>
      </p:sp>
    </p:spTree>
    <p:extLst>
      <p:ext uri="{BB962C8B-B14F-4D97-AF65-F5344CB8AC3E}">
        <p14:creationId xmlns:p14="http://schemas.microsoft.com/office/powerpoint/2010/main" val="5376936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GB" altLang="en-GB" b="1" dirty="0" smtClean="0"/>
              <a:t>Jural Opposites continued</a:t>
            </a:r>
            <a:endParaRPr lang="en-GB" altLang="en-GB" b="1" dirty="0"/>
          </a:p>
        </p:txBody>
      </p:sp>
      <p:sp>
        <p:nvSpPr>
          <p:cNvPr id="3" name="Content Placeholder 2"/>
          <p:cNvSpPr>
            <a:spLocks noGrp="1"/>
          </p:cNvSpPr>
          <p:nvPr>
            <p:ph idx="1"/>
          </p:nvPr>
        </p:nvSpPr>
        <p:spPr/>
        <p:txBody>
          <a:bodyPr numCol="1"/>
          <a:lstStyle/>
          <a:p>
            <a:pPr algn="just"/>
            <a:r>
              <a:rPr lang="en-GB" altLang="en-GB" sz="2800" b="1" dirty="0" smtClean="0"/>
              <a:t>Right – No-right</a:t>
            </a:r>
          </a:p>
          <a:p>
            <a:pPr algn="just"/>
            <a:r>
              <a:rPr lang="en-GB" altLang="en-GB" sz="2000" dirty="0" smtClean="0"/>
              <a:t>The presence of a right in X implies that there is an absence of no right in himself. That is to say X cannot have a right and no-right existing in himself at the same time in regard to a particular matter</a:t>
            </a:r>
          </a:p>
          <a:p>
            <a:pPr algn="just"/>
            <a:r>
              <a:rPr lang="en-GB" altLang="en-GB" sz="2000" dirty="0" smtClean="0"/>
              <a:t>E.g. If X has a right to assembly has provided for by the constitution, X cannot at the same time have no-right in regard to the same</a:t>
            </a:r>
            <a:endParaRPr lang="en-GB" altLang="en-GB" sz="2000" dirty="0"/>
          </a:p>
        </p:txBody>
      </p:sp>
    </p:spTree>
    <p:extLst>
      <p:ext uri="{BB962C8B-B14F-4D97-AF65-F5344CB8AC3E}">
        <p14:creationId xmlns:p14="http://schemas.microsoft.com/office/powerpoint/2010/main" val="233225988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GB" altLang="en-GB" b="1" dirty="0" smtClean="0"/>
              <a:t>Jural Opposites continued</a:t>
            </a:r>
            <a:endParaRPr lang="en-GB" altLang="en-GB" b="1" dirty="0"/>
          </a:p>
        </p:txBody>
      </p:sp>
      <p:sp>
        <p:nvSpPr>
          <p:cNvPr id="3" name="Content Placeholder 2"/>
          <p:cNvSpPr>
            <a:spLocks noGrp="1"/>
          </p:cNvSpPr>
          <p:nvPr>
            <p:ph idx="1"/>
          </p:nvPr>
        </p:nvSpPr>
        <p:spPr/>
        <p:txBody>
          <a:bodyPr numCol="1">
            <a:normAutofit fontScale="85000" lnSpcReduction="10000"/>
          </a:bodyPr>
          <a:lstStyle/>
          <a:p>
            <a:pPr algn="just"/>
            <a:r>
              <a:rPr lang="en-GB" altLang="en-GB" sz="3300" b="1" dirty="0" smtClean="0"/>
              <a:t>Privilege – Duty</a:t>
            </a:r>
          </a:p>
          <a:p>
            <a:pPr algn="just"/>
            <a:r>
              <a:rPr lang="en-GB" altLang="en-GB" sz="2600" dirty="0" smtClean="0"/>
              <a:t>The same applies here, the presence of a privilege in X implies the absence of duty in himself</a:t>
            </a:r>
          </a:p>
          <a:p>
            <a:pPr algn="just"/>
            <a:r>
              <a:rPr lang="en-GB" altLang="en-GB" sz="2600" dirty="0" smtClean="0"/>
              <a:t>E.g. article 29 to 36 of the Vienna Convention which articles are in force in Zambia by virtue of the Diplomatic Immunities and Privileges Act grants privileges upon certain persons these being diplomats and their household.</a:t>
            </a:r>
          </a:p>
          <a:p>
            <a:pPr algn="just"/>
            <a:r>
              <a:rPr lang="en-GB" altLang="en-GB" sz="2600" dirty="0" smtClean="0"/>
              <a:t>The presence of such privileges implies the absence of duties in themselves.</a:t>
            </a:r>
          </a:p>
          <a:p>
            <a:endParaRPr lang="en-GB" altLang="en-GB" sz="2800" b="1" dirty="0"/>
          </a:p>
        </p:txBody>
      </p:sp>
    </p:spTree>
    <p:extLst>
      <p:ext uri="{BB962C8B-B14F-4D97-AF65-F5344CB8AC3E}">
        <p14:creationId xmlns:p14="http://schemas.microsoft.com/office/powerpoint/2010/main" val="91812467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GB" altLang="en-GB" b="1" dirty="0" smtClean="0"/>
              <a:t>Jural Opposites continued</a:t>
            </a:r>
            <a:endParaRPr lang="en-GB" altLang="en-GB" b="1" dirty="0"/>
          </a:p>
        </p:txBody>
      </p:sp>
      <p:sp>
        <p:nvSpPr>
          <p:cNvPr id="3" name="Content Placeholder 2"/>
          <p:cNvSpPr>
            <a:spLocks noGrp="1"/>
          </p:cNvSpPr>
          <p:nvPr>
            <p:ph idx="1"/>
          </p:nvPr>
        </p:nvSpPr>
        <p:spPr/>
        <p:txBody>
          <a:bodyPr numCol="1">
            <a:normAutofit/>
          </a:bodyPr>
          <a:lstStyle/>
          <a:p>
            <a:r>
              <a:rPr lang="en-GB" altLang="en-GB" sz="2800" b="1" dirty="0" smtClean="0"/>
              <a:t>Power – Disability</a:t>
            </a:r>
          </a:p>
          <a:p>
            <a:r>
              <a:rPr lang="en-GB" altLang="en-GB" sz="2400" dirty="0" smtClean="0"/>
              <a:t>Power and disability being opposites indicates that the presence of power in X implies the absence of disability in himself</a:t>
            </a:r>
          </a:p>
          <a:p>
            <a:r>
              <a:rPr lang="en-GB" altLang="en-GB" sz="2400" dirty="0" smtClean="0"/>
              <a:t>When a person commits an offence, a police man has power to arrest that person, the presence of power in him to arrest the person denotes the absence of disability in himself in regard the matter</a:t>
            </a:r>
          </a:p>
          <a:p>
            <a:endParaRPr lang="en-GB" altLang="en-GB" sz="2800" b="1" dirty="0"/>
          </a:p>
        </p:txBody>
      </p:sp>
    </p:spTree>
    <p:extLst>
      <p:ext uri="{BB962C8B-B14F-4D97-AF65-F5344CB8AC3E}">
        <p14:creationId xmlns:p14="http://schemas.microsoft.com/office/powerpoint/2010/main" val="24678656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GB" altLang="en-GB" b="1" dirty="0" smtClean="0"/>
              <a:t>Jural Opposites continued</a:t>
            </a:r>
            <a:endParaRPr lang="en-GB" altLang="en-GB" b="1" dirty="0"/>
          </a:p>
        </p:txBody>
      </p:sp>
      <p:sp>
        <p:nvSpPr>
          <p:cNvPr id="3" name="Content Placeholder 2"/>
          <p:cNvSpPr>
            <a:spLocks noGrp="1"/>
          </p:cNvSpPr>
          <p:nvPr>
            <p:ph idx="1"/>
          </p:nvPr>
        </p:nvSpPr>
        <p:spPr/>
        <p:txBody>
          <a:bodyPr numCol="1">
            <a:normAutofit fontScale="92500" lnSpcReduction="10000"/>
          </a:bodyPr>
          <a:lstStyle/>
          <a:p>
            <a:r>
              <a:rPr lang="en-GB" altLang="en-GB" sz="2800" b="1" dirty="0" smtClean="0"/>
              <a:t>Immunity – Liability</a:t>
            </a:r>
          </a:p>
          <a:p>
            <a:pPr algn="just"/>
            <a:r>
              <a:rPr lang="en-GB" altLang="en-GB" sz="2400" dirty="0" smtClean="0"/>
              <a:t>The presence of immunity in X denotes the absence of liability in himself</a:t>
            </a:r>
          </a:p>
          <a:p>
            <a:pPr algn="just"/>
            <a:r>
              <a:rPr lang="en-GB" altLang="en-GB" sz="2400" dirty="0" smtClean="0"/>
              <a:t>Thus where X enjoys immunity X cannot be said to be liable for matters of which were that immunity not be there, X would be liable.</a:t>
            </a:r>
          </a:p>
          <a:p>
            <a:pPr algn="just"/>
            <a:r>
              <a:rPr lang="en-GB" altLang="en-GB" sz="2400" dirty="0" smtClean="0"/>
              <a:t>E.g. immunity enjoyed by the president, members of parliament in parliament as well diplomatic immunity implies the absence of liability in the said persons</a:t>
            </a:r>
            <a:endParaRPr lang="en-GB" altLang="en-GB" sz="2400" dirty="0"/>
          </a:p>
        </p:txBody>
      </p:sp>
    </p:spTree>
    <p:extLst>
      <p:ext uri="{BB962C8B-B14F-4D97-AF65-F5344CB8AC3E}">
        <p14:creationId xmlns:p14="http://schemas.microsoft.com/office/powerpoint/2010/main" val="9588907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Discussion</a:t>
            </a:r>
            <a:endParaRPr lang="en-US" dirty="0"/>
          </a:p>
        </p:txBody>
      </p:sp>
      <p:sp>
        <p:nvSpPr>
          <p:cNvPr id="3" name="Content Placeholder 2"/>
          <p:cNvSpPr>
            <a:spLocks noGrp="1"/>
          </p:cNvSpPr>
          <p:nvPr>
            <p:ph idx="1"/>
          </p:nvPr>
        </p:nvSpPr>
        <p:spPr/>
        <p:txBody>
          <a:bodyPr/>
          <a:lstStyle/>
          <a:p>
            <a:r>
              <a:rPr lang="en-US" dirty="0" smtClean="0"/>
              <a:t>“Genius of a trust is that it enables one to own property but own property”</a:t>
            </a:r>
          </a:p>
          <a:p>
            <a:r>
              <a:rPr lang="en-US" dirty="0">
                <a:solidFill>
                  <a:prstClr val="black">
                    <a:lumMod val="75000"/>
                    <a:lumOff val="25000"/>
                  </a:prstClr>
                </a:solidFill>
              </a:rPr>
              <a:t>Critically discuss </a:t>
            </a:r>
            <a:r>
              <a:rPr lang="en-US" dirty="0" smtClean="0">
                <a:solidFill>
                  <a:prstClr val="black">
                    <a:lumMod val="75000"/>
                    <a:lumOff val="25000"/>
                  </a:prstClr>
                </a:solidFill>
              </a:rPr>
              <a:t>the above </a:t>
            </a:r>
            <a:r>
              <a:rPr lang="en-US" dirty="0">
                <a:solidFill>
                  <a:prstClr val="black">
                    <a:lumMod val="75000"/>
                    <a:lumOff val="25000"/>
                  </a:prstClr>
                </a:solidFill>
              </a:rPr>
              <a:t>statement in light of </a:t>
            </a:r>
            <a:r>
              <a:rPr lang="en-US" dirty="0" smtClean="0">
                <a:solidFill>
                  <a:prstClr val="black">
                    <a:lumMod val="75000"/>
                    <a:lumOff val="25000"/>
                  </a:prstClr>
                </a:solidFill>
              </a:rPr>
              <a:t>Hohfeld</a:t>
            </a:r>
            <a:r>
              <a:rPr lang="en-US" dirty="0" smtClean="0"/>
              <a:t>'s </a:t>
            </a:r>
            <a:r>
              <a:rPr lang="en-US" dirty="0" err="1" smtClean="0"/>
              <a:t>jural</a:t>
            </a:r>
            <a:r>
              <a:rPr lang="en-US" dirty="0" smtClean="0"/>
              <a:t> opposite of </a:t>
            </a:r>
            <a:r>
              <a:rPr lang="en-US" i="1" dirty="0" smtClean="0"/>
              <a:t>Right-No Right</a:t>
            </a:r>
            <a:r>
              <a:rPr lang="en-US" dirty="0" smtClean="0"/>
              <a:t>.</a:t>
            </a:r>
            <a:endParaRPr lang="en-US" dirty="0"/>
          </a:p>
        </p:txBody>
      </p:sp>
    </p:spTree>
    <p:extLst>
      <p:ext uri="{BB962C8B-B14F-4D97-AF65-F5344CB8AC3E}">
        <p14:creationId xmlns:p14="http://schemas.microsoft.com/office/powerpoint/2010/main" val="1801773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GB" altLang="en-GB" sz="5400" b="1" dirty="0" smtClean="0"/>
              <a:t>Introduction </a:t>
            </a:r>
            <a:endParaRPr lang="en-GB" altLang="en-GB" sz="5400" b="1" dirty="0"/>
          </a:p>
        </p:txBody>
      </p:sp>
      <p:sp>
        <p:nvSpPr>
          <p:cNvPr id="3" name="Content Placeholder 2"/>
          <p:cNvSpPr>
            <a:spLocks noGrp="1"/>
          </p:cNvSpPr>
          <p:nvPr>
            <p:ph idx="1"/>
          </p:nvPr>
        </p:nvSpPr>
        <p:spPr/>
        <p:txBody>
          <a:bodyPr numCol="1">
            <a:normAutofit/>
          </a:bodyPr>
          <a:lstStyle/>
          <a:p>
            <a:endParaRPr lang="en-US" b="1" dirty="0" smtClean="0"/>
          </a:p>
          <a:p>
            <a:r>
              <a:rPr lang="en-US" sz="2800" b="1" dirty="0" smtClean="0"/>
              <a:t>Jural </a:t>
            </a:r>
            <a:r>
              <a:rPr lang="en-US" sz="2800" b="1" dirty="0"/>
              <a:t>relation </a:t>
            </a:r>
            <a:r>
              <a:rPr lang="en-US" sz="2800" dirty="0"/>
              <a:t>may be roughly described as “a situation of fact by which one person presently or contingently may affect the natural physical freedom of another person with legal </a:t>
            </a:r>
            <a:r>
              <a:rPr lang="en-US" sz="2800" dirty="0" smtClean="0"/>
              <a:t>consequences” as </a:t>
            </a:r>
            <a:r>
              <a:rPr lang="en-US" sz="2800" i="1" dirty="0" smtClean="0"/>
              <a:t>per</a:t>
            </a:r>
            <a:r>
              <a:rPr lang="en-US" sz="2800" dirty="0" smtClean="0"/>
              <a:t> </a:t>
            </a:r>
            <a:r>
              <a:rPr lang="en-US" sz="2000" b="1" i="1" dirty="0"/>
              <a:t>D. O. </a:t>
            </a:r>
            <a:r>
              <a:rPr lang="en-US" sz="2000" b="1" i="1" dirty="0" err="1" smtClean="0"/>
              <a:t>Humphris</a:t>
            </a:r>
            <a:r>
              <a:rPr lang="en-US" sz="2000" b="1" i="1" dirty="0"/>
              <a:t> </a:t>
            </a:r>
            <a:r>
              <a:rPr lang="en-US" sz="2000" b="1" i="1" dirty="0" smtClean="0"/>
              <a:t>Norman </a:t>
            </a:r>
            <a:r>
              <a:rPr lang="en-US" sz="1400" i="1" dirty="0" smtClean="0"/>
              <a:t>(</a:t>
            </a:r>
            <a:r>
              <a:rPr lang="en-US" sz="1400" dirty="0"/>
              <a:t>A philosophy of Justice and its </a:t>
            </a:r>
            <a:r>
              <a:rPr lang="en-US" sz="1400" dirty="0" smtClean="0"/>
              <a:t>relationships p71</a:t>
            </a:r>
            <a:r>
              <a:rPr lang="en-US" sz="1400" i="1" dirty="0" smtClean="0"/>
              <a:t>)</a:t>
            </a:r>
            <a:endParaRPr lang="en-GB" altLang="en-GB" sz="2800" i="1" dirty="0"/>
          </a:p>
        </p:txBody>
      </p:sp>
    </p:spTree>
    <p:extLst>
      <p:ext uri="{BB962C8B-B14F-4D97-AF65-F5344CB8AC3E}">
        <p14:creationId xmlns:p14="http://schemas.microsoft.com/office/powerpoint/2010/main" val="1352209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GB" altLang="en-GB" b="1" dirty="0" smtClean="0"/>
              <a:t>Introduction continued</a:t>
            </a:r>
            <a:endParaRPr lang="en-GB" altLang="en-GB" b="1" dirty="0"/>
          </a:p>
        </p:txBody>
      </p:sp>
      <p:sp>
        <p:nvSpPr>
          <p:cNvPr id="3" name="Content Placeholder 2"/>
          <p:cNvSpPr>
            <a:spLocks noGrp="1"/>
          </p:cNvSpPr>
          <p:nvPr>
            <p:ph idx="1"/>
          </p:nvPr>
        </p:nvSpPr>
        <p:spPr/>
        <p:txBody>
          <a:bodyPr numCol="1"/>
          <a:lstStyle/>
          <a:p>
            <a:pPr algn="just"/>
            <a:r>
              <a:rPr lang="en-US" sz="3200" dirty="0"/>
              <a:t>Some jurists have referred to </a:t>
            </a:r>
            <a:r>
              <a:rPr lang="en-US" sz="3200" dirty="0" smtClean="0"/>
              <a:t>Jural </a:t>
            </a:r>
            <a:r>
              <a:rPr lang="en-US" sz="3200" dirty="0"/>
              <a:t>relation as ‘</a:t>
            </a:r>
            <a:r>
              <a:rPr lang="en-US" sz="3200" b="1" i="1" dirty="0"/>
              <a:t>the science of rights</a:t>
            </a:r>
            <a:r>
              <a:rPr lang="en-US" sz="3200" dirty="0"/>
              <a:t>’, seeking to stress, presumably, and the significance of rights in any legal system and in any analysis of the purposes and functions of the law</a:t>
            </a:r>
            <a:endParaRPr lang="en-GB" altLang="en-GB" sz="3200" dirty="0"/>
          </a:p>
          <a:p>
            <a:endParaRPr lang="en-GB" altLang="en-GB" dirty="0"/>
          </a:p>
        </p:txBody>
      </p:sp>
    </p:spTree>
    <p:extLst>
      <p:ext uri="{BB962C8B-B14F-4D97-AF65-F5344CB8AC3E}">
        <p14:creationId xmlns:p14="http://schemas.microsoft.com/office/powerpoint/2010/main" val="39146086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GB" b="1" dirty="0">
                <a:solidFill>
                  <a:srgbClr val="EBEBEB"/>
                </a:solidFill>
              </a:rPr>
              <a:t>Introduction continued</a:t>
            </a:r>
            <a:endParaRPr lang="en-US" dirty="0"/>
          </a:p>
        </p:txBody>
      </p:sp>
      <p:sp>
        <p:nvSpPr>
          <p:cNvPr id="3" name="Content Placeholder 2"/>
          <p:cNvSpPr>
            <a:spLocks noGrp="1"/>
          </p:cNvSpPr>
          <p:nvPr>
            <p:ph idx="1"/>
          </p:nvPr>
        </p:nvSpPr>
        <p:spPr/>
        <p:txBody>
          <a:bodyPr/>
          <a:lstStyle/>
          <a:p>
            <a:r>
              <a:rPr lang="en-US" dirty="0"/>
              <a:t>By </a:t>
            </a:r>
            <a:r>
              <a:rPr lang="en-US" b="1" dirty="0"/>
              <a:t>‘right’, </a:t>
            </a:r>
            <a:r>
              <a:rPr lang="en-US" dirty="0" smtClean="0"/>
              <a:t>Hohfeld </a:t>
            </a:r>
            <a:r>
              <a:rPr lang="en-US" dirty="0"/>
              <a:t>has in mind </a:t>
            </a:r>
            <a:r>
              <a:rPr lang="en-US" b="1" dirty="0"/>
              <a:t>‘a claim</a:t>
            </a:r>
            <a:r>
              <a:rPr lang="en-US" b="1" dirty="0" smtClean="0"/>
              <a:t>’</a:t>
            </a:r>
          </a:p>
          <a:p>
            <a:r>
              <a:rPr lang="en-US" dirty="0"/>
              <a:t>By </a:t>
            </a:r>
            <a:r>
              <a:rPr lang="en-US" b="1" dirty="0"/>
              <a:t>‘privilege’ </a:t>
            </a:r>
            <a:r>
              <a:rPr lang="en-US" dirty="0"/>
              <a:t>is </a:t>
            </a:r>
            <a:r>
              <a:rPr lang="en-US" dirty="0" smtClean="0"/>
              <a:t>means a person’s </a:t>
            </a:r>
            <a:r>
              <a:rPr lang="en-US" dirty="0"/>
              <a:t>freedom to do, or refrain from doing, </a:t>
            </a:r>
            <a:r>
              <a:rPr lang="en-US" dirty="0" smtClean="0"/>
              <a:t>some act</a:t>
            </a:r>
          </a:p>
          <a:p>
            <a:r>
              <a:rPr lang="en-US" dirty="0"/>
              <a:t>By </a:t>
            </a:r>
            <a:r>
              <a:rPr lang="en-US" b="1" dirty="0"/>
              <a:t>‘power’, </a:t>
            </a:r>
            <a:r>
              <a:rPr lang="en-US" dirty="0"/>
              <a:t>Hohfeld means that </a:t>
            </a:r>
            <a:r>
              <a:rPr lang="en-US" dirty="0" smtClean="0"/>
              <a:t>a person </a:t>
            </a:r>
            <a:r>
              <a:rPr lang="en-US" dirty="0"/>
              <a:t>has freedom to perform some act which may alter his and others’ legal rights and </a:t>
            </a:r>
            <a:r>
              <a:rPr lang="en-US" dirty="0" smtClean="0"/>
              <a:t>duties.</a:t>
            </a:r>
          </a:p>
          <a:p>
            <a:r>
              <a:rPr lang="en-US" dirty="0"/>
              <a:t>By </a:t>
            </a:r>
            <a:r>
              <a:rPr lang="en-US" b="1" dirty="0"/>
              <a:t>‘immunity’, </a:t>
            </a:r>
            <a:r>
              <a:rPr lang="en-US" dirty="0"/>
              <a:t>Hohfeld refers to the relation of </a:t>
            </a:r>
            <a:r>
              <a:rPr lang="en-US" dirty="0" smtClean="0"/>
              <a:t>A </a:t>
            </a:r>
            <a:r>
              <a:rPr lang="en-US" dirty="0"/>
              <a:t>to </a:t>
            </a:r>
            <a:r>
              <a:rPr lang="en-US" dirty="0" smtClean="0"/>
              <a:t>B </a:t>
            </a:r>
            <a:r>
              <a:rPr lang="en-US" dirty="0"/>
              <a:t>when </a:t>
            </a:r>
            <a:r>
              <a:rPr lang="en-US" dirty="0" smtClean="0"/>
              <a:t>B </a:t>
            </a:r>
            <a:r>
              <a:rPr lang="en-US" dirty="0"/>
              <a:t>has no legal power to affect one or more of the existing legal relations of </a:t>
            </a:r>
            <a:r>
              <a:rPr lang="en-US" dirty="0" smtClean="0"/>
              <a:t>A.</a:t>
            </a:r>
            <a:endParaRPr lang="en-US" b="1" dirty="0"/>
          </a:p>
        </p:txBody>
      </p:sp>
    </p:spTree>
    <p:extLst>
      <p:ext uri="{BB962C8B-B14F-4D97-AF65-F5344CB8AC3E}">
        <p14:creationId xmlns:p14="http://schemas.microsoft.com/office/powerpoint/2010/main" val="36112908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GB" altLang="en-GB" b="1" dirty="0" smtClean="0"/>
              <a:t>Introduction continued</a:t>
            </a:r>
            <a:endParaRPr lang="en-GB" altLang="en-GB" b="1" dirty="0"/>
          </a:p>
        </p:txBody>
      </p:sp>
      <p:sp>
        <p:nvSpPr>
          <p:cNvPr id="3" name="Content Placeholder 2"/>
          <p:cNvSpPr>
            <a:spLocks noGrp="1"/>
          </p:cNvSpPr>
          <p:nvPr>
            <p:ph idx="1"/>
          </p:nvPr>
        </p:nvSpPr>
        <p:spPr/>
        <p:txBody>
          <a:bodyPr numCol="1">
            <a:normAutofit/>
          </a:bodyPr>
          <a:lstStyle/>
          <a:p>
            <a:pPr algn="just"/>
            <a:r>
              <a:rPr lang="en-US" sz="3200" dirty="0"/>
              <a:t>Rights help to the maintenance of legal, political, social, economic, cultural and educational status </a:t>
            </a:r>
            <a:r>
              <a:rPr lang="en-US" sz="3200" dirty="0" smtClean="0"/>
              <a:t>quo.</a:t>
            </a:r>
            <a:endParaRPr lang="en-GB" altLang="en-GB" sz="3200" dirty="0"/>
          </a:p>
        </p:txBody>
      </p:sp>
    </p:spTree>
    <p:extLst>
      <p:ext uri="{BB962C8B-B14F-4D97-AF65-F5344CB8AC3E}">
        <p14:creationId xmlns:p14="http://schemas.microsoft.com/office/powerpoint/2010/main" val="13765722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GB" altLang="en-GB" b="1" dirty="0" smtClean="0"/>
              <a:t>Introduction continued</a:t>
            </a:r>
            <a:endParaRPr lang="en-GB" altLang="en-GB" b="1" dirty="0"/>
          </a:p>
        </p:txBody>
      </p:sp>
      <p:sp>
        <p:nvSpPr>
          <p:cNvPr id="3" name="Content Placeholder 2"/>
          <p:cNvSpPr>
            <a:spLocks noGrp="1"/>
          </p:cNvSpPr>
          <p:nvPr>
            <p:ph idx="1"/>
          </p:nvPr>
        </p:nvSpPr>
        <p:spPr/>
        <p:txBody>
          <a:bodyPr numCol="1">
            <a:normAutofit/>
          </a:bodyPr>
          <a:lstStyle/>
          <a:p>
            <a:pPr algn="just"/>
            <a:r>
              <a:rPr lang="en-US" sz="3200" dirty="0"/>
              <a:t>Hohfeld attempts to split up the concepts embodied in the term ‘right’ (in its wider sense) and to give them precise meanings by grouping them into </a:t>
            </a:r>
            <a:r>
              <a:rPr lang="en-US" sz="3200" dirty="0" smtClean="0"/>
              <a:t>‘</a:t>
            </a:r>
            <a:r>
              <a:rPr lang="en-US" sz="3200" b="1" dirty="0" smtClean="0"/>
              <a:t>Jural Correlatives</a:t>
            </a:r>
            <a:r>
              <a:rPr lang="en-US" sz="3200" dirty="0" smtClean="0"/>
              <a:t>’</a:t>
            </a:r>
            <a:r>
              <a:rPr lang="en-GB" altLang="en-GB" sz="3200" dirty="0" smtClean="0"/>
              <a:t> </a:t>
            </a:r>
            <a:r>
              <a:rPr lang="en-US" sz="3200" dirty="0" smtClean="0"/>
              <a:t>and ‘</a:t>
            </a:r>
            <a:r>
              <a:rPr lang="en-US" sz="3200" b="1" dirty="0" smtClean="0"/>
              <a:t>Jural Opposites</a:t>
            </a:r>
            <a:r>
              <a:rPr lang="en-US" sz="3200" dirty="0" smtClean="0"/>
              <a:t>’</a:t>
            </a:r>
            <a:endParaRPr lang="en-GB" altLang="en-GB" sz="3200" dirty="0"/>
          </a:p>
        </p:txBody>
      </p:sp>
    </p:spTree>
    <p:extLst>
      <p:ext uri="{BB962C8B-B14F-4D97-AF65-F5344CB8AC3E}">
        <p14:creationId xmlns:p14="http://schemas.microsoft.com/office/powerpoint/2010/main" val="20205365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1133" y="274639"/>
            <a:ext cx="10041467" cy="58737"/>
          </a:xfrm>
        </p:spPr>
        <p:txBody>
          <a:bodyPr numCol="1">
            <a:normAutofit fontScale="90000"/>
          </a:bodyPr>
          <a:lstStyle/>
          <a:p>
            <a:pPr eaLnBrk="1" hangingPunct="1">
              <a:spcAft>
                <a:spcPts val="0"/>
              </a:spcAft>
              <a:defRPr/>
            </a:pPr>
            <a:endParaRPr lang="en-ZA" altLang="en-ZA" dirty="0">
              <a:solidFill>
                <a:schemeClr val="tx2">
                  <a:satMod val="130000"/>
                </a:schemeClr>
              </a:solidFill>
            </a:endParaRPr>
          </a:p>
        </p:txBody>
      </p:sp>
      <p:sp>
        <p:nvSpPr>
          <p:cNvPr id="9219" name="Content Placeholder 2"/>
          <p:cNvSpPr>
            <a:spLocks noGrp="1"/>
          </p:cNvSpPr>
          <p:nvPr>
            <p:ph idx="1"/>
          </p:nvPr>
        </p:nvSpPr>
        <p:spPr>
          <a:xfrm>
            <a:off x="382138" y="908050"/>
            <a:ext cx="11475430" cy="5711114"/>
          </a:xfrm>
        </p:spPr>
        <p:txBody>
          <a:bodyPr numCol="1">
            <a:normAutofit fontScale="85000" lnSpcReduction="20000"/>
          </a:bodyPr>
          <a:lstStyle/>
          <a:p>
            <a:pPr lvl="1" eaLnBrk="1" hangingPunct="1"/>
            <a:endParaRPr lang="en-ZA" sz="2000" dirty="0" smtClean="0"/>
          </a:p>
          <a:p>
            <a:pPr lvl="1" eaLnBrk="1" hangingPunct="1">
              <a:buFont typeface="Wingdings" pitchFamily="2" charset="2"/>
              <a:buChar char="Ø"/>
            </a:pPr>
            <a:endParaRPr lang="en-ZA" sz="3500" dirty="0" smtClean="0"/>
          </a:p>
          <a:p>
            <a:pPr lvl="1" eaLnBrk="1" hangingPunct="1">
              <a:buFont typeface="Wingdings" pitchFamily="2" charset="2"/>
              <a:buChar char="Ø"/>
            </a:pPr>
            <a:endParaRPr lang="en-ZA" sz="3500" dirty="0"/>
          </a:p>
          <a:p>
            <a:pPr lvl="1" eaLnBrk="1" hangingPunct="1">
              <a:buFont typeface="Wingdings" pitchFamily="2" charset="2"/>
              <a:buChar char="Ø"/>
            </a:pPr>
            <a:endParaRPr lang="en-ZA" sz="3500" dirty="0" smtClean="0"/>
          </a:p>
          <a:p>
            <a:pPr lvl="1" eaLnBrk="1" hangingPunct="1">
              <a:buFont typeface="Wingdings" pitchFamily="2" charset="2"/>
              <a:buChar char="Ø"/>
            </a:pPr>
            <a:endParaRPr lang="en-ZA" sz="3500" dirty="0" smtClean="0"/>
          </a:p>
          <a:p>
            <a:pPr lvl="1" eaLnBrk="1" hangingPunct="1">
              <a:buFont typeface="Wingdings" pitchFamily="2" charset="2"/>
              <a:buChar char="Ø"/>
            </a:pPr>
            <a:endParaRPr lang="en-ZA" sz="3500" dirty="0"/>
          </a:p>
          <a:p>
            <a:pPr lvl="1" eaLnBrk="1" hangingPunct="1">
              <a:buFont typeface="Wingdings" pitchFamily="2" charset="2"/>
              <a:buChar char="Ø"/>
            </a:pPr>
            <a:r>
              <a:rPr lang="en-ZA" sz="3500" dirty="0" smtClean="0"/>
              <a:t>This group of four legal relations is between individuals,  this group has to do with ordinary actions.</a:t>
            </a:r>
          </a:p>
          <a:p>
            <a:pPr lvl="1" eaLnBrk="1" hangingPunct="1">
              <a:buFont typeface="Wingdings" pitchFamily="2" charset="2"/>
              <a:buChar char="Ø"/>
            </a:pPr>
            <a:r>
              <a:rPr lang="en-ZA" sz="3500" dirty="0" smtClean="0"/>
              <a:t>The vertical arrows couple </a:t>
            </a:r>
            <a:r>
              <a:rPr lang="en-ZA" sz="3500" dirty="0" err="1" smtClean="0"/>
              <a:t>jural</a:t>
            </a:r>
            <a:r>
              <a:rPr lang="en-ZA" sz="3500" dirty="0" smtClean="0"/>
              <a:t> correlatives i.e. 2 legal position that entail each other.</a:t>
            </a:r>
          </a:p>
          <a:p>
            <a:pPr lvl="1" eaLnBrk="1" hangingPunct="1">
              <a:buFont typeface="Wingdings" pitchFamily="2" charset="2"/>
              <a:buChar char="Ø"/>
            </a:pPr>
            <a:r>
              <a:rPr lang="en-ZA" sz="3500" dirty="0" smtClean="0"/>
              <a:t>Whereas the diagonal arrows couple </a:t>
            </a:r>
            <a:r>
              <a:rPr lang="en-ZA" sz="3500" dirty="0" err="1" smtClean="0"/>
              <a:t>jural</a:t>
            </a:r>
            <a:r>
              <a:rPr lang="en-ZA" sz="3500" dirty="0" smtClean="0"/>
              <a:t> opposites </a:t>
            </a:r>
            <a:r>
              <a:rPr lang="en-ZA" sz="3500" dirty="0" err="1" smtClean="0"/>
              <a:t>i.e</a:t>
            </a:r>
            <a:r>
              <a:rPr lang="en-ZA" sz="3500" dirty="0" smtClean="0"/>
              <a:t> 2 legal positions that deny each other.</a:t>
            </a:r>
          </a:p>
          <a:p>
            <a:pPr lvl="1" eaLnBrk="1" hangingPunct="1">
              <a:buFont typeface="Verdana" pitchFamily="34" charset="0"/>
              <a:buNone/>
            </a:pPr>
            <a:r>
              <a:rPr lang="en-ZA" sz="2000" dirty="0" smtClean="0"/>
              <a:t>		</a:t>
            </a:r>
          </a:p>
        </p:txBody>
      </p:sp>
      <p:pic>
        <p:nvPicPr>
          <p:cNvPr id="1026" name="Picture 2" descr="C:\Users\Andrew Chakanika\Desktop\jura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4254" y="1996225"/>
            <a:ext cx="8577330" cy="16742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8547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19">
                                            <p:txEl>
                                              <p:pRg st="6" end="6"/>
                                            </p:txEl>
                                          </p:spTgt>
                                        </p:tgtEl>
                                        <p:attrNameLst>
                                          <p:attrName>style.visibility</p:attrName>
                                        </p:attrNameLst>
                                      </p:cBhvr>
                                      <p:to>
                                        <p:strVal val="visible"/>
                                      </p:to>
                                    </p:set>
                                    <p:anim calcmode="lin" valueType="num">
                                      <p:cBhvr additive="base">
                                        <p:cTn id="7" dur="500" fill="hold"/>
                                        <p:tgtEl>
                                          <p:spTgt spid="9219">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19">
                                            <p:txEl>
                                              <p:pRg st="6" end="6"/>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219">
                                            <p:txEl>
                                              <p:pRg st="7" end="7"/>
                                            </p:txEl>
                                          </p:spTgt>
                                        </p:tgtEl>
                                        <p:attrNameLst>
                                          <p:attrName>style.visibility</p:attrName>
                                        </p:attrNameLst>
                                      </p:cBhvr>
                                      <p:to>
                                        <p:strVal val="visible"/>
                                      </p:to>
                                    </p:set>
                                    <p:anim calcmode="lin" valueType="num">
                                      <p:cBhvr additive="base">
                                        <p:cTn id="11" dur="500" fill="hold"/>
                                        <p:tgtEl>
                                          <p:spTgt spid="9219">
                                            <p:txEl>
                                              <p:pRg st="7" end="7"/>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9219">
                                            <p:txEl>
                                              <p:pRg st="7" end="7"/>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9219">
                                            <p:txEl>
                                              <p:pRg st="8" end="8"/>
                                            </p:txEl>
                                          </p:spTgt>
                                        </p:tgtEl>
                                        <p:attrNameLst>
                                          <p:attrName>style.visibility</p:attrName>
                                        </p:attrNameLst>
                                      </p:cBhvr>
                                      <p:to>
                                        <p:strVal val="visible"/>
                                      </p:to>
                                    </p:set>
                                    <p:anim calcmode="lin" valueType="num">
                                      <p:cBhvr additive="base">
                                        <p:cTn id="15" dur="500" fill="hold"/>
                                        <p:tgtEl>
                                          <p:spTgt spid="9219">
                                            <p:txEl>
                                              <p:pRg st="8" end="8"/>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9219">
                                            <p:txEl>
                                              <p:pRg st="8" end="8"/>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219">
                                            <p:txEl>
                                              <p:pRg st="9" end="9"/>
                                            </p:txEl>
                                          </p:spTgt>
                                        </p:tgtEl>
                                        <p:attrNameLst>
                                          <p:attrName>style.visibility</p:attrName>
                                        </p:attrNameLst>
                                      </p:cBhvr>
                                      <p:to>
                                        <p:strVal val="visible"/>
                                      </p:to>
                                    </p:set>
                                    <p:anim calcmode="lin" valueType="num">
                                      <p:cBhvr additive="base">
                                        <p:cTn id="19" dur="500" fill="hold"/>
                                        <p:tgtEl>
                                          <p:spTgt spid="9219">
                                            <p:txEl>
                                              <p:pRg st="9" end="9"/>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19">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1133" y="274639"/>
            <a:ext cx="10041467" cy="346075"/>
          </a:xfrm>
        </p:spPr>
        <p:txBody>
          <a:bodyPr numCol="1">
            <a:normAutofit fontScale="90000"/>
          </a:bodyPr>
          <a:lstStyle/>
          <a:p>
            <a:pPr eaLnBrk="1" hangingPunct="1">
              <a:spcAft>
                <a:spcPts val="0"/>
              </a:spcAft>
              <a:defRPr/>
            </a:pPr>
            <a:endParaRPr lang="en-ZA" altLang="en-ZA" dirty="0">
              <a:solidFill>
                <a:schemeClr val="tx2">
                  <a:satMod val="130000"/>
                </a:schemeClr>
              </a:solidFill>
            </a:endParaRPr>
          </a:p>
        </p:txBody>
      </p:sp>
      <p:sp>
        <p:nvSpPr>
          <p:cNvPr id="10243" name="Content Placeholder 2"/>
          <p:cNvSpPr>
            <a:spLocks noGrp="1"/>
          </p:cNvSpPr>
          <p:nvPr>
            <p:ph idx="1"/>
          </p:nvPr>
        </p:nvSpPr>
        <p:spPr>
          <a:xfrm>
            <a:off x="1197735" y="692150"/>
            <a:ext cx="10714865" cy="5556250"/>
          </a:xfrm>
        </p:spPr>
        <p:txBody>
          <a:bodyPr numCol="1"/>
          <a:lstStyle/>
          <a:p>
            <a:pPr lvl="1" eaLnBrk="1" hangingPunct="1"/>
            <a:endParaRPr lang="en-ZA" sz="2000" b="1" dirty="0" smtClean="0"/>
          </a:p>
          <a:p>
            <a:pPr lvl="1" eaLnBrk="1" hangingPunct="1"/>
            <a:endParaRPr lang="en-ZA" sz="2000" b="1" dirty="0" smtClean="0"/>
          </a:p>
          <a:p>
            <a:pPr lvl="1" eaLnBrk="1" hangingPunct="1"/>
            <a:endParaRPr lang="en-ZA" sz="2000" b="1" dirty="0" smtClean="0"/>
          </a:p>
          <a:p>
            <a:pPr lvl="1" eaLnBrk="1" hangingPunct="1"/>
            <a:r>
              <a:rPr lang="en-ZA" sz="2000" b="1" dirty="0" smtClean="0"/>
              <a:t>						</a:t>
            </a:r>
            <a:endParaRPr lang="en-ZA" sz="2000" dirty="0" smtClean="0"/>
          </a:p>
          <a:p>
            <a:pPr eaLnBrk="1" hangingPunct="1">
              <a:buFont typeface="Wingdings" pitchFamily="2" charset="2"/>
              <a:buChar char="Ø"/>
            </a:pPr>
            <a:endParaRPr lang="en-ZA" sz="2400" dirty="0" smtClean="0"/>
          </a:p>
          <a:p>
            <a:pPr eaLnBrk="1" hangingPunct="1">
              <a:buFont typeface="Wingdings" pitchFamily="2" charset="2"/>
              <a:buChar char="Ø"/>
            </a:pPr>
            <a:endParaRPr lang="en-ZA" sz="2400" dirty="0"/>
          </a:p>
          <a:p>
            <a:pPr eaLnBrk="1" hangingPunct="1">
              <a:buFont typeface="Wingdings" pitchFamily="2" charset="2"/>
              <a:buChar char="Ø"/>
            </a:pPr>
            <a:r>
              <a:rPr lang="en-ZA" sz="2400" dirty="0" smtClean="0"/>
              <a:t>The first pair of relations are applied directly to human conduct and social intercourses</a:t>
            </a:r>
          </a:p>
          <a:p>
            <a:pPr eaLnBrk="1" hangingPunct="1">
              <a:buFont typeface="Wingdings" pitchFamily="2" charset="2"/>
              <a:buChar char="Ø"/>
            </a:pPr>
            <a:endParaRPr lang="en-ZA" sz="2400" dirty="0" smtClean="0"/>
          </a:p>
          <a:p>
            <a:pPr eaLnBrk="1" hangingPunct="1">
              <a:buFont typeface="Wingdings" pitchFamily="2" charset="2"/>
              <a:buChar char="Ø"/>
            </a:pPr>
            <a:r>
              <a:rPr lang="en-ZA" sz="2400" dirty="0" smtClean="0"/>
              <a:t>The second pair of relations are applied directly to human entitlements and only indirectly to human conduct and social intercourse</a:t>
            </a:r>
          </a:p>
        </p:txBody>
      </p:sp>
      <p:pic>
        <p:nvPicPr>
          <p:cNvPr id="8" name="Picture 2" descr="C:\Users\Andrew Chakanika\Desktop\jura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1133" y="1455313"/>
            <a:ext cx="8010660" cy="18674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1768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43">
                                            <p:txEl>
                                              <p:pRg st="3" end="3"/>
                                            </p:txEl>
                                          </p:spTgt>
                                        </p:tgtEl>
                                        <p:attrNameLst>
                                          <p:attrName>style.visibility</p:attrName>
                                        </p:attrNameLst>
                                      </p:cBhvr>
                                      <p:to>
                                        <p:strVal val="visible"/>
                                      </p:to>
                                    </p:set>
                                    <p:anim calcmode="lin" valueType="num">
                                      <p:cBhvr additive="base">
                                        <p:cTn id="7" dur="500" fill="hold"/>
                                        <p:tgtEl>
                                          <p:spTgt spid="1024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4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Ion Boardroom">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docProps/app.xml><?xml version="1.0" encoding="utf-8"?>
<Properties xmlns="http://schemas.openxmlformats.org/officeDocument/2006/extended-properties" xmlns:vt="http://schemas.openxmlformats.org/officeDocument/2006/docPropsVTypes">
  <Template>Ion Boardroom</Template>
  <TotalTime>533</TotalTime>
  <Words>1409</Words>
  <Application>Microsoft Office PowerPoint</Application>
  <PresentationFormat>Widescreen</PresentationFormat>
  <Paragraphs>97</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Century Gothic</vt:lpstr>
      <vt:lpstr>Verdana</vt:lpstr>
      <vt:lpstr>Wingdings</vt:lpstr>
      <vt:lpstr>Wingdings 3</vt:lpstr>
      <vt:lpstr>Ion Boardroom</vt:lpstr>
      <vt:lpstr>Introduction</vt:lpstr>
      <vt:lpstr>Introduction</vt:lpstr>
      <vt:lpstr>Introduction </vt:lpstr>
      <vt:lpstr>Introduction continued</vt:lpstr>
      <vt:lpstr>Introduction continued</vt:lpstr>
      <vt:lpstr>Introduction continued</vt:lpstr>
      <vt:lpstr>Introduction continued</vt:lpstr>
      <vt:lpstr>PowerPoint Presentation</vt:lpstr>
      <vt:lpstr>PowerPoint Presentation</vt:lpstr>
      <vt:lpstr>Jural Relations</vt:lpstr>
      <vt:lpstr>JURAL CORRELATIVES</vt:lpstr>
      <vt:lpstr>Jural Correlatives continued</vt:lpstr>
      <vt:lpstr>Jural Correlatives continued</vt:lpstr>
      <vt:lpstr>Jural Correlatives continued</vt:lpstr>
      <vt:lpstr>Jural Correlatives continued</vt:lpstr>
      <vt:lpstr>Jural Correlatives continued</vt:lpstr>
      <vt:lpstr>Jural Correlatives continued</vt:lpstr>
      <vt:lpstr>Jural Correlatives continued</vt:lpstr>
      <vt:lpstr>JURAL OPPOSITES</vt:lpstr>
      <vt:lpstr>Jural Opposites continued</vt:lpstr>
      <vt:lpstr>Jural Opposites continued</vt:lpstr>
      <vt:lpstr>Jural Opposites continued</vt:lpstr>
      <vt:lpstr>Jural Opposites continued</vt:lpstr>
      <vt:lpstr>Discussion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JURAL RELATIONS General Overview</dc:title>
  <dc:creator>Malowa</dc:creator>
  <cp:lastModifiedBy>MR CHISANGA</cp:lastModifiedBy>
  <cp:revision>43</cp:revision>
  <dcterms:created xsi:type="dcterms:W3CDTF">2017-03-22T22:13:35Z</dcterms:created>
  <dcterms:modified xsi:type="dcterms:W3CDTF">2023-10-16T15:30:20Z</dcterms:modified>
</cp:coreProperties>
</file>