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7" r:id="rId18"/>
    <p:sldId id="273" r:id="rId19"/>
    <p:sldId id="274" r:id="rId20"/>
    <p:sldId id="275" r:id="rId21"/>
    <p:sldId id="276" r:id="rId22"/>
    <p:sldId id="277" r:id="rId23"/>
    <p:sldId id="278" r:id="rId24"/>
    <p:sldId id="279" r:id="rId25"/>
    <p:sldId id="280" r:id="rId26"/>
    <p:sldId id="281" r:id="rId27"/>
    <p:sldId id="283" r:id="rId28"/>
    <p:sldId id="284" r:id="rId29"/>
    <p:sldId id="285" r:id="rId30"/>
    <p:sldId id="286" r:id="rId31"/>
    <p:sldId id="28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F72A37-1C09-4369-80FB-035103900B26}"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29CDBFEF-704D-41A0-886D-6E7E0413AC09}">
      <dgm:prSet phldrT="[Text]"/>
      <dgm:spPr>
        <a:xfrm>
          <a:off x="1375389" y="-110117"/>
          <a:ext cx="3345221" cy="3345221"/>
        </a:xfrm>
        <a:prstGeom prst="ellipse">
          <a:avLst/>
        </a:prstGeom>
      </dgm:spPr>
      <dgm:t>
        <a:bodyPr/>
        <a:lstStyle/>
        <a:p>
          <a:r>
            <a:rPr lang="en-US">
              <a:latin typeface="Calibri"/>
              <a:ea typeface="+mn-ea"/>
              <a:cs typeface="+mn-cs"/>
            </a:rPr>
            <a:t>Classical</a:t>
          </a:r>
          <a:endParaRPr lang="en-US" dirty="0">
            <a:latin typeface="Calibri"/>
            <a:ea typeface="+mn-ea"/>
            <a:cs typeface="+mn-cs"/>
          </a:endParaRPr>
        </a:p>
      </dgm:t>
    </dgm:pt>
    <dgm:pt modelId="{5541A028-9EE8-4B44-B42D-99B158738851}" type="parTrans" cxnId="{334A6419-F32E-4B3C-B6E6-5690E3C5E335}">
      <dgm:prSet/>
      <dgm:spPr/>
      <dgm:t>
        <a:bodyPr/>
        <a:lstStyle/>
        <a:p>
          <a:endParaRPr lang="en-US"/>
        </a:p>
      </dgm:t>
    </dgm:pt>
    <dgm:pt modelId="{F38A9ACF-5BAA-43C7-B179-0209CDC1E2B3}" type="sibTrans" cxnId="{334A6419-F32E-4B3C-B6E6-5690E3C5E335}">
      <dgm:prSet/>
      <dgm:spPr/>
      <dgm:t>
        <a:bodyPr/>
        <a:lstStyle/>
        <a:p>
          <a:endParaRPr lang="en-US"/>
        </a:p>
      </dgm:t>
    </dgm:pt>
    <dgm:pt modelId="{B5A74AF1-79C0-41E0-97CC-9BFE98460B3A}">
      <dgm:prSet phldrT="[Text]"/>
      <dgm:spPr>
        <a:xfrm>
          <a:off x="1778274" y="338690"/>
          <a:ext cx="2656185" cy="3116648"/>
        </a:xfrm>
        <a:prstGeom prst="ellipse">
          <a:avLst/>
        </a:prstGeom>
      </dgm:spPr>
      <dgm:t>
        <a:bodyPr/>
        <a:lstStyle/>
        <a:p>
          <a:r>
            <a:rPr lang="en-US">
              <a:latin typeface="Calibri"/>
              <a:ea typeface="+mn-ea"/>
              <a:cs typeface="+mn-cs"/>
            </a:rPr>
            <a:t>middle</a:t>
          </a:r>
          <a:endParaRPr lang="en-US" dirty="0">
            <a:latin typeface="Calibri"/>
            <a:ea typeface="+mn-ea"/>
            <a:cs typeface="+mn-cs"/>
          </a:endParaRPr>
        </a:p>
      </dgm:t>
    </dgm:pt>
    <dgm:pt modelId="{3941C084-96C9-49AC-A498-40FD2119C183}" type="parTrans" cxnId="{B413FCAF-15DA-49C6-81B4-C4C15444B47D}">
      <dgm:prSet/>
      <dgm:spPr/>
      <dgm:t>
        <a:bodyPr/>
        <a:lstStyle/>
        <a:p>
          <a:endParaRPr lang="en-US"/>
        </a:p>
      </dgm:t>
    </dgm:pt>
    <dgm:pt modelId="{3BAF83F2-4343-4AB2-A641-D0E2E59B768B}" type="sibTrans" cxnId="{B413FCAF-15DA-49C6-81B4-C4C15444B47D}">
      <dgm:prSet/>
      <dgm:spPr/>
      <dgm:t>
        <a:bodyPr/>
        <a:lstStyle/>
        <a:p>
          <a:endParaRPr lang="en-US"/>
        </a:p>
      </dgm:t>
    </dgm:pt>
    <dgm:pt modelId="{70BA2B8D-0429-44C6-A503-F02F95554C45}">
      <dgm:prSet phldrT="[Text]"/>
      <dgm:spPr>
        <a:xfrm>
          <a:off x="2044433" y="1227970"/>
          <a:ext cx="2007132" cy="2007132"/>
        </a:xfrm>
        <a:prstGeom prst="ellipse">
          <a:avLst/>
        </a:prstGeom>
      </dgm:spPr>
      <dgm:t>
        <a:bodyPr/>
        <a:lstStyle/>
        <a:p>
          <a:r>
            <a:rPr lang="en-US">
              <a:latin typeface="Calibri"/>
              <a:ea typeface="+mn-ea"/>
              <a:cs typeface="+mn-cs"/>
            </a:rPr>
            <a:t>Renaissance</a:t>
          </a:r>
          <a:endParaRPr lang="en-US" dirty="0">
            <a:latin typeface="Calibri"/>
            <a:ea typeface="+mn-ea"/>
            <a:cs typeface="+mn-cs"/>
          </a:endParaRPr>
        </a:p>
      </dgm:t>
    </dgm:pt>
    <dgm:pt modelId="{96236EAE-17C7-43D9-852B-7CBD6258B528}" type="parTrans" cxnId="{E7F72276-CCB0-4A74-A3A6-DE43748FE175}">
      <dgm:prSet/>
      <dgm:spPr/>
      <dgm:t>
        <a:bodyPr/>
        <a:lstStyle/>
        <a:p>
          <a:endParaRPr lang="en-US"/>
        </a:p>
      </dgm:t>
    </dgm:pt>
    <dgm:pt modelId="{E206DC2D-ED80-44DE-8381-01523F7FC5E3}" type="sibTrans" cxnId="{E7F72276-CCB0-4A74-A3A6-DE43748FE175}">
      <dgm:prSet/>
      <dgm:spPr/>
      <dgm:t>
        <a:bodyPr/>
        <a:lstStyle/>
        <a:p>
          <a:endParaRPr lang="en-US"/>
        </a:p>
      </dgm:t>
    </dgm:pt>
    <dgm:pt modelId="{97A608D4-F6EA-4F73-936A-BCE2F7B56BD6}">
      <dgm:prSet phldrT="[Text]"/>
      <dgm:spPr>
        <a:xfrm>
          <a:off x="2223764" y="1741368"/>
          <a:ext cx="1338088" cy="1338088"/>
        </a:xfrm>
        <a:prstGeom prst="ellipse">
          <a:avLst/>
        </a:prstGeom>
      </dgm:spPr>
      <dgm:t>
        <a:bodyPr/>
        <a:lstStyle/>
        <a:p>
          <a:r>
            <a:rPr lang="en-US">
              <a:latin typeface="Calibri"/>
              <a:ea typeface="+mn-ea"/>
              <a:cs typeface="+mn-cs"/>
            </a:rPr>
            <a:t>modern</a:t>
          </a:r>
          <a:endParaRPr lang="en-US" dirty="0">
            <a:latin typeface="Calibri"/>
            <a:ea typeface="+mn-ea"/>
            <a:cs typeface="+mn-cs"/>
          </a:endParaRPr>
        </a:p>
      </dgm:t>
    </dgm:pt>
    <dgm:pt modelId="{1C16DF49-6EC0-46CB-8E83-2643470FBBE2}" type="parTrans" cxnId="{677F4E93-2CCD-4118-B85C-0ECC611E2641}">
      <dgm:prSet/>
      <dgm:spPr/>
      <dgm:t>
        <a:bodyPr/>
        <a:lstStyle/>
        <a:p>
          <a:endParaRPr lang="en-US"/>
        </a:p>
      </dgm:t>
    </dgm:pt>
    <dgm:pt modelId="{BAA3C762-D6C8-4E6E-A843-6721F5FFB85D}" type="sibTrans" cxnId="{677F4E93-2CCD-4118-B85C-0ECC611E2641}">
      <dgm:prSet/>
      <dgm:spPr/>
      <dgm:t>
        <a:bodyPr/>
        <a:lstStyle/>
        <a:p>
          <a:endParaRPr lang="en-US"/>
        </a:p>
      </dgm:t>
    </dgm:pt>
    <dgm:pt modelId="{D655147E-1DC5-470C-A185-2623920A9B23}" type="pres">
      <dgm:prSet presAssocID="{FAF72A37-1C09-4369-80FB-035103900B26}" presName="Name0" presStyleCnt="0">
        <dgm:presLayoutVars>
          <dgm:chMax val="7"/>
          <dgm:resizeHandles val="exact"/>
        </dgm:presLayoutVars>
      </dgm:prSet>
      <dgm:spPr/>
    </dgm:pt>
    <dgm:pt modelId="{A2082D2A-DCD5-4D25-9935-5CECA236038A}" type="pres">
      <dgm:prSet presAssocID="{FAF72A37-1C09-4369-80FB-035103900B26}" presName="comp1" presStyleCnt="0"/>
      <dgm:spPr/>
    </dgm:pt>
    <dgm:pt modelId="{1E1B3755-468D-4453-98CB-6A403477FC1B}" type="pres">
      <dgm:prSet presAssocID="{FAF72A37-1C09-4369-80FB-035103900B26}" presName="circle1" presStyleLbl="node1" presStyleIdx="0" presStyleCnt="4" custScaleX="115159" custLinFactNeighborX="1241" custLinFactNeighborY="-4793"/>
      <dgm:spPr/>
    </dgm:pt>
    <dgm:pt modelId="{2CFFCE12-19D8-4CF3-BB9C-EAC650EA0648}" type="pres">
      <dgm:prSet presAssocID="{FAF72A37-1C09-4369-80FB-035103900B26}" presName="c1text" presStyleLbl="node1" presStyleIdx="0" presStyleCnt="4">
        <dgm:presLayoutVars>
          <dgm:bulletEnabled val="1"/>
        </dgm:presLayoutVars>
      </dgm:prSet>
      <dgm:spPr/>
    </dgm:pt>
    <dgm:pt modelId="{4B995C2F-97B7-451F-857D-11B2BFEE4F0C}" type="pres">
      <dgm:prSet presAssocID="{FAF72A37-1C09-4369-80FB-035103900B26}" presName="comp2" presStyleCnt="0"/>
      <dgm:spPr/>
    </dgm:pt>
    <dgm:pt modelId="{59C12D48-E32E-4437-84B9-E7786ECD1964}" type="pres">
      <dgm:prSet presAssocID="{FAF72A37-1C09-4369-80FB-035103900B26}" presName="circle2" presStyleLbl="node1" presStyleIdx="1" presStyleCnt="4" custScaleX="99253" custScaleY="107284" custLinFactNeighborX="-5008" custLinFactNeighborY="-399"/>
      <dgm:spPr/>
    </dgm:pt>
    <dgm:pt modelId="{CC9F1CDC-A085-41B8-B951-47223BBD11B2}" type="pres">
      <dgm:prSet presAssocID="{FAF72A37-1C09-4369-80FB-035103900B26}" presName="c2text" presStyleLbl="node1" presStyleIdx="1" presStyleCnt="4">
        <dgm:presLayoutVars>
          <dgm:bulletEnabled val="1"/>
        </dgm:presLayoutVars>
      </dgm:prSet>
      <dgm:spPr/>
    </dgm:pt>
    <dgm:pt modelId="{19313F6A-CAFA-4244-9EF6-71B1A606B8F5}" type="pres">
      <dgm:prSet presAssocID="{FAF72A37-1C09-4369-80FB-035103900B26}" presName="comp3" presStyleCnt="0"/>
      <dgm:spPr/>
    </dgm:pt>
    <dgm:pt modelId="{4AAB4E92-B73F-460A-9B04-7DF8A47C41F9}" type="pres">
      <dgm:prSet presAssocID="{FAF72A37-1C09-4369-80FB-035103900B26}" presName="circle3" presStyleLbl="node1" presStyleIdx="2" presStyleCnt="4" custLinFactNeighborX="-11543" custLinFactNeighborY="-6762"/>
      <dgm:spPr/>
    </dgm:pt>
    <dgm:pt modelId="{8C0B111D-7A9E-423E-BF04-6078FDC3A16E}" type="pres">
      <dgm:prSet presAssocID="{FAF72A37-1C09-4369-80FB-035103900B26}" presName="c3text" presStyleLbl="node1" presStyleIdx="2" presStyleCnt="4">
        <dgm:presLayoutVars>
          <dgm:bulletEnabled val="1"/>
        </dgm:presLayoutVars>
      </dgm:prSet>
      <dgm:spPr/>
    </dgm:pt>
    <dgm:pt modelId="{0F4DE797-1C0B-40B6-8E8A-E44E082A0E86}" type="pres">
      <dgm:prSet presAssocID="{FAF72A37-1C09-4369-80FB-035103900B26}" presName="comp4" presStyleCnt="0"/>
      <dgm:spPr/>
    </dgm:pt>
    <dgm:pt modelId="{1A45A851-C200-496F-BD18-9BDD102D36CF}" type="pres">
      <dgm:prSet presAssocID="{FAF72A37-1C09-4369-80FB-035103900B26}" presName="circle4" presStyleLbl="node1" presStyleIdx="3" presStyleCnt="4" custLinFactNeighborX="-22565" custLinFactNeighborY="3498"/>
      <dgm:spPr/>
    </dgm:pt>
    <dgm:pt modelId="{0E17987B-251D-453E-93F0-3DAB8D3021D3}" type="pres">
      <dgm:prSet presAssocID="{FAF72A37-1C09-4369-80FB-035103900B26}" presName="c4text" presStyleLbl="node1" presStyleIdx="3" presStyleCnt="4">
        <dgm:presLayoutVars>
          <dgm:bulletEnabled val="1"/>
        </dgm:presLayoutVars>
      </dgm:prSet>
      <dgm:spPr/>
    </dgm:pt>
  </dgm:ptLst>
  <dgm:cxnLst>
    <dgm:cxn modelId="{424E560B-D5FF-4C6A-A4C8-62E46500C016}" type="presOf" srcId="{B5A74AF1-79C0-41E0-97CC-9BFE98460B3A}" destId="{CC9F1CDC-A085-41B8-B951-47223BBD11B2}" srcOrd="1" destOrd="0" presId="urn:microsoft.com/office/officeart/2005/8/layout/venn2"/>
    <dgm:cxn modelId="{334A6419-F32E-4B3C-B6E6-5690E3C5E335}" srcId="{FAF72A37-1C09-4369-80FB-035103900B26}" destId="{29CDBFEF-704D-41A0-886D-6E7E0413AC09}" srcOrd="0" destOrd="0" parTransId="{5541A028-9EE8-4B44-B42D-99B158738851}" sibTransId="{F38A9ACF-5BAA-43C7-B179-0209CDC1E2B3}"/>
    <dgm:cxn modelId="{B0D37848-AEAA-47DB-80B1-D72DD99DF970}" type="presOf" srcId="{29CDBFEF-704D-41A0-886D-6E7E0413AC09}" destId="{2CFFCE12-19D8-4CF3-BB9C-EAC650EA0648}" srcOrd="1" destOrd="0" presId="urn:microsoft.com/office/officeart/2005/8/layout/venn2"/>
    <dgm:cxn modelId="{A58B044B-3621-4D83-B5FF-A65FB5D2C9DE}" type="presOf" srcId="{97A608D4-F6EA-4F73-936A-BCE2F7B56BD6}" destId="{0E17987B-251D-453E-93F0-3DAB8D3021D3}" srcOrd="1" destOrd="0" presId="urn:microsoft.com/office/officeart/2005/8/layout/venn2"/>
    <dgm:cxn modelId="{50BEDD4F-0D1D-4293-8729-A3278E6BBEB5}" type="presOf" srcId="{70BA2B8D-0429-44C6-A503-F02F95554C45}" destId="{8C0B111D-7A9E-423E-BF04-6078FDC3A16E}" srcOrd="1" destOrd="0" presId="urn:microsoft.com/office/officeart/2005/8/layout/venn2"/>
    <dgm:cxn modelId="{B93F6575-36A5-407B-B222-43CE71F6697C}" type="presOf" srcId="{FAF72A37-1C09-4369-80FB-035103900B26}" destId="{D655147E-1DC5-470C-A185-2623920A9B23}" srcOrd="0" destOrd="0" presId="urn:microsoft.com/office/officeart/2005/8/layout/venn2"/>
    <dgm:cxn modelId="{E7F72276-CCB0-4A74-A3A6-DE43748FE175}" srcId="{FAF72A37-1C09-4369-80FB-035103900B26}" destId="{70BA2B8D-0429-44C6-A503-F02F95554C45}" srcOrd="2" destOrd="0" parTransId="{96236EAE-17C7-43D9-852B-7CBD6258B528}" sibTransId="{E206DC2D-ED80-44DE-8381-01523F7FC5E3}"/>
    <dgm:cxn modelId="{7495EC7C-367E-4B3B-87FF-74C8ED36F12E}" type="presOf" srcId="{B5A74AF1-79C0-41E0-97CC-9BFE98460B3A}" destId="{59C12D48-E32E-4437-84B9-E7786ECD1964}" srcOrd="0" destOrd="0" presId="urn:microsoft.com/office/officeart/2005/8/layout/venn2"/>
    <dgm:cxn modelId="{ED01418D-9770-4173-A63A-639209C3B038}" type="presOf" srcId="{29CDBFEF-704D-41A0-886D-6E7E0413AC09}" destId="{1E1B3755-468D-4453-98CB-6A403477FC1B}" srcOrd="0" destOrd="0" presId="urn:microsoft.com/office/officeart/2005/8/layout/venn2"/>
    <dgm:cxn modelId="{677F4E93-2CCD-4118-B85C-0ECC611E2641}" srcId="{FAF72A37-1C09-4369-80FB-035103900B26}" destId="{97A608D4-F6EA-4F73-936A-BCE2F7B56BD6}" srcOrd="3" destOrd="0" parTransId="{1C16DF49-6EC0-46CB-8E83-2643470FBBE2}" sibTransId="{BAA3C762-D6C8-4E6E-A843-6721F5FFB85D}"/>
    <dgm:cxn modelId="{B413FCAF-15DA-49C6-81B4-C4C15444B47D}" srcId="{FAF72A37-1C09-4369-80FB-035103900B26}" destId="{B5A74AF1-79C0-41E0-97CC-9BFE98460B3A}" srcOrd="1" destOrd="0" parTransId="{3941C084-96C9-49AC-A498-40FD2119C183}" sibTransId="{3BAF83F2-4343-4AB2-A641-D0E2E59B768B}"/>
    <dgm:cxn modelId="{C32E9CD7-6BE9-4A2E-83BB-398B507D511E}" type="presOf" srcId="{70BA2B8D-0429-44C6-A503-F02F95554C45}" destId="{4AAB4E92-B73F-460A-9B04-7DF8A47C41F9}" srcOrd="0" destOrd="0" presId="urn:microsoft.com/office/officeart/2005/8/layout/venn2"/>
    <dgm:cxn modelId="{4165D8DB-A91C-42C9-8F11-4DBE42D213AB}" type="presOf" srcId="{97A608D4-F6EA-4F73-936A-BCE2F7B56BD6}" destId="{1A45A851-C200-496F-BD18-9BDD102D36CF}" srcOrd="0" destOrd="0" presId="urn:microsoft.com/office/officeart/2005/8/layout/venn2"/>
    <dgm:cxn modelId="{C8BD2AFA-5A44-456B-8503-477E47979D52}" type="presParOf" srcId="{D655147E-1DC5-470C-A185-2623920A9B23}" destId="{A2082D2A-DCD5-4D25-9935-5CECA236038A}" srcOrd="0" destOrd="0" presId="urn:microsoft.com/office/officeart/2005/8/layout/venn2"/>
    <dgm:cxn modelId="{CF120B6D-8413-43BD-9D8E-B20FBA608F5D}" type="presParOf" srcId="{A2082D2A-DCD5-4D25-9935-5CECA236038A}" destId="{1E1B3755-468D-4453-98CB-6A403477FC1B}" srcOrd="0" destOrd="0" presId="urn:microsoft.com/office/officeart/2005/8/layout/venn2"/>
    <dgm:cxn modelId="{6F32E7DB-C633-4A5C-9FC3-ED6A5C41889A}" type="presParOf" srcId="{A2082D2A-DCD5-4D25-9935-5CECA236038A}" destId="{2CFFCE12-19D8-4CF3-BB9C-EAC650EA0648}" srcOrd="1" destOrd="0" presId="urn:microsoft.com/office/officeart/2005/8/layout/venn2"/>
    <dgm:cxn modelId="{7BC6AF3D-DE86-43CF-A489-210F0DDF4D57}" type="presParOf" srcId="{D655147E-1DC5-470C-A185-2623920A9B23}" destId="{4B995C2F-97B7-451F-857D-11B2BFEE4F0C}" srcOrd="1" destOrd="0" presId="urn:microsoft.com/office/officeart/2005/8/layout/venn2"/>
    <dgm:cxn modelId="{6DAD5FF9-573B-44D9-B043-96939B7B4E93}" type="presParOf" srcId="{4B995C2F-97B7-451F-857D-11B2BFEE4F0C}" destId="{59C12D48-E32E-4437-84B9-E7786ECD1964}" srcOrd="0" destOrd="0" presId="urn:microsoft.com/office/officeart/2005/8/layout/venn2"/>
    <dgm:cxn modelId="{07D5548E-E4FE-4800-9F72-D89D8DCF098E}" type="presParOf" srcId="{4B995C2F-97B7-451F-857D-11B2BFEE4F0C}" destId="{CC9F1CDC-A085-41B8-B951-47223BBD11B2}" srcOrd="1" destOrd="0" presId="urn:microsoft.com/office/officeart/2005/8/layout/venn2"/>
    <dgm:cxn modelId="{90201396-E329-4900-9A49-3448224DB79C}" type="presParOf" srcId="{D655147E-1DC5-470C-A185-2623920A9B23}" destId="{19313F6A-CAFA-4244-9EF6-71B1A606B8F5}" srcOrd="2" destOrd="0" presId="urn:microsoft.com/office/officeart/2005/8/layout/venn2"/>
    <dgm:cxn modelId="{02A8CD6F-A685-4223-9663-24D97F5CB11D}" type="presParOf" srcId="{19313F6A-CAFA-4244-9EF6-71B1A606B8F5}" destId="{4AAB4E92-B73F-460A-9B04-7DF8A47C41F9}" srcOrd="0" destOrd="0" presId="urn:microsoft.com/office/officeart/2005/8/layout/venn2"/>
    <dgm:cxn modelId="{2BAF7076-31A9-4516-98DC-A5E6D41D0152}" type="presParOf" srcId="{19313F6A-CAFA-4244-9EF6-71B1A606B8F5}" destId="{8C0B111D-7A9E-423E-BF04-6078FDC3A16E}" srcOrd="1" destOrd="0" presId="urn:microsoft.com/office/officeart/2005/8/layout/venn2"/>
    <dgm:cxn modelId="{FA1F017F-7665-4E71-B165-6E8C3702A47F}" type="presParOf" srcId="{D655147E-1DC5-470C-A185-2623920A9B23}" destId="{0F4DE797-1C0B-40B6-8E8A-E44E082A0E86}" srcOrd="3" destOrd="0" presId="urn:microsoft.com/office/officeart/2005/8/layout/venn2"/>
    <dgm:cxn modelId="{BFA80F8E-FB8E-4F06-ABB1-30EDC54EB86F}" type="presParOf" srcId="{0F4DE797-1C0B-40B6-8E8A-E44E082A0E86}" destId="{1A45A851-C200-496F-BD18-9BDD102D36CF}" srcOrd="0" destOrd="0" presId="urn:microsoft.com/office/officeart/2005/8/layout/venn2"/>
    <dgm:cxn modelId="{15ADB719-3E47-4798-8E7C-9F80A2CB264E}" type="presParOf" srcId="{0F4DE797-1C0B-40B6-8E8A-E44E082A0E86}" destId="{0E17987B-251D-453E-93F0-3DAB8D3021D3}"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B3755-468D-4453-98CB-6A403477FC1B}">
      <dsp:nvSpPr>
        <dsp:cNvPr id="0" name=""/>
        <dsp:cNvSpPr/>
      </dsp:nvSpPr>
      <dsp:spPr>
        <a:xfrm>
          <a:off x="253674" y="-62221"/>
          <a:ext cx="4918604" cy="4271142"/>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latin typeface="Calibri"/>
              <a:ea typeface="+mn-ea"/>
              <a:cs typeface="+mn-cs"/>
            </a:rPr>
            <a:t>Classical</a:t>
          </a:r>
          <a:endParaRPr lang="en-US" sz="1000" kern="1200" dirty="0">
            <a:latin typeface="Calibri"/>
            <a:ea typeface="+mn-ea"/>
            <a:cs typeface="+mn-cs"/>
          </a:endParaRPr>
        </a:p>
      </dsp:txBody>
      <dsp:txXfrm>
        <a:off x="2226754" y="245159"/>
        <a:ext cx="972443" cy="453023"/>
      </dsp:txXfrm>
    </dsp:sp>
    <dsp:sp modelId="{59C12D48-E32E-4437-84B9-E7786ECD1964}">
      <dsp:nvSpPr>
        <dsp:cNvPr id="0" name=""/>
        <dsp:cNvSpPr/>
      </dsp:nvSpPr>
      <dsp:spPr>
        <a:xfrm>
          <a:off x="793157" y="653928"/>
          <a:ext cx="3391389" cy="3665801"/>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latin typeface="Calibri"/>
              <a:ea typeface="+mn-ea"/>
              <a:cs typeface="+mn-cs"/>
            </a:rPr>
            <a:t>middle</a:t>
          </a:r>
          <a:endParaRPr lang="en-US" sz="1000" kern="1200" dirty="0">
            <a:latin typeface="Calibri"/>
            <a:ea typeface="+mn-ea"/>
            <a:cs typeface="+mn-cs"/>
          </a:endParaRPr>
        </a:p>
      </dsp:txBody>
      <dsp:txXfrm>
        <a:off x="2069789" y="970509"/>
        <a:ext cx="838126" cy="466580"/>
      </dsp:txXfrm>
    </dsp:sp>
    <dsp:sp modelId="{4AAB4E92-B73F-460A-9B04-7DF8A47C41F9}">
      <dsp:nvSpPr>
        <dsp:cNvPr id="0" name=""/>
        <dsp:cNvSpPr/>
      </dsp:nvSpPr>
      <dsp:spPr>
        <a:xfrm>
          <a:off x="1082818" y="1472946"/>
          <a:ext cx="2562685" cy="2562685"/>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latin typeface="Calibri"/>
              <a:ea typeface="+mn-ea"/>
              <a:cs typeface="+mn-cs"/>
            </a:rPr>
            <a:t>Renaissance</a:t>
          </a:r>
          <a:endParaRPr lang="en-US" sz="1000" kern="1200" dirty="0">
            <a:latin typeface="Calibri"/>
            <a:ea typeface="+mn-ea"/>
            <a:cs typeface="+mn-cs"/>
          </a:endParaRPr>
        </a:p>
      </dsp:txBody>
      <dsp:txXfrm>
        <a:off x="1941943" y="1749589"/>
        <a:ext cx="844435" cy="407720"/>
      </dsp:txXfrm>
    </dsp:sp>
    <dsp:sp modelId="{1A45A851-C200-496F-BD18-9BDD102D36CF}">
      <dsp:nvSpPr>
        <dsp:cNvPr id="0" name=""/>
        <dsp:cNvSpPr/>
      </dsp:nvSpPr>
      <dsp:spPr>
        <a:xfrm>
          <a:off x="1420229" y="2560225"/>
          <a:ext cx="1708456" cy="1708456"/>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latin typeface="Calibri"/>
              <a:ea typeface="+mn-ea"/>
              <a:cs typeface="+mn-cs"/>
            </a:rPr>
            <a:t>modern</a:t>
          </a:r>
          <a:endParaRPr lang="en-US" sz="1000" kern="1200" dirty="0">
            <a:latin typeface="Calibri"/>
            <a:ea typeface="+mn-ea"/>
            <a:cs typeface="+mn-cs"/>
          </a:endParaRPr>
        </a:p>
      </dsp:txBody>
      <dsp:txXfrm>
        <a:off x="1847343" y="3112438"/>
        <a:ext cx="854229" cy="60403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9CD1B4-791C-41FA-AE68-5D280760DD88}"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DFDFCD-20C3-44F9-9245-67600508DA1A}" type="slidenum">
              <a:rPr lang="en-US" smtClean="0"/>
              <a:t>‹#›</a:t>
            </a:fld>
            <a:endParaRPr lang="en-US"/>
          </a:p>
        </p:txBody>
      </p:sp>
    </p:spTree>
    <p:extLst>
      <p:ext uri="{BB962C8B-B14F-4D97-AF65-F5344CB8AC3E}">
        <p14:creationId xmlns:p14="http://schemas.microsoft.com/office/powerpoint/2010/main" val="28668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FDFCD-20C3-44F9-9245-67600508DA1A}" type="slidenum">
              <a:rPr lang="en-US" smtClean="0"/>
              <a:t>2</a:t>
            </a:fld>
            <a:endParaRPr lang="en-US"/>
          </a:p>
        </p:txBody>
      </p:sp>
    </p:spTree>
    <p:extLst>
      <p:ext uri="{BB962C8B-B14F-4D97-AF65-F5344CB8AC3E}">
        <p14:creationId xmlns:p14="http://schemas.microsoft.com/office/powerpoint/2010/main" val="64494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a:xfrm>
            <a:off x="2416500" y="329307"/>
            <a:ext cx="4973915" cy="3092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a:xfrm>
            <a:off x="1437664" y="798973"/>
            <a:ext cx="811019" cy="50357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9207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9570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213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522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818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894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913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022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86381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753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a:xfrm>
            <a:off x="1447382" y="318640"/>
            <a:ext cx="5541004" cy="32093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877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8/8/2023</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4034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a:latin typeface="Cambria"/>
              </a:rPr>
              <a:t>UNIVERSITY OF LUSAKA</a:t>
            </a:r>
            <a:br>
              <a:rPr lang="en-US" sz="3600" b="1" cap="none" spc="-100" dirty="0">
                <a:latin typeface="Cambria"/>
              </a:rPr>
            </a:br>
            <a:r>
              <a:rPr lang="en-US" sz="3600" b="1" cap="none" spc="-100" dirty="0">
                <a:latin typeface="Cambria"/>
              </a:rPr>
              <a:t>SCHOOL OF LAW</a:t>
            </a:r>
            <a:br>
              <a:rPr lang="en-GB" sz="3600" b="1" cap="none" spc="-100" dirty="0">
                <a:latin typeface="Cambria"/>
              </a:rPr>
            </a:br>
            <a:r>
              <a:rPr lang="en-GB" sz="3600" b="1" cap="none" spc="-100" dirty="0">
                <a:latin typeface="Cambria"/>
              </a:rPr>
              <a:t>L403</a:t>
            </a:r>
            <a:br>
              <a:rPr lang="en-GB" sz="3600" b="1" cap="none" spc="-100" dirty="0">
                <a:latin typeface="Cambria"/>
              </a:rPr>
            </a:br>
            <a:r>
              <a:rPr lang="en-GB" sz="3600" b="1" cap="none" spc="-100" dirty="0">
                <a:latin typeface="Cambria"/>
              </a:rPr>
              <a:t>NATURAL LAW THEORY</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3150781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722633"/>
            <a:ext cx="9603275" cy="1049235"/>
          </a:xfrm>
        </p:spPr>
        <p:style>
          <a:lnRef idx="1">
            <a:schemeClr val="accent5"/>
          </a:lnRef>
          <a:fillRef idx="2">
            <a:schemeClr val="accent5"/>
          </a:fillRef>
          <a:effectRef idx="1">
            <a:schemeClr val="accent5"/>
          </a:effectRef>
          <a:fontRef idx="minor">
            <a:schemeClr val="dk1"/>
          </a:fontRef>
        </p:style>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endParaRPr lang="en-GB" dirty="0"/>
          </a:p>
        </p:txBody>
      </p:sp>
      <p:graphicFrame>
        <p:nvGraphicFramePr>
          <p:cNvPr id="4" name="Diagram 3"/>
          <p:cNvGraphicFramePr/>
          <p:nvPr>
            <p:extLst>
              <p:ext uri="{D42A27DB-BD31-4B8C-83A1-F6EECF244321}">
                <p14:modId xmlns:p14="http://schemas.microsoft.com/office/powerpoint/2010/main" val="2660181221"/>
              </p:ext>
            </p:extLst>
          </p:nvPr>
        </p:nvGraphicFramePr>
        <p:xfrm>
          <a:off x="3490174" y="1853754"/>
          <a:ext cx="5319943" cy="4271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847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txBody>
          <a:bodyPr/>
          <a:lstStyle/>
          <a:p>
            <a:endParaRPr lang="en-GB" dirty="0"/>
          </a:p>
        </p:txBody>
      </p:sp>
      <p:pic>
        <p:nvPicPr>
          <p:cNvPr id="4" name="Picture 3"/>
          <p:cNvPicPr>
            <a:picLocks noChangeAspect="1"/>
          </p:cNvPicPr>
          <p:nvPr/>
        </p:nvPicPr>
        <p:blipFill>
          <a:blip r:embed="rId2"/>
          <a:stretch>
            <a:fillRect/>
          </a:stretch>
        </p:blipFill>
        <p:spPr>
          <a:xfrm>
            <a:off x="0" y="1741210"/>
            <a:ext cx="12192000" cy="5116789"/>
          </a:xfrm>
          <a:prstGeom prst="rect">
            <a:avLst/>
          </a:prstGeom>
        </p:spPr>
      </p:pic>
    </p:spTree>
    <p:extLst>
      <p:ext uri="{BB962C8B-B14F-4D97-AF65-F5344CB8AC3E}">
        <p14:creationId xmlns:p14="http://schemas.microsoft.com/office/powerpoint/2010/main" val="1915069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pic>
        <p:nvPicPr>
          <p:cNvPr id="4" name="Content Placeholder 3"/>
          <p:cNvPicPr>
            <a:picLocks noGrp="1" noChangeAspect="1"/>
          </p:cNvPicPr>
          <p:nvPr>
            <p:ph idx="1"/>
          </p:nvPr>
        </p:nvPicPr>
        <p:blipFill>
          <a:blip r:embed="rId2"/>
          <a:stretch>
            <a:fillRect/>
          </a:stretch>
        </p:blipFill>
        <p:spPr>
          <a:xfrm>
            <a:off x="1451578" y="1853754"/>
            <a:ext cx="9603275" cy="4547046"/>
          </a:xfrm>
          <a:prstGeom prst="rect">
            <a:avLst/>
          </a:prstGeom>
        </p:spPr>
      </p:pic>
    </p:spTree>
    <p:extLst>
      <p:ext uri="{BB962C8B-B14F-4D97-AF65-F5344CB8AC3E}">
        <p14:creationId xmlns:p14="http://schemas.microsoft.com/office/powerpoint/2010/main" val="281936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br>
              <a:rPr lang="en-GB" dirty="0">
                <a:solidFill>
                  <a:prstClr val="black"/>
                </a:solidFill>
              </a:rPr>
            </a:br>
            <a:r>
              <a:rPr lang="en-GB" sz="1400" dirty="0">
                <a:solidFill>
                  <a:prstClr val="black"/>
                </a:solidFill>
              </a:rPr>
              <a:t>JOHN LOCKE</a:t>
            </a:r>
            <a:endParaRPr lang="en-GB" dirty="0"/>
          </a:p>
        </p:txBody>
      </p:sp>
      <p:pic>
        <p:nvPicPr>
          <p:cNvPr id="4" name="Content Placeholder 3"/>
          <p:cNvPicPr>
            <a:picLocks noGrp="1" noChangeAspect="1"/>
          </p:cNvPicPr>
          <p:nvPr>
            <p:ph idx="1"/>
          </p:nvPr>
        </p:nvPicPr>
        <p:blipFill>
          <a:blip r:embed="rId2"/>
          <a:stretch>
            <a:fillRect/>
          </a:stretch>
        </p:blipFill>
        <p:spPr>
          <a:xfrm>
            <a:off x="1451579" y="2659487"/>
            <a:ext cx="9603274" cy="4198513"/>
          </a:xfrm>
          <a:prstGeom prst="rect">
            <a:avLst/>
          </a:prstGeom>
        </p:spPr>
      </p:pic>
    </p:spTree>
    <p:extLst>
      <p:ext uri="{BB962C8B-B14F-4D97-AF65-F5344CB8AC3E}">
        <p14:creationId xmlns:p14="http://schemas.microsoft.com/office/powerpoint/2010/main" val="2666835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pic>
        <p:nvPicPr>
          <p:cNvPr id="4" name="Content Placeholder 3"/>
          <p:cNvPicPr>
            <a:picLocks noGrp="1" noChangeAspect="1"/>
          </p:cNvPicPr>
          <p:nvPr>
            <p:ph idx="1"/>
          </p:nvPr>
        </p:nvPicPr>
        <p:blipFill>
          <a:blip r:embed="rId2"/>
          <a:stretch>
            <a:fillRect/>
          </a:stretch>
        </p:blipFill>
        <p:spPr>
          <a:xfrm>
            <a:off x="1571222" y="2009105"/>
            <a:ext cx="9483631" cy="4172754"/>
          </a:xfrm>
          <a:prstGeom prst="rect">
            <a:avLst/>
          </a:prstGeom>
        </p:spPr>
      </p:pic>
    </p:spTree>
    <p:extLst>
      <p:ext uri="{BB962C8B-B14F-4D97-AF65-F5344CB8AC3E}">
        <p14:creationId xmlns:p14="http://schemas.microsoft.com/office/powerpoint/2010/main" val="1980591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RISE and FALL of natural law</a:t>
            </a:r>
          </a:p>
        </p:txBody>
      </p:sp>
      <p:sp>
        <p:nvSpPr>
          <p:cNvPr id="3" name="Content Placeholder 2"/>
          <p:cNvSpPr>
            <a:spLocks noGrp="1"/>
          </p:cNvSpPr>
          <p:nvPr>
            <p:ph idx="1"/>
          </p:nvPr>
        </p:nvSpPr>
        <p:spPr/>
        <p:txBody>
          <a:bodyPr/>
          <a:lstStyle/>
          <a:p>
            <a:pPr algn="just"/>
            <a:r>
              <a:rPr lang="en-GB" dirty="0"/>
              <a:t>The 20th century witnessed a renaissance in natural law theory. This is evident in the post-war recognition of human rights and their expression in declarations such as the </a:t>
            </a:r>
            <a:r>
              <a:rPr lang="en-GB" b="1" dirty="0"/>
              <a:t>Charter of the United Nations</a:t>
            </a:r>
            <a:r>
              <a:rPr lang="en-GB" dirty="0"/>
              <a:t>, and </a:t>
            </a:r>
            <a:r>
              <a:rPr lang="en-GB" b="1" dirty="0"/>
              <a:t>the Universal Declaration of Human Rights</a:t>
            </a:r>
            <a:r>
              <a:rPr lang="en-GB" dirty="0"/>
              <a:t>, </a:t>
            </a:r>
            <a:r>
              <a:rPr lang="en-GB" b="1" dirty="0"/>
              <a:t>the European Convention on Human Rights</a:t>
            </a:r>
            <a:r>
              <a:rPr lang="en-GB" dirty="0"/>
              <a:t>, and </a:t>
            </a:r>
            <a:r>
              <a:rPr lang="en-GB" b="1" dirty="0"/>
              <a:t>the Declaration of Delhi on the Rule of Law of 1959.</a:t>
            </a:r>
          </a:p>
          <a:p>
            <a:pPr algn="just"/>
            <a:r>
              <a:rPr lang="en-GB" dirty="0"/>
              <a:t>Natural law is conceived of not as a ‘higher law’ in the constitutional sense of invalidating ordinary law but as a benchmark against which to measure positive law.</a:t>
            </a:r>
            <a:endParaRPr lang="en-GB" b="1" dirty="0"/>
          </a:p>
        </p:txBody>
      </p:sp>
    </p:spTree>
    <p:extLst>
      <p:ext uri="{BB962C8B-B14F-4D97-AF65-F5344CB8AC3E}">
        <p14:creationId xmlns:p14="http://schemas.microsoft.com/office/powerpoint/2010/main" val="2207272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txBody>
          <a:bodyPr/>
          <a:lstStyle/>
          <a:p>
            <a:pPr algn="just"/>
            <a:r>
              <a:rPr lang="en-GB" b="1" dirty="0"/>
              <a:t>The Nuremberg war trials of senior Nazi officials regenerated natural law ideals</a:t>
            </a:r>
            <a:r>
              <a:rPr lang="en-GB" dirty="0"/>
              <a:t>. They applied the principle that certain acts constitute </a:t>
            </a:r>
            <a:r>
              <a:rPr lang="en-GB" b="1" dirty="0"/>
              <a:t>‘crimes against humanity’ </a:t>
            </a:r>
            <a:r>
              <a:rPr lang="en-GB" dirty="0"/>
              <a:t>even if they do not violate provisions of positive law. The judges in these trials did not appeal explicitly to natural law theory, but their judgments represent an important recognition of the principle that the law is not necessarily the sole determinant of what is right.</a:t>
            </a:r>
          </a:p>
        </p:txBody>
      </p:sp>
    </p:spTree>
    <p:extLst>
      <p:ext uri="{BB962C8B-B14F-4D97-AF65-F5344CB8AC3E}">
        <p14:creationId xmlns:p14="http://schemas.microsoft.com/office/powerpoint/2010/main" val="2645238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Nuremberg war trials of senior Nazi officials </a:t>
            </a:r>
          </a:p>
        </p:txBody>
      </p:sp>
      <p:pic>
        <p:nvPicPr>
          <p:cNvPr id="1026" name="Picture 2" descr="10 Things You May Not Know About the Nuremberg Trials - History Lists"/>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42448" y="2016125"/>
            <a:ext cx="8570794" cy="3449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003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The RISE and FALL of natural law</a:t>
            </a:r>
            <a:endParaRPr lang="en-GB" dirty="0"/>
          </a:p>
        </p:txBody>
      </p:sp>
      <p:sp>
        <p:nvSpPr>
          <p:cNvPr id="3" name="Content Placeholder 2"/>
          <p:cNvSpPr>
            <a:spLocks noGrp="1"/>
          </p:cNvSpPr>
          <p:nvPr>
            <p:ph idx="1"/>
          </p:nvPr>
        </p:nvSpPr>
        <p:spPr/>
        <p:txBody>
          <a:bodyPr/>
          <a:lstStyle/>
          <a:p>
            <a:r>
              <a:rPr lang="en-GB" dirty="0"/>
              <a:t>Another significant development was the enactment of constitutional safeguards for human or civil rights in various jurisdictions (e.g. the Zambian and American Bill of Rights and its interpretation by the Court).</a:t>
            </a:r>
          </a:p>
        </p:txBody>
      </p:sp>
    </p:spTree>
    <p:extLst>
      <p:ext uri="{BB962C8B-B14F-4D97-AF65-F5344CB8AC3E}">
        <p14:creationId xmlns:p14="http://schemas.microsoft.com/office/powerpoint/2010/main" val="1326619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naturalists</a:t>
            </a:r>
            <a:br>
              <a:rPr lang="en-GB" dirty="0"/>
            </a:br>
            <a:r>
              <a:rPr lang="en-GB" dirty="0"/>
              <a:t>Lon Fuller: the ‘inner morality of law’</a:t>
            </a:r>
          </a:p>
        </p:txBody>
      </p:sp>
      <p:sp>
        <p:nvSpPr>
          <p:cNvPr id="3" name="Content Placeholder 2"/>
          <p:cNvSpPr>
            <a:spLocks noGrp="1"/>
          </p:cNvSpPr>
          <p:nvPr>
            <p:ph idx="1"/>
          </p:nvPr>
        </p:nvSpPr>
        <p:spPr/>
        <p:txBody>
          <a:bodyPr/>
          <a:lstStyle/>
          <a:p>
            <a:pPr algn="just"/>
            <a:r>
              <a:rPr lang="en-GB" dirty="0"/>
              <a:t>The American jurist, Lon L. Fuller (1902–78) famously developed a secular natural law approach that regards law as having an </a:t>
            </a:r>
            <a:r>
              <a:rPr lang="en-GB" b="1" dirty="0"/>
              <a:t>‘inner morality’. </a:t>
            </a:r>
            <a:r>
              <a:rPr lang="en-GB" dirty="0"/>
              <a:t>By this he means that a legal system has the specific purpose of </a:t>
            </a:r>
            <a:r>
              <a:rPr lang="en-GB" b="1" dirty="0"/>
              <a:t>‘subjecting human conduct to the governance of rules</a:t>
            </a:r>
            <a:r>
              <a:rPr lang="en-GB" dirty="0"/>
              <a:t>’. It follows that in this purposive enterprise there is a necessary connection between </a:t>
            </a:r>
            <a:r>
              <a:rPr lang="en-GB" b="1" dirty="0"/>
              <a:t>law and morality.</a:t>
            </a:r>
          </a:p>
        </p:txBody>
      </p:sp>
    </p:spTree>
    <p:extLst>
      <p:ext uri="{BB962C8B-B14F-4D97-AF65-F5344CB8AC3E}">
        <p14:creationId xmlns:p14="http://schemas.microsoft.com/office/powerpoint/2010/main" val="2512656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INTRODUCTION</a:t>
            </a:r>
          </a:p>
        </p:txBody>
      </p:sp>
      <p:sp>
        <p:nvSpPr>
          <p:cNvPr id="3" name="Content Placeholder 2"/>
          <p:cNvSpPr>
            <a:spLocks noGrp="1"/>
          </p:cNvSpPr>
          <p:nvPr>
            <p:ph idx="1"/>
          </p:nvPr>
        </p:nvSpPr>
        <p:spPr/>
        <p:txBody>
          <a:bodyPr/>
          <a:lstStyle/>
          <a:p>
            <a:pPr marL="342900" lvl="0" indent="-342900" algn="just">
              <a:lnSpc>
                <a:spcPct val="100000"/>
              </a:lnSpc>
              <a:spcBef>
                <a:spcPct val="20000"/>
              </a:spcBef>
              <a:buClrTx/>
              <a:buSzTx/>
            </a:pPr>
            <a:r>
              <a:rPr lang="en-GB" dirty="0">
                <a:solidFill>
                  <a:prstClr val="black"/>
                </a:solidFill>
                <a:latin typeface="Calibri"/>
              </a:rPr>
              <a:t>It’s just not </a:t>
            </a:r>
            <a:r>
              <a:rPr lang="en-GB" dirty="0">
                <a:solidFill>
                  <a:prstClr val="black"/>
                </a:solidFill>
              </a:rPr>
              <a:t>right</a:t>
            </a:r>
            <a:r>
              <a:rPr lang="en-GB" dirty="0">
                <a:solidFill>
                  <a:prstClr val="black"/>
                </a:solidFill>
                <a:latin typeface="Calibri"/>
              </a:rPr>
              <a:t>.’ ‘It’s not natural.’ How many times have you heard these sorts of judgements invoked against a particular practice or act? What do they mean? </a:t>
            </a:r>
            <a:r>
              <a:rPr lang="en-GB" b="1" dirty="0">
                <a:solidFill>
                  <a:prstClr val="black"/>
                </a:solidFill>
                <a:latin typeface="Calibri"/>
              </a:rPr>
              <a:t>When abortion is pronounced immoral, or same-sex marriages unacceptable, what is the basis of this censure? </a:t>
            </a:r>
          </a:p>
          <a:p>
            <a:pPr marL="342900" lvl="0" indent="-342900" algn="just">
              <a:lnSpc>
                <a:spcPct val="100000"/>
              </a:lnSpc>
              <a:spcBef>
                <a:spcPct val="20000"/>
              </a:spcBef>
              <a:buClrTx/>
              <a:buSzTx/>
            </a:pPr>
            <a:r>
              <a:rPr lang="en-GB" dirty="0">
                <a:solidFill>
                  <a:prstClr val="black"/>
                </a:solidFill>
                <a:latin typeface="Calibri"/>
              </a:rPr>
              <a:t>Is there an objectively ascertainable measure of right and wrong, good and bad? If so, by what means can we retrieve it?</a:t>
            </a:r>
          </a:p>
          <a:p>
            <a:endParaRPr lang="en-GB" dirty="0"/>
          </a:p>
        </p:txBody>
      </p:sp>
    </p:spTree>
    <p:extLst>
      <p:ext uri="{BB962C8B-B14F-4D97-AF65-F5344CB8AC3E}">
        <p14:creationId xmlns:p14="http://schemas.microsoft.com/office/powerpoint/2010/main" val="4169010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a:xfrm>
            <a:off x="1339403" y="2015732"/>
            <a:ext cx="9715452" cy="4179006"/>
          </a:xfrm>
        </p:spPr>
        <p:txBody>
          <a:bodyPr>
            <a:normAutofit fontScale="85000" lnSpcReduction="20000"/>
          </a:bodyPr>
          <a:lstStyle/>
          <a:p>
            <a:pPr algn="just"/>
            <a:r>
              <a:rPr lang="en-GB" dirty="0"/>
              <a:t>Fuller recounts the ‘moral’ tale of a fictional King Rex and the eight ways in which he fails to make law. He goes wrong because; </a:t>
            </a:r>
          </a:p>
          <a:p>
            <a:pPr algn="just"/>
            <a:r>
              <a:rPr lang="en-GB" dirty="0"/>
              <a:t>(1) he fails to achieve rules at all, so that every issue must be decided on an ad hoc basis; </a:t>
            </a:r>
          </a:p>
          <a:p>
            <a:pPr algn="just"/>
            <a:r>
              <a:rPr lang="en-GB" dirty="0"/>
              <a:t>(2) he does not publicize the rules that his subjects are expected to observe; </a:t>
            </a:r>
          </a:p>
          <a:p>
            <a:pPr algn="just"/>
            <a:r>
              <a:rPr lang="en-GB" dirty="0"/>
              <a:t>(3) he abuses his legislative powers by enacting retroactive legislation (i.e. on Tuesday making unlawful those acts that were lawful on Monday); </a:t>
            </a:r>
          </a:p>
          <a:p>
            <a:pPr algn="just"/>
            <a:r>
              <a:rPr lang="en-GB" dirty="0"/>
              <a:t>(4) his rules are incomprehensible; </a:t>
            </a:r>
          </a:p>
          <a:p>
            <a:pPr algn="just"/>
            <a:r>
              <a:rPr lang="en-GB" dirty="0"/>
              <a:t>(5) he enacts contradictory rules or </a:t>
            </a:r>
          </a:p>
          <a:p>
            <a:pPr algn="just"/>
            <a:r>
              <a:rPr lang="en-GB" dirty="0"/>
              <a:t>(6) rules that require conduct beyond the powers of the affected party;</a:t>
            </a:r>
          </a:p>
          <a:p>
            <a:pPr algn="just"/>
            <a:r>
              <a:rPr lang="en-GB" dirty="0"/>
              <a:t> (7) he introduces such frequent changes in the rules that his subjects cannot adjust their action; and </a:t>
            </a:r>
          </a:p>
          <a:p>
            <a:pPr algn="just"/>
            <a:r>
              <a:rPr lang="en-GB" dirty="0"/>
              <a:t>(8) he fails to achieve congruence between the rules as announced and their actual administration.</a:t>
            </a:r>
          </a:p>
        </p:txBody>
      </p:sp>
    </p:spTree>
    <p:extLst>
      <p:ext uri="{BB962C8B-B14F-4D97-AF65-F5344CB8AC3E}">
        <p14:creationId xmlns:p14="http://schemas.microsoft.com/office/powerpoint/2010/main" val="1208040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a:xfrm>
            <a:off x="1313645" y="2015732"/>
            <a:ext cx="9741209" cy="4114612"/>
          </a:xfrm>
        </p:spPr>
        <p:txBody>
          <a:bodyPr>
            <a:normAutofit fontScale="92500" lnSpcReduction="10000"/>
          </a:bodyPr>
          <a:lstStyle/>
          <a:p>
            <a:r>
              <a:rPr lang="en-GB" dirty="0"/>
              <a:t>Fated King Rex bites the dust because he disregards Fuller’s eight principles:</a:t>
            </a:r>
          </a:p>
          <a:p>
            <a:r>
              <a:rPr lang="en-GB" b="1" dirty="0"/>
              <a:t>1. Generality</a:t>
            </a:r>
          </a:p>
          <a:p>
            <a:r>
              <a:rPr lang="en-GB" b="1" dirty="0"/>
              <a:t>2. Promulgation</a:t>
            </a:r>
          </a:p>
          <a:p>
            <a:r>
              <a:rPr lang="en-GB" b="1" dirty="0"/>
              <a:t>3. Non-retroactivity</a:t>
            </a:r>
          </a:p>
          <a:p>
            <a:r>
              <a:rPr lang="en-GB" b="1" dirty="0"/>
              <a:t>4. Clarity</a:t>
            </a:r>
          </a:p>
          <a:p>
            <a:r>
              <a:rPr lang="en-GB" b="1" dirty="0"/>
              <a:t>5. Non-contradiction</a:t>
            </a:r>
          </a:p>
          <a:p>
            <a:r>
              <a:rPr lang="en-GB" b="1" dirty="0"/>
              <a:t>6. Possibility of compliance</a:t>
            </a:r>
          </a:p>
          <a:p>
            <a:r>
              <a:rPr lang="en-GB" b="1" dirty="0"/>
              <a:t>7. Constancy</a:t>
            </a:r>
          </a:p>
          <a:p>
            <a:r>
              <a:rPr lang="en-GB" b="1" dirty="0"/>
              <a:t>8. Congruence between declared rule and official action.</a:t>
            </a:r>
          </a:p>
        </p:txBody>
      </p:sp>
    </p:spTree>
    <p:extLst>
      <p:ext uri="{BB962C8B-B14F-4D97-AF65-F5344CB8AC3E}">
        <p14:creationId xmlns:p14="http://schemas.microsoft.com/office/powerpoint/2010/main" val="2000407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p:txBody>
          <a:bodyPr/>
          <a:lstStyle/>
          <a:p>
            <a:r>
              <a:rPr lang="en-GB" dirty="0"/>
              <a:t>Fuller concludes that where a system does not conform to any one of these principles, or fails substantially in respect of several,  it  could not be said that ‘law’ existed in that community. </a:t>
            </a:r>
          </a:p>
          <a:p>
            <a:r>
              <a:rPr lang="en-GB" dirty="0"/>
              <a:t>But, though he insists that these eight principles are moral, they appear to be essentially procedural guides to effective </a:t>
            </a:r>
            <a:r>
              <a:rPr lang="en-GB" dirty="0" err="1"/>
              <a:t>lawmaking</a:t>
            </a:r>
            <a:r>
              <a:rPr lang="en-GB" dirty="0"/>
              <a:t>. Some, however, would argue that they implicitly establish fairness between the government and the governed and therefore exclude evil regimes.</a:t>
            </a:r>
          </a:p>
        </p:txBody>
      </p:sp>
    </p:spTree>
    <p:extLst>
      <p:ext uri="{BB962C8B-B14F-4D97-AF65-F5344CB8AC3E}">
        <p14:creationId xmlns:p14="http://schemas.microsoft.com/office/powerpoint/2010/main" val="1514546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a:t>
            </a:r>
            <a:br>
              <a:rPr lang="en-GB" dirty="0">
                <a:solidFill>
                  <a:prstClr val="black"/>
                </a:solidFill>
              </a:rPr>
            </a:br>
            <a:r>
              <a:rPr lang="en-GB" dirty="0">
                <a:solidFill>
                  <a:prstClr val="black"/>
                </a:solidFill>
              </a:rPr>
              <a:t>Lon Fuller: the ‘inner morality of law’</a:t>
            </a:r>
            <a:endParaRPr lang="en-GB" dirty="0"/>
          </a:p>
        </p:txBody>
      </p:sp>
      <p:sp>
        <p:nvSpPr>
          <p:cNvPr id="3" name="Content Placeholder 2"/>
          <p:cNvSpPr>
            <a:spLocks noGrp="1"/>
          </p:cNvSpPr>
          <p:nvPr>
            <p:ph idx="1"/>
          </p:nvPr>
        </p:nvSpPr>
        <p:spPr/>
        <p:txBody>
          <a:bodyPr/>
          <a:lstStyle/>
          <a:p>
            <a:r>
              <a:rPr lang="en-GB" dirty="0"/>
              <a:t>The general view, however, is that compliance with Fuller’s eight ‘desiderata’ certifies only that the legal system functions effectively, and hence, since this cannot be a moral criterion, an evil regime might just as easily satisfy the test. Indeed, it is arguable that, in pursuit of efficacy, a wicked legal system might actually seek to fulfil Fuller’s principles. Certainly, the rulers of apartheid South Africa.</a:t>
            </a:r>
          </a:p>
        </p:txBody>
      </p:sp>
    </p:spTree>
    <p:extLst>
      <p:ext uri="{BB962C8B-B14F-4D97-AF65-F5344CB8AC3E}">
        <p14:creationId xmlns:p14="http://schemas.microsoft.com/office/powerpoint/2010/main" val="374349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Naturalists </a:t>
            </a:r>
            <a:br>
              <a:rPr lang="en-GB" dirty="0"/>
            </a:br>
            <a:r>
              <a:rPr lang="en-GB" dirty="0"/>
              <a:t>john </a:t>
            </a:r>
            <a:r>
              <a:rPr lang="en-GB" dirty="0" err="1"/>
              <a:t>Finnis</a:t>
            </a:r>
            <a:endParaRPr lang="en-GB" dirty="0"/>
          </a:p>
        </p:txBody>
      </p:sp>
      <p:sp>
        <p:nvSpPr>
          <p:cNvPr id="3" name="Content Placeholder 2"/>
          <p:cNvSpPr>
            <a:spLocks noGrp="1"/>
          </p:cNvSpPr>
          <p:nvPr>
            <p:ph idx="1"/>
          </p:nvPr>
        </p:nvSpPr>
        <p:spPr/>
        <p:txBody>
          <a:bodyPr/>
          <a:lstStyle/>
          <a:p>
            <a:pPr algn="just"/>
            <a:r>
              <a:rPr lang="en-GB" dirty="0"/>
              <a:t>The </a:t>
            </a:r>
            <a:r>
              <a:rPr lang="en-GB" dirty="0" err="1"/>
              <a:t>Aquinian</a:t>
            </a:r>
            <a:r>
              <a:rPr lang="en-GB" dirty="0"/>
              <a:t> tenets of natural law have been revived and meticulously explored by the Oxford legal theorist, John </a:t>
            </a:r>
            <a:r>
              <a:rPr lang="en-GB" dirty="0" err="1"/>
              <a:t>Finnis</a:t>
            </a:r>
            <a:r>
              <a:rPr lang="en-GB" dirty="0"/>
              <a:t> (b. 1940), most accessibly and comprehensively in his book, Natural Law and Natural Rights. </a:t>
            </a:r>
          </a:p>
          <a:p>
            <a:pPr algn="just"/>
            <a:r>
              <a:rPr lang="en-GB" dirty="0"/>
              <a:t>It represents a significant restatement of classical natural law doctrine, especially its application of analytical jurisprudence to a theory that, as we shall see, is normally regarded as its opposite.</a:t>
            </a:r>
          </a:p>
        </p:txBody>
      </p:sp>
    </p:spTree>
    <p:extLst>
      <p:ext uri="{BB962C8B-B14F-4D97-AF65-F5344CB8AC3E}">
        <p14:creationId xmlns:p14="http://schemas.microsoft.com/office/powerpoint/2010/main" val="406426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err="1"/>
              <a:t>Finnis</a:t>
            </a:r>
            <a:r>
              <a:rPr lang="en-GB" dirty="0"/>
              <a:t> prefers an Aristotelian foundation: what constitutes a worthwhile, valuable, desirable life? And his menu contains what he calls the seven ‘basic forms of human flourishing’: </a:t>
            </a:r>
          </a:p>
          <a:p>
            <a:pPr marL="457200" indent="-457200">
              <a:buFont typeface="+mj-lt"/>
              <a:buAutoNum type="arabicPeriod"/>
            </a:pPr>
            <a:r>
              <a:rPr lang="en-GB" dirty="0"/>
              <a:t>1. Life</a:t>
            </a:r>
          </a:p>
          <a:p>
            <a:pPr marL="457200" indent="-457200">
              <a:buFont typeface="+mj-lt"/>
              <a:buAutoNum type="arabicPeriod"/>
            </a:pPr>
            <a:r>
              <a:rPr lang="en-GB" dirty="0"/>
              <a:t>2. Knowledge</a:t>
            </a:r>
          </a:p>
          <a:p>
            <a:pPr marL="457200" indent="-457200">
              <a:buFont typeface="+mj-lt"/>
              <a:buAutoNum type="arabicPeriod"/>
            </a:pPr>
            <a:r>
              <a:rPr lang="en-GB" dirty="0"/>
              <a:t>3. Play</a:t>
            </a:r>
          </a:p>
          <a:p>
            <a:pPr marL="457200" indent="-457200">
              <a:buFont typeface="+mj-lt"/>
              <a:buAutoNum type="arabicPeriod"/>
            </a:pPr>
            <a:r>
              <a:rPr lang="en-GB" dirty="0"/>
              <a:t>4. Aesthetic experience</a:t>
            </a:r>
          </a:p>
          <a:p>
            <a:pPr marL="457200" indent="-457200">
              <a:buFont typeface="+mj-lt"/>
              <a:buAutoNum type="arabicPeriod"/>
            </a:pPr>
            <a:r>
              <a:rPr lang="en-GB" dirty="0"/>
              <a:t>5. Sociability (friendship)</a:t>
            </a:r>
          </a:p>
          <a:p>
            <a:pPr marL="457200" indent="-457200">
              <a:buFont typeface="+mj-lt"/>
              <a:buAutoNum type="arabicPeriod"/>
            </a:pPr>
            <a:r>
              <a:rPr lang="en-GB" dirty="0"/>
              <a:t>6. Practical reasonableness</a:t>
            </a:r>
          </a:p>
          <a:p>
            <a:pPr marL="457200" indent="-457200">
              <a:buFont typeface="+mj-lt"/>
              <a:buAutoNum type="arabicPeriod"/>
            </a:pPr>
            <a:r>
              <a:rPr lang="en-GB" dirty="0"/>
              <a:t>7. ‘Religion’</a:t>
            </a:r>
          </a:p>
        </p:txBody>
      </p:sp>
    </p:spTree>
    <p:extLst>
      <p:ext uri="{BB962C8B-B14F-4D97-AF65-F5344CB8AC3E}">
        <p14:creationId xmlns:p14="http://schemas.microsoft.com/office/powerpoint/2010/main" val="315995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lstStyle/>
          <a:p>
            <a:pPr algn="just"/>
            <a:r>
              <a:rPr lang="en-GB" dirty="0"/>
              <a:t>These are the essential features that contribute to a fulfilling life. Each is universal in that it governs all human societies at all times, and each has intrinsic value in that it should be valued for its own sake and not merely to achieve some other good. The purpose of moral beliefs is to provide an ethical structure to the pursuit of these basic goods.</a:t>
            </a:r>
          </a:p>
          <a:p>
            <a:pPr algn="just"/>
            <a:r>
              <a:rPr lang="en-US" dirty="0"/>
              <a:t>To flourish as human beings, we require these basic goods, though one could easily add to this list. Note that by ‘religion’, </a:t>
            </a:r>
            <a:r>
              <a:rPr lang="en-US" dirty="0" err="1"/>
              <a:t>Finnis</a:t>
            </a:r>
            <a:r>
              <a:rPr lang="en-US" dirty="0"/>
              <a:t> does not mean organized religion, but the need for spiritual experience. These seven basic goods are combined by </a:t>
            </a:r>
            <a:r>
              <a:rPr lang="en-US" dirty="0" err="1"/>
              <a:t>Finnis</a:t>
            </a:r>
            <a:r>
              <a:rPr lang="en-US" dirty="0"/>
              <a:t> with the following nine ‘basic requirements of practical reasonableness’:</a:t>
            </a:r>
          </a:p>
          <a:p>
            <a:pPr algn="just"/>
            <a:endParaRPr lang="en-GB" dirty="0"/>
          </a:p>
        </p:txBody>
      </p:sp>
    </p:spTree>
    <p:extLst>
      <p:ext uri="{BB962C8B-B14F-4D97-AF65-F5344CB8AC3E}">
        <p14:creationId xmlns:p14="http://schemas.microsoft.com/office/powerpoint/2010/main" val="1871101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Finnis</a:t>
            </a:r>
            <a:br>
              <a:rPr lang="en-GB" dirty="0">
                <a:solidFill>
                  <a:prstClr val="black"/>
                </a:solidFill>
              </a:rPr>
            </a:br>
            <a:r>
              <a:rPr lang="en-GB" dirty="0">
                <a:solidFill>
                  <a:prstClr val="black"/>
                </a:solidFill>
                <a:highlight>
                  <a:srgbClr val="FFFF00"/>
                </a:highlight>
              </a:rPr>
              <a:t>RECONSIDER</a:t>
            </a:r>
            <a:endParaRPr lang="en-GB" dirty="0">
              <a:highlight>
                <a:srgbClr val="FFFF00"/>
              </a:highlight>
            </a:endParaRPr>
          </a:p>
        </p:txBody>
      </p:sp>
      <p:sp>
        <p:nvSpPr>
          <p:cNvPr id="3" name="Content Placeholder 2"/>
          <p:cNvSpPr>
            <a:spLocks noGrp="1"/>
          </p:cNvSpPr>
          <p:nvPr>
            <p:ph idx="1"/>
          </p:nvPr>
        </p:nvSpPr>
        <p:spPr/>
        <p:txBody>
          <a:bodyPr>
            <a:normAutofit fontScale="85000" lnSpcReduction="20000"/>
          </a:bodyPr>
          <a:lstStyle/>
          <a:p>
            <a:pPr marL="457200" indent="-457200">
              <a:buFont typeface="+mj-lt"/>
              <a:buAutoNum type="arabicPeriod"/>
            </a:pPr>
            <a:r>
              <a:rPr lang="en-GB" dirty="0"/>
              <a:t> The active pursuit of goods</a:t>
            </a:r>
          </a:p>
          <a:p>
            <a:pPr marL="457200" indent="-457200">
              <a:buFont typeface="+mj-lt"/>
              <a:buAutoNum type="arabicPeriod"/>
            </a:pPr>
            <a:r>
              <a:rPr lang="en-GB" dirty="0"/>
              <a:t>A coherent plan of life</a:t>
            </a:r>
          </a:p>
          <a:p>
            <a:pPr marL="457200" indent="-457200">
              <a:buFont typeface="+mj-lt"/>
              <a:buAutoNum type="arabicPeriod"/>
            </a:pPr>
            <a:r>
              <a:rPr lang="en-GB" dirty="0"/>
              <a:t>No arbitrary preference among values</a:t>
            </a:r>
          </a:p>
          <a:p>
            <a:pPr marL="457200" indent="-457200">
              <a:buFont typeface="+mj-lt"/>
              <a:buAutoNum type="arabicPeriod"/>
            </a:pPr>
            <a:r>
              <a:rPr lang="en-GB" dirty="0"/>
              <a:t>No arbitrary preference among persons</a:t>
            </a:r>
          </a:p>
          <a:p>
            <a:pPr marL="457200" indent="-457200">
              <a:buFont typeface="+mj-lt"/>
              <a:buAutoNum type="arabicPeriod"/>
            </a:pPr>
            <a:r>
              <a:rPr lang="en-GB" dirty="0"/>
              <a:t>Detachment and commitment</a:t>
            </a:r>
          </a:p>
          <a:p>
            <a:pPr marL="457200" indent="-457200">
              <a:buFont typeface="+mj-lt"/>
              <a:buAutoNum type="arabicPeriod"/>
            </a:pPr>
            <a:r>
              <a:rPr lang="en-GB" dirty="0"/>
              <a:t>The (limited) relevance of consequences: efficiency within reason</a:t>
            </a:r>
          </a:p>
          <a:p>
            <a:pPr marL="457200" indent="-457200">
              <a:buFont typeface="+mj-lt"/>
              <a:buAutoNum type="arabicPeriod"/>
            </a:pPr>
            <a:r>
              <a:rPr lang="en-GB" dirty="0"/>
              <a:t>Respect for every basic value in every act</a:t>
            </a:r>
          </a:p>
          <a:p>
            <a:pPr marL="457200" indent="-457200">
              <a:buFont typeface="+mj-lt"/>
              <a:buAutoNum type="arabicPeriod"/>
            </a:pPr>
            <a:r>
              <a:rPr lang="en-GB" dirty="0"/>
              <a:t>The requirements of the common good</a:t>
            </a:r>
          </a:p>
          <a:p>
            <a:pPr marL="457200" indent="-457200">
              <a:buFont typeface="+mj-lt"/>
              <a:buAutoNum type="arabicPeriod"/>
            </a:pPr>
            <a:r>
              <a:rPr lang="en-GB" dirty="0"/>
              <a:t>Following one’s conscience</a:t>
            </a:r>
          </a:p>
        </p:txBody>
      </p:sp>
    </p:spTree>
    <p:extLst>
      <p:ext uri="{BB962C8B-B14F-4D97-AF65-F5344CB8AC3E}">
        <p14:creationId xmlns:p14="http://schemas.microsoft.com/office/powerpoint/2010/main" val="4273180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Naturalists john </a:t>
            </a:r>
            <a:r>
              <a:rPr lang="en-GB" dirty="0" err="1">
                <a:solidFill>
                  <a:prstClr val="black"/>
                </a:solidFill>
              </a:rPr>
              <a:t>Finnis</a:t>
            </a:r>
            <a:endParaRPr lang="en-GB" dirty="0"/>
          </a:p>
        </p:txBody>
      </p:sp>
      <p:sp>
        <p:nvSpPr>
          <p:cNvPr id="3" name="Content Placeholder 2"/>
          <p:cNvSpPr>
            <a:spLocks noGrp="1"/>
          </p:cNvSpPr>
          <p:nvPr>
            <p:ph idx="1"/>
          </p:nvPr>
        </p:nvSpPr>
        <p:spPr/>
        <p:txBody>
          <a:bodyPr/>
          <a:lstStyle/>
          <a:p>
            <a:pPr algn="just"/>
            <a:r>
              <a:rPr lang="en-GB" dirty="0"/>
              <a:t>The overriding rationale of natural law theory thus seems to be, as </a:t>
            </a:r>
            <a:r>
              <a:rPr lang="en-GB" dirty="0" err="1"/>
              <a:t>Finnis</a:t>
            </a:r>
            <a:r>
              <a:rPr lang="en-GB" dirty="0"/>
              <a:t> says, to establish </a:t>
            </a:r>
            <a:r>
              <a:rPr lang="en-GB" b="1" dirty="0"/>
              <a:t>‘what is really good for human persons’. </a:t>
            </a:r>
            <a:r>
              <a:rPr lang="en-GB" dirty="0"/>
              <a:t>We cannot pursue human goods until we have a community. And the authority of a leader derives from his serving the best interests of that community. </a:t>
            </a:r>
          </a:p>
          <a:p>
            <a:pPr algn="just"/>
            <a:r>
              <a:rPr lang="en-GB" b="1" dirty="0"/>
              <a:t>Hence, should he enact unjust laws, because they militate against the common good, they would lack the direct moral authority to bind.</a:t>
            </a:r>
          </a:p>
        </p:txBody>
      </p:sp>
    </p:spTree>
    <p:extLst>
      <p:ext uri="{BB962C8B-B14F-4D97-AF65-F5344CB8AC3E}">
        <p14:creationId xmlns:p14="http://schemas.microsoft.com/office/powerpoint/2010/main" val="3695800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Natural theory</a:t>
            </a:r>
          </a:p>
        </p:txBody>
      </p:sp>
      <p:sp>
        <p:nvSpPr>
          <p:cNvPr id="3" name="Content Placeholder 2"/>
          <p:cNvSpPr>
            <a:spLocks noGrp="1"/>
          </p:cNvSpPr>
          <p:nvPr>
            <p:ph idx="1"/>
          </p:nvPr>
        </p:nvSpPr>
        <p:spPr/>
        <p:txBody>
          <a:bodyPr>
            <a:normAutofit/>
          </a:bodyPr>
          <a:lstStyle/>
          <a:p>
            <a:pPr lvl="0" algn="just">
              <a:buClr>
                <a:srgbClr val="B71E42"/>
              </a:buClr>
            </a:pPr>
            <a:r>
              <a:rPr lang="en-US" dirty="0">
                <a:solidFill>
                  <a:prstClr val="black"/>
                </a:solidFill>
              </a:rPr>
              <a:t>How would you apply natural law theory to the following cases?</a:t>
            </a:r>
            <a:endParaRPr lang="en-US" b="1" dirty="0">
              <a:solidFill>
                <a:prstClr val="black"/>
              </a:solidFill>
            </a:endParaRPr>
          </a:p>
          <a:p>
            <a:pPr lvl="0">
              <a:buClr>
                <a:srgbClr val="B71E42"/>
              </a:buClr>
            </a:pPr>
            <a:r>
              <a:rPr lang="en-US" b="1" dirty="0">
                <a:solidFill>
                  <a:prstClr val="black"/>
                </a:solidFill>
              </a:rPr>
              <a:t>RAJAN PATEL v ATTORNEY GENERAL [2002] ZR 59 </a:t>
            </a:r>
          </a:p>
          <a:p>
            <a:pPr lvl="0" algn="just">
              <a:buClr>
                <a:srgbClr val="B71E42"/>
              </a:buClr>
            </a:pPr>
            <a:r>
              <a:rPr lang="en-GB" i="1" dirty="0">
                <a:solidFill>
                  <a:prstClr val="black"/>
                </a:solidFill>
              </a:rPr>
              <a:t>“Where goods are sold in the market, according to the usage of the market, the buyer caries good title to the goods provided that he buys them in good faith and without notice of any defect or want of title on the part of the seller. (iii) A market overt is defined as an open, public and legally constituted place”  But you cannot buy stolen goods in market overt. </a:t>
            </a:r>
          </a:p>
          <a:p>
            <a:pPr lvl="0" algn="just">
              <a:buClr>
                <a:srgbClr val="B71E42"/>
              </a:buClr>
            </a:pPr>
            <a:endParaRPr lang="en-GB" b="1" dirty="0">
              <a:solidFill>
                <a:prstClr val="black"/>
              </a:solidFill>
            </a:endParaRPr>
          </a:p>
        </p:txBody>
      </p:sp>
    </p:spTree>
    <p:extLst>
      <p:ext uri="{BB962C8B-B14F-4D97-AF65-F5344CB8AC3E}">
        <p14:creationId xmlns:p14="http://schemas.microsoft.com/office/powerpoint/2010/main" val="2675296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What is natural law?</a:t>
            </a:r>
          </a:p>
        </p:txBody>
      </p:sp>
      <p:sp>
        <p:nvSpPr>
          <p:cNvPr id="3" name="Content Placeholder 2"/>
          <p:cNvSpPr>
            <a:spLocks noGrp="1"/>
          </p:cNvSpPr>
          <p:nvPr>
            <p:ph idx="1"/>
          </p:nvPr>
        </p:nvSpPr>
        <p:spPr/>
        <p:txBody>
          <a:bodyPr/>
          <a:lstStyle/>
          <a:p>
            <a:r>
              <a:rPr lang="en-GB" dirty="0"/>
              <a:t>‘The best description of natural law’, according to one leading natural lawyer, </a:t>
            </a:r>
            <a:r>
              <a:rPr lang="en-GB" b="1" dirty="0"/>
              <a:t>‘is that it provides a name for the point of intersection between law and morals.’ </a:t>
            </a:r>
            <a:r>
              <a:rPr lang="en-GB" dirty="0"/>
              <a:t>Its main claim, put simply, is that what naturally is, ought to be.</a:t>
            </a:r>
          </a:p>
          <a:p>
            <a:r>
              <a:rPr lang="en-GB" dirty="0"/>
              <a:t>In his widely acclaimed book Natural Law and Natural Rights, John </a:t>
            </a:r>
            <a:r>
              <a:rPr lang="en-GB" dirty="0" err="1"/>
              <a:t>Finnis</a:t>
            </a:r>
            <a:r>
              <a:rPr lang="en-GB" dirty="0"/>
              <a:t> asserts that </a:t>
            </a:r>
            <a:r>
              <a:rPr lang="en-GB" b="1" dirty="0"/>
              <a:t>‘when we attempt to explain what law is, we make assumptions, willy-nilly, about what is ‘good’</a:t>
            </a:r>
          </a:p>
        </p:txBody>
      </p:sp>
    </p:spTree>
    <p:extLst>
      <p:ext uri="{BB962C8B-B14F-4D97-AF65-F5344CB8AC3E}">
        <p14:creationId xmlns:p14="http://schemas.microsoft.com/office/powerpoint/2010/main" val="36286017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 theory</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a:p>
          <a:p>
            <a:r>
              <a:rPr lang="en-US" dirty="0" err="1"/>
              <a:t>Lwali</a:t>
            </a:r>
            <a:r>
              <a:rPr lang="en-US" dirty="0"/>
              <a:t> and Others v </a:t>
            </a:r>
            <a:r>
              <a:rPr lang="en-US" dirty="0" err="1"/>
              <a:t>Mumbi</a:t>
            </a:r>
            <a:r>
              <a:rPr lang="en-US" dirty="0"/>
              <a:t> (SCZ 7 of 2009) [2009] ZMSC 161 (31 March 2009) the supreme court said  </a:t>
            </a:r>
          </a:p>
          <a:p>
            <a:r>
              <a:rPr lang="en-US" b="1" dirty="0"/>
              <a:t>“We all know that laws evolve from good morals and wishes of the society and once these are enacted into law it becomes, not only a moral duty, but a legal duty of the society to obey”</a:t>
            </a:r>
          </a:p>
          <a:p>
            <a:pPr marL="0" indent="0">
              <a:buNone/>
            </a:pPr>
            <a:endParaRPr lang="en-US" dirty="0"/>
          </a:p>
          <a:p>
            <a:r>
              <a:rPr lang="en-US" dirty="0"/>
              <a:t>Nuremberg trials and article 11(2) of the Universal Declaration of Human Rights. Retrospective application of laws. </a:t>
            </a:r>
          </a:p>
        </p:txBody>
      </p:sp>
    </p:spTree>
    <p:extLst>
      <p:ext uri="{BB962C8B-B14F-4D97-AF65-F5344CB8AC3E}">
        <p14:creationId xmlns:p14="http://schemas.microsoft.com/office/powerpoint/2010/main" val="10086125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Natural theory</a:t>
            </a:r>
            <a:endParaRPr lang="en-US" dirty="0"/>
          </a:p>
        </p:txBody>
      </p:sp>
      <p:sp>
        <p:nvSpPr>
          <p:cNvPr id="3" name="Content Placeholder 2"/>
          <p:cNvSpPr>
            <a:spLocks noGrp="1"/>
          </p:cNvSpPr>
          <p:nvPr>
            <p:ph idx="1"/>
          </p:nvPr>
        </p:nvSpPr>
        <p:spPr/>
        <p:txBody>
          <a:bodyPr/>
          <a:lstStyle/>
          <a:p>
            <a:r>
              <a:rPr lang="en-US" dirty="0"/>
              <a:t>COUNCIL OF CIVIL SERVICE UNION V. MINISTER FOR THE CIVIL SERVICE (4), where Lord </a:t>
            </a:r>
            <a:r>
              <a:rPr lang="en-US" dirty="0" err="1"/>
              <a:t>Diplock</a:t>
            </a:r>
            <a:r>
              <a:rPr lang="en-US" dirty="0"/>
              <a:t> said that: </a:t>
            </a:r>
          </a:p>
          <a:p>
            <a:r>
              <a:rPr lang="en-US" b="1" dirty="0"/>
              <a:t>"Irrationality applies to a decision which is so outrageous in its defiance of logic or of the accepted moral standards that no sensible person who had applied his mind to the question to be decided could have arrived at it." </a:t>
            </a:r>
          </a:p>
        </p:txBody>
      </p:sp>
    </p:spTree>
    <p:extLst>
      <p:ext uri="{BB962C8B-B14F-4D97-AF65-F5344CB8AC3E}">
        <p14:creationId xmlns:p14="http://schemas.microsoft.com/office/powerpoint/2010/main" val="3081843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What is natural law?</a:t>
            </a:r>
          </a:p>
        </p:txBody>
      </p:sp>
      <p:sp>
        <p:nvSpPr>
          <p:cNvPr id="3" name="Content Placeholder 2"/>
          <p:cNvSpPr>
            <a:spLocks noGrp="1"/>
          </p:cNvSpPr>
          <p:nvPr>
            <p:ph idx="1"/>
          </p:nvPr>
        </p:nvSpPr>
        <p:spPr>
          <a:xfrm>
            <a:off x="0" y="2082018"/>
            <a:ext cx="12191999" cy="3971463"/>
          </a:xfrm>
        </p:spPr>
        <p:txBody>
          <a:bodyPr/>
          <a:lstStyle/>
          <a:p>
            <a:r>
              <a:rPr lang="en-GB" dirty="0"/>
              <a:t>The </a:t>
            </a:r>
            <a:r>
              <a:rPr lang="en-GB" dirty="0">
                <a:highlight>
                  <a:srgbClr val="FFFF00"/>
                </a:highlight>
              </a:rPr>
              <a:t>Roman lawyer, Cicero,</a:t>
            </a:r>
            <a:r>
              <a:rPr lang="en-GB" dirty="0"/>
              <a:t> drawing on Stoic philosophy, usefully identified the three main components of any natural law philosophy:</a:t>
            </a:r>
          </a:p>
          <a:p>
            <a:pPr algn="just"/>
            <a:r>
              <a:rPr lang="en-GB" b="1" dirty="0"/>
              <a:t>“True law is right reason in agreement with Nature; it is of </a:t>
            </a:r>
            <a:r>
              <a:rPr lang="en-GB" b="1" dirty="0">
                <a:solidFill>
                  <a:srgbClr val="FF0000"/>
                </a:solidFill>
              </a:rPr>
              <a:t>universal application</a:t>
            </a:r>
            <a:r>
              <a:rPr lang="en-GB" b="1" dirty="0"/>
              <a:t>, </a:t>
            </a:r>
            <a:r>
              <a:rPr lang="en-GB" b="1" dirty="0">
                <a:solidFill>
                  <a:srgbClr val="FF0000"/>
                </a:solidFill>
              </a:rPr>
              <a:t>unchanging</a:t>
            </a:r>
            <a:r>
              <a:rPr lang="en-GB" b="1" dirty="0"/>
              <a:t> and </a:t>
            </a:r>
            <a:r>
              <a:rPr lang="en-GB" b="1" dirty="0">
                <a:solidFill>
                  <a:srgbClr val="FF0000"/>
                </a:solidFill>
              </a:rPr>
              <a:t>everlasting</a:t>
            </a:r>
            <a:r>
              <a:rPr lang="en-GB" b="1" dirty="0"/>
              <a:t>. . . . It is a sin to try to alter this law, nor is it allowable to attempt to repeal any part of it, and it is impossible to abolish it entirely. . . . [God] is the author of this law, its promulgator, and its enforcing judge.”</a:t>
            </a:r>
          </a:p>
          <a:p>
            <a:pPr algn="just"/>
            <a:endParaRPr lang="en-GB" b="1" dirty="0"/>
          </a:p>
          <a:p>
            <a:pPr algn="just"/>
            <a:r>
              <a:rPr lang="en-GB" b="1" dirty="0"/>
              <a:t>CONSIDER THE EXAMPLE SAME SEX MARRIAGES AND ABORTION??????????</a:t>
            </a:r>
          </a:p>
        </p:txBody>
      </p:sp>
    </p:spTree>
    <p:extLst>
      <p:ext uri="{BB962C8B-B14F-4D97-AF65-F5344CB8AC3E}">
        <p14:creationId xmlns:p14="http://schemas.microsoft.com/office/powerpoint/2010/main" val="80073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What is natural law?</a:t>
            </a:r>
            <a:endParaRPr lang="en-GB" dirty="0"/>
          </a:p>
        </p:txBody>
      </p:sp>
      <p:sp>
        <p:nvSpPr>
          <p:cNvPr id="3" name="Content Placeholder 2"/>
          <p:cNvSpPr>
            <a:spLocks noGrp="1"/>
          </p:cNvSpPr>
          <p:nvPr>
            <p:ph idx="1"/>
          </p:nvPr>
        </p:nvSpPr>
        <p:spPr/>
        <p:txBody>
          <a:bodyPr/>
          <a:lstStyle/>
          <a:p>
            <a:r>
              <a:rPr lang="en-GB" b="1" dirty="0"/>
              <a:t>This underlines natural law’s universality and immutability, its standing as a ‘higher’ law, and its discoverability by reason (it is in this sense ‘natural’)</a:t>
            </a:r>
          </a:p>
        </p:txBody>
      </p:sp>
    </p:spTree>
    <p:extLst>
      <p:ext uri="{BB962C8B-B14F-4D97-AF65-F5344CB8AC3E}">
        <p14:creationId xmlns:p14="http://schemas.microsoft.com/office/powerpoint/2010/main" val="424099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Catholic church </a:t>
            </a:r>
          </a:p>
        </p:txBody>
      </p:sp>
      <p:sp>
        <p:nvSpPr>
          <p:cNvPr id="3" name="Content Placeholder 2"/>
          <p:cNvSpPr>
            <a:spLocks noGrp="1"/>
          </p:cNvSpPr>
          <p:nvPr>
            <p:ph idx="1"/>
          </p:nvPr>
        </p:nvSpPr>
        <p:spPr/>
        <p:txBody>
          <a:bodyPr/>
          <a:lstStyle/>
          <a:p>
            <a:r>
              <a:rPr lang="en-GB" dirty="0"/>
              <a:t>The Catholic Church gave expression to the full-blown philosophy of natural law, as we understand it today. As early as the 5th century, St Augustine asked, ‘</a:t>
            </a:r>
            <a:r>
              <a:rPr lang="en-GB" b="1" dirty="0"/>
              <a:t>What are States without justice, but robber  Natural law bands enlarged?</a:t>
            </a:r>
          </a:p>
        </p:txBody>
      </p:sp>
    </p:spTree>
    <p:extLst>
      <p:ext uri="{BB962C8B-B14F-4D97-AF65-F5344CB8AC3E}">
        <p14:creationId xmlns:p14="http://schemas.microsoft.com/office/powerpoint/2010/main" val="145657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Catholic church </a:t>
            </a:r>
          </a:p>
        </p:txBody>
      </p:sp>
      <p:sp>
        <p:nvSpPr>
          <p:cNvPr id="3" name="Content Placeholder 2"/>
          <p:cNvSpPr>
            <a:spLocks noGrp="1"/>
          </p:cNvSpPr>
          <p:nvPr>
            <p:ph idx="1"/>
          </p:nvPr>
        </p:nvSpPr>
        <p:spPr>
          <a:xfrm>
            <a:off x="0" y="1853754"/>
            <a:ext cx="12191999" cy="5004246"/>
          </a:xfrm>
        </p:spPr>
        <p:txBody>
          <a:bodyPr>
            <a:normAutofit/>
          </a:bodyPr>
          <a:lstStyle/>
          <a:p>
            <a:pPr algn="just"/>
            <a:r>
              <a:rPr lang="en-GB" dirty="0"/>
              <a:t>But the leading exposition of natural law is to be found in the writings of the Dominican, St Thomas Aquinas (1225– 74), whose principal work </a:t>
            </a:r>
            <a:r>
              <a:rPr lang="en-GB" i="1" dirty="0"/>
              <a:t>Summa </a:t>
            </a:r>
            <a:r>
              <a:rPr lang="en-GB" i="1" dirty="0" err="1"/>
              <a:t>Theologiae</a:t>
            </a:r>
            <a:r>
              <a:rPr lang="en-GB" i="1" dirty="0"/>
              <a:t> </a:t>
            </a:r>
            <a:r>
              <a:rPr lang="en-GB" dirty="0"/>
              <a:t>contains the most comprehensive statement of Christian doctrine on the subject.  He distinguishes between four categories of law: </a:t>
            </a:r>
          </a:p>
          <a:p>
            <a:pPr marL="457200" indent="-457200" algn="just">
              <a:buFont typeface="+mj-lt"/>
              <a:buAutoNum type="arabicPeriod"/>
            </a:pPr>
            <a:r>
              <a:rPr lang="en-GB" b="1" dirty="0"/>
              <a:t>the eternal law (divine reason known only to God), </a:t>
            </a:r>
            <a:r>
              <a:rPr lang="en-US" altLang="en-US" dirty="0">
                <a:highlight>
                  <a:srgbClr val="FFFF00"/>
                </a:highlight>
              </a:rPr>
              <a:t>According to St Augustine nothing which is just is to be found in positive law (</a:t>
            </a:r>
            <a:r>
              <a:rPr lang="en-US" altLang="en-US" dirty="0" err="1">
                <a:highlight>
                  <a:srgbClr val="FFFF00"/>
                </a:highlight>
              </a:rPr>
              <a:t>lex</a:t>
            </a:r>
            <a:r>
              <a:rPr lang="en-US" altLang="en-US" dirty="0">
                <a:highlight>
                  <a:srgbClr val="FFFF00"/>
                </a:highlight>
              </a:rPr>
              <a:t> temporalis).</a:t>
            </a:r>
            <a:endParaRPr lang="en-GB" b="1" dirty="0"/>
          </a:p>
          <a:p>
            <a:pPr marL="457200" indent="-457200" algn="just">
              <a:buFont typeface="+mj-lt"/>
              <a:buAutoNum type="arabicPeriod"/>
            </a:pPr>
            <a:r>
              <a:rPr lang="en-GB" b="1" dirty="0"/>
              <a:t>natural law (the participation of the eternal law in rational creatures, discoverable by reason), </a:t>
            </a:r>
          </a:p>
          <a:p>
            <a:pPr marL="457200" indent="-457200" algn="just">
              <a:buFont typeface="+mj-lt"/>
              <a:buAutoNum type="arabicPeriod"/>
            </a:pPr>
            <a:r>
              <a:rPr lang="en-GB" b="1" dirty="0"/>
              <a:t>divine law (revealed in the scriptures), and </a:t>
            </a:r>
          </a:p>
          <a:p>
            <a:pPr marL="457200" indent="-457200" algn="just">
              <a:buFont typeface="+mj-lt"/>
              <a:buAutoNum type="arabicPeriod"/>
            </a:pPr>
            <a:r>
              <a:rPr lang="en-GB" b="1" dirty="0"/>
              <a:t>human law (supported by reason, and enacted for the common good).</a:t>
            </a:r>
          </a:p>
        </p:txBody>
      </p:sp>
    </p:spTree>
    <p:extLst>
      <p:ext uri="{BB962C8B-B14F-4D97-AF65-F5344CB8AC3E}">
        <p14:creationId xmlns:p14="http://schemas.microsoft.com/office/powerpoint/2010/main" val="377440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Catholic church </a:t>
            </a:r>
            <a:endParaRPr lang="en-GB" dirty="0"/>
          </a:p>
        </p:txBody>
      </p:sp>
      <p:sp>
        <p:nvSpPr>
          <p:cNvPr id="3" name="Content Placeholder 2"/>
          <p:cNvSpPr>
            <a:spLocks noGrp="1"/>
          </p:cNvSpPr>
          <p:nvPr>
            <p:ph idx="1"/>
          </p:nvPr>
        </p:nvSpPr>
        <p:spPr>
          <a:xfrm>
            <a:off x="0" y="1853754"/>
            <a:ext cx="12191999" cy="5004246"/>
          </a:xfrm>
        </p:spPr>
        <p:txBody>
          <a:bodyPr/>
          <a:lstStyle/>
          <a:p>
            <a:r>
              <a:rPr lang="en-GB" dirty="0"/>
              <a:t>One aspect of Aquinas’s theory has attracted particular attention and controversy. He states that a ‘law’ that fails to conform to natural or divine law is not a law at all. This is usually expressed as </a:t>
            </a:r>
            <a:r>
              <a:rPr lang="en-GB" i="1" dirty="0" err="1"/>
              <a:t>lex</a:t>
            </a:r>
            <a:r>
              <a:rPr lang="en-GB" i="1" dirty="0"/>
              <a:t> </a:t>
            </a:r>
            <a:r>
              <a:rPr lang="en-GB" i="1" dirty="0" err="1"/>
              <a:t>iniusta</a:t>
            </a:r>
            <a:r>
              <a:rPr lang="en-GB" i="1" dirty="0"/>
              <a:t> non </a:t>
            </a:r>
            <a:r>
              <a:rPr lang="en-GB" i="1" dirty="0" err="1"/>
              <a:t>est</a:t>
            </a:r>
            <a:r>
              <a:rPr lang="en-GB" i="1" dirty="0"/>
              <a:t> </a:t>
            </a:r>
            <a:r>
              <a:rPr lang="en-GB" i="1" dirty="0" err="1"/>
              <a:t>lex</a:t>
            </a:r>
            <a:r>
              <a:rPr lang="en-GB" i="1" dirty="0"/>
              <a:t> (an unjust law is not law)</a:t>
            </a:r>
          </a:p>
          <a:p>
            <a:r>
              <a:rPr lang="en-GB" dirty="0"/>
              <a:t>Aquinas who seems to have meant that laws which conflict with the requirements of natural law lose their power to bind morally. A government, in other words, that abuses its authority by enacting laws which are unjust (unreasonable or against the common good) forfeits its right to be obeyed because it lacks moral authority. </a:t>
            </a:r>
            <a:r>
              <a:rPr lang="en-GB" b="1" dirty="0"/>
              <a:t>Could this explain why the constitution of Zambia has failed to stand the test of time? </a:t>
            </a:r>
            <a:r>
              <a:rPr lang="en-GB" b="1" dirty="0">
                <a:highlight>
                  <a:srgbClr val="FFFF00"/>
                </a:highlight>
              </a:rPr>
              <a:t>The constitution does not appeal to the morals of the citizens of the country…arguably </a:t>
            </a:r>
            <a:r>
              <a:rPr lang="en-GB" b="1" dirty="0">
                <a:solidFill>
                  <a:srgbClr val="FF0000"/>
                </a:solidFill>
                <a:highlight>
                  <a:srgbClr val="FFFF00"/>
                </a:highlight>
              </a:rPr>
              <a:t>RECONSIDER</a:t>
            </a:r>
          </a:p>
          <a:p>
            <a:endParaRPr lang="en-GB" b="1" i="1" dirty="0"/>
          </a:p>
        </p:txBody>
      </p:sp>
    </p:spTree>
    <p:extLst>
      <p:ext uri="{BB962C8B-B14F-4D97-AF65-F5344CB8AC3E}">
        <p14:creationId xmlns:p14="http://schemas.microsoft.com/office/powerpoint/2010/main" val="3285777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Natural law and revolutions</a:t>
            </a:r>
          </a:p>
        </p:txBody>
      </p:sp>
      <p:sp>
        <p:nvSpPr>
          <p:cNvPr id="3" name="Content Placeholder 2"/>
          <p:cNvSpPr>
            <a:spLocks noGrp="1"/>
          </p:cNvSpPr>
          <p:nvPr>
            <p:ph idx="1"/>
          </p:nvPr>
        </p:nvSpPr>
        <p:spPr/>
        <p:txBody>
          <a:bodyPr>
            <a:normAutofit fontScale="92500"/>
          </a:bodyPr>
          <a:lstStyle/>
          <a:p>
            <a:pPr algn="just"/>
            <a:r>
              <a:rPr lang="en-GB" dirty="0"/>
              <a:t> The principles of natural law have been used to justify revolutions – especially the American and the French – on the ground that the law infringed individuals’ natural rights. </a:t>
            </a:r>
          </a:p>
          <a:p>
            <a:pPr algn="just"/>
            <a:r>
              <a:rPr lang="en-GB" dirty="0"/>
              <a:t>Thus in America the revolution against British colonial rule was based on an appeal to the natural rights of all Americans, in the lofty words of the </a:t>
            </a:r>
            <a:r>
              <a:rPr lang="en-GB" b="1" dirty="0"/>
              <a:t>Declaration of Independence of 1776</a:t>
            </a:r>
            <a:r>
              <a:rPr lang="en-GB" dirty="0"/>
              <a:t>, to ‘</a:t>
            </a:r>
            <a:r>
              <a:rPr lang="en-GB" b="1" dirty="0"/>
              <a:t>life, liberty and the pursuit of happiness’.</a:t>
            </a:r>
            <a:r>
              <a:rPr lang="en-GB" dirty="0"/>
              <a:t> As the Declaration puts it, ‘</a:t>
            </a:r>
            <a:r>
              <a:rPr lang="en-GB" b="1" dirty="0"/>
              <a:t>We hold these truths to be self-evident, that all men are created equal, that they are endowed by their Creator with certain unalienable rights.’ </a:t>
            </a:r>
          </a:p>
          <a:p>
            <a:pPr algn="just"/>
            <a:r>
              <a:rPr lang="en-GB" dirty="0"/>
              <a:t>Similarly inspiring sentiments were included in the French </a:t>
            </a:r>
            <a:r>
              <a:rPr lang="en-GB" dirty="0" err="1"/>
              <a:t>Déclaration</a:t>
            </a:r>
            <a:r>
              <a:rPr lang="en-GB" dirty="0"/>
              <a:t> des droits de </a:t>
            </a:r>
            <a:r>
              <a:rPr lang="en-GB" dirty="0" err="1"/>
              <a:t>l’homme</a:t>
            </a:r>
            <a:r>
              <a:rPr lang="en-GB" dirty="0"/>
              <a:t> et du </a:t>
            </a:r>
            <a:r>
              <a:rPr lang="en-GB" dirty="0" err="1"/>
              <a:t>citoyen</a:t>
            </a:r>
            <a:r>
              <a:rPr lang="en-GB" dirty="0"/>
              <a:t> of 26 August 1789 which refers to certain </a:t>
            </a:r>
            <a:r>
              <a:rPr lang="en-GB" b="1" dirty="0"/>
              <a:t>‘natural rights’ of mankind</a:t>
            </a:r>
            <a:r>
              <a:rPr lang="en-GB" dirty="0"/>
              <a:t>.</a:t>
            </a:r>
          </a:p>
        </p:txBody>
      </p:sp>
    </p:spTree>
    <p:extLst>
      <p:ext uri="{BB962C8B-B14F-4D97-AF65-F5344CB8AC3E}">
        <p14:creationId xmlns:p14="http://schemas.microsoft.com/office/powerpoint/2010/main" val="13202027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2334</TotalTime>
  <Words>2174</Words>
  <Application>Microsoft Office PowerPoint</Application>
  <PresentationFormat>Widescreen</PresentationFormat>
  <Paragraphs>115</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Cambria</vt:lpstr>
      <vt:lpstr>Gill Sans MT</vt:lpstr>
      <vt:lpstr>Gallery</vt:lpstr>
      <vt:lpstr>UNIVERSITY OF LUSAKA SCHOOL OF LAW L403 NATURAL LAW THEORY</vt:lpstr>
      <vt:lpstr>INTRODUCTION</vt:lpstr>
      <vt:lpstr>What is natural law?</vt:lpstr>
      <vt:lpstr>What is natural law?</vt:lpstr>
      <vt:lpstr>What is natural law?</vt:lpstr>
      <vt:lpstr>Catholic church </vt:lpstr>
      <vt:lpstr>Catholic church </vt:lpstr>
      <vt:lpstr>Catholic church </vt:lpstr>
      <vt:lpstr>Natural law and revolutions</vt:lpstr>
      <vt:lpstr>The RISE and FALL of natural law</vt:lpstr>
      <vt:lpstr>The RISE and FALL of natural law</vt:lpstr>
      <vt:lpstr>The RISE and FALL of natural law</vt:lpstr>
      <vt:lpstr>The RISE and FALL of natural law JOHN LOCKE</vt:lpstr>
      <vt:lpstr>The RISE and FALL of natural law</vt:lpstr>
      <vt:lpstr>The RISE and FALL of natural law</vt:lpstr>
      <vt:lpstr>The RISE and FALL of natural law</vt:lpstr>
      <vt:lpstr>Nuremberg war trials of senior Nazi officials </vt:lpstr>
      <vt:lpstr>The RISE and FALL of natural law</vt:lpstr>
      <vt:lpstr>naturalists Lon Fuller: the ‘inner morality of law’</vt:lpstr>
      <vt:lpstr>naturalists Lon Fuller: the ‘inner morality of law’</vt:lpstr>
      <vt:lpstr>naturalists Lon Fuller: the ‘inner morality of law’</vt:lpstr>
      <vt:lpstr>naturalists Lon Fuller: the ‘inner morality of law’</vt:lpstr>
      <vt:lpstr>naturalists Lon Fuller: the ‘inner morality of law’</vt:lpstr>
      <vt:lpstr>Naturalists  john Finnis</vt:lpstr>
      <vt:lpstr>Naturalists john Finnis</vt:lpstr>
      <vt:lpstr>Naturalists john Finnis</vt:lpstr>
      <vt:lpstr>Naturalists john Finnis RECONSIDER</vt:lpstr>
      <vt:lpstr>Naturalists john Finnis</vt:lpstr>
      <vt:lpstr>Natural theory</vt:lpstr>
      <vt:lpstr>Natural theory</vt:lpstr>
      <vt:lpstr>Natural theory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INSTITUTE OF PUBLIC ADMINISTRATION LAW DEPARTMENT  INTELLECTUAL PROPERTY LAW LLB 309 Introduction to Trademark Law</dc:title>
  <dc:creator>User</dc:creator>
  <cp:lastModifiedBy>User</cp:lastModifiedBy>
  <cp:revision>151</cp:revision>
  <dcterms:created xsi:type="dcterms:W3CDTF">2021-11-08T07:23:57Z</dcterms:created>
  <dcterms:modified xsi:type="dcterms:W3CDTF">2023-08-08T16:25:35Z</dcterms:modified>
</cp:coreProperties>
</file>