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7" r:id="rId5"/>
    <p:sldId id="282" r:id="rId6"/>
    <p:sldId id="266" r:id="rId7"/>
    <p:sldId id="271" r:id="rId8"/>
    <p:sldId id="259" r:id="rId9"/>
    <p:sldId id="260" r:id="rId10"/>
    <p:sldId id="272" r:id="rId11"/>
    <p:sldId id="273" r:id="rId12"/>
    <p:sldId id="283" r:id="rId13"/>
    <p:sldId id="274" r:id="rId14"/>
    <p:sldId id="275" r:id="rId15"/>
    <p:sldId id="276" r:id="rId16"/>
    <p:sldId id="277" r:id="rId17"/>
    <p:sldId id="278" r:id="rId18"/>
    <p:sldId id="280" r:id="rId19"/>
    <p:sldId id="284" r:id="rId20"/>
    <p:sldId id="263" r:id="rId21"/>
    <p:sldId id="262" r:id="rId22"/>
    <p:sldId id="261" r:id="rId23"/>
    <p:sldId id="268" r:id="rId24"/>
    <p:sldId id="269" r:id="rId25"/>
    <p:sldId id="270" r:id="rId26"/>
    <p:sldId id="265" r:id="rId27"/>
    <p:sldId id="264" r:id="rId28"/>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22"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slide" Target="slides/slide16.xml" /><Relationship Id="rId26" Type="http://schemas.openxmlformats.org/officeDocument/2006/relationships/slide" Target="slides/slide24.xml" /><Relationship Id="rId3" Type="http://schemas.openxmlformats.org/officeDocument/2006/relationships/slide" Target="slides/slide1.xml" /><Relationship Id="rId21" Type="http://schemas.openxmlformats.org/officeDocument/2006/relationships/slide" Target="slides/slide19.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slide" Target="slides/slide15.xml" /><Relationship Id="rId25" Type="http://schemas.openxmlformats.org/officeDocument/2006/relationships/slide" Target="slides/slide23.xml" /><Relationship Id="rId2" Type="http://schemas.openxmlformats.org/officeDocument/2006/relationships/slideMaster" Target="slideMasters/slideMaster2.xml" /><Relationship Id="rId16" Type="http://schemas.openxmlformats.org/officeDocument/2006/relationships/slide" Target="slides/slide14.xml" /><Relationship Id="rId20" Type="http://schemas.openxmlformats.org/officeDocument/2006/relationships/slide" Target="slides/slide18.xml" /><Relationship Id="rId29"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24" Type="http://schemas.openxmlformats.org/officeDocument/2006/relationships/slide" Target="slides/slide22.xml" /><Relationship Id="rId32" Type="http://schemas.openxmlformats.org/officeDocument/2006/relationships/tableStyles" Target="tableStyles.xml" /><Relationship Id="rId5" Type="http://schemas.openxmlformats.org/officeDocument/2006/relationships/slide" Target="slides/slide3.xml" /><Relationship Id="rId15" Type="http://schemas.openxmlformats.org/officeDocument/2006/relationships/slide" Target="slides/slide13.xml" /><Relationship Id="rId23" Type="http://schemas.openxmlformats.org/officeDocument/2006/relationships/slide" Target="slides/slide21.xml" /><Relationship Id="rId28" Type="http://schemas.openxmlformats.org/officeDocument/2006/relationships/slide" Target="slides/slide26.xml" /><Relationship Id="rId10" Type="http://schemas.openxmlformats.org/officeDocument/2006/relationships/slide" Target="slides/slide8.xml" /><Relationship Id="rId19" Type="http://schemas.openxmlformats.org/officeDocument/2006/relationships/slide" Target="slides/slide17.xml" /><Relationship Id="rId31" Type="http://schemas.openxmlformats.org/officeDocument/2006/relationships/theme" Target="theme/theme1.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 Id="rId22" Type="http://schemas.openxmlformats.org/officeDocument/2006/relationships/slide" Target="slides/slide20.xml" /><Relationship Id="rId27" Type="http://schemas.openxmlformats.org/officeDocument/2006/relationships/slide" Target="slides/slide25.xml" /><Relationship Id="rId30"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4462ED77-B27E-8BA9-2F1F-9D20067972A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9F88BB1A-8D1D-93AD-DD29-D917BCA2F2DA}"/>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14609AA8-3BB7-747C-9EA8-DAC086FED2FC}"/>
              </a:ext>
            </a:extLst>
          </p:cNvPr>
          <p:cNvSpPr>
            <a:spLocks noGrp="1" noChangeArrowheads="1"/>
          </p:cNvSpPr>
          <p:nvPr>
            <p:ph type="sldNum" sz="quarter" idx="12"/>
          </p:nvPr>
        </p:nvSpPr>
        <p:spPr>
          <a:ln/>
        </p:spPr>
        <p:txBody>
          <a:bodyPr/>
          <a:lstStyle>
            <a:lvl1pPr>
              <a:defRPr/>
            </a:lvl1pPr>
          </a:lstStyle>
          <a:p>
            <a:pPr>
              <a:defRPr/>
            </a:pPr>
            <a:fld id="{FBDCCA07-A8D1-488A-B036-2EF7A61439B4}" type="slidenum">
              <a:rPr lang="es-ES" altLang="en-US"/>
              <a:pPr>
                <a:defRPr/>
              </a:pPr>
              <a:t>‹#›</a:t>
            </a:fld>
            <a:endParaRPr lang="es-ES" altLang="en-US"/>
          </a:p>
        </p:txBody>
      </p:sp>
    </p:spTree>
    <p:extLst>
      <p:ext uri="{BB962C8B-B14F-4D97-AF65-F5344CB8AC3E}">
        <p14:creationId xmlns:p14="http://schemas.microsoft.com/office/powerpoint/2010/main" val="3220804185"/>
      </p:ext>
    </p:extLst>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C0625D2-47D3-D2A8-1D8A-A1BD155A8A3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56F54EF3-A345-20D0-F3F7-E45BDDB7B96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13E0E870-8065-FEF3-0FBC-0B0B3D9347DF}"/>
              </a:ext>
            </a:extLst>
          </p:cNvPr>
          <p:cNvSpPr>
            <a:spLocks noGrp="1" noChangeArrowheads="1"/>
          </p:cNvSpPr>
          <p:nvPr>
            <p:ph type="sldNum" sz="quarter" idx="12"/>
          </p:nvPr>
        </p:nvSpPr>
        <p:spPr>
          <a:ln/>
        </p:spPr>
        <p:txBody>
          <a:bodyPr/>
          <a:lstStyle>
            <a:lvl1pPr>
              <a:defRPr/>
            </a:lvl1pPr>
          </a:lstStyle>
          <a:p>
            <a:pPr>
              <a:defRPr/>
            </a:pPr>
            <a:fld id="{F8F90FC2-15DF-40D6-B4B7-7B0F5D14DA05}" type="slidenum">
              <a:rPr lang="es-ES" altLang="en-US"/>
              <a:pPr>
                <a:defRPr/>
              </a:pPr>
              <a:t>‹#›</a:t>
            </a:fld>
            <a:endParaRPr lang="es-ES" altLang="en-US"/>
          </a:p>
        </p:txBody>
      </p:sp>
    </p:spTree>
    <p:extLst>
      <p:ext uri="{BB962C8B-B14F-4D97-AF65-F5344CB8AC3E}">
        <p14:creationId xmlns:p14="http://schemas.microsoft.com/office/powerpoint/2010/main" val="4156408492"/>
      </p:ext>
    </p:extLst>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E28C758A-6B31-7F66-D49B-4A0B5F00023E}"/>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83637A8B-6468-4DCF-76CF-3346AE04EB3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6378D100-161B-3B4D-F105-BF3B467183D6}"/>
              </a:ext>
            </a:extLst>
          </p:cNvPr>
          <p:cNvSpPr>
            <a:spLocks noGrp="1" noChangeArrowheads="1"/>
          </p:cNvSpPr>
          <p:nvPr>
            <p:ph type="sldNum" sz="quarter" idx="12"/>
          </p:nvPr>
        </p:nvSpPr>
        <p:spPr>
          <a:ln/>
        </p:spPr>
        <p:txBody>
          <a:bodyPr/>
          <a:lstStyle>
            <a:lvl1pPr>
              <a:defRPr/>
            </a:lvl1pPr>
          </a:lstStyle>
          <a:p>
            <a:pPr>
              <a:defRPr/>
            </a:pPr>
            <a:fld id="{E7BC264B-1FC1-41BC-83B5-C654FCC5B3D2}" type="slidenum">
              <a:rPr lang="es-ES" altLang="en-US"/>
              <a:pPr>
                <a:defRPr/>
              </a:pPr>
              <a:t>‹#›</a:t>
            </a:fld>
            <a:endParaRPr lang="es-ES" altLang="en-US"/>
          </a:p>
        </p:txBody>
      </p:sp>
    </p:spTree>
    <p:extLst>
      <p:ext uri="{BB962C8B-B14F-4D97-AF65-F5344CB8AC3E}">
        <p14:creationId xmlns:p14="http://schemas.microsoft.com/office/powerpoint/2010/main" val="4144142043"/>
      </p:ext>
    </p:extLst>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59908479-604E-1923-3A64-D9745E6AB29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DDC1E828-D8DE-D8C8-B5DA-DB7313E00B2D}"/>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CEB70CF6-FFC4-0A09-195B-55CF7D40AE52}"/>
              </a:ext>
            </a:extLst>
          </p:cNvPr>
          <p:cNvSpPr>
            <a:spLocks noGrp="1" noChangeArrowheads="1"/>
          </p:cNvSpPr>
          <p:nvPr>
            <p:ph type="sldNum" sz="quarter" idx="12"/>
          </p:nvPr>
        </p:nvSpPr>
        <p:spPr>
          <a:ln/>
        </p:spPr>
        <p:txBody>
          <a:bodyPr/>
          <a:lstStyle>
            <a:lvl1pPr>
              <a:defRPr/>
            </a:lvl1pPr>
          </a:lstStyle>
          <a:p>
            <a:pPr>
              <a:defRPr/>
            </a:pPr>
            <a:fld id="{792DACE2-B89F-4F63-9CEA-CE89A199077A}" type="slidenum">
              <a:rPr lang="es-ES" altLang="en-US"/>
              <a:pPr>
                <a:defRPr/>
              </a:pPr>
              <a:t>‹#›</a:t>
            </a:fld>
            <a:endParaRPr lang="es-ES" altLang="en-US"/>
          </a:p>
        </p:txBody>
      </p:sp>
    </p:spTree>
    <p:extLst>
      <p:ext uri="{BB962C8B-B14F-4D97-AF65-F5344CB8AC3E}">
        <p14:creationId xmlns:p14="http://schemas.microsoft.com/office/powerpoint/2010/main" val="2583826966"/>
      </p:ext>
    </p:extLst>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C5268C9B-03C8-20D3-31F3-25F5241450C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CF110CB4-6F7F-77BF-B944-C6D847D89330}"/>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1B53507B-0F28-D08E-7AF3-DD4478344650}"/>
              </a:ext>
            </a:extLst>
          </p:cNvPr>
          <p:cNvSpPr>
            <a:spLocks noGrp="1" noChangeArrowheads="1"/>
          </p:cNvSpPr>
          <p:nvPr>
            <p:ph type="sldNum" sz="quarter" idx="12"/>
          </p:nvPr>
        </p:nvSpPr>
        <p:spPr>
          <a:ln/>
        </p:spPr>
        <p:txBody>
          <a:bodyPr/>
          <a:lstStyle>
            <a:lvl1pPr>
              <a:defRPr/>
            </a:lvl1pPr>
          </a:lstStyle>
          <a:p>
            <a:pPr>
              <a:defRPr/>
            </a:pPr>
            <a:fld id="{85176323-4FF8-4EA9-BC50-55573D53DB5E}" type="slidenum">
              <a:rPr lang="es-ES" altLang="en-US"/>
              <a:pPr>
                <a:defRPr/>
              </a:pPr>
              <a:t>‹#›</a:t>
            </a:fld>
            <a:endParaRPr lang="es-ES" altLang="en-US"/>
          </a:p>
        </p:txBody>
      </p:sp>
    </p:spTree>
    <p:extLst>
      <p:ext uri="{BB962C8B-B14F-4D97-AF65-F5344CB8AC3E}">
        <p14:creationId xmlns:p14="http://schemas.microsoft.com/office/powerpoint/2010/main" val="351492276"/>
      </p:ext>
    </p:extLst>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F6991028-3918-48FF-115B-622259908B7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925F8A81-18C2-2D7C-A37E-8D8041D8299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31423632-D331-DFBB-9F1C-00BB2763F0FE}"/>
              </a:ext>
            </a:extLst>
          </p:cNvPr>
          <p:cNvSpPr>
            <a:spLocks noGrp="1" noChangeArrowheads="1"/>
          </p:cNvSpPr>
          <p:nvPr>
            <p:ph type="sldNum" sz="quarter" idx="12"/>
          </p:nvPr>
        </p:nvSpPr>
        <p:spPr>
          <a:ln/>
        </p:spPr>
        <p:txBody>
          <a:bodyPr/>
          <a:lstStyle>
            <a:lvl1pPr>
              <a:defRPr/>
            </a:lvl1pPr>
          </a:lstStyle>
          <a:p>
            <a:pPr>
              <a:defRPr/>
            </a:pPr>
            <a:fld id="{0B936326-1536-4BFD-BCC8-21B8173A8A05}" type="slidenum">
              <a:rPr lang="es-ES" altLang="en-US"/>
              <a:pPr>
                <a:defRPr/>
              </a:pPr>
              <a:t>‹#›</a:t>
            </a:fld>
            <a:endParaRPr lang="es-ES" altLang="en-US"/>
          </a:p>
        </p:txBody>
      </p:sp>
    </p:spTree>
    <p:extLst>
      <p:ext uri="{BB962C8B-B14F-4D97-AF65-F5344CB8AC3E}">
        <p14:creationId xmlns:p14="http://schemas.microsoft.com/office/powerpoint/2010/main" val="854685553"/>
      </p:ext>
    </p:extLst>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4ED19E5-E7DE-D7D6-C86F-1335D6A4B74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CD223A6A-70B0-082C-CB32-E35E1334744A}"/>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C6FDA1AD-1B7B-5FF8-28AF-B841AE4A0DB0}"/>
              </a:ext>
            </a:extLst>
          </p:cNvPr>
          <p:cNvSpPr>
            <a:spLocks noGrp="1" noChangeArrowheads="1"/>
          </p:cNvSpPr>
          <p:nvPr>
            <p:ph type="sldNum" sz="quarter" idx="12"/>
          </p:nvPr>
        </p:nvSpPr>
        <p:spPr>
          <a:ln/>
        </p:spPr>
        <p:txBody>
          <a:bodyPr/>
          <a:lstStyle>
            <a:lvl1pPr>
              <a:defRPr/>
            </a:lvl1pPr>
          </a:lstStyle>
          <a:p>
            <a:pPr>
              <a:defRPr/>
            </a:pPr>
            <a:fld id="{84080502-F3E6-4806-A7B8-8C393CF0B594}" type="slidenum">
              <a:rPr lang="es-ES" altLang="en-US"/>
              <a:pPr>
                <a:defRPr/>
              </a:pPr>
              <a:t>‹#›</a:t>
            </a:fld>
            <a:endParaRPr lang="es-ES" altLang="en-US"/>
          </a:p>
        </p:txBody>
      </p:sp>
    </p:spTree>
    <p:extLst>
      <p:ext uri="{BB962C8B-B14F-4D97-AF65-F5344CB8AC3E}">
        <p14:creationId xmlns:p14="http://schemas.microsoft.com/office/powerpoint/2010/main" val="3378788724"/>
      </p:ext>
    </p:extLst>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9A2DD39-A538-8699-8881-8DB899448B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872CE74D-8BF7-6DDD-D9F9-7E39A0388860}"/>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8387B7BE-8696-E64C-E6E5-7ABE8A38C92E}"/>
              </a:ext>
            </a:extLst>
          </p:cNvPr>
          <p:cNvSpPr>
            <a:spLocks noGrp="1" noChangeArrowheads="1"/>
          </p:cNvSpPr>
          <p:nvPr>
            <p:ph type="sldNum" sz="quarter" idx="12"/>
          </p:nvPr>
        </p:nvSpPr>
        <p:spPr>
          <a:ln/>
        </p:spPr>
        <p:txBody>
          <a:bodyPr/>
          <a:lstStyle>
            <a:lvl1pPr>
              <a:defRPr/>
            </a:lvl1pPr>
          </a:lstStyle>
          <a:p>
            <a:pPr>
              <a:defRPr/>
            </a:pPr>
            <a:fld id="{692CFB0F-6152-4437-8DCE-766F7CFC5311}" type="slidenum">
              <a:rPr lang="es-ES" altLang="en-US"/>
              <a:pPr>
                <a:defRPr/>
              </a:pPr>
              <a:t>‹#›</a:t>
            </a:fld>
            <a:endParaRPr lang="es-ES" altLang="en-US"/>
          </a:p>
        </p:txBody>
      </p:sp>
    </p:spTree>
    <p:extLst>
      <p:ext uri="{BB962C8B-B14F-4D97-AF65-F5344CB8AC3E}">
        <p14:creationId xmlns:p14="http://schemas.microsoft.com/office/powerpoint/2010/main" val="3833310766"/>
      </p:ext>
    </p:extLst>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3D7A48E-D100-9C02-06E5-07664B36F329}"/>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4460A6C9-379B-A67C-FEC5-B242FF2A68DF}"/>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E75DBCF1-C150-7588-BD63-1546A86D9B4E}"/>
              </a:ext>
            </a:extLst>
          </p:cNvPr>
          <p:cNvSpPr>
            <a:spLocks noGrp="1" noChangeArrowheads="1"/>
          </p:cNvSpPr>
          <p:nvPr>
            <p:ph type="sldNum" sz="quarter" idx="12"/>
          </p:nvPr>
        </p:nvSpPr>
        <p:spPr>
          <a:ln/>
        </p:spPr>
        <p:txBody>
          <a:bodyPr/>
          <a:lstStyle>
            <a:lvl1pPr>
              <a:defRPr/>
            </a:lvl1pPr>
          </a:lstStyle>
          <a:p>
            <a:pPr>
              <a:defRPr/>
            </a:pPr>
            <a:fld id="{6558E206-6B1C-4A05-BA9D-2548CB1116B0}" type="slidenum">
              <a:rPr lang="es-ES" altLang="en-US"/>
              <a:pPr>
                <a:defRPr/>
              </a:pPr>
              <a:t>‹#›</a:t>
            </a:fld>
            <a:endParaRPr lang="es-ES" altLang="en-US"/>
          </a:p>
        </p:txBody>
      </p:sp>
    </p:spTree>
    <p:extLst>
      <p:ext uri="{BB962C8B-B14F-4D97-AF65-F5344CB8AC3E}">
        <p14:creationId xmlns:p14="http://schemas.microsoft.com/office/powerpoint/2010/main" val="428057115"/>
      </p:ext>
    </p:extLst>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E02648F-10A4-9B16-F272-2AED90B06AE9}"/>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D37B00EA-D1D6-E082-54CF-7AF5CAB677C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825302B1-B4DE-F940-4435-A8019363BE40}"/>
              </a:ext>
            </a:extLst>
          </p:cNvPr>
          <p:cNvSpPr>
            <a:spLocks noGrp="1" noChangeArrowheads="1"/>
          </p:cNvSpPr>
          <p:nvPr>
            <p:ph type="sldNum" sz="quarter" idx="12"/>
          </p:nvPr>
        </p:nvSpPr>
        <p:spPr>
          <a:ln/>
        </p:spPr>
        <p:txBody>
          <a:bodyPr/>
          <a:lstStyle>
            <a:lvl1pPr>
              <a:defRPr/>
            </a:lvl1pPr>
          </a:lstStyle>
          <a:p>
            <a:pPr>
              <a:defRPr/>
            </a:pPr>
            <a:fld id="{DE5613B9-92A0-40F0-90A5-50005A3E5E40}" type="slidenum">
              <a:rPr lang="es-ES" altLang="en-US"/>
              <a:pPr>
                <a:defRPr/>
              </a:pPr>
              <a:t>‹#›</a:t>
            </a:fld>
            <a:endParaRPr lang="es-ES" altLang="en-US"/>
          </a:p>
        </p:txBody>
      </p:sp>
    </p:spTree>
    <p:extLst>
      <p:ext uri="{BB962C8B-B14F-4D97-AF65-F5344CB8AC3E}">
        <p14:creationId xmlns:p14="http://schemas.microsoft.com/office/powerpoint/2010/main" val="1920296017"/>
      </p:ext>
    </p:extLst>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8A5C485-B3D0-F108-8EC1-F6EFFD53B8F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642F71BF-6525-CD65-CA72-DBDC1B2958A9}"/>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17DB3305-70A8-9B01-3F5A-6DD942166184}"/>
              </a:ext>
            </a:extLst>
          </p:cNvPr>
          <p:cNvSpPr>
            <a:spLocks noGrp="1" noChangeArrowheads="1"/>
          </p:cNvSpPr>
          <p:nvPr>
            <p:ph type="sldNum" sz="quarter" idx="12"/>
          </p:nvPr>
        </p:nvSpPr>
        <p:spPr>
          <a:ln/>
        </p:spPr>
        <p:txBody>
          <a:bodyPr/>
          <a:lstStyle>
            <a:lvl1pPr>
              <a:defRPr/>
            </a:lvl1pPr>
          </a:lstStyle>
          <a:p>
            <a:pPr>
              <a:defRPr/>
            </a:pPr>
            <a:fld id="{A31EDC82-83A7-4BF0-B622-E8288F208B4D}" type="slidenum">
              <a:rPr lang="es-ES" altLang="en-US"/>
              <a:pPr>
                <a:defRPr/>
              </a:pPr>
              <a:t>‹#›</a:t>
            </a:fld>
            <a:endParaRPr lang="es-ES" altLang="en-US"/>
          </a:p>
        </p:txBody>
      </p:sp>
    </p:spTree>
    <p:extLst>
      <p:ext uri="{BB962C8B-B14F-4D97-AF65-F5344CB8AC3E}">
        <p14:creationId xmlns:p14="http://schemas.microsoft.com/office/powerpoint/2010/main" val="3509446878"/>
      </p:ext>
    </p:extLst>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6834365B-D8F7-0364-5377-ABB9B82CDE6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4396CE9E-BD77-AE95-83ED-5F831DC40185}"/>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3E156CCB-58EE-E7D5-3986-7744A558C4A1}"/>
              </a:ext>
            </a:extLst>
          </p:cNvPr>
          <p:cNvSpPr>
            <a:spLocks noGrp="1" noChangeArrowheads="1"/>
          </p:cNvSpPr>
          <p:nvPr>
            <p:ph type="sldNum" sz="quarter" idx="12"/>
          </p:nvPr>
        </p:nvSpPr>
        <p:spPr>
          <a:ln/>
        </p:spPr>
        <p:txBody>
          <a:bodyPr/>
          <a:lstStyle>
            <a:lvl1pPr>
              <a:defRPr/>
            </a:lvl1pPr>
          </a:lstStyle>
          <a:p>
            <a:pPr>
              <a:defRPr/>
            </a:pPr>
            <a:fld id="{6E3BE54C-7799-4798-A81F-90FA32CA4950}" type="slidenum">
              <a:rPr lang="es-ES" altLang="en-US"/>
              <a:pPr>
                <a:defRPr/>
              </a:pPr>
              <a:t>‹#›</a:t>
            </a:fld>
            <a:endParaRPr lang="es-ES" altLang="en-US"/>
          </a:p>
        </p:txBody>
      </p:sp>
    </p:spTree>
    <p:extLst>
      <p:ext uri="{BB962C8B-B14F-4D97-AF65-F5344CB8AC3E}">
        <p14:creationId xmlns:p14="http://schemas.microsoft.com/office/powerpoint/2010/main" val="1383962996"/>
      </p:ext>
    </p:extLst>
  </p:cSld>
  <p:clrMapOvr>
    <a:masterClrMapping/>
  </p:clrMapOvr>
  <p:transition spd="slow">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9D29C5E-E985-1442-8A83-05311FC194A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2ECC56A-3741-9A88-3AFD-9557B0D2FC50}"/>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4B4D2173-88FB-0CDB-1421-0BEB446BE5F3}"/>
              </a:ext>
            </a:extLst>
          </p:cNvPr>
          <p:cNvSpPr>
            <a:spLocks noGrp="1" noChangeArrowheads="1"/>
          </p:cNvSpPr>
          <p:nvPr>
            <p:ph type="sldNum" sz="quarter" idx="12"/>
          </p:nvPr>
        </p:nvSpPr>
        <p:spPr>
          <a:ln/>
        </p:spPr>
        <p:txBody>
          <a:bodyPr/>
          <a:lstStyle>
            <a:lvl1pPr>
              <a:defRPr/>
            </a:lvl1pPr>
          </a:lstStyle>
          <a:p>
            <a:pPr>
              <a:defRPr/>
            </a:pPr>
            <a:fld id="{824D4462-CA23-4290-BE1E-9E440E7E0E74}" type="slidenum">
              <a:rPr lang="es-ES" altLang="en-US"/>
              <a:pPr>
                <a:defRPr/>
              </a:pPr>
              <a:t>‹#›</a:t>
            </a:fld>
            <a:endParaRPr lang="es-ES" altLang="en-US"/>
          </a:p>
        </p:txBody>
      </p:sp>
    </p:spTree>
    <p:extLst>
      <p:ext uri="{BB962C8B-B14F-4D97-AF65-F5344CB8AC3E}">
        <p14:creationId xmlns:p14="http://schemas.microsoft.com/office/powerpoint/2010/main" val="118238021"/>
      </p:ext>
    </p:extLst>
  </p:cSld>
  <p:clrMapOvr>
    <a:masterClrMapping/>
  </p:clrMapOvr>
  <p:transition spd="slow">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29F7B68B-DBEA-B370-BF34-4B43B8B99DC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EE1C5274-50E7-26A2-B9BF-44B614F7C29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2FCF5459-9306-E6CE-DC7A-E17BB89A91A6}"/>
              </a:ext>
            </a:extLst>
          </p:cNvPr>
          <p:cNvSpPr>
            <a:spLocks noGrp="1" noChangeArrowheads="1"/>
          </p:cNvSpPr>
          <p:nvPr>
            <p:ph type="sldNum" sz="quarter" idx="12"/>
          </p:nvPr>
        </p:nvSpPr>
        <p:spPr>
          <a:ln/>
        </p:spPr>
        <p:txBody>
          <a:bodyPr/>
          <a:lstStyle>
            <a:lvl1pPr>
              <a:defRPr/>
            </a:lvl1pPr>
          </a:lstStyle>
          <a:p>
            <a:pPr>
              <a:defRPr/>
            </a:pPr>
            <a:fld id="{E1B273F1-0BE6-442D-966D-5475E0377873}" type="slidenum">
              <a:rPr lang="es-ES" altLang="en-US"/>
              <a:pPr>
                <a:defRPr/>
              </a:pPr>
              <a:t>‹#›</a:t>
            </a:fld>
            <a:endParaRPr lang="es-ES" altLang="en-US"/>
          </a:p>
        </p:txBody>
      </p:sp>
    </p:spTree>
    <p:extLst>
      <p:ext uri="{BB962C8B-B14F-4D97-AF65-F5344CB8AC3E}">
        <p14:creationId xmlns:p14="http://schemas.microsoft.com/office/powerpoint/2010/main" val="1719500448"/>
      </p:ext>
    </p:extLst>
  </p:cSld>
  <p:clrMapOvr>
    <a:masterClrMapping/>
  </p:clrMapOvr>
  <p:transition spd="slow">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2E0567D8-FF2E-0566-EB5C-DA5F57464608}"/>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8DA41F2A-201C-9FB0-6A29-310E6B788223}"/>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68F2A216-05C8-8B5F-9982-06CBE00B5DC2}"/>
              </a:ext>
            </a:extLst>
          </p:cNvPr>
          <p:cNvSpPr>
            <a:spLocks noGrp="1" noChangeArrowheads="1"/>
          </p:cNvSpPr>
          <p:nvPr>
            <p:ph type="sldNum" sz="quarter" idx="12"/>
          </p:nvPr>
        </p:nvSpPr>
        <p:spPr>
          <a:ln/>
        </p:spPr>
        <p:txBody>
          <a:bodyPr/>
          <a:lstStyle>
            <a:lvl1pPr>
              <a:defRPr/>
            </a:lvl1pPr>
          </a:lstStyle>
          <a:p>
            <a:pPr>
              <a:defRPr/>
            </a:pPr>
            <a:fld id="{6A5EEA5C-817C-4DC9-9E9B-038C7BEB4BF5}" type="slidenum">
              <a:rPr lang="es-ES" altLang="en-US"/>
              <a:pPr>
                <a:defRPr/>
              </a:pPr>
              <a:t>‹#›</a:t>
            </a:fld>
            <a:endParaRPr lang="es-ES" altLang="en-US"/>
          </a:p>
        </p:txBody>
      </p:sp>
    </p:spTree>
    <p:extLst>
      <p:ext uri="{BB962C8B-B14F-4D97-AF65-F5344CB8AC3E}">
        <p14:creationId xmlns:p14="http://schemas.microsoft.com/office/powerpoint/2010/main" val="787416131"/>
      </p:ext>
    </p:extLst>
  </p:cSld>
  <p:clrMapOvr>
    <a:masterClrMapping/>
  </p:clrMapOvr>
  <p:transition spd="slow">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D4A58E2D-EDE0-5971-ECA2-A4A876729DE3}"/>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85818602-4AD8-D92A-71BE-ABDCF2680D5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D1C70265-A5D1-A9C5-B26D-91CF7C068C8B}"/>
              </a:ext>
            </a:extLst>
          </p:cNvPr>
          <p:cNvSpPr>
            <a:spLocks noGrp="1" noChangeArrowheads="1"/>
          </p:cNvSpPr>
          <p:nvPr>
            <p:ph type="sldNum" sz="quarter" idx="12"/>
          </p:nvPr>
        </p:nvSpPr>
        <p:spPr>
          <a:ln/>
        </p:spPr>
        <p:txBody>
          <a:bodyPr/>
          <a:lstStyle>
            <a:lvl1pPr>
              <a:defRPr/>
            </a:lvl1pPr>
          </a:lstStyle>
          <a:p>
            <a:pPr>
              <a:defRPr/>
            </a:pPr>
            <a:fld id="{66A980DD-2006-4D9C-B2A7-B0A56A2736CD}" type="slidenum">
              <a:rPr lang="es-ES" altLang="en-US"/>
              <a:pPr>
                <a:defRPr/>
              </a:pPr>
              <a:t>‹#›</a:t>
            </a:fld>
            <a:endParaRPr lang="es-ES" altLang="en-US"/>
          </a:p>
        </p:txBody>
      </p:sp>
    </p:spTree>
    <p:extLst>
      <p:ext uri="{BB962C8B-B14F-4D97-AF65-F5344CB8AC3E}">
        <p14:creationId xmlns:p14="http://schemas.microsoft.com/office/powerpoint/2010/main" val="1983083900"/>
      </p:ext>
    </p:extLst>
  </p:cSld>
  <p:clrMapOvr>
    <a:masterClrMapping/>
  </p:clrMapOvr>
  <p:transition spd="slow">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D86C56AC-EB5C-AE9D-C498-7200084BA30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F485B0B5-004A-B1B5-76BD-B4D5950862F2}"/>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77BF82CE-9DE6-1E06-8AE6-DC53DAB8FF5E}"/>
              </a:ext>
            </a:extLst>
          </p:cNvPr>
          <p:cNvSpPr>
            <a:spLocks noGrp="1" noChangeArrowheads="1"/>
          </p:cNvSpPr>
          <p:nvPr>
            <p:ph type="sldNum" sz="quarter" idx="12"/>
          </p:nvPr>
        </p:nvSpPr>
        <p:spPr>
          <a:ln/>
        </p:spPr>
        <p:txBody>
          <a:bodyPr/>
          <a:lstStyle>
            <a:lvl1pPr>
              <a:defRPr/>
            </a:lvl1pPr>
          </a:lstStyle>
          <a:p>
            <a:pPr>
              <a:defRPr/>
            </a:pPr>
            <a:fld id="{09946154-7AF7-49D5-934E-2D16F6096D3B}" type="slidenum">
              <a:rPr lang="es-ES" altLang="en-US"/>
              <a:pPr>
                <a:defRPr/>
              </a:pPr>
              <a:t>‹#›</a:t>
            </a:fld>
            <a:endParaRPr lang="es-ES" altLang="en-US"/>
          </a:p>
        </p:txBody>
      </p:sp>
    </p:spTree>
    <p:extLst>
      <p:ext uri="{BB962C8B-B14F-4D97-AF65-F5344CB8AC3E}">
        <p14:creationId xmlns:p14="http://schemas.microsoft.com/office/powerpoint/2010/main" val="1887271499"/>
      </p:ext>
    </p:extLst>
  </p:cSld>
  <p:clrMapOvr>
    <a:masterClrMapping/>
  </p:clrMapOvr>
  <p:transition spd="slow">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EFBFCBC-904A-EA4E-D403-76FBD3A8DE3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FDCEEF26-C3E9-9317-3740-65D623AF7B8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8D0515D6-62A0-39A7-F6D4-06B45BDA409F}"/>
              </a:ext>
            </a:extLst>
          </p:cNvPr>
          <p:cNvSpPr>
            <a:spLocks noGrp="1" noChangeArrowheads="1"/>
          </p:cNvSpPr>
          <p:nvPr>
            <p:ph type="sldNum" sz="quarter" idx="12"/>
          </p:nvPr>
        </p:nvSpPr>
        <p:spPr>
          <a:ln/>
        </p:spPr>
        <p:txBody>
          <a:bodyPr/>
          <a:lstStyle>
            <a:lvl1pPr>
              <a:defRPr/>
            </a:lvl1pPr>
          </a:lstStyle>
          <a:p>
            <a:pPr>
              <a:defRPr/>
            </a:pPr>
            <a:fld id="{6B74F1E5-1082-45C1-AA22-9DBD0DBFAA5E}" type="slidenum">
              <a:rPr lang="es-ES" altLang="en-US"/>
              <a:pPr>
                <a:defRPr/>
              </a:pPr>
              <a:t>‹#›</a:t>
            </a:fld>
            <a:endParaRPr lang="es-ES" altLang="en-US"/>
          </a:p>
        </p:txBody>
      </p:sp>
    </p:spTree>
    <p:extLst>
      <p:ext uri="{BB962C8B-B14F-4D97-AF65-F5344CB8AC3E}">
        <p14:creationId xmlns:p14="http://schemas.microsoft.com/office/powerpoint/2010/main" val="1702525916"/>
      </p:ext>
    </p:extLst>
  </p:cSld>
  <p:clrMapOvr>
    <a:masterClrMapping/>
  </p:clrMapOvr>
  <p:transition spd="slow">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E122472-1992-84F3-34D7-F66F6BB579E3}"/>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2512D2CD-0070-3E9A-B021-122146D5903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5B454C6C-C90D-3756-530D-4C432B35F858}"/>
              </a:ext>
            </a:extLst>
          </p:cNvPr>
          <p:cNvSpPr>
            <a:spLocks noGrp="1" noChangeArrowheads="1"/>
          </p:cNvSpPr>
          <p:nvPr>
            <p:ph type="sldNum" sz="quarter" idx="12"/>
          </p:nvPr>
        </p:nvSpPr>
        <p:spPr>
          <a:ln/>
        </p:spPr>
        <p:txBody>
          <a:bodyPr/>
          <a:lstStyle>
            <a:lvl1pPr>
              <a:defRPr/>
            </a:lvl1pPr>
          </a:lstStyle>
          <a:p>
            <a:pPr>
              <a:defRPr/>
            </a:pPr>
            <a:fld id="{B853A528-780A-4773-8106-7F4F7019886B}" type="slidenum">
              <a:rPr lang="es-ES" altLang="en-US"/>
              <a:pPr>
                <a:defRPr/>
              </a:pPr>
              <a:t>‹#›</a:t>
            </a:fld>
            <a:endParaRPr lang="es-ES" altLang="en-US"/>
          </a:p>
        </p:txBody>
      </p:sp>
    </p:spTree>
    <p:extLst>
      <p:ext uri="{BB962C8B-B14F-4D97-AF65-F5344CB8AC3E}">
        <p14:creationId xmlns:p14="http://schemas.microsoft.com/office/powerpoint/2010/main" val="4109011062"/>
      </p:ext>
    </p:extLst>
  </p:cSld>
  <p:clrMapOvr>
    <a:masterClrMapping/>
  </p:clrMapOvr>
  <p:transition spd="slow">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3D9A264-B133-5059-3BA1-7B5C638BBD95}"/>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54782581-554F-FF89-BAE3-B179022A590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FBEF67E2-B965-7BEA-D3E5-87AA212AC094}"/>
              </a:ext>
            </a:extLst>
          </p:cNvPr>
          <p:cNvSpPr>
            <a:spLocks noGrp="1" noChangeArrowheads="1"/>
          </p:cNvSpPr>
          <p:nvPr>
            <p:ph type="sldNum" sz="quarter" idx="12"/>
          </p:nvPr>
        </p:nvSpPr>
        <p:spPr>
          <a:ln/>
        </p:spPr>
        <p:txBody>
          <a:bodyPr/>
          <a:lstStyle>
            <a:lvl1pPr>
              <a:defRPr/>
            </a:lvl1pPr>
          </a:lstStyle>
          <a:p>
            <a:pPr>
              <a:defRPr/>
            </a:pPr>
            <a:fld id="{7999ABF1-9C26-46A1-8502-03451D9D510B}" type="slidenum">
              <a:rPr lang="es-ES" altLang="en-US"/>
              <a:pPr>
                <a:defRPr/>
              </a:pPr>
              <a:t>‹#›</a:t>
            </a:fld>
            <a:endParaRPr lang="es-ES" altLang="en-US"/>
          </a:p>
        </p:txBody>
      </p:sp>
    </p:spTree>
    <p:extLst>
      <p:ext uri="{BB962C8B-B14F-4D97-AF65-F5344CB8AC3E}">
        <p14:creationId xmlns:p14="http://schemas.microsoft.com/office/powerpoint/2010/main" val="2296357960"/>
      </p:ext>
    </p:extLst>
  </p:cSld>
  <p:clrMapOvr>
    <a:masterClrMapping/>
  </p:clrMapOvr>
  <p:transition spd="slow">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21E19F4-503E-6BCB-A533-69AE4EF9ED1C}"/>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683DC46F-8C64-9AE9-555A-32395ADC712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2BDF0719-16A6-31B2-644B-CE9FBDA4E047}"/>
              </a:ext>
            </a:extLst>
          </p:cNvPr>
          <p:cNvSpPr>
            <a:spLocks noGrp="1" noChangeArrowheads="1"/>
          </p:cNvSpPr>
          <p:nvPr>
            <p:ph type="sldNum" sz="quarter" idx="12"/>
          </p:nvPr>
        </p:nvSpPr>
        <p:spPr>
          <a:ln/>
        </p:spPr>
        <p:txBody>
          <a:bodyPr/>
          <a:lstStyle>
            <a:lvl1pPr>
              <a:defRPr/>
            </a:lvl1pPr>
          </a:lstStyle>
          <a:p>
            <a:pPr>
              <a:defRPr/>
            </a:pPr>
            <a:fld id="{6C9DE38E-8CB5-4128-985A-CAD985FD13CC}" type="slidenum">
              <a:rPr lang="es-ES" altLang="en-US"/>
              <a:pPr>
                <a:defRPr/>
              </a:pPr>
              <a:t>‹#›</a:t>
            </a:fld>
            <a:endParaRPr lang="es-ES" altLang="en-US"/>
          </a:p>
        </p:txBody>
      </p:sp>
    </p:spTree>
    <p:extLst>
      <p:ext uri="{BB962C8B-B14F-4D97-AF65-F5344CB8AC3E}">
        <p14:creationId xmlns:p14="http://schemas.microsoft.com/office/powerpoint/2010/main" val="1592330509"/>
      </p:ext>
    </p:extLst>
  </p:cSld>
  <p:clrMapOvr>
    <a:masterClrMapping/>
  </p:clrMapOvr>
  <p:transition spd="slow">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F0DC860-2A4B-B1E2-4184-3E1D20C51DF5}"/>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71CCB51B-3A9F-F164-704D-16E581EB34B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4B8A04ED-7326-D3F5-3438-4CE990AA724B}"/>
              </a:ext>
            </a:extLst>
          </p:cNvPr>
          <p:cNvSpPr>
            <a:spLocks noGrp="1" noChangeArrowheads="1"/>
          </p:cNvSpPr>
          <p:nvPr>
            <p:ph type="sldNum" sz="quarter" idx="12"/>
          </p:nvPr>
        </p:nvSpPr>
        <p:spPr>
          <a:ln/>
        </p:spPr>
        <p:txBody>
          <a:bodyPr/>
          <a:lstStyle>
            <a:lvl1pPr>
              <a:defRPr/>
            </a:lvl1pPr>
          </a:lstStyle>
          <a:p>
            <a:pPr>
              <a:defRPr/>
            </a:pPr>
            <a:fld id="{C397607F-F3F9-435D-A3AF-9DE467584054}" type="slidenum">
              <a:rPr lang="es-ES" altLang="en-US"/>
              <a:pPr>
                <a:defRPr/>
              </a:pPr>
              <a:t>‹#›</a:t>
            </a:fld>
            <a:endParaRPr lang="es-ES" altLang="en-US"/>
          </a:p>
        </p:txBody>
      </p:sp>
    </p:spTree>
    <p:extLst>
      <p:ext uri="{BB962C8B-B14F-4D97-AF65-F5344CB8AC3E}">
        <p14:creationId xmlns:p14="http://schemas.microsoft.com/office/powerpoint/2010/main" val="1838601621"/>
      </p:ext>
    </p:extLst>
  </p:cSld>
  <p:clrMapOvr>
    <a:masterClrMapping/>
  </p:clrMapOvr>
  <p:transition spd="slow">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13" Type="http://schemas.openxmlformats.org/officeDocument/2006/relationships/image" Target="../media/image1.jpeg"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F9532C4-5ED6-5FC3-DE3A-E925662DAE5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a:extLst>
              <a:ext uri="{FF2B5EF4-FFF2-40B4-BE49-F238E27FC236}">
                <a16:creationId xmlns:a16="http://schemas.microsoft.com/office/drawing/2014/main" id="{0E585842-E06B-E776-2C1C-6F7150F2CFA7}"/>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48594997-921C-150A-0C4B-137BF72728F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FE8C9824-93F3-7CC2-F066-1562538F2280}"/>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135ED0C6-442B-7301-DD28-122321A7D9F8}"/>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7330E7F9-5403-4148-8DF1-EA5931490DF1}"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dissolv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56A547A1-1A20-DB0B-83BA-D783DC1057A6}"/>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2051" name="Rectangle 3">
            <a:extLst>
              <a:ext uri="{FF2B5EF4-FFF2-40B4-BE49-F238E27FC236}">
                <a16:creationId xmlns:a16="http://schemas.microsoft.com/office/drawing/2014/main" id="{82A247F7-5F52-6F3C-26A7-3508BDCB224F}"/>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2A5E5DF7-6F20-97E4-5E12-2064D84F8E95}"/>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3307A2E2-B888-DA97-1BEC-E538E913EE93}"/>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5650961E-D179-3C45-1DE9-A6450710B12E}"/>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8F4C3256-DF57-4ED8-AC0B-3A021DAE632D}"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ransition spd="slow">
    <p:dissolv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hyperlink" Target="https://www.itu.int/en/ITU-D/Statistics/Documents/publications/ldb/LDB_ICT_2018.pdf" TargetMode="Externa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hyperlink" Target="https://www.jica.go.jp/jica-ri/IFIC_and_JBICI-Studies/english/publications/reports/study/topical/approaches/pdf/information_02.pdf" TargetMode="Externa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hyperlink" Target="http://www.michalson.com/blog/what-is-ict/2525" TargetMode="Externa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0A93E33D-663B-82FA-A3A4-87A6EAC53569}"/>
              </a:ext>
            </a:extLst>
          </p:cNvPr>
          <p:cNvSpPr>
            <a:spLocks noGrp="1" noChangeArrowheads="1"/>
          </p:cNvSpPr>
          <p:nvPr>
            <p:ph type="ctrTitle"/>
          </p:nvPr>
        </p:nvSpPr>
        <p:spPr>
          <a:xfrm>
            <a:off x="179388" y="0"/>
            <a:ext cx="8785225" cy="6858000"/>
          </a:xfrm>
        </p:spPr>
        <p:txBody>
          <a:bodyPr/>
          <a:lstStyle/>
          <a:p>
            <a:pPr eaLnBrk="1" hangingPunct="1"/>
            <a:br>
              <a:rPr lang="es-ES" altLang="en-US" sz="3600" b="1">
                <a:solidFill>
                  <a:schemeClr val="bg1"/>
                </a:solidFill>
                <a:latin typeface="Garamond" panose="02020404030301010803" pitchFamily="18" charset="0"/>
              </a:rPr>
            </a:br>
            <a:r>
              <a:rPr lang="es-ES" altLang="en-US" sz="3600" b="1">
                <a:solidFill>
                  <a:schemeClr val="bg1"/>
                </a:solidFill>
                <a:latin typeface="Garamond" panose="02020404030301010803" pitchFamily="18" charset="0"/>
              </a:rPr>
              <a:t>INFORMATION TECHNOLOGY LAW</a:t>
            </a:r>
            <a:br>
              <a:rPr lang="es-ES" altLang="en-US" sz="3600" b="1">
                <a:solidFill>
                  <a:schemeClr val="bg1"/>
                </a:solidFill>
                <a:latin typeface="Garamond" panose="02020404030301010803" pitchFamily="18" charset="0"/>
              </a:rPr>
            </a:br>
            <a:r>
              <a:rPr lang="es-ES" altLang="en-US" sz="3600" b="1">
                <a:solidFill>
                  <a:schemeClr val="bg1"/>
                </a:solidFill>
                <a:latin typeface="Garamond" panose="02020404030301010803" pitchFamily="18" charset="0"/>
              </a:rPr>
              <a:t>[L470]</a:t>
            </a:r>
            <a:br>
              <a:rPr lang="es-ES" altLang="en-US" sz="3600" b="1">
                <a:solidFill>
                  <a:schemeClr val="bg1"/>
                </a:solidFill>
                <a:latin typeface="Garamond" panose="02020404030301010803" pitchFamily="18" charset="0"/>
              </a:rPr>
            </a:br>
            <a:br>
              <a:rPr lang="es-ES" altLang="en-US" sz="3600" b="1">
                <a:solidFill>
                  <a:schemeClr val="bg1"/>
                </a:solidFill>
                <a:latin typeface="Garamond" panose="02020404030301010803" pitchFamily="18" charset="0"/>
              </a:rPr>
            </a:br>
            <a:br>
              <a:rPr lang="es-ES" altLang="en-US" sz="3600" b="1">
                <a:solidFill>
                  <a:schemeClr val="bg1"/>
                </a:solidFill>
                <a:latin typeface="Garamond" panose="02020404030301010803" pitchFamily="18" charset="0"/>
              </a:rPr>
            </a:br>
            <a:r>
              <a:rPr lang="es-ES" altLang="en-US" sz="2400" b="1">
                <a:solidFill>
                  <a:schemeClr val="accent1"/>
                </a:solidFill>
                <a:latin typeface="Garamond" panose="02020404030301010803" pitchFamily="18" charset="0"/>
              </a:rPr>
              <a:t>LECTURE ONE [1] – INTRODUCTION TO ICT LAW</a:t>
            </a:r>
            <a:br>
              <a:rPr lang="es-ES" altLang="en-US" sz="2400" b="1">
                <a:solidFill>
                  <a:schemeClr val="accent1"/>
                </a:solidFill>
                <a:latin typeface="Garamond" panose="02020404030301010803" pitchFamily="18" charset="0"/>
              </a:rPr>
            </a:br>
            <a:r>
              <a:rPr lang="es-ES" altLang="en-US" sz="2400" b="1">
                <a:solidFill>
                  <a:schemeClr val="accent1"/>
                </a:solidFill>
                <a:latin typeface="Garamond" panose="02020404030301010803" pitchFamily="18" charset="0"/>
              </a:rPr>
              <a:t>[L470] </a:t>
            </a:r>
            <a:br>
              <a:rPr lang="es-ES" altLang="en-US" sz="2400" b="1">
                <a:solidFill>
                  <a:schemeClr val="accent1"/>
                </a:solidFill>
                <a:latin typeface="Garamond" panose="02020404030301010803" pitchFamily="18" charset="0"/>
              </a:rPr>
            </a:br>
            <a:br>
              <a:rPr lang="es-ES" altLang="en-US" sz="2400" b="1">
                <a:solidFill>
                  <a:schemeClr val="bg1"/>
                </a:solidFill>
                <a:latin typeface="Garamond" panose="02020404030301010803" pitchFamily="18" charset="0"/>
              </a:rPr>
            </a:br>
            <a:br>
              <a:rPr lang="es-ES" altLang="en-US" sz="2400" b="1">
                <a:solidFill>
                  <a:schemeClr val="bg1"/>
                </a:solidFill>
                <a:latin typeface="Garamond" panose="02020404030301010803"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r>
              <a:rPr lang="es-ES" altLang="en-US" sz="1400" b="1" i="1">
                <a:solidFill>
                  <a:schemeClr val="bg1"/>
                </a:solidFill>
                <a:latin typeface="Garamond" panose="02020404030301010803" pitchFamily="18" charset="0"/>
              </a:rPr>
              <a:t>Thomas K. Malama LLM, LLB, Law Practice Certificate Post Graduate Diploma – Legislative Drafting </a:t>
            </a:r>
          </a:p>
        </p:txBody>
      </p:sp>
    </p:spTree>
  </p:cSld>
  <p:clrMapOvr>
    <a:masterClrMapping/>
  </p:clrMapOvr>
  <p:transition spd="slow">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0FF9E-0556-CBF3-CE28-D268CFF3743D}"/>
              </a:ext>
            </a:extLst>
          </p:cNvPr>
          <p:cNvSpPr>
            <a:spLocks noGrp="1"/>
          </p:cNvSpPr>
          <p:nvPr>
            <p:ph type="title"/>
          </p:nvPr>
        </p:nvSpPr>
        <p:spPr>
          <a:xfrm>
            <a:off x="179388" y="115888"/>
            <a:ext cx="8713787" cy="1301750"/>
          </a:xfrm>
        </p:spPr>
        <p:txBody>
          <a:bodyPr/>
          <a:lstStyle/>
          <a:p>
            <a:pPr eaLnBrk="1" hangingPunct="1">
              <a:defRPr/>
            </a:pPr>
            <a:r>
              <a:rPr lang="en-US" b="1" dirty="0">
                <a:solidFill>
                  <a:schemeClr val="accent1"/>
                </a:solidFill>
                <a:latin typeface="Garamond" panose="02020404030301010803" pitchFamily="18" charset="0"/>
                <a:ea typeface="+mn-ea"/>
                <a:cs typeface="+mn-cs"/>
              </a:rPr>
              <a:t>COURSE AIMS</a:t>
            </a:r>
            <a:endParaRPr lang="en-GB" dirty="0">
              <a:solidFill>
                <a:schemeClr val="accent1"/>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71BC753B-9566-E668-7621-455DC56167BD}"/>
              </a:ext>
            </a:extLst>
          </p:cNvPr>
          <p:cNvSpPr>
            <a:spLocks noGrp="1"/>
          </p:cNvSpPr>
          <p:nvPr>
            <p:ph idx="1"/>
          </p:nvPr>
        </p:nvSpPr>
        <p:spPr>
          <a:xfrm>
            <a:off x="250825" y="1412875"/>
            <a:ext cx="8569325" cy="5040313"/>
          </a:xfrm>
        </p:spPr>
        <p:txBody>
          <a:bodyPr/>
          <a:lstStyle/>
          <a:p>
            <a:pPr eaLnBrk="1" hangingPunct="1">
              <a:defRPr/>
            </a:pPr>
            <a:r>
              <a:rPr lang="en-US" b="1" dirty="0"/>
              <a:t>:</a:t>
            </a:r>
            <a:endParaRPr lang="en-GB" dirty="0"/>
          </a:p>
          <a:p>
            <a:pPr marL="0" indent="0" eaLnBrk="1" hangingPunct="1">
              <a:buFontTx/>
              <a:buNone/>
              <a:defRPr/>
            </a:pPr>
            <a:r>
              <a:rPr lang="en-US" dirty="0"/>
              <a:t> </a:t>
            </a:r>
            <a:r>
              <a:rPr lang="en-US" sz="4800" i="1" dirty="0">
                <a:solidFill>
                  <a:schemeClr val="accent3"/>
                </a:solidFill>
                <a:latin typeface="Garamond" panose="02020404030301010803" pitchFamily="18" charset="0"/>
              </a:rPr>
              <a:t>The aim of this course is to look at the interaction between </a:t>
            </a:r>
            <a:r>
              <a:rPr lang="en-US" sz="4800" i="1" u="sng" dirty="0">
                <a:solidFill>
                  <a:schemeClr val="accent3"/>
                </a:solidFill>
                <a:latin typeface="Garamond" panose="02020404030301010803" pitchFamily="18" charset="0"/>
              </a:rPr>
              <a:t>Information Communication Technology </a:t>
            </a:r>
            <a:r>
              <a:rPr lang="en-US" sz="4800" i="1" dirty="0">
                <a:solidFill>
                  <a:schemeClr val="accent3"/>
                </a:solidFill>
                <a:latin typeface="Garamond" panose="02020404030301010803" pitchFamily="18" charset="0"/>
              </a:rPr>
              <a:t>on the one hand, </a:t>
            </a:r>
            <a:r>
              <a:rPr lang="en-US" sz="4800" i="1" u="sng" dirty="0">
                <a:solidFill>
                  <a:schemeClr val="accent3"/>
                </a:solidFill>
                <a:latin typeface="Garamond" panose="02020404030301010803" pitchFamily="18" charset="0"/>
              </a:rPr>
              <a:t>and the law</a:t>
            </a:r>
            <a:r>
              <a:rPr lang="en-US" sz="4800" i="1" dirty="0">
                <a:solidFill>
                  <a:schemeClr val="accent3"/>
                </a:solidFill>
                <a:latin typeface="Garamond" panose="02020404030301010803" pitchFamily="18" charset="0"/>
              </a:rPr>
              <a:t>, on the other. </a:t>
            </a:r>
            <a:endParaRPr lang="en-GB" sz="4800" i="1" dirty="0">
              <a:solidFill>
                <a:schemeClr val="accent3"/>
              </a:solidFill>
              <a:latin typeface="Garamond" panose="02020404030301010803" pitchFamily="18" charset="0"/>
            </a:endParaRPr>
          </a:p>
        </p:txBody>
      </p:sp>
    </p:spTree>
  </p:cSld>
  <p:clrMapOvr>
    <a:masterClrMapping/>
  </p:clrMapOvr>
  <p:transition spd="slow">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02AEBA9A-1BC2-EE3C-9372-632717C3D33E}"/>
              </a:ext>
            </a:extLst>
          </p:cNvPr>
          <p:cNvSpPr>
            <a:spLocks noGrp="1" noChangeArrowheads="1"/>
          </p:cNvSpPr>
          <p:nvPr>
            <p:ph type="title"/>
          </p:nvPr>
        </p:nvSpPr>
        <p:spPr>
          <a:xfrm>
            <a:off x="179388" y="115888"/>
            <a:ext cx="8713787" cy="1225550"/>
          </a:xfrm>
        </p:spPr>
        <p:txBody>
          <a:bodyPr/>
          <a:lstStyle/>
          <a:p>
            <a:pPr eaLnBrk="1" hangingPunct="1"/>
            <a:r>
              <a:rPr lang="en-US" altLang="en-US" b="1">
                <a:solidFill>
                  <a:schemeClr val="accent1"/>
                </a:solidFill>
                <a:latin typeface="Garamond" panose="02020404030301010803" pitchFamily="18" charset="0"/>
              </a:rPr>
              <a:t>COURSE </a:t>
            </a:r>
            <a:r>
              <a:rPr lang="en-US" altLang="en-US" sz="4000" b="1">
                <a:solidFill>
                  <a:schemeClr val="accent1"/>
                </a:solidFill>
                <a:latin typeface="Garamond" panose="02020404030301010803" pitchFamily="18" charset="0"/>
              </a:rPr>
              <a:t>OBJECTIVES</a:t>
            </a:r>
            <a:endParaRPr lang="en-US" altLang="en-US" sz="4000">
              <a:solidFill>
                <a:schemeClr val="accent1"/>
              </a:solidFill>
              <a:latin typeface="Garamond" panose="02020404030301010803" pitchFamily="18" charset="0"/>
            </a:endParaRPr>
          </a:p>
        </p:txBody>
      </p:sp>
      <p:sp>
        <p:nvSpPr>
          <p:cNvPr id="3075" name="Rectangle 3">
            <a:extLst>
              <a:ext uri="{FF2B5EF4-FFF2-40B4-BE49-F238E27FC236}">
                <a16:creationId xmlns:a16="http://schemas.microsoft.com/office/drawing/2014/main" id="{154744A6-1781-4E82-5953-D9AAEEE2D4B8}"/>
              </a:ext>
            </a:extLst>
          </p:cNvPr>
          <p:cNvSpPr>
            <a:spLocks noGrp="1" noChangeArrowheads="1"/>
          </p:cNvSpPr>
          <p:nvPr>
            <p:ph type="body" idx="1"/>
          </p:nvPr>
        </p:nvSpPr>
        <p:spPr>
          <a:xfrm>
            <a:off x="179388" y="1412875"/>
            <a:ext cx="8640762" cy="5040313"/>
          </a:xfrm>
        </p:spPr>
        <p:txBody>
          <a:bodyPr/>
          <a:lstStyle/>
          <a:p>
            <a:pPr marL="363538" indent="-363538" algn="just" eaLnBrk="1" hangingPunct="1">
              <a:lnSpc>
                <a:spcPct val="115000"/>
              </a:lnSpc>
              <a:spcAft>
                <a:spcPts val="0"/>
              </a:spcAft>
              <a:buSzPts val="1000"/>
              <a:buFontTx/>
              <a:buNone/>
              <a:tabLst>
                <a:tab pos="457200" algn="l"/>
              </a:tabLst>
              <a:defRPr/>
            </a:pPr>
            <a:r>
              <a:rPr lang="en-US" sz="2800" i="1" dirty="0">
                <a:solidFill>
                  <a:schemeClr val="accent3"/>
                </a:solidFill>
                <a:latin typeface="Garamond" panose="02020404030301010803" pitchFamily="18" charset="0"/>
                <a:ea typeface="Times New Roman"/>
                <a:cs typeface="Times New Roman"/>
              </a:rPr>
              <a:t>1. To examine whether and to what extent information, computing, data communications, information technologies and Information Communication Technology at large have given rise to a distinctive relatively new field of law (referred to as ‘Information Communication Technology Law); </a:t>
            </a:r>
          </a:p>
          <a:p>
            <a:pPr marL="363538" indent="-363538" algn="just" eaLnBrk="1" hangingPunct="1">
              <a:lnSpc>
                <a:spcPct val="115000"/>
              </a:lnSpc>
              <a:spcAft>
                <a:spcPts val="0"/>
              </a:spcAft>
              <a:buSzPts val="1000"/>
              <a:buFontTx/>
              <a:buNone/>
              <a:tabLst>
                <a:tab pos="457200" algn="l"/>
              </a:tabLst>
              <a:defRPr/>
            </a:pPr>
            <a:r>
              <a:rPr lang="en-US" sz="2800" i="1" dirty="0">
                <a:solidFill>
                  <a:schemeClr val="accent3"/>
                </a:solidFill>
                <a:latin typeface="Garamond" panose="02020404030301010803" pitchFamily="18" charset="0"/>
                <a:ea typeface="Times New Roman"/>
                <a:cs typeface="Times New Roman"/>
              </a:rPr>
              <a:t>2. To scrutinize and identify the above referred to body of law, consider legal concepts and analytic techniques particular to such a field; and</a:t>
            </a:r>
            <a:endParaRPr lang="en-GB" sz="2800" i="1" dirty="0">
              <a:solidFill>
                <a:schemeClr val="accent3"/>
              </a:solidFill>
              <a:latin typeface="Garamond" panose="02020404030301010803" pitchFamily="18" charset="0"/>
              <a:ea typeface="Calibri"/>
              <a:cs typeface="Times New Roman"/>
            </a:endParaRPr>
          </a:p>
          <a:p>
            <a:pPr marL="363538" indent="-276225" algn="just" eaLnBrk="1" hangingPunct="1">
              <a:lnSpc>
                <a:spcPct val="115000"/>
              </a:lnSpc>
              <a:spcAft>
                <a:spcPts val="0"/>
              </a:spcAft>
              <a:buFontTx/>
              <a:buNone/>
              <a:defRPr/>
            </a:pPr>
            <a:r>
              <a:rPr lang="en-US" sz="2800" i="1" dirty="0">
                <a:solidFill>
                  <a:schemeClr val="accent3"/>
                </a:solidFill>
                <a:latin typeface="Garamond" panose="02020404030301010803" pitchFamily="18" charset="0"/>
                <a:ea typeface="Times New Roman"/>
                <a:cs typeface="Times New Roman"/>
              </a:rPr>
              <a:t>3. To scrutinize aspects of existing law which have arisen, changed or been adversely affected by these new technologies.</a:t>
            </a:r>
            <a:endParaRPr lang="en-GB" sz="2800" i="1" dirty="0">
              <a:solidFill>
                <a:schemeClr val="accent3"/>
              </a:solidFill>
              <a:latin typeface="Garamond" panose="02020404030301010803" pitchFamily="18" charset="0"/>
              <a:ea typeface="Calibri"/>
              <a:cs typeface="Times New Roman"/>
            </a:endParaRPr>
          </a:p>
          <a:p>
            <a:pPr eaLnBrk="1" hangingPunct="1">
              <a:defRPr/>
            </a:pPr>
            <a:endParaRPr lang="en-US" altLang="en-US" sz="2800" b="1" i="1" dirty="0">
              <a:solidFill>
                <a:schemeClr val="bg1"/>
              </a:solidFill>
              <a:latin typeface="Garamond" panose="02020404030301010803" pitchFamily="18" charset="0"/>
            </a:endParaRPr>
          </a:p>
        </p:txBody>
      </p:sp>
    </p:spTree>
  </p:cSld>
  <p:clrMapOvr>
    <a:masterClrMapping/>
  </p:clrMapOvr>
  <p:transition spd="slow">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FBF17617-D158-972C-3718-E43AD0805C43}"/>
              </a:ext>
            </a:extLst>
          </p:cNvPr>
          <p:cNvSpPr>
            <a:spLocks noGrp="1" noChangeArrowheads="1"/>
          </p:cNvSpPr>
          <p:nvPr>
            <p:ph type="title"/>
          </p:nvPr>
        </p:nvSpPr>
        <p:spPr>
          <a:xfrm>
            <a:off x="107950" y="260350"/>
            <a:ext cx="8785225" cy="1157288"/>
          </a:xfrm>
        </p:spPr>
        <p:txBody>
          <a:bodyPr/>
          <a:lstStyle/>
          <a:p>
            <a:r>
              <a:rPr lang="en-GB" altLang="en-US" b="1">
                <a:solidFill>
                  <a:schemeClr val="accent1"/>
                </a:solidFill>
                <a:latin typeface="Garamond" panose="02020404030301010803" pitchFamily="18" charset="0"/>
              </a:rPr>
              <a:t>OUTLINE OF THIS SECTION </a:t>
            </a:r>
          </a:p>
        </p:txBody>
      </p:sp>
      <p:sp>
        <p:nvSpPr>
          <p:cNvPr id="6147" name="Content Placeholder 2">
            <a:extLst>
              <a:ext uri="{FF2B5EF4-FFF2-40B4-BE49-F238E27FC236}">
                <a16:creationId xmlns:a16="http://schemas.microsoft.com/office/drawing/2014/main" id="{AF19A8E6-7738-0F75-9617-A9B11FE30E91}"/>
              </a:ext>
            </a:extLst>
          </p:cNvPr>
          <p:cNvSpPr>
            <a:spLocks noGrp="1" noChangeArrowheads="1"/>
          </p:cNvSpPr>
          <p:nvPr>
            <p:ph idx="1"/>
          </p:nvPr>
        </p:nvSpPr>
        <p:spPr>
          <a:xfrm>
            <a:off x="179388" y="1600200"/>
            <a:ext cx="8785225" cy="4924425"/>
          </a:xfrm>
        </p:spPr>
        <p:txBody>
          <a:bodyPr/>
          <a:lstStyle/>
          <a:p>
            <a:pPr marL="514350" indent="-514350">
              <a:buFontTx/>
              <a:buAutoNum type="arabicPeriod"/>
            </a:pPr>
            <a:r>
              <a:rPr lang="en-GB" altLang="en-US" sz="2800" i="1">
                <a:solidFill>
                  <a:schemeClr val="bg1"/>
                </a:solidFill>
                <a:latin typeface="Garamond" panose="02020404030301010803" pitchFamily="18" charset="0"/>
              </a:rPr>
              <a:t>ITU’s “Definition” of  the term “ICT.” </a:t>
            </a:r>
          </a:p>
          <a:p>
            <a:pPr marL="514350" indent="-514350">
              <a:buFontTx/>
              <a:buAutoNum type="arabicPeriod"/>
            </a:pPr>
            <a:endParaRPr lang="en-GB" altLang="en-US" sz="2800" i="1">
              <a:solidFill>
                <a:schemeClr val="bg1"/>
              </a:solidFill>
              <a:latin typeface="Garamond" panose="02020404030301010803" pitchFamily="18" charset="0"/>
            </a:endParaRPr>
          </a:p>
          <a:p>
            <a:pPr marL="514350" indent="-514350">
              <a:buFontTx/>
              <a:buAutoNum type="arabicPeriod"/>
            </a:pPr>
            <a:r>
              <a:rPr lang="en-GB" altLang="en-US" sz="2800" i="1">
                <a:solidFill>
                  <a:schemeClr val="bg1"/>
                </a:solidFill>
                <a:latin typeface="Garamond" panose="02020404030301010803" pitchFamily="18" charset="0"/>
              </a:rPr>
              <a:t>IFIC’s take on definition of  the term “ICT.” </a:t>
            </a:r>
          </a:p>
          <a:p>
            <a:pPr marL="514350" indent="-514350">
              <a:buFontTx/>
              <a:buNone/>
            </a:pPr>
            <a:endParaRPr lang="en-GB" altLang="en-US" sz="2800" i="1">
              <a:solidFill>
                <a:schemeClr val="bg1"/>
              </a:solidFill>
              <a:latin typeface="Garamond" panose="02020404030301010803" pitchFamily="18" charset="0"/>
            </a:endParaRPr>
          </a:p>
          <a:p>
            <a:pPr marL="514350" indent="-514350">
              <a:buFontTx/>
              <a:buNone/>
            </a:pPr>
            <a:r>
              <a:rPr lang="en-GB" altLang="en-US" sz="2800" i="1">
                <a:solidFill>
                  <a:schemeClr val="bg1"/>
                </a:solidFill>
                <a:latin typeface="Garamond" panose="02020404030301010803" pitchFamily="18" charset="0"/>
              </a:rPr>
              <a:t>3.  2006 ICT Policy [Zambia] Definition of the term “ICT.”</a:t>
            </a:r>
          </a:p>
          <a:p>
            <a:pPr marL="514350" indent="-514350">
              <a:buFontTx/>
              <a:buNone/>
            </a:pPr>
            <a:r>
              <a:rPr lang="en-GB" altLang="en-US" sz="2800" i="1">
                <a:solidFill>
                  <a:schemeClr val="bg1"/>
                </a:solidFill>
                <a:latin typeface="Garamond" panose="02020404030301010803" pitchFamily="18" charset="0"/>
              </a:rPr>
              <a:t> </a:t>
            </a:r>
          </a:p>
          <a:p>
            <a:pPr marL="514350" indent="-514350">
              <a:buFontTx/>
              <a:buNone/>
            </a:pPr>
            <a:r>
              <a:rPr lang="en-GB" altLang="en-US" sz="2800" i="1">
                <a:solidFill>
                  <a:schemeClr val="bg1"/>
                </a:solidFill>
                <a:latin typeface="Garamond" panose="02020404030301010803" pitchFamily="18" charset="0"/>
              </a:rPr>
              <a:t>4. ICT Act’s definition of  the term “ICT.” </a:t>
            </a:r>
          </a:p>
          <a:p>
            <a:pPr marL="514350" indent="-514350">
              <a:buFontTx/>
              <a:buAutoNum type="alphaLcParenBoth"/>
            </a:pPr>
            <a:endParaRPr lang="en-GB" altLang="en-US" sz="2800" i="1">
              <a:solidFill>
                <a:schemeClr val="bg1"/>
              </a:solidFill>
              <a:latin typeface="Garamond" panose="02020404030301010803" pitchFamily="18" charset="0"/>
            </a:endParaRPr>
          </a:p>
          <a:p>
            <a:pPr marL="514350" indent="-514350">
              <a:buFontTx/>
              <a:buNone/>
            </a:pPr>
            <a:r>
              <a:rPr lang="en-GB" altLang="en-US" sz="2800" i="1">
                <a:solidFill>
                  <a:schemeClr val="bg1"/>
                </a:solidFill>
                <a:latin typeface="Garamond" panose="02020404030301010803" pitchFamily="18" charset="0"/>
              </a:rPr>
              <a:t>5. Michalson’s take on definition of  the term “ICT.”   </a:t>
            </a:r>
          </a:p>
        </p:txBody>
      </p:sp>
    </p:spTree>
  </p:cSld>
  <p:clrMapOvr>
    <a:masterClrMapping/>
  </p:clrMapOvr>
  <p:transition spd="slow">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74F37FA1-1526-009B-1381-8E2D8D005078}"/>
              </a:ext>
            </a:extLst>
          </p:cNvPr>
          <p:cNvSpPr>
            <a:spLocks noGrp="1" noChangeArrowheads="1"/>
          </p:cNvSpPr>
          <p:nvPr>
            <p:ph type="title"/>
          </p:nvPr>
        </p:nvSpPr>
        <p:spPr/>
        <p:txBody>
          <a:bodyPr/>
          <a:lstStyle/>
          <a:p>
            <a:r>
              <a:rPr lang="en-GB" altLang="en-US" b="1">
                <a:solidFill>
                  <a:schemeClr val="accent1"/>
                </a:solidFill>
                <a:latin typeface="Garamond" panose="02020404030301010803" pitchFamily="18" charset="0"/>
              </a:rPr>
              <a:t>WHAT IS INFO. COM. TECH </a:t>
            </a:r>
          </a:p>
        </p:txBody>
      </p:sp>
      <p:sp>
        <p:nvSpPr>
          <p:cNvPr id="7171" name="Content Placeholder 2">
            <a:extLst>
              <a:ext uri="{FF2B5EF4-FFF2-40B4-BE49-F238E27FC236}">
                <a16:creationId xmlns:a16="http://schemas.microsoft.com/office/drawing/2014/main" id="{BACDA33B-909D-BD77-A113-439F098E19A7}"/>
              </a:ext>
            </a:extLst>
          </p:cNvPr>
          <p:cNvSpPr>
            <a:spLocks noGrp="1" noChangeArrowheads="1"/>
          </p:cNvSpPr>
          <p:nvPr>
            <p:ph idx="1"/>
          </p:nvPr>
        </p:nvSpPr>
        <p:spPr>
          <a:xfrm>
            <a:off x="179388" y="1600200"/>
            <a:ext cx="8640762" cy="4525963"/>
          </a:xfrm>
        </p:spPr>
        <p:txBody>
          <a:bodyPr/>
          <a:lstStyle/>
          <a:p>
            <a:pPr marL="0" indent="0">
              <a:buFontTx/>
              <a:buNone/>
            </a:pPr>
            <a:r>
              <a:rPr lang="en-GB" altLang="en-US" sz="2400" b="1">
                <a:solidFill>
                  <a:schemeClr val="bg1"/>
                </a:solidFill>
                <a:latin typeface="Garamond" panose="02020404030301010803" pitchFamily="18" charset="0"/>
              </a:rPr>
              <a:t>The Little Data Book on Information and Communication Technology 2018</a:t>
            </a:r>
          </a:p>
          <a:p>
            <a:pPr marL="0" indent="0">
              <a:buFontTx/>
              <a:buNone/>
            </a:pPr>
            <a:r>
              <a:rPr lang="en-GB" altLang="en-US" sz="1800" b="1" i="1">
                <a:solidFill>
                  <a:schemeClr val="bg1"/>
                </a:solidFill>
                <a:latin typeface="Garamond" panose="02020404030301010803" pitchFamily="18" charset="0"/>
                <a:hlinkClick r:id="rId2"/>
              </a:rPr>
              <a:t>https://www.itu.int/en/ITU-D/Statistics/Documents/publications/ldb/LDB_ICT_2018.pdf</a:t>
            </a:r>
            <a:endParaRPr lang="en-GB" altLang="en-US" sz="1800" b="1" i="1">
              <a:solidFill>
                <a:schemeClr val="bg1"/>
              </a:solidFill>
              <a:latin typeface="Garamond" panose="02020404030301010803" pitchFamily="18" charset="0"/>
            </a:endParaRPr>
          </a:p>
          <a:p>
            <a:pPr marL="0" indent="0">
              <a:buFontTx/>
              <a:buNone/>
            </a:pPr>
            <a:endParaRPr lang="en-GB" altLang="en-US" sz="1800" b="1" i="1">
              <a:solidFill>
                <a:schemeClr val="bg1"/>
              </a:solidFill>
              <a:latin typeface="Garamond" panose="02020404030301010803" pitchFamily="18" charset="0"/>
            </a:endParaRPr>
          </a:p>
          <a:p>
            <a:pPr marL="0" indent="0">
              <a:buFontTx/>
              <a:buNone/>
            </a:pPr>
            <a:r>
              <a:rPr lang="en-GB" altLang="en-US" sz="2400" b="1" i="1">
                <a:solidFill>
                  <a:schemeClr val="bg1"/>
                </a:solidFill>
                <a:latin typeface="Garamond" panose="02020404030301010803" pitchFamily="18" charset="0"/>
              </a:rPr>
              <a:t>ICT service exports comprise communications services (telecommunications, business network services, teleconferencing, support services, and postal services) and computer and information services (database, data Processing, software design and development, maintenance and repair, and news-related service transactions).</a:t>
            </a:r>
          </a:p>
          <a:p>
            <a:pPr marL="0" indent="0">
              <a:buFontTx/>
              <a:buNone/>
            </a:pPr>
            <a:endParaRPr lang="en-GB" altLang="en-US" b="1">
              <a:solidFill>
                <a:schemeClr val="bg1"/>
              </a:solidFill>
              <a:latin typeface="Garamond" panose="02020404030301010803" pitchFamily="18" charset="0"/>
            </a:endParaRPr>
          </a:p>
        </p:txBody>
      </p:sp>
    </p:spTree>
  </p:cSld>
  <p:clrMapOvr>
    <a:masterClrMapping/>
  </p:clrMapOvr>
  <p:transition spd="slow">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ED2397B1-623C-E27F-994F-4066C16A2679}"/>
              </a:ext>
            </a:extLst>
          </p:cNvPr>
          <p:cNvSpPr>
            <a:spLocks noGrp="1" noChangeArrowheads="1"/>
          </p:cNvSpPr>
          <p:nvPr>
            <p:ph type="title"/>
          </p:nvPr>
        </p:nvSpPr>
        <p:spPr/>
        <p:txBody>
          <a:bodyPr/>
          <a:lstStyle/>
          <a:p>
            <a:r>
              <a:rPr lang="en-GB" altLang="en-US" b="1">
                <a:solidFill>
                  <a:schemeClr val="accent1"/>
                </a:solidFill>
                <a:latin typeface="Garamond" panose="02020404030301010803" pitchFamily="18" charset="0"/>
              </a:rPr>
              <a:t>WHAT IS INFO. COM. TECH </a:t>
            </a:r>
          </a:p>
        </p:txBody>
      </p:sp>
      <p:sp>
        <p:nvSpPr>
          <p:cNvPr id="8195" name="Content Placeholder 2">
            <a:extLst>
              <a:ext uri="{FF2B5EF4-FFF2-40B4-BE49-F238E27FC236}">
                <a16:creationId xmlns:a16="http://schemas.microsoft.com/office/drawing/2014/main" id="{5CFD670A-710F-524B-AFAA-42AEB1599D2F}"/>
              </a:ext>
            </a:extLst>
          </p:cNvPr>
          <p:cNvSpPr>
            <a:spLocks noGrp="1" noChangeArrowheads="1"/>
          </p:cNvSpPr>
          <p:nvPr>
            <p:ph idx="1"/>
          </p:nvPr>
        </p:nvSpPr>
        <p:spPr>
          <a:xfrm>
            <a:off x="179388" y="1600200"/>
            <a:ext cx="8507412" cy="4781550"/>
          </a:xfrm>
        </p:spPr>
        <p:txBody>
          <a:bodyPr/>
          <a:lstStyle/>
          <a:p>
            <a:pPr marL="0" indent="0">
              <a:lnSpc>
                <a:spcPct val="115000"/>
              </a:lnSpc>
              <a:buFontTx/>
              <a:buNone/>
            </a:pPr>
            <a:r>
              <a:rPr lang="en-GB" altLang="en-US" sz="2400" b="1" i="1">
                <a:solidFill>
                  <a:schemeClr val="bg1"/>
                </a:solidFill>
                <a:latin typeface="Garamond" panose="02020404030301010803" pitchFamily="18" charset="0"/>
                <a:ea typeface="Calibri" panose="020F0502020204030204" pitchFamily="34" charset="0"/>
                <a:cs typeface="Times New Roman" panose="02020603050405020304" pitchFamily="18" charset="0"/>
              </a:rPr>
              <a:t>Approaches for Systematic Planning of Development Projects / Information and Communication Technology</a:t>
            </a:r>
            <a:endParaRPr lang="en-GB" altLang="en-US" sz="2400" i="1">
              <a:solidFill>
                <a:schemeClr val="bg1"/>
              </a:solidFill>
              <a:latin typeface="Garamond" panose="02020404030301010803" pitchFamily="18" charset="0"/>
              <a:ea typeface="Calibri" panose="020F0502020204030204" pitchFamily="34" charset="0"/>
              <a:cs typeface="Times New Roman" panose="02020603050405020304" pitchFamily="18" charset="0"/>
            </a:endParaRPr>
          </a:p>
          <a:p>
            <a:pPr marL="0" indent="0">
              <a:lnSpc>
                <a:spcPct val="115000"/>
              </a:lnSpc>
              <a:buFontTx/>
              <a:buNone/>
            </a:pPr>
            <a:r>
              <a:rPr lang="en-GB" altLang="en-US" sz="1400" i="1" u="sng">
                <a:solidFill>
                  <a:schemeClr val="bg1"/>
                </a:solidFill>
                <a:latin typeface="Garamond" panose="02020404030301010803" pitchFamily="18" charset="0"/>
                <a:ea typeface="Calibri" panose="020F0502020204030204" pitchFamily="34" charset="0"/>
                <a:cs typeface="Times New Roman" panose="02020603050405020304" pitchFamily="18" charset="0"/>
                <a:hlinkClick r:id="rId2"/>
              </a:rPr>
              <a:t>https://www.jica.go.jp/jica-ri/IFIC_and_JBICI-Studies/english/publications/reports/study/topical/approaches/pdf/information_02.pdf</a:t>
            </a:r>
            <a:endParaRPr lang="en-GB" altLang="en-US" sz="1400" i="1">
              <a:solidFill>
                <a:schemeClr val="bg1"/>
              </a:solidFill>
              <a:latin typeface="Garamond" panose="02020404030301010803" pitchFamily="18" charset="0"/>
              <a:ea typeface="Calibri" panose="020F0502020204030204" pitchFamily="34" charset="0"/>
              <a:cs typeface="Times New Roman" panose="02020603050405020304" pitchFamily="18" charset="0"/>
            </a:endParaRPr>
          </a:p>
          <a:p>
            <a:pPr marL="0" indent="0">
              <a:lnSpc>
                <a:spcPct val="115000"/>
              </a:lnSpc>
              <a:buFontTx/>
              <a:buNone/>
            </a:pPr>
            <a:r>
              <a:rPr lang="en-GB" altLang="en-US" sz="1400" i="1">
                <a:solidFill>
                  <a:schemeClr val="bg1"/>
                </a:solidFill>
                <a:latin typeface="Garamond" panose="02020404030301010803" pitchFamily="18" charset="0"/>
                <a:ea typeface="Calibri" panose="020F0502020204030204" pitchFamily="34" charset="0"/>
                <a:cs typeface="Times New Roman" panose="02020603050405020304" pitchFamily="18" charset="0"/>
              </a:rPr>
              <a:t> </a:t>
            </a:r>
          </a:p>
          <a:p>
            <a:pPr marL="0" indent="0">
              <a:lnSpc>
                <a:spcPct val="115000"/>
              </a:lnSpc>
              <a:buFontTx/>
              <a:buNone/>
            </a:pPr>
            <a:r>
              <a:rPr lang="en-GB" altLang="en-US" sz="2400" i="1">
                <a:solidFill>
                  <a:schemeClr val="bg1"/>
                </a:solidFill>
                <a:latin typeface="Garamond" panose="02020404030301010803" pitchFamily="18" charset="0"/>
                <a:ea typeface="Calibri" panose="020F0502020204030204" pitchFamily="34" charset="0"/>
                <a:cs typeface="Times New Roman" panose="02020603050405020304" pitchFamily="18" charset="0"/>
              </a:rPr>
              <a:t>The World Bank and other international organizations generally abbreviate “Information and Communication Technology” as “ICT,” but since the abbreviation “IT” is commonly used in Japan, this report will use “IT.”</a:t>
            </a:r>
            <a:r>
              <a:rPr lang="en-GB" altLang="en-US" sz="2400" b="1" i="1">
                <a:solidFill>
                  <a:schemeClr val="bg1"/>
                </a:solidFill>
                <a:latin typeface="Garamond" panose="02020404030301010803" pitchFamily="18" charset="0"/>
                <a:ea typeface="Calibri" panose="020F0502020204030204" pitchFamily="34" charset="0"/>
                <a:cs typeface="Times New Roman" panose="02020603050405020304" pitchFamily="18" charset="0"/>
              </a:rPr>
              <a:t>IT includes both Information Technology and Communication Technology</a:t>
            </a:r>
            <a:r>
              <a:rPr lang="en-GB" altLang="en-US" sz="2400" i="1">
                <a:solidFill>
                  <a:schemeClr val="bg1"/>
                </a:solidFill>
                <a:latin typeface="Garamond" panose="02020404030301010803" pitchFamily="18" charset="0"/>
                <a:ea typeface="Calibri" panose="020F0502020204030204" pitchFamily="34" charset="0"/>
                <a:cs typeface="Times New Roman" panose="02020603050405020304" pitchFamily="18" charset="0"/>
              </a:rPr>
              <a:t>. It is technology for input, storage, processing, transmission, and output (display and printing) of information and is divided into hardware (such as computers and peripheral devices) and software (such as information processing systems).</a:t>
            </a:r>
          </a:p>
          <a:p>
            <a:pPr marL="0" indent="0">
              <a:buFontTx/>
              <a:buNone/>
            </a:pPr>
            <a:endParaRPr lang="en-GB" altLang="en-US">
              <a:ea typeface="Calibri" panose="020F0502020204030204" pitchFamily="34" charset="0"/>
              <a:cs typeface="Times New Roman" panose="02020603050405020304" pitchFamily="18" charset="0"/>
            </a:endParaRPr>
          </a:p>
        </p:txBody>
      </p:sp>
    </p:spTree>
  </p:cSld>
  <p:clrMapOvr>
    <a:masterClrMapping/>
  </p:clrMapOvr>
  <p:transition spd="slow">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38D64EBF-F553-28BD-D628-91101B00DE89}"/>
              </a:ext>
            </a:extLst>
          </p:cNvPr>
          <p:cNvSpPr>
            <a:spLocks noGrp="1" noChangeArrowheads="1"/>
          </p:cNvSpPr>
          <p:nvPr>
            <p:ph type="title"/>
          </p:nvPr>
        </p:nvSpPr>
        <p:spPr>
          <a:xfrm>
            <a:off x="250825" y="274638"/>
            <a:ext cx="8642350" cy="1143000"/>
          </a:xfrm>
        </p:spPr>
        <p:txBody>
          <a:bodyPr/>
          <a:lstStyle/>
          <a:p>
            <a:pPr eaLnBrk="1" hangingPunct="1"/>
            <a:r>
              <a:rPr lang="en-GB" altLang="en-US" b="1">
                <a:solidFill>
                  <a:schemeClr val="accent1"/>
                </a:solidFill>
                <a:latin typeface="Garamond" panose="02020404030301010803" pitchFamily="18" charset="0"/>
              </a:rPr>
              <a:t>WHAT IS INFO. COM TECH </a:t>
            </a:r>
            <a:r>
              <a:rPr lang="en-GB" altLang="en-US">
                <a:solidFill>
                  <a:schemeClr val="accent1"/>
                </a:solidFill>
                <a:latin typeface="Garamond" panose="02020404030301010803" pitchFamily="18" charset="0"/>
              </a:rPr>
              <a:t>[cont]</a:t>
            </a:r>
          </a:p>
        </p:txBody>
      </p:sp>
      <p:sp>
        <p:nvSpPr>
          <p:cNvPr id="3" name="Content Placeholder 2">
            <a:extLst>
              <a:ext uri="{FF2B5EF4-FFF2-40B4-BE49-F238E27FC236}">
                <a16:creationId xmlns:a16="http://schemas.microsoft.com/office/drawing/2014/main" id="{FEF59974-0BDA-26EE-2EBD-40F88455499E}"/>
              </a:ext>
            </a:extLst>
          </p:cNvPr>
          <p:cNvSpPr>
            <a:spLocks noGrp="1"/>
          </p:cNvSpPr>
          <p:nvPr>
            <p:ph idx="1"/>
          </p:nvPr>
        </p:nvSpPr>
        <p:spPr>
          <a:xfrm>
            <a:off x="179388" y="1600200"/>
            <a:ext cx="8640762" cy="4525963"/>
          </a:xfrm>
        </p:spPr>
        <p:txBody>
          <a:bodyPr/>
          <a:lstStyle/>
          <a:p>
            <a:pPr marL="0" indent="0" eaLnBrk="1" hangingPunct="1">
              <a:buFontTx/>
              <a:buNone/>
              <a:defRPr/>
            </a:pPr>
            <a:r>
              <a:rPr lang="en-US" b="1" i="1" u="sng" dirty="0">
                <a:solidFill>
                  <a:schemeClr val="accent3"/>
                </a:solidFill>
                <a:latin typeface="Garamond" panose="02020404030301010803" pitchFamily="18" charset="0"/>
              </a:rPr>
              <a:t>Zambia ICT POLICY 2006</a:t>
            </a:r>
          </a:p>
          <a:p>
            <a:pPr marL="0" indent="0" eaLnBrk="1" hangingPunct="1">
              <a:buFontTx/>
              <a:buNone/>
              <a:defRPr/>
            </a:pPr>
            <a:endParaRPr lang="en-GB" i="1" dirty="0">
              <a:solidFill>
                <a:schemeClr val="accent3"/>
              </a:solidFill>
              <a:latin typeface="Garamond" panose="02020404030301010803" pitchFamily="18" charset="0"/>
            </a:endParaRPr>
          </a:p>
          <a:p>
            <a:pPr marL="0" indent="0" eaLnBrk="1" hangingPunct="1">
              <a:buFontTx/>
              <a:buNone/>
              <a:defRPr/>
            </a:pPr>
            <a:r>
              <a:rPr lang="en-GB" sz="4000" i="1" dirty="0">
                <a:solidFill>
                  <a:schemeClr val="bg1"/>
                </a:solidFill>
                <a:latin typeface="Garamond" panose="02020404030301010803" pitchFamily="18" charset="0"/>
              </a:rPr>
              <a:t>Information and Communication Technology  is a  generic term used to express the convergence of Communication telecommunications, information, broadcasting and Technology communications.</a:t>
            </a:r>
          </a:p>
        </p:txBody>
      </p:sp>
    </p:spTree>
  </p:cSld>
  <p:clrMapOvr>
    <a:masterClrMapping/>
  </p:clrMapOvr>
  <p:transition spd="slow">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8920EC7A-CCC4-0025-B097-98A7E288062D}"/>
              </a:ext>
            </a:extLst>
          </p:cNvPr>
          <p:cNvSpPr>
            <a:spLocks noGrp="1" noChangeArrowheads="1"/>
          </p:cNvSpPr>
          <p:nvPr>
            <p:ph type="title"/>
          </p:nvPr>
        </p:nvSpPr>
        <p:spPr>
          <a:xfrm>
            <a:off x="179388" y="115888"/>
            <a:ext cx="8713787" cy="1301750"/>
          </a:xfrm>
        </p:spPr>
        <p:txBody>
          <a:bodyPr/>
          <a:lstStyle/>
          <a:p>
            <a:pPr eaLnBrk="1" hangingPunct="1"/>
            <a:r>
              <a:rPr lang="en-GB" altLang="en-US" b="1">
                <a:solidFill>
                  <a:schemeClr val="accent1"/>
                </a:solidFill>
                <a:latin typeface="Garamond" panose="02020404030301010803" pitchFamily="18" charset="0"/>
              </a:rPr>
              <a:t>WHAT IS INFO. COM. TECH   </a:t>
            </a:r>
          </a:p>
        </p:txBody>
      </p:sp>
      <p:sp>
        <p:nvSpPr>
          <p:cNvPr id="3" name="Content Placeholder 2">
            <a:extLst>
              <a:ext uri="{FF2B5EF4-FFF2-40B4-BE49-F238E27FC236}">
                <a16:creationId xmlns:a16="http://schemas.microsoft.com/office/drawing/2014/main" id="{67D6D3B5-2C49-BFE8-3F3C-43019C01CF6E}"/>
              </a:ext>
            </a:extLst>
          </p:cNvPr>
          <p:cNvSpPr>
            <a:spLocks noGrp="1"/>
          </p:cNvSpPr>
          <p:nvPr>
            <p:ph idx="1"/>
          </p:nvPr>
        </p:nvSpPr>
        <p:spPr>
          <a:xfrm>
            <a:off x="179388" y="1600200"/>
            <a:ext cx="8640762" cy="4852988"/>
          </a:xfrm>
        </p:spPr>
        <p:txBody>
          <a:bodyPr/>
          <a:lstStyle/>
          <a:p>
            <a:pPr marL="0" indent="0" algn="ctr" eaLnBrk="1" hangingPunct="1">
              <a:buFontTx/>
              <a:buNone/>
              <a:defRPr/>
            </a:pPr>
            <a:r>
              <a:rPr lang="en-GB" b="1" u="sng" dirty="0">
                <a:solidFill>
                  <a:schemeClr val="bg1"/>
                </a:solidFill>
                <a:latin typeface="Garamond" panose="02020404030301010803" pitchFamily="18" charset="0"/>
              </a:rPr>
              <a:t>ICT ACT DEFINITION</a:t>
            </a:r>
            <a:endParaRPr lang="en-GB" b="1" dirty="0">
              <a:solidFill>
                <a:schemeClr val="bg1"/>
              </a:solidFill>
              <a:latin typeface="Garamond" panose="02020404030301010803" pitchFamily="18" charset="0"/>
            </a:endParaRPr>
          </a:p>
          <a:p>
            <a:pPr marL="0" indent="0" algn="ctr" eaLnBrk="1" hangingPunct="1">
              <a:buFontTx/>
              <a:buNone/>
              <a:defRPr/>
            </a:pPr>
            <a:r>
              <a:rPr lang="en-GB" sz="4000" i="1" dirty="0">
                <a:solidFill>
                  <a:schemeClr val="accent3"/>
                </a:solidFill>
                <a:latin typeface="Garamond" panose="02020404030301010803" pitchFamily="18" charset="0"/>
              </a:rPr>
              <a:t>" the application of modern communications and computing technologies to the creation, management and use of information through the utilisation of hardware, software, networks, and media for the collection, storage, processing, transmission and presentation of information and related services”</a:t>
            </a:r>
            <a:r>
              <a:rPr lang="en-GB" sz="4000" i="1" dirty="0">
                <a:latin typeface="Garamond" panose="02020404030301010803" pitchFamily="18" charset="0"/>
              </a:rPr>
              <a:t>; </a:t>
            </a:r>
          </a:p>
        </p:txBody>
      </p:sp>
    </p:spTree>
  </p:cSld>
  <p:clrMapOvr>
    <a:masterClrMapping/>
  </p:clrMapOvr>
  <p:transition spd="slow">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F64D78F9-D0FF-8872-B4B5-B749890256F9}"/>
              </a:ext>
            </a:extLst>
          </p:cNvPr>
          <p:cNvSpPr>
            <a:spLocks noGrp="1" noChangeArrowheads="1"/>
          </p:cNvSpPr>
          <p:nvPr>
            <p:ph type="title"/>
          </p:nvPr>
        </p:nvSpPr>
        <p:spPr>
          <a:xfrm>
            <a:off x="250825" y="115888"/>
            <a:ext cx="8642350" cy="1301750"/>
          </a:xfrm>
        </p:spPr>
        <p:txBody>
          <a:bodyPr/>
          <a:lstStyle/>
          <a:p>
            <a:r>
              <a:rPr lang="en-GB" altLang="en-US" sz="4800" b="1">
                <a:solidFill>
                  <a:schemeClr val="accent1"/>
                </a:solidFill>
                <a:latin typeface="Garamond" panose="02020404030301010803" pitchFamily="18" charset="0"/>
              </a:rPr>
              <a:t>WHAT IS INFO. COM. TECH </a:t>
            </a:r>
          </a:p>
        </p:txBody>
      </p:sp>
      <p:sp>
        <p:nvSpPr>
          <p:cNvPr id="11267" name="Content Placeholder 2">
            <a:extLst>
              <a:ext uri="{FF2B5EF4-FFF2-40B4-BE49-F238E27FC236}">
                <a16:creationId xmlns:a16="http://schemas.microsoft.com/office/drawing/2014/main" id="{9E77EA76-AA6D-464A-BE98-48E5EC468837}"/>
              </a:ext>
            </a:extLst>
          </p:cNvPr>
          <p:cNvSpPr>
            <a:spLocks noGrp="1" noChangeArrowheads="1"/>
          </p:cNvSpPr>
          <p:nvPr>
            <p:ph idx="1"/>
          </p:nvPr>
        </p:nvSpPr>
        <p:spPr>
          <a:xfrm>
            <a:off x="250825" y="1600200"/>
            <a:ext cx="8569325" cy="4781550"/>
          </a:xfrm>
        </p:spPr>
        <p:txBody>
          <a:bodyPr/>
          <a:lstStyle/>
          <a:p>
            <a:pPr marL="0" indent="0">
              <a:buFontTx/>
              <a:buNone/>
            </a:pPr>
            <a:r>
              <a:rPr lang="en-GB" altLang="en-US">
                <a:solidFill>
                  <a:schemeClr val="bg1"/>
                </a:solidFill>
                <a:latin typeface="Garamond" panose="02020404030301010803" pitchFamily="18" charset="0"/>
              </a:rPr>
              <a:t>Michalson </a:t>
            </a:r>
          </a:p>
          <a:p>
            <a:pPr marL="0" indent="0">
              <a:buFontTx/>
              <a:buNone/>
            </a:pPr>
            <a:r>
              <a:rPr lang="en-GB" altLang="en-US" sz="2000">
                <a:latin typeface="Garamond" panose="02020404030301010803" pitchFamily="18" charset="0"/>
                <a:hlinkClick r:id="rId2"/>
              </a:rPr>
              <a:t>http://www.michalson.com/blog/what-is-ict/2525</a:t>
            </a:r>
            <a:endParaRPr lang="en-GB" altLang="en-US" sz="2000">
              <a:latin typeface="Garamond" panose="02020404030301010803" pitchFamily="18" charset="0"/>
            </a:endParaRPr>
          </a:p>
          <a:p>
            <a:pPr marL="0" indent="0">
              <a:buFontTx/>
              <a:buNone/>
            </a:pPr>
            <a:r>
              <a:rPr lang="en-GB" altLang="en-US" sz="2400" i="1">
                <a:solidFill>
                  <a:schemeClr val="bg1"/>
                </a:solidFill>
                <a:latin typeface="Garamond" panose="02020404030301010803" pitchFamily="18" charset="0"/>
              </a:rPr>
              <a:t>“Men’s lives may depend on a coma”</a:t>
            </a:r>
          </a:p>
          <a:p>
            <a:pPr marL="0" indent="0">
              <a:buFontTx/>
              <a:buNone/>
            </a:pPr>
            <a:r>
              <a:rPr lang="en-GB" altLang="en-US" sz="2400" i="1">
                <a:solidFill>
                  <a:schemeClr val="bg1"/>
                </a:solidFill>
                <a:latin typeface="Garamond" panose="02020404030301010803" pitchFamily="18" charset="0"/>
              </a:rPr>
              <a:t>(a) Information and Communication Technology  - Info+ [Com Tech] </a:t>
            </a:r>
          </a:p>
          <a:p>
            <a:pPr marL="0" indent="0">
              <a:buFontTx/>
              <a:buNone/>
            </a:pPr>
            <a:r>
              <a:rPr lang="en-GB" altLang="en-US" sz="2400" i="1">
                <a:solidFill>
                  <a:schemeClr val="bg1"/>
                </a:solidFill>
                <a:latin typeface="Garamond" panose="02020404030301010803" pitchFamily="18" charset="0"/>
              </a:rPr>
              <a:t>(b) Information, Communication and Technology – [Info Com] Tech </a:t>
            </a:r>
          </a:p>
          <a:p>
            <a:pPr marL="0" indent="0">
              <a:buFontTx/>
              <a:buNone/>
            </a:pPr>
            <a:r>
              <a:rPr lang="en-GB" altLang="en-US" sz="2400" i="1">
                <a:solidFill>
                  <a:schemeClr val="bg1"/>
                </a:solidFill>
                <a:latin typeface="Garamond" panose="02020404030301010803" pitchFamily="18" charset="0"/>
              </a:rPr>
              <a:t>(c) Information Communication Technology - [Info +Tech] + [Com + Tech]</a:t>
            </a:r>
          </a:p>
          <a:p>
            <a:pPr marL="0" indent="0">
              <a:buFontTx/>
              <a:buNone/>
            </a:pPr>
            <a:r>
              <a:rPr lang="en-GB" altLang="en-US" sz="2400" i="1">
                <a:solidFill>
                  <a:schemeClr val="bg1"/>
                </a:solidFill>
                <a:latin typeface="Garamond" panose="02020404030301010803" pitchFamily="18" charset="0"/>
              </a:rPr>
              <a:t>(d) Info + Com + Info Tech + Com Tech </a:t>
            </a:r>
          </a:p>
          <a:p>
            <a:pPr marL="0" indent="0">
              <a:buFontTx/>
              <a:buNone/>
            </a:pPr>
            <a:endParaRPr lang="en-GB" altLang="en-US"/>
          </a:p>
          <a:p>
            <a:pPr marL="0" indent="0">
              <a:buFontTx/>
              <a:buNone/>
            </a:pPr>
            <a:endParaRPr lang="en-GB" altLang="en-US"/>
          </a:p>
        </p:txBody>
      </p:sp>
    </p:spTree>
  </p:cSld>
  <p:clrMapOvr>
    <a:masterClrMapping/>
  </p:clrMapOvr>
  <p:transition spd="slow">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30F0CD45-D220-2CB0-2458-76C77B6F219D}"/>
              </a:ext>
            </a:extLst>
          </p:cNvPr>
          <p:cNvSpPr>
            <a:spLocks noGrp="1" noChangeArrowheads="1"/>
          </p:cNvSpPr>
          <p:nvPr>
            <p:ph type="title"/>
          </p:nvPr>
        </p:nvSpPr>
        <p:spPr>
          <a:xfrm>
            <a:off x="250825" y="188913"/>
            <a:ext cx="8713788" cy="1228725"/>
          </a:xfrm>
        </p:spPr>
        <p:txBody>
          <a:bodyPr/>
          <a:lstStyle/>
          <a:p>
            <a:r>
              <a:rPr lang="en-GB" altLang="en-US" sz="4800" b="1">
                <a:solidFill>
                  <a:srgbClr val="BBE0E3"/>
                </a:solidFill>
                <a:latin typeface="Garamond" panose="02020404030301010803" pitchFamily="18" charset="0"/>
              </a:rPr>
              <a:t>WHAT IS INFO. COM. TECH </a:t>
            </a:r>
            <a:endParaRPr lang="en-GB" altLang="en-US"/>
          </a:p>
        </p:txBody>
      </p:sp>
      <p:graphicFrame>
        <p:nvGraphicFramePr>
          <p:cNvPr id="4" name="Content Placeholder 3">
            <a:extLst>
              <a:ext uri="{FF2B5EF4-FFF2-40B4-BE49-F238E27FC236}">
                <a16:creationId xmlns:a16="http://schemas.microsoft.com/office/drawing/2014/main" id="{FA683E31-385E-3443-10E5-D0CEA4B26BD2}"/>
              </a:ext>
            </a:extLst>
          </p:cNvPr>
          <p:cNvGraphicFramePr>
            <a:graphicFrameLocks noGrp="1"/>
          </p:cNvGraphicFramePr>
          <p:nvPr>
            <p:ph idx="1"/>
          </p:nvPr>
        </p:nvGraphicFramePr>
        <p:xfrm>
          <a:off x="179388" y="1557338"/>
          <a:ext cx="8640762" cy="5149850"/>
        </p:xfrm>
        <a:graphic>
          <a:graphicData uri="http://schemas.openxmlformats.org/drawingml/2006/table">
            <a:tbl>
              <a:tblPr firstRow="1" firstCol="1" bandRow="1">
                <a:tableStyleId>{5C22544A-7EE6-4342-B048-85BDC9FD1C3A}</a:tableStyleId>
              </a:tblPr>
              <a:tblGrid>
                <a:gridCol w="2879631">
                  <a:extLst>
                    <a:ext uri="{9D8B030D-6E8A-4147-A177-3AD203B41FA5}">
                      <a16:colId xmlns:a16="http://schemas.microsoft.com/office/drawing/2014/main" val="20000"/>
                    </a:ext>
                  </a:extLst>
                </a:gridCol>
                <a:gridCol w="2880565">
                  <a:extLst>
                    <a:ext uri="{9D8B030D-6E8A-4147-A177-3AD203B41FA5}">
                      <a16:colId xmlns:a16="http://schemas.microsoft.com/office/drawing/2014/main" val="20001"/>
                    </a:ext>
                  </a:extLst>
                </a:gridCol>
                <a:gridCol w="2880565">
                  <a:extLst>
                    <a:ext uri="{9D8B030D-6E8A-4147-A177-3AD203B41FA5}">
                      <a16:colId xmlns:a16="http://schemas.microsoft.com/office/drawing/2014/main" val="20002"/>
                    </a:ext>
                  </a:extLst>
                </a:gridCol>
              </a:tblGrid>
              <a:tr h="741814">
                <a:tc>
                  <a:txBody>
                    <a:bodyPr/>
                    <a:lstStyle/>
                    <a:p>
                      <a:pPr>
                        <a:lnSpc>
                          <a:spcPct val="115000"/>
                        </a:lnSpc>
                        <a:spcAft>
                          <a:spcPts val="0"/>
                        </a:spcAft>
                      </a:pPr>
                      <a:r>
                        <a:rPr lang="en-GB" sz="1800" i="1" dirty="0">
                          <a:solidFill>
                            <a:schemeClr val="tx2"/>
                          </a:solidFill>
                          <a:effectLst/>
                          <a:latin typeface="Garamond" panose="02020404030301010803" pitchFamily="18" charset="0"/>
                        </a:rPr>
                        <a:t>WATER TANK</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a:solidFill>
                            <a:schemeClr val="tx2"/>
                          </a:solidFill>
                          <a:effectLst/>
                          <a:latin typeface="Garamond" panose="02020404030301010803" pitchFamily="18" charset="0"/>
                        </a:rPr>
                        <a:t>                ICT </a:t>
                      </a:r>
                      <a:endParaRPr lang="en-GB" sz="1800" i="1">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a:solidFill>
                            <a:schemeClr val="tx2"/>
                          </a:solidFill>
                          <a:effectLst/>
                          <a:latin typeface="Garamond" panose="02020404030301010803" pitchFamily="18" charset="0"/>
                        </a:rPr>
                        <a:t>EXAMPLES </a:t>
                      </a:r>
                      <a:endParaRPr lang="en-GB" sz="1800" i="1">
                        <a:solidFill>
                          <a:schemeClr val="tx2"/>
                        </a:solidFill>
                        <a:effectLst/>
                        <a:latin typeface="Garamond" panose="02020404030301010803" pitchFamily="18" charset="0"/>
                        <a:ea typeface="Calibri"/>
                        <a:cs typeface="Times New Roman"/>
                      </a:endParaRPr>
                    </a:p>
                  </a:txBody>
                  <a:tcPr marL="68578" marR="68578" marT="0" marB="0"/>
                </a:tc>
                <a:extLst>
                  <a:ext uri="{0D108BD9-81ED-4DB2-BD59-A6C34878D82A}">
                    <a16:rowId xmlns:a16="http://schemas.microsoft.com/office/drawing/2014/main" val="10000"/>
                  </a:ext>
                </a:extLst>
              </a:tr>
              <a:tr h="1346175">
                <a:tc>
                  <a:txBody>
                    <a:bodyPr/>
                    <a:lstStyle/>
                    <a:p>
                      <a:pPr>
                        <a:lnSpc>
                          <a:spcPct val="115000"/>
                        </a:lnSpc>
                        <a:spcAft>
                          <a:spcPts val="0"/>
                        </a:spcAft>
                      </a:pPr>
                      <a:r>
                        <a:rPr lang="en-GB" sz="1800" i="1" dirty="0">
                          <a:solidFill>
                            <a:schemeClr val="tx2"/>
                          </a:solidFill>
                          <a:effectLst/>
                          <a:latin typeface="Garamond" panose="02020404030301010803" pitchFamily="18" charset="0"/>
                        </a:rPr>
                        <a:t> </a:t>
                      </a:r>
                    </a:p>
                    <a:p>
                      <a:pPr>
                        <a:lnSpc>
                          <a:spcPct val="115000"/>
                        </a:lnSpc>
                        <a:spcAft>
                          <a:spcPts val="0"/>
                        </a:spcAft>
                      </a:pPr>
                      <a:r>
                        <a:rPr lang="en-GB" sz="1800" i="1" dirty="0">
                          <a:solidFill>
                            <a:schemeClr val="tx2"/>
                          </a:solidFill>
                          <a:effectLst/>
                          <a:latin typeface="Garamond" panose="02020404030301010803" pitchFamily="18" charset="0"/>
                        </a:rPr>
                        <a:t>Storage Tank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 </a:t>
                      </a:r>
                    </a:p>
                    <a:p>
                      <a:pPr>
                        <a:lnSpc>
                          <a:spcPct val="115000"/>
                        </a:lnSpc>
                        <a:spcAft>
                          <a:spcPts val="0"/>
                        </a:spcAft>
                      </a:pPr>
                      <a:r>
                        <a:rPr lang="en-GB" sz="1800" i="1" dirty="0">
                          <a:solidFill>
                            <a:schemeClr val="tx2"/>
                          </a:solidFill>
                          <a:effectLst/>
                          <a:latin typeface="Garamond" panose="02020404030301010803" pitchFamily="18" charset="0"/>
                        </a:rPr>
                        <a:t>Information Technology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Hard drive, Processor, Content Management  System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extLst>
                  <a:ext uri="{0D108BD9-81ED-4DB2-BD59-A6C34878D82A}">
                    <a16:rowId xmlns:a16="http://schemas.microsoft.com/office/drawing/2014/main" val="10001"/>
                  </a:ext>
                </a:extLst>
              </a:tr>
              <a:tr h="1261872">
                <a:tc>
                  <a:txBody>
                    <a:bodyPr/>
                    <a:lstStyle/>
                    <a:p>
                      <a:pPr>
                        <a:lnSpc>
                          <a:spcPct val="115000"/>
                        </a:lnSpc>
                        <a:spcAft>
                          <a:spcPts val="0"/>
                        </a:spcAft>
                      </a:pPr>
                      <a:r>
                        <a:rPr lang="en-GB" sz="1800" i="1">
                          <a:solidFill>
                            <a:schemeClr val="tx2"/>
                          </a:solidFill>
                          <a:effectLst/>
                          <a:latin typeface="Garamond" panose="02020404030301010803" pitchFamily="18" charset="0"/>
                        </a:rPr>
                        <a:t>Pipes </a:t>
                      </a:r>
                      <a:endParaRPr lang="en-GB" sz="1800" i="1">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Communication Technology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Fibre Optic cable, Internet Protocol, Point of Presence, Email and VoIP  </a:t>
                      </a:r>
                    </a:p>
                    <a:p>
                      <a:pPr>
                        <a:lnSpc>
                          <a:spcPct val="115000"/>
                        </a:lnSpc>
                        <a:spcAft>
                          <a:spcPts val="0"/>
                        </a:spcAft>
                      </a:pPr>
                      <a:r>
                        <a:rPr lang="en-GB" sz="1800" i="1" dirty="0">
                          <a:solidFill>
                            <a:schemeClr val="tx2"/>
                          </a:solidFill>
                          <a:effectLst/>
                          <a:latin typeface="Garamond" panose="02020404030301010803" pitchFamily="18" charset="0"/>
                        </a:rPr>
                        <a:t>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extLst>
                  <a:ext uri="{0D108BD9-81ED-4DB2-BD59-A6C34878D82A}">
                    <a16:rowId xmlns:a16="http://schemas.microsoft.com/office/drawing/2014/main" val="10002"/>
                  </a:ext>
                </a:extLst>
              </a:tr>
              <a:tr h="1142092">
                <a:tc>
                  <a:txBody>
                    <a:bodyPr/>
                    <a:lstStyle/>
                    <a:p>
                      <a:pPr>
                        <a:lnSpc>
                          <a:spcPct val="115000"/>
                        </a:lnSpc>
                        <a:spcAft>
                          <a:spcPts val="0"/>
                        </a:spcAft>
                      </a:pPr>
                      <a:r>
                        <a:rPr lang="en-GB" sz="1800" i="1">
                          <a:solidFill>
                            <a:schemeClr val="tx2"/>
                          </a:solidFill>
                          <a:effectLst/>
                          <a:latin typeface="Garamond" panose="02020404030301010803" pitchFamily="18" charset="0"/>
                        </a:rPr>
                        <a:t>Sanding Water </a:t>
                      </a:r>
                      <a:endParaRPr lang="en-GB" sz="1800" i="1">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Information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File in PDF format or HTML format</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extLst>
                  <a:ext uri="{0D108BD9-81ED-4DB2-BD59-A6C34878D82A}">
                    <a16:rowId xmlns:a16="http://schemas.microsoft.com/office/drawing/2014/main" val="10003"/>
                  </a:ext>
                </a:extLst>
              </a:tr>
              <a:tr h="657898">
                <a:tc>
                  <a:txBody>
                    <a:bodyPr/>
                    <a:lstStyle/>
                    <a:p>
                      <a:pPr>
                        <a:lnSpc>
                          <a:spcPct val="115000"/>
                        </a:lnSpc>
                        <a:spcAft>
                          <a:spcPts val="0"/>
                        </a:spcAft>
                      </a:pPr>
                      <a:r>
                        <a:rPr lang="en-GB" sz="1800" i="1">
                          <a:solidFill>
                            <a:schemeClr val="tx2"/>
                          </a:solidFill>
                          <a:effectLst/>
                          <a:latin typeface="Garamond" panose="02020404030301010803" pitchFamily="18" charset="0"/>
                        </a:rPr>
                        <a:t>Flowing Water </a:t>
                      </a:r>
                      <a:endParaRPr lang="en-GB" sz="1800" i="1">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Communication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tc>
                  <a:txBody>
                    <a:bodyPr/>
                    <a:lstStyle/>
                    <a:p>
                      <a:pPr>
                        <a:lnSpc>
                          <a:spcPct val="115000"/>
                        </a:lnSpc>
                        <a:spcAft>
                          <a:spcPts val="0"/>
                        </a:spcAft>
                      </a:pPr>
                      <a:r>
                        <a:rPr lang="en-GB" sz="1800" i="1" dirty="0">
                          <a:solidFill>
                            <a:schemeClr val="tx2"/>
                          </a:solidFill>
                          <a:effectLst/>
                          <a:latin typeface="Garamond" panose="02020404030301010803" pitchFamily="18" charset="0"/>
                        </a:rPr>
                        <a:t>Data Message , Voice Data Packet </a:t>
                      </a:r>
                      <a:endParaRPr lang="en-GB" sz="1800" i="1" dirty="0">
                        <a:solidFill>
                          <a:schemeClr val="tx2"/>
                        </a:solidFill>
                        <a:effectLst/>
                        <a:latin typeface="Garamond" panose="02020404030301010803" pitchFamily="18" charset="0"/>
                        <a:ea typeface="Calibri"/>
                        <a:cs typeface="Times New Roman"/>
                      </a:endParaRPr>
                    </a:p>
                  </a:txBody>
                  <a:tcPr marL="68578" marR="68578" marT="0" marB="0"/>
                </a:tc>
                <a:extLst>
                  <a:ext uri="{0D108BD9-81ED-4DB2-BD59-A6C34878D82A}">
                    <a16:rowId xmlns:a16="http://schemas.microsoft.com/office/drawing/2014/main" val="10004"/>
                  </a:ext>
                </a:extLst>
              </a:tr>
            </a:tbl>
          </a:graphicData>
        </a:graphic>
      </p:graphicFrame>
    </p:spTree>
  </p:cSld>
  <p:clrMapOvr>
    <a:masterClrMapping/>
  </p:clrMapOvr>
  <p:transition spd="slow">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25350AC-FDD4-59D9-4FBD-55B18C03E91A}"/>
              </a:ext>
            </a:extLst>
          </p:cNvPr>
          <p:cNvSpPr>
            <a:spLocks noGrp="1" noChangeArrowheads="1"/>
          </p:cNvSpPr>
          <p:nvPr>
            <p:ph type="title"/>
          </p:nvPr>
        </p:nvSpPr>
        <p:spPr>
          <a:xfrm>
            <a:off x="0" y="0"/>
            <a:ext cx="9144000" cy="1484313"/>
          </a:xfrm>
        </p:spPr>
        <p:txBody>
          <a:bodyPr/>
          <a:lstStyle/>
          <a:p>
            <a:r>
              <a:rPr lang="en-GB" altLang="en-US" sz="3200" b="1">
                <a:solidFill>
                  <a:schemeClr val="accent1"/>
                </a:solidFill>
                <a:latin typeface="Garamond" panose="02020404030301010803" pitchFamily="18" charset="0"/>
              </a:rPr>
              <a:t>OK, NOW WE KNOW ICT, BUT WHAT IS LAW?</a:t>
            </a:r>
            <a:br>
              <a:rPr lang="en-GB" altLang="en-US" sz="3200" b="1">
                <a:solidFill>
                  <a:schemeClr val="accent1"/>
                </a:solidFill>
                <a:latin typeface="Garamond" panose="02020404030301010803" pitchFamily="18" charset="0"/>
              </a:rPr>
            </a:br>
            <a:r>
              <a:rPr lang="en-GB" altLang="en-US" sz="3200" b="1">
                <a:solidFill>
                  <a:schemeClr val="accent1"/>
                </a:solidFill>
                <a:latin typeface="Garamond" panose="02020404030301010803" pitchFamily="18" charset="0"/>
              </a:rPr>
              <a:t>OUTLINE OF THIS SECTION </a:t>
            </a:r>
            <a:endParaRPr lang="en-GB" altLang="en-US" sz="3200"/>
          </a:p>
        </p:txBody>
      </p:sp>
      <p:sp>
        <p:nvSpPr>
          <p:cNvPr id="3" name="Content Placeholder 2">
            <a:extLst>
              <a:ext uri="{FF2B5EF4-FFF2-40B4-BE49-F238E27FC236}">
                <a16:creationId xmlns:a16="http://schemas.microsoft.com/office/drawing/2014/main" id="{6B2C85F6-0E5E-CFAA-E909-44BAB1164C1C}"/>
              </a:ext>
            </a:extLst>
          </p:cNvPr>
          <p:cNvSpPr>
            <a:spLocks noGrp="1"/>
          </p:cNvSpPr>
          <p:nvPr>
            <p:ph idx="1"/>
          </p:nvPr>
        </p:nvSpPr>
        <p:spPr>
          <a:xfrm>
            <a:off x="179388" y="1600200"/>
            <a:ext cx="8713787" cy="4924425"/>
          </a:xfrm>
        </p:spPr>
        <p:txBody>
          <a:bodyPr/>
          <a:lstStyle/>
          <a:p>
            <a:pPr marL="742950" indent="-742950">
              <a:buFontTx/>
              <a:buAutoNum type="arabicPeriod"/>
              <a:defRPr/>
            </a:pPr>
            <a:r>
              <a:rPr lang="en-GB" sz="3600" i="1" dirty="0">
                <a:solidFill>
                  <a:schemeClr val="bg1"/>
                </a:solidFill>
                <a:latin typeface="Garamond" panose="02020404030301010803" pitchFamily="18" charset="0"/>
              </a:rPr>
              <a:t>Philosophical Legal Theories about the Law:</a:t>
            </a:r>
          </a:p>
          <a:p>
            <a:pPr marL="0" indent="0">
              <a:buFontTx/>
              <a:buNone/>
              <a:defRPr/>
            </a:pPr>
            <a:r>
              <a:rPr lang="en-GB" sz="3600" i="1" dirty="0">
                <a:solidFill>
                  <a:schemeClr val="bg1"/>
                </a:solidFill>
                <a:latin typeface="Garamond" panose="02020404030301010803" pitchFamily="18" charset="0"/>
              </a:rPr>
              <a:t>     (a) Naturalists Theory of Law</a:t>
            </a:r>
          </a:p>
          <a:p>
            <a:pPr marL="0" indent="0">
              <a:buFontTx/>
              <a:buNone/>
              <a:defRPr/>
            </a:pPr>
            <a:r>
              <a:rPr lang="en-GB" sz="3600" i="1" dirty="0">
                <a:solidFill>
                  <a:schemeClr val="bg1"/>
                </a:solidFill>
                <a:latin typeface="Garamond" panose="02020404030301010803" pitchFamily="18" charset="0"/>
              </a:rPr>
              <a:t>     (b) Positivists Theory of Law </a:t>
            </a:r>
          </a:p>
          <a:p>
            <a:pPr marL="0" indent="0">
              <a:buFontTx/>
              <a:buNone/>
              <a:defRPr/>
            </a:pPr>
            <a:r>
              <a:rPr lang="en-GB" sz="3600" i="1" dirty="0">
                <a:solidFill>
                  <a:schemeClr val="bg1"/>
                </a:solidFill>
                <a:latin typeface="Garamond" panose="02020404030301010803" pitchFamily="18" charset="0"/>
              </a:rPr>
              <a:t>     (c)  Marxists Theory of Law</a:t>
            </a:r>
          </a:p>
          <a:p>
            <a:pPr marL="0" indent="0">
              <a:buFontTx/>
              <a:buNone/>
              <a:defRPr/>
            </a:pPr>
            <a:r>
              <a:rPr lang="en-GB" sz="3600" i="1" dirty="0">
                <a:solidFill>
                  <a:schemeClr val="bg1"/>
                </a:solidFill>
                <a:latin typeface="Garamond" panose="02020404030301010803" pitchFamily="18" charset="0"/>
              </a:rPr>
              <a:t>     (d)  Realists Theory of Law </a:t>
            </a:r>
          </a:p>
          <a:p>
            <a:pPr marL="0" indent="0">
              <a:buFontTx/>
              <a:buNone/>
              <a:defRPr/>
            </a:pPr>
            <a:endParaRPr lang="en-GB" sz="3600" i="1" dirty="0">
              <a:solidFill>
                <a:schemeClr val="bg1"/>
              </a:solidFill>
              <a:latin typeface="Garamond" panose="02020404030301010803" pitchFamily="18" charset="0"/>
            </a:endParaRPr>
          </a:p>
          <a:p>
            <a:pPr marL="450850" indent="-450850">
              <a:buFontTx/>
              <a:buNone/>
              <a:defRPr/>
            </a:pPr>
            <a:r>
              <a:rPr lang="en-GB" sz="3600" i="1" dirty="0">
                <a:solidFill>
                  <a:schemeClr val="bg1"/>
                </a:solidFill>
                <a:latin typeface="Garamond" panose="02020404030301010803" pitchFamily="18" charset="0"/>
              </a:rPr>
              <a:t>2. Black’s Legal Dictionary’s definition of the Law  	</a:t>
            </a:r>
            <a:r>
              <a:rPr lang="en-GB" i="1" dirty="0"/>
              <a:t> </a:t>
            </a:r>
          </a:p>
          <a:p>
            <a:pPr marL="0" indent="0">
              <a:buFontTx/>
              <a:buNone/>
              <a:defRPr/>
            </a:pPr>
            <a:r>
              <a:rPr lang="en-GB" dirty="0"/>
              <a:t>       	 	</a:t>
            </a:r>
          </a:p>
          <a:p>
            <a:pPr marL="514350" indent="-514350">
              <a:buFontTx/>
              <a:buAutoNum type="arabicPeriod"/>
              <a:defRPr/>
            </a:pPr>
            <a:endParaRPr lang="en-GB" dirty="0"/>
          </a:p>
        </p:txBody>
      </p:sp>
    </p:spTree>
  </p:cSld>
  <p:clrMapOvr>
    <a:masterClrMapping/>
  </p:clrMapOvr>
  <p:transition spd="slow">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7A1B8E7B-2ABF-F0A2-633E-D0ECD159CC11}"/>
              </a:ext>
            </a:extLst>
          </p:cNvPr>
          <p:cNvSpPr>
            <a:spLocks noGrp="1" noChangeArrowheads="1"/>
          </p:cNvSpPr>
          <p:nvPr>
            <p:ph type="title"/>
          </p:nvPr>
        </p:nvSpPr>
        <p:spPr>
          <a:xfrm>
            <a:off x="179388" y="115888"/>
            <a:ext cx="8713787" cy="1301750"/>
          </a:xfrm>
        </p:spPr>
        <p:txBody>
          <a:bodyPr/>
          <a:lstStyle/>
          <a:p>
            <a:r>
              <a:rPr lang="en-GB" altLang="en-US" b="1">
                <a:solidFill>
                  <a:schemeClr val="accent1"/>
                </a:solidFill>
                <a:latin typeface="Garamond" panose="02020404030301010803" pitchFamily="18" charset="0"/>
              </a:rPr>
              <a:t>WHAT IS THE LAW NATURALIST’S THEORY  </a:t>
            </a:r>
          </a:p>
        </p:txBody>
      </p:sp>
      <p:sp>
        <p:nvSpPr>
          <p:cNvPr id="3" name="Content Placeholder 2">
            <a:extLst>
              <a:ext uri="{FF2B5EF4-FFF2-40B4-BE49-F238E27FC236}">
                <a16:creationId xmlns:a16="http://schemas.microsoft.com/office/drawing/2014/main" id="{FD5FBD2C-AFF9-268B-AAC9-7A9527119450}"/>
              </a:ext>
            </a:extLst>
          </p:cNvPr>
          <p:cNvSpPr>
            <a:spLocks noGrp="1"/>
          </p:cNvSpPr>
          <p:nvPr>
            <p:ph idx="1"/>
          </p:nvPr>
        </p:nvSpPr>
        <p:spPr>
          <a:xfrm>
            <a:off x="179388" y="1600200"/>
            <a:ext cx="8713787" cy="4852988"/>
          </a:xfrm>
        </p:spPr>
        <p:txBody>
          <a:bodyPr/>
          <a:lstStyle/>
          <a:p>
            <a:pPr marL="0" indent="0">
              <a:buFontTx/>
              <a:buNone/>
              <a:defRPr/>
            </a:pPr>
            <a:r>
              <a:rPr lang="en-GB" sz="3600" i="1" u="sng" dirty="0">
                <a:solidFill>
                  <a:schemeClr val="bg1"/>
                </a:solidFill>
                <a:latin typeface="Garamond" panose="02020404030301010803" pitchFamily="18" charset="0"/>
              </a:rPr>
              <a:t>Natural </a:t>
            </a:r>
            <a:r>
              <a:rPr lang="en-GB" sz="3600" i="1" u="sng" dirty="0" err="1">
                <a:solidFill>
                  <a:schemeClr val="bg1"/>
                </a:solidFill>
                <a:latin typeface="Garamond" panose="02020404030301010803" pitchFamily="18" charset="0"/>
              </a:rPr>
              <a:t>ist</a:t>
            </a:r>
            <a:r>
              <a:rPr lang="en-GB" sz="3600" i="1" u="sng" dirty="0">
                <a:solidFill>
                  <a:schemeClr val="bg1"/>
                </a:solidFill>
                <a:latin typeface="Garamond" panose="02020404030301010803" pitchFamily="18" charset="0"/>
              </a:rPr>
              <a:t> Theory </a:t>
            </a:r>
            <a:r>
              <a:rPr lang="en-GB" sz="3600" i="1" dirty="0">
                <a:solidFill>
                  <a:schemeClr val="bg1"/>
                </a:solidFill>
                <a:latin typeface="Garamond" panose="02020404030301010803" pitchFamily="18" charset="0"/>
              </a:rPr>
              <a:t> </a:t>
            </a:r>
          </a:p>
          <a:p>
            <a:pPr marL="0" indent="0">
              <a:buFontTx/>
              <a:buNone/>
              <a:defRPr/>
            </a:pPr>
            <a:r>
              <a:rPr lang="en-GB" sz="3600" i="1" dirty="0">
                <a:solidFill>
                  <a:schemeClr val="bg1"/>
                </a:solidFill>
                <a:latin typeface="Garamond" panose="02020404030301010803" pitchFamily="18" charset="0"/>
              </a:rPr>
              <a:t>There are two (2) types of Law – </a:t>
            </a:r>
          </a:p>
          <a:p>
            <a:pPr marL="0" indent="0">
              <a:buFontTx/>
              <a:buNone/>
              <a:defRPr/>
            </a:pPr>
            <a:endParaRPr lang="en-GB" sz="3600" i="1" dirty="0">
              <a:solidFill>
                <a:schemeClr val="bg1"/>
              </a:solidFill>
              <a:latin typeface="Garamond" panose="02020404030301010803" pitchFamily="18" charset="0"/>
            </a:endParaRPr>
          </a:p>
          <a:p>
            <a:pPr marL="514350" indent="-514350">
              <a:buFontTx/>
              <a:buAutoNum type="alphaLcParenBoth"/>
              <a:defRPr/>
            </a:pPr>
            <a:r>
              <a:rPr lang="en-GB" i="1" dirty="0">
                <a:solidFill>
                  <a:schemeClr val="bg1"/>
                </a:solidFill>
                <a:latin typeface="Garamond" panose="02020404030301010803" pitchFamily="18" charset="0"/>
              </a:rPr>
              <a:t>One is Man-Made and exists to control relationships in society[Positive Law]</a:t>
            </a:r>
          </a:p>
          <a:p>
            <a:pPr marL="514350" indent="-514350">
              <a:buFontTx/>
              <a:buAutoNum type="alphaLcParenBoth"/>
              <a:defRPr/>
            </a:pPr>
            <a:endParaRPr lang="en-GB" i="1" dirty="0">
              <a:solidFill>
                <a:schemeClr val="bg1"/>
              </a:solidFill>
              <a:latin typeface="Garamond" panose="02020404030301010803" pitchFamily="18" charset="0"/>
            </a:endParaRPr>
          </a:p>
          <a:p>
            <a:pPr marL="514350" indent="-514350">
              <a:buFontTx/>
              <a:buAutoNum type="alphaLcParenBoth"/>
              <a:defRPr/>
            </a:pPr>
            <a:r>
              <a:rPr lang="en-GB" i="1" dirty="0">
                <a:solidFill>
                  <a:schemeClr val="bg1"/>
                </a:solidFill>
                <a:latin typeface="Garamond" panose="02020404030301010803" pitchFamily="18" charset="0"/>
              </a:rPr>
              <a:t>The other is natural and controls everything [Natural Law]</a:t>
            </a:r>
          </a:p>
          <a:p>
            <a:pPr marL="514350" indent="-514350">
              <a:buFontTx/>
              <a:buAutoNum type="alphaLcParenBoth"/>
              <a:defRPr/>
            </a:pPr>
            <a:endParaRPr lang="en-GB" sz="3600" i="1" dirty="0">
              <a:solidFill>
                <a:schemeClr val="bg1"/>
              </a:solidFill>
              <a:latin typeface="Garamond" panose="02020404030301010803" pitchFamily="18" charset="0"/>
            </a:endParaRPr>
          </a:p>
          <a:p>
            <a:pPr marL="0" indent="0">
              <a:buFontTx/>
              <a:buNone/>
              <a:defRPr/>
            </a:pPr>
            <a:endParaRPr lang="en-GB" i="1" dirty="0">
              <a:solidFill>
                <a:schemeClr val="bg1"/>
              </a:solidFill>
              <a:latin typeface="Garamond" panose="02020404030301010803" pitchFamily="18" charset="0"/>
            </a:endParaRPr>
          </a:p>
          <a:p>
            <a:pPr marL="0" indent="0">
              <a:buFontTx/>
              <a:buNone/>
              <a:defRPr/>
            </a:pPr>
            <a:endParaRPr lang="en-GB" i="1" dirty="0">
              <a:solidFill>
                <a:schemeClr val="bg1"/>
              </a:solidFill>
              <a:latin typeface="Garamond" panose="02020404030301010803" pitchFamily="18" charset="0"/>
            </a:endParaRPr>
          </a:p>
          <a:p>
            <a:pPr marL="0" indent="0">
              <a:buFontTx/>
              <a:buNone/>
              <a:defRPr/>
            </a:pPr>
            <a:r>
              <a:rPr lang="en-GB" i="1" dirty="0">
                <a:solidFill>
                  <a:schemeClr val="bg1"/>
                </a:solidFill>
                <a:latin typeface="Garamond" panose="02020404030301010803" pitchFamily="18" charset="0"/>
              </a:rPr>
              <a:t>Natural Law includes “Principles of Natural </a:t>
            </a:r>
            <a:r>
              <a:rPr lang="en-GB" i="1" dirty="0" err="1">
                <a:solidFill>
                  <a:schemeClr val="bg1"/>
                </a:solidFill>
                <a:latin typeface="Garamond" panose="02020404030301010803" pitchFamily="18" charset="0"/>
              </a:rPr>
              <a:t>Justicer</a:t>
            </a:r>
            <a:r>
              <a:rPr lang="en-GB" i="1" dirty="0">
                <a:solidFill>
                  <a:schemeClr val="bg1"/>
                </a:solidFill>
                <a:latin typeface="Garamond" panose="02020404030301010803" pitchFamily="18" charset="0"/>
              </a:rPr>
              <a:t>”</a:t>
            </a:r>
          </a:p>
          <a:p>
            <a:pPr marL="514350" indent="-514350">
              <a:buFontTx/>
              <a:buAutoNum type="alphaLcParenBoth"/>
              <a:defRPr/>
            </a:pPr>
            <a:endParaRPr lang="en-GB" i="1" dirty="0">
              <a:solidFill>
                <a:schemeClr val="bg1"/>
              </a:solidFill>
              <a:latin typeface="Garamond" panose="02020404030301010803" pitchFamily="18" charset="0"/>
            </a:endParaRPr>
          </a:p>
          <a:p>
            <a:pPr marL="514350" indent="-514350">
              <a:buFontTx/>
              <a:buAutoNum type="alphaLcParenBoth"/>
              <a:defRPr/>
            </a:pPr>
            <a:endParaRPr lang="en-GB" i="1" dirty="0">
              <a:solidFill>
                <a:schemeClr val="bg1"/>
              </a:solidFill>
              <a:latin typeface="Garamond" panose="02020404030301010803" pitchFamily="18" charset="0"/>
            </a:endParaRPr>
          </a:p>
          <a:p>
            <a:pPr marL="0" indent="0">
              <a:buFontTx/>
              <a:buNone/>
              <a:defRPr/>
            </a:pPr>
            <a:r>
              <a:rPr lang="en-GB" i="1" dirty="0">
                <a:solidFill>
                  <a:schemeClr val="bg1"/>
                </a:solidFill>
                <a:latin typeface="Garamond" panose="02020404030301010803" pitchFamily="18" charset="0"/>
              </a:rPr>
              <a:t>  </a:t>
            </a:r>
          </a:p>
        </p:txBody>
      </p:sp>
    </p:spTree>
  </p:cSld>
  <p:clrMapOvr>
    <a:masterClrMapping/>
  </p:clrMapOvr>
  <p:transition spd="slow">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C3580869-1E4A-A1B1-FED7-E851B7D4B045}"/>
              </a:ext>
            </a:extLst>
          </p:cNvPr>
          <p:cNvSpPr>
            <a:spLocks noGrp="1" noChangeArrowheads="1"/>
          </p:cNvSpPr>
          <p:nvPr>
            <p:ph type="title"/>
          </p:nvPr>
        </p:nvSpPr>
        <p:spPr>
          <a:xfrm>
            <a:off x="179388" y="115888"/>
            <a:ext cx="8713787" cy="1301750"/>
          </a:xfrm>
        </p:spPr>
        <p:txBody>
          <a:bodyPr/>
          <a:lstStyle/>
          <a:p>
            <a:r>
              <a:rPr lang="en-GB" altLang="en-US" b="1">
                <a:solidFill>
                  <a:schemeClr val="accent1"/>
                </a:solidFill>
                <a:latin typeface="Garamond" panose="02020404030301010803" pitchFamily="18" charset="0"/>
              </a:rPr>
              <a:t>WHAT IS THE LAW POSITIVITIST THEORY </a:t>
            </a:r>
            <a:endParaRPr lang="en-GB" altLang="en-US">
              <a:solidFill>
                <a:schemeClr val="accent1"/>
              </a:solidFill>
            </a:endParaRPr>
          </a:p>
        </p:txBody>
      </p:sp>
      <p:sp>
        <p:nvSpPr>
          <p:cNvPr id="15363" name="Content Placeholder 2">
            <a:extLst>
              <a:ext uri="{FF2B5EF4-FFF2-40B4-BE49-F238E27FC236}">
                <a16:creationId xmlns:a16="http://schemas.microsoft.com/office/drawing/2014/main" id="{10CF54CF-8721-40EA-8814-59E83F71A5E6}"/>
              </a:ext>
            </a:extLst>
          </p:cNvPr>
          <p:cNvSpPr>
            <a:spLocks noGrp="1" noChangeArrowheads="1"/>
          </p:cNvSpPr>
          <p:nvPr>
            <p:ph idx="1"/>
          </p:nvPr>
        </p:nvSpPr>
        <p:spPr>
          <a:xfrm>
            <a:off x="179388" y="1600200"/>
            <a:ext cx="8640762" cy="4924425"/>
          </a:xfrm>
        </p:spPr>
        <p:txBody>
          <a:bodyPr/>
          <a:lstStyle/>
          <a:p>
            <a:pPr marL="0" indent="0">
              <a:buFontTx/>
              <a:buNone/>
            </a:pPr>
            <a:r>
              <a:rPr lang="en-GB" altLang="en-US" sz="3600" i="1">
                <a:solidFill>
                  <a:schemeClr val="bg1"/>
                </a:solidFill>
                <a:latin typeface="Garamond" panose="02020404030301010803" pitchFamily="18" charset="0"/>
              </a:rPr>
              <a:t>The Law is that which is actually put in place and enacted thereby separating “is” from “ought.”</a:t>
            </a:r>
          </a:p>
          <a:p>
            <a:pPr marL="0" indent="0">
              <a:buFontTx/>
              <a:buNone/>
            </a:pPr>
            <a:endParaRPr lang="en-GB" altLang="en-US" sz="3600" i="1">
              <a:solidFill>
                <a:schemeClr val="bg1"/>
              </a:solidFill>
              <a:latin typeface="Garamond" panose="02020404030301010803" pitchFamily="18" charset="0"/>
            </a:endParaRPr>
          </a:p>
          <a:p>
            <a:pPr marL="0" indent="0">
              <a:buFontTx/>
              <a:buNone/>
            </a:pPr>
            <a:r>
              <a:rPr lang="en-GB" altLang="en-US" sz="3600" i="1">
                <a:solidFill>
                  <a:schemeClr val="bg1"/>
                </a:solidFill>
                <a:latin typeface="Garamond" panose="02020404030301010803" pitchFamily="18" charset="0"/>
              </a:rPr>
              <a:t>Law is rule made and enforced by the sovereign body of the state</a:t>
            </a:r>
          </a:p>
          <a:p>
            <a:pPr marL="0" indent="0">
              <a:buFontTx/>
              <a:buNone/>
            </a:pPr>
            <a:endParaRPr lang="en-GB" altLang="en-US" sz="3600" i="1">
              <a:solidFill>
                <a:schemeClr val="bg1"/>
              </a:solidFill>
              <a:latin typeface="Garamond" panose="02020404030301010803" pitchFamily="18" charset="0"/>
            </a:endParaRPr>
          </a:p>
          <a:p>
            <a:pPr marL="0" indent="0">
              <a:buFontTx/>
              <a:buNone/>
            </a:pPr>
            <a:r>
              <a:rPr lang="en-GB" altLang="en-US" sz="3600" i="1">
                <a:solidFill>
                  <a:schemeClr val="bg1"/>
                </a:solidFill>
                <a:latin typeface="Garamond" panose="02020404030301010803" pitchFamily="18" charset="0"/>
              </a:rPr>
              <a:t>There is no need to use Reason, Morality or Justice to determine the validity of the Law.         .  </a:t>
            </a:r>
          </a:p>
        </p:txBody>
      </p:sp>
    </p:spTree>
  </p:cSld>
  <p:clrMapOvr>
    <a:masterClrMapping/>
  </p:clrMapOvr>
  <p:transition spd="slow">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7F504145-484A-F4E4-2567-88E4E645A31E}"/>
              </a:ext>
            </a:extLst>
          </p:cNvPr>
          <p:cNvSpPr>
            <a:spLocks noGrp="1" noChangeArrowheads="1"/>
          </p:cNvSpPr>
          <p:nvPr>
            <p:ph type="title"/>
          </p:nvPr>
        </p:nvSpPr>
        <p:spPr>
          <a:xfrm>
            <a:off x="179388" y="115888"/>
            <a:ext cx="8713787" cy="1301750"/>
          </a:xfrm>
        </p:spPr>
        <p:txBody>
          <a:bodyPr/>
          <a:lstStyle/>
          <a:p>
            <a:r>
              <a:rPr lang="en-GB" altLang="en-US" b="1">
                <a:solidFill>
                  <a:schemeClr val="accent1"/>
                </a:solidFill>
                <a:latin typeface="Garamond" panose="02020404030301010803" pitchFamily="18" charset="0"/>
              </a:rPr>
              <a:t>WHAT IS THE LAW MARXIST   THEORY </a:t>
            </a:r>
            <a:endParaRPr lang="en-GB" altLang="en-US">
              <a:solidFill>
                <a:schemeClr val="accent1"/>
              </a:solidFill>
            </a:endParaRPr>
          </a:p>
        </p:txBody>
      </p:sp>
      <p:sp>
        <p:nvSpPr>
          <p:cNvPr id="3" name="Content Placeholder 2">
            <a:extLst>
              <a:ext uri="{FF2B5EF4-FFF2-40B4-BE49-F238E27FC236}">
                <a16:creationId xmlns:a16="http://schemas.microsoft.com/office/drawing/2014/main" id="{6DC34404-25B1-E885-9F88-11397357B96C}"/>
              </a:ext>
            </a:extLst>
          </p:cNvPr>
          <p:cNvSpPr>
            <a:spLocks noGrp="1"/>
          </p:cNvSpPr>
          <p:nvPr>
            <p:ph idx="1"/>
          </p:nvPr>
        </p:nvSpPr>
        <p:spPr>
          <a:xfrm>
            <a:off x="179388" y="1600200"/>
            <a:ext cx="8713787" cy="4852988"/>
          </a:xfrm>
        </p:spPr>
        <p:txBody>
          <a:bodyPr/>
          <a:lstStyle/>
          <a:p>
            <a:pPr marL="0" indent="0">
              <a:buFontTx/>
              <a:buNone/>
              <a:defRPr/>
            </a:pPr>
            <a:r>
              <a:rPr lang="en-GB" i="1" dirty="0">
                <a:solidFill>
                  <a:schemeClr val="bg1"/>
                </a:solidFill>
                <a:latin typeface="Garamond" panose="02020404030301010803" pitchFamily="18" charset="0"/>
              </a:rPr>
              <a:t>[Marxist are more interested in where Law originated &amp; how to extinguish it.] </a:t>
            </a:r>
          </a:p>
          <a:p>
            <a:pPr marL="627063" indent="-627063">
              <a:buFontTx/>
              <a:buNone/>
              <a:defRPr/>
            </a:pPr>
            <a:r>
              <a:rPr lang="en-GB" i="1" dirty="0">
                <a:solidFill>
                  <a:schemeClr val="bg1"/>
                </a:solidFill>
                <a:latin typeface="Garamond" panose="02020404030301010803" pitchFamily="18" charset="0"/>
              </a:rPr>
              <a:t>(a)</a:t>
            </a:r>
            <a:r>
              <a:rPr lang="en-GB" dirty="0">
                <a:solidFill>
                  <a:schemeClr val="bg1"/>
                </a:solidFill>
              </a:rPr>
              <a:t> </a:t>
            </a:r>
            <a:r>
              <a:rPr lang="en-GB" i="1" dirty="0">
                <a:solidFill>
                  <a:schemeClr val="bg1"/>
                </a:solidFill>
                <a:latin typeface="Garamond" panose="02020404030301010803" pitchFamily="18" charset="0"/>
              </a:rPr>
              <a:t>Law came about due to the existence of private property</a:t>
            </a:r>
          </a:p>
          <a:p>
            <a:pPr marL="0" indent="0">
              <a:buFontTx/>
              <a:buNone/>
              <a:defRPr/>
            </a:pPr>
            <a:r>
              <a:rPr lang="en-GB" i="1" dirty="0">
                <a:solidFill>
                  <a:schemeClr val="bg1"/>
                </a:solidFill>
                <a:latin typeface="Garamond" panose="02020404030301010803" pitchFamily="18" charset="0"/>
              </a:rPr>
              <a:t>(b) Private property created classes in society</a:t>
            </a:r>
          </a:p>
          <a:p>
            <a:pPr marL="627063" indent="-627063">
              <a:buFontTx/>
              <a:buNone/>
              <a:defRPr/>
            </a:pPr>
            <a:r>
              <a:rPr lang="en-GB" i="1" dirty="0">
                <a:solidFill>
                  <a:schemeClr val="bg1"/>
                </a:solidFill>
                <a:latin typeface="Garamond" panose="02020404030301010803" pitchFamily="18" charset="0"/>
              </a:rPr>
              <a:t>(c) Those with means of production use laws to exploit those without </a:t>
            </a:r>
          </a:p>
          <a:p>
            <a:pPr marL="627063" indent="-627063">
              <a:buFontTx/>
              <a:buNone/>
              <a:defRPr/>
            </a:pPr>
            <a:r>
              <a:rPr lang="en-GB" i="1" dirty="0">
                <a:solidFill>
                  <a:schemeClr val="bg1"/>
                </a:solidFill>
                <a:latin typeface="Garamond" panose="02020404030301010803" pitchFamily="18" charset="0"/>
              </a:rPr>
              <a:t>(d) Communism can extinguish classes and bring about perfect equality and negate the need for the Law.       </a:t>
            </a:r>
          </a:p>
        </p:txBody>
      </p:sp>
    </p:spTree>
  </p:cSld>
  <p:clrMapOvr>
    <a:masterClrMapping/>
  </p:clrMapOvr>
  <p:transition spd="slow">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AA55F6BA-C4FE-74D3-2785-ACBDF89AF9C6}"/>
              </a:ext>
            </a:extLst>
          </p:cNvPr>
          <p:cNvSpPr>
            <a:spLocks noGrp="1" noChangeArrowheads="1"/>
          </p:cNvSpPr>
          <p:nvPr>
            <p:ph type="title"/>
          </p:nvPr>
        </p:nvSpPr>
        <p:spPr>
          <a:xfrm>
            <a:off x="107950" y="115888"/>
            <a:ext cx="8785225" cy="1301750"/>
          </a:xfrm>
        </p:spPr>
        <p:txBody>
          <a:bodyPr/>
          <a:lstStyle/>
          <a:p>
            <a:r>
              <a:rPr lang="en-GB" altLang="en-US" b="1">
                <a:solidFill>
                  <a:schemeClr val="accent1"/>
                </a:solidFill>
                <a:latin typeface="Garamond" panose="02020404030301010803" pitchFamily="18" charset="0"/>
              </a:rPr>
              <a:t>WHAT IS THE LAW REALIST     THEORY </a:t>
            </a:r>
            <a:endParaRPr lang="en-GB" altLang="en-US">
              <a:solidFill>
                <a:schemeClr val="accent1"/>
              </a:solidFill>
            </a:endParaRPr>
          </a:p>
        </p:txBody>
      </p:sp>
      <p:sp>
        <p:nvSpPr>
          <p:cNvPr id="3" name="Content Placeholder 2">
            <a:extLst>
              <a:ext uri="{FF2B5EF4-FFF2-40B4-BE49-F238E27FC236}">
                <a16:creationId xmlns:a16="http://schemas.microsoft.com/office/drawing/2014/main" id="{C6E97A88-DD36-F9D1-9FEE-786E21D8903B}"/>
              </a:ext>
            </a:extLst>
          </p:cNvPr>
          <p:cNvSpPr>
            <a:spLocks noGrp="1"/>
          </p:cNvSpPr>
          <p:nvPr>
            <p:ph idx="1"/>
          </p:nvPr>
        </p:nvSpPr>
        <p:spPr>
          <a:xfrm>
            <a:off x="179388" y="1600200"/>
            <a:ext cx="8713787" cy="4781550"/>
          </a:xfrm>
        </p:spPr>
        <p:txBody>
          <a:bodyPr/>
          <a:lstStyle/>
          <a:p>
            <a:pPr marL="0" indent="0">
              <a:buFontTx/>
              <a:buNone/>
              <a:defRPr/>
            </a:pPr>
            <a:r>
              <a:rPr lang="en-GB" i="1" dirty="0">
                <a:solidFill>
                  <a:schemeClr val="bg1"/>
                </a:solidFill>
                <a:latin typeface="Garamond" panose="02020404030301010803" pitchFamily="18" charset="0"/>
              </a:rPr>
              <a:t>Interested in actual working of the Law as opposed to its origin or what is.</a:t>
            </a:r>
          </a:p>
          <a:p>
            <a:pPr marL="0" indent="0">
              <a:buFontTx/>
              <a:buNone/>
              <a:defRPr/>
            </a:pPr>
            <a:r>
              <a:rPr lang="en-GB" i="1" dirty="0">
                <a:solidFill>
                  <a:schemeClr val="bg1"/>
                </a:solidFill>
                <a:latin typeface="Garamond" panose="02020404030301010803" pitchFamily="18" charset="0"/>
              </a:rPr>
              <a:t>(a) Law is what the Judge “wants it to be” [what judge decides]</a:t>
            </a:r>
          </a:p>
          <a:p>
            <a:pPr marL="538163" indent="-538163">
              <a:buFontTx/>
              <a:buNone/>
              <a:defRPr/>
            </a:pPr>
            <a:r>
              <a:rPr lang="en-GB" i="1" dirty="0">
                <a:solidFill>
                  <a:schemeClr val="bg1"/>
                </a:solidFill>
                <a:latin typeface="Garamond" panose="02020404030301010803" pitchFamily="18" charset="0"/>
              </a:rPr>
              <a:t>(b) Rules not put to practical use to solve practical issues are not laws but rather “Dead Words.” </a:t>
            </a:r>
          </a:p>
          <a:p>
            <a:pPr marL="538163" indent="-538163">
              <a:buFontTx/>
              <a:buNone/>
              <a:defRPr/>
            </a:pPr>
            <a:r>
              <a:rPr lang="en-GB" i="1" dirty="0">
                <a:solidFill>
                  <a:schemeClr val="bg1"/>
                </a:solidFill>
                <a:latin typeface="Garamond" panose="02020404030301010803" pitchFamily="18" charset="0"/>
              </a:rPr>
              <a:t>(c) Judges Decision as opposed to enactments by the legislature is what the Law is [hence the binding nature of precedents in applicable in cases in Legal Jurisdictions such as Zambia,]   </a:t>
            </a:r>
          </a:p>
          <a:p>
            <a:pPr marL="0" indent="0">
              <a:buFontTx/>
              <a:buNone/>
              <a:defRPr/>
            </a:pPr>
            <a:endParaRPr lang="en-GB" i="1" dirty="0">
              <a:solidFill>
                <a:schemeClr val="bg1"/>
              </a:solidFill>
              <a:latin typeface="Garamond" panose="02020404030301010803" pitchFamily="18" charset="0"/>
            </a:endParaRPr>
          </a:p>
        </p:txBody>
      </p:sp>
    </p:spTree>
  </p:cSld>
  <p:clrMapOvr>
    <a:masterClrMapping/>
  </p:clrMapOvr>
  <p:transition spd="slow">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E31FBD77-EEF0-F8AD-3167-9112D5460E7A}"/>
              </a:ext>
            </a:extLst>
          </p:cNvPr>
          <p:cNvSpPr>
            <a:spLocks noGrp="1" noChangeArrowheads="1"/>
          </p:cNvSpPr>
          <p:nvPr>
            <p:ph type="title"/>
          </p:nvPr>
        </p:nvSpPr>
        <p:spPr>
          <a:xfrm>
            <a:off x="0" y="115888"/>
            <a:ext cx="9144000" cy="1301750"/>
          </a:xfrm>
        </p:spPr>
        <p:txBody>
          <a:bodyPr/>
          <a:lstStyle/>
          <a:p>
            <a:r>
              <a:rPr lang="en-GB" altLang="en-US" b="1">
                <a:solidFill>
                  <a:schemeClr val="accent1"/>
                </a:solidFill>
                <a:latin typeface="Garamond" panose="02020404030301010803" pitchFamily="18" charset="0"/>
              </a:rPr>
              <a:t>WHAT IS THE LAW ACCORDING TO BLACK</a:t>
            </a:r>
            <a:endParaRPr lang="en-GB" altLang="en-US">
              <a:solidFill>
                <a:schemeClr val="accent1"/>
              </a:solidFill>
            </a:endParaRPr>
          </a:p>
        </p:txBody>
      </p:sp>
      <p:sp>
        <p:nvSpPr>
          <p:cNvPr id="18435" name="Content Placeholder 2">
            <a:extLst>
              <a:ext uri="{FF2B5EF4-FFF2-40B4-BE49-F238E27FC236}">
                <a16:creationId xmlns:a16="http://schemas.microsoft.com/office/drawing/2014/main" id="{D0AD8536-BFDD-DE3F-421F-AB5352DCAE9A}"/>
              </a:ext>
            </a:extLst>
          </p:cNvPr>
          <p:cNvSpPr>
            <a:spLocks noGrp="1" noChangeArrowheads="1"/>
          </p:cNvSpPr>
          <p:nvPr>
            <p:ph idx="1"/>
          </p:nvPr>
        </p:nvSpPr>
        <p:spPr>
          <a:xfrm>
            <a:off x="179388" y="1600200"/>
            <a:ext cx="8713787" cy="4781550"/>
          </a:xfrm>
        </p:spPr>
        <p:txBody>
          <a:bodyPr/>
          <a:lstStyle/>
          <a:p>
            <a:pPr marL="0" indent="0">
              <a:buFontTx/>
              <a:buNone/>
            </a:pPr>
            <a:r>
              <a:rPr lang="en-GB" altLang="en-US" sz="2800" b="1" i="1" u="sng">
                <a:solidFill>
                  <a:schemeClr val="bg1"/>
                </a:solidFill>
                <a:latin typeface="Garamond" panose="02020404030301010803" pitchFamily="18" charset="0"/>
              </a:rPr>
              <a:t>BLACK'S LAW DICTIONARY </a:t>
            </a:r>
            <a:r>
              <a:rPr lang="en-GB" altLang="en-US" sz="2800" i="1">
                <a:solidFill>
                  <a:schemeClr val="bg1"/>
                </a:solidFill>
                <a:latin typeface="Garamond" panose="02020404030301010803" pitchFamily="18" charset="0"/>
              </a:rPr>
              <a:t>- Definitions of the Terms and Phrases of American and English Jurisprudence, Ancient and Modern</a:t>
            </a:r>
          </a:p>
          <a:p>
            <a:pPr marL="0" indent="0">
              <a:buFontTx/>
              <a:buNone/>
            </a:pPr>
            <a:endParaRPr lang="en-GB" altLang="en-US" sz="2800" i="1">
              <a:solidFill>
                <a:schemeClr val="bg1"/>
              </a:solidFill>
              <a:latin typeface="Garamond" panose="02020404030301010803" pitchFamily="18" charset="0"/>
            </a:endParaRPr>
          </a:p>
          <a:p>
            <a:pPr marL="0" indent="0">
              <a:buFontTx/>
              <a:buNone/>
            </a:pPr>
            <a:r>
              <a:rPr lang="en-GB" altLang="en-US" i="1">
                <a:solidFill>
                  <a:schemeClr val="bg1"/>
                </a:solidFill>
                <a:latin typeface="Garamond" panose="02020404030301010803" pitchFamily="18" charset="0"/>
              </a:rPr>
              <a:t>“That which is laid down, ordained, or established. That which must be obeyed and followed by citizens, subject to sanctions or legal consequences, is Law” </a:t>
            </a:r>
          </a:p>
          <a:p>
            <a:pPr marL="0" indent="0">
              <a:buFontTx/>
              <a:buNone/>
            </a:pPr>
            <a:r>
              <a:rPr lang="en-GB" altLang="en-US" i="1">
                <a:solidFill>
                  <a:schemeClr val="bg1"/>
                </a:solidFill>
                <a:latin typeface="Garamond" panose="02020404030301010803" pitchFamily="18" charset="0"/>
              </a:rPr>
              <a:t>See the case:</a:t>
            </a:r>
          </a:p>
          <a:p>
            <a:pPr marL="0" indent="0">
              <a:buFontTx/>
              <a:buNone/>
            </a:pPr>
            <a:r>
              <a:rPr lang="en-GB" altLang="en-US" i="1">
                <a:solidFill>
                  <a:schemeClr val="bg1"/>
                </a:solidFill>
                <a:latin typeface="Garamond" panose="02020404030301010803" pitchFamily="18" charset="0"/>
              </a:rPr>
              <a:t>    Koenig v. Flynn, 258 N.Y. 292, 179 N.E. 705.</a:t>
            </a:r>
          </a:p>
        </p:txBody>
      </p:sp>
    </p:spTree>
  </p:cSld>
  <p:clrMapOvr>
    <a:masterClrMapping/>
  </p:clrMapOvr>
  <p:transition spd="slow">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2D34A7A-4C93-90CC-A0C5-0F527BCECB22}"/>
              </a:ext>
            </a:extLst>
          </p:cNvPr>
          <p:cNvSpPr>
            <a:spLocks noGrp="1" noChangeArrowheads="1"/>
          </p:cNvSpPr>
          <p:nvPr>
            <p:ph type="title"/>
          </p:nvPr>
        </p:nvSpPr>
        <p:spPr>
          <a:xfrm>
            <a:off x="0" y="115888"/>
            <a:ext cx="8964613" cy="1301750"/>
          </a:xfrm>
        </p:spPr>
        <p:txBody>
          <a:bodyPr/>
          <a:lstStyle/>
          <a:p>
            <a:r>
              <a:rPr lang="en-GB" altLang="en-US" b="1">
                <a:solidFill>
                  <a:schemeClr val="accent1"/>
                </a:solidFill>
                <a:latin typeface="Garamond" panose="02020404030301010803" pitchFamily="18" charset="0"/>
              </a:rPr>
              <a:t>SO, NOW WE CAN MAKE OUT WHAT ICT LAW IS </a:t>
            </a:r>
          </a:p>
        </p:txBody>
      </p:sp>
      <p:sp>
        <p:nvSpPr>
          <p:cNvPr id="3" name="Content Placeholder 2">
            <a:extLst>
              <a:ext uri="{FF2B5EF4-FFF2-40B4-BE49-F238E27FC236}">
                <a16:creationId xmlns:a16="http://schemas.microsoft.com/office/drawing/2014/main" id="{D1D1F72F-D418-3B4C-2E79-212D0E7DEE47}"/>
              </a:ext>
            </a:extLst>
          </p:cNvPr>
          <p:cNvSpPr>
            <a:spLocks noGrp="1"/>
          </p:cNvSpPr>
          <p:nvPr>
            <p:ph idx="1"/>
          </p:nvPr>
        </p:nvSpPr>
        <p:spPr>
          <a:xfrm>
            <a:off x="250825" y="1484313"/>
            <a:ext cx="8893175" cy="4897437"/>
          </a:xfrm>
        </p:spPr>
        <p:txBody>
          <a:bodyPr/>
          <a:lstStyle/>
          <a:p>
            <a:pPr marL="0" indent="0">
              <a:buFontTx/>
              <a:buNone/>
              <a:defRPr/>
            </a:pPr>
            <a:r>
              <a:rPr lang="en-GB" sz="2800" i="1" dirty="0">
                <a:solidFill>
                  <a:schemeClr val="bg1"/>
                </a:solidFill>
                <a:latin typeface="Garamond" panose="02020404030301010803" pitchFamily="18" charset="0"/>
              </a:rPr>
              <a:t>ICT Law is therefore - </a:t>
            </a:r>
          </a:p>
          <a:p>
            <a:pPr marL="538163" indent="-538163">
              <a:buFontTx/>
              <a:buNone/>
              <a:defRPr/>
            </a:pPr>
            <a:r>
              <a:rPr lang="en-GB" sz="2800" i="1" dirty="0">
                <a:solidFill>
                  <a:schemeClr val="bg1"/>
                </a:solidFill>
                <a:latin typeface="Garamond" panose="02020404030301010803" pitchFamily="18" charset="0"/>
              </a:rPr>
              <a:t>(a) legally binding ordinances enacted by Parliament or issued by any other body or person authorized so do; and </a:t>
            </a:r>
          </a:p>
          <a:p>
            <a:pPr marL="538163" indent="-538163">
              <a:buFontTx/>
              <a:buNone/>
              <a:defRPr/>
            </a:pPr>
            <a:r>
              <a:rPr lang="en-GB" sz="2800" i="1" dirty="0">
                <a:solidFill>
                  <a:schemeClr val="bg1"/>
                </a:solidFill>
                <a:latin typeface="Garamond" panose="02020404030301010803" pitchFamily="18" charset="0"/>
              </a:rPr>
              <a:t>(b) which have to be obeyed, failure to which legal consequences or sanctions will, where applicable, be meted out; and </a:t>
            </a:r>
          </a:p>
          <a:p>
            <a:pPr marL="538163" indent="-538163">
              <a:buFontTx/>
              <a:buNone/>
              <a:defRPr/>
            </a:pPr>
            <a:r>
              <a:rPr lang="en-GB" sz="2800" i="1" dirty="0">
                <a:solidFill>
                  <a:schemeClr val="bg1"/>
                </a:solidFill>
                <a:latin typeface="Garamond" panose="02020404030301010803" pitchFamily="18" charset="0"/>
              </a:rPr>
              <a:t>(c)	such ordinances relate to the application of modern communications and computing technologies to the creation, management and use of information through the utilisation of hardware, software, networks, and media for the collection, storage, processing, transmission and presentation of information and related services”     </a:t>
            </a:r>
          </a:p>
        </p:txBody>
      </p:sp>
    </p:spTree>
  </p:cSld>
  <p:clrMapOvr>
    <a:masterClrMapping/>
  </p:clrMapOvr>
  <p:transition spd="slow">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6C1DBC01-7C2F-50C9-151B-DA4B29AFDFCC}"/>
              </a:ext>
            </a:extLst>
          </p:cNvPr>
          <p:cNvSpPr>
            <a:spLocks noGrp="1" noChangeArrowheads="1"/>
          </p:cNvSpPr>
          <p:nvPr>
            <p:ph type="title"/>
          </p:nvPr>
        </p:nvSpPr>
        <p:spPr>
          <a:xfrm>
            <a:off x="0" y="0"/>
            <a:ext cx="8964613" cy="1417638"/>
          </a:xfrm>
        </p:spPr>
        <p:txBody>
          <a:bodyPr/>
          <a:lstStyle/>
          <a:p>
            <a:r>
              <a:rPr lang="en-GB" altLang="en-US" sz="4000" b="1">
                <a:solidFill>
                  <a:schemeClr val="accent1"/>
                </a:solidFill>
                <a:latin typeface="Garamond" panose="02020404030301010803" pitchFamily="18" charset="0"/>
              </a:rPr>
              <a:t>SCRUTINIZING THE NATURE OF INFO. COM. TECH. LAW</a:t>
            </a:r>
          </a:p>
        </p:txBody>
      </p:sp>
      <p:sp>
        <p:nvSpPr>
          <p:cNvPr id="3" name="Content Placeholder 2">
            <a:extLst>
              <a:ext uri="{FF2B5EF4-FFF2-40B4-BE49-F238E27FC236}">
                <a16:creationId xmlns:a16="http://schemas.microsoft.com/office/drawing/2014/main" id="{EF768C80-274B-6D81-306F-0CF59138E1E2}"/>
              </a:ext>
            </a:extLst>
          </p:cNvPr>
          <p:cNvSpPr>
            <a:spLocks noGrp="1"/>
          </p:cNvSpPr>
          <p:nvPr>
            <p:ph idx="1"/>
          </p:nvPr>
        </p:nvSpPr>
        <p:spPr>
          <a:xfrm>
            <a:off x="250825" y="1600200"/>
            <a:ext cx="8713788" cy="4924425"/>
          </a:xfrm>
        </p:spPr>
        <p:txBody>
          <a:bodyPr/>
          <a:lstStyle/>
          <a:p>
            <a:pPr marL="0" indent="0">
              <a:buFontTx/>
              <a:buNone/>
              <a:defRPr/>
            </a:pPr>
            <a:r>
              <a:rPr lang="en-GB" sz="3600" i="1" dirty="0">
                <a:solidFill>
                  <a:schemeClr val="bg1"/>
                </a:solidFill>
                <a:latin typeface="Garamond" panose="02020404030301010803" pitchFamily="18" charset="0"/>
              </a:rPr>
              <a:t>We are, under this section seeking to understand, not </a:t>
            </a:r>
            <a:r>
              <a:rPr lang="en-GB" sz="3600" i="1" u="sng" dirty="0">
                <a:solidFill>
                  <a:schemeClr val="bg1"/>
                </a:solidFill>
                <a:latin typeface="Garamond" panose="02020404030301010803" pitchFamily="18" charset="0"/>
              </a:rPr>
              <a:t>what</a:t>
            </a:r>
            <a:r>
              <a:rPr lang="en-GB" sz="3600" i="1" dirty="0">
                <a:solidFill>
                  <a:schemeClr val="bg1"/>
                </a:solidFill>
                <a:latin typeface="Garamond" panose="02020404030301010803" pitchFamily="18" charset="0"/>
              </a:rPr>
              <a:t> ICT Law is [recall, we have already done this] but rather </a:t>
            </a:r>
            <a:r>
              <a:rPr lang="en-GB" sz="3600" i="1" u="sng" dirty="0">
                <a:solidFill>
                  <a:schemeClr val="bg1"/>
                </a:solidFill>
                <a:latin typeface="Garamond" panose="02020404030301010803" pitchFamily="18" charset="0"/>
              </a:rPr>
              <a:t>how </a:t>
            </a:r>
            <a:r>
              <a:rPr lang="en-GB" sz="3600" i="1" dirty="0">
                <a:solidFill>
                  <a:schemeClr val="bg1"/>
                </a:solidFill>
                <a:latin typeface="Garamond" panose="02020404030301010803" pitchFamily="18" charset="0"/>
              </a:rPr>
              <a:t>it is. </a:t>
            </a:r>
          </a:p>
          <a:p>
            <a:pPr marL="742950" indent="-742950">
              <a:buFontTx/>
              <a:buAutoNum type="arabicPeriod"/>
              <a:defRPr/>
            </a:pPr>
            <a:r>
              <a:rPr lang="en-GB" sz="4000" i="1" dirty="0">
                <a:solidFill>
                  <a:schemeClr val="bg1"/>
                </a:solidFill>
                <a:latin typeface="Garamond" panose="02020404030301010803" pitchFamily="18" charset="0"/>
              </a:rPr>
              <a:t>What constitutes ICT Law?</a:t>
            </a:r>
          </a:p>
          <a:p>
            <a:pPr marL="742950" indent="-742950">
              <a:buFontTx/>
              <a:buAutoNum type="arabicPeriod"/>
              <a:defRPr/>
            </a:pPr>
            <a:r>
              <a:rPr lang="en-GB" sz="4000" i="1" dirty="0">
                <a:solidFill>
                  <a:schemeClr val="bg1"/>
                </a:solidFill>
                <a:latin typeface="Garamond" panose="02020404030301010803" pitchFamily="18" charset="0"/>
              </a:rPr>
              <a:t>How does it Interact With Other Branches of the Law?</a:t>
            </a:r>
          </a:p>
          <a:p>
            <a:pPr marL="742950" indent="-742950">
              <a:buFontTx/>
              <a:buAutoNum type="arabicPeriod"/>
              <a:defRPr/>
            </a:pPr>
            <a:r>
              <a:rPr lang="en-GB" sz="4000" i="1" dirty="0">
                <a:solidFill>
                  <a:schemeClr val="bg1"/>
                </a:solidFill>
                <a:latin typeface="Garamond" panose="02020404030301010803" pitchFamily="18" charset="0"/>
              </a:rPr>
              <a:t> How does it interact With Technology ?</a:t>
            </a:r>
          </a:p>
        </p:txBody>
      </p:sp>
    </p:spTree>
  </p:cSld>
  <p:clrMapOvr>
    <a:masterClrMapping/>
  </p:clrMapOvr>
  <p:transition spd="slow">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DD94956F-9125-D0ED-5147-443ED4A95C88}"/>
              </a:ext>
            </a:extLst>
          </p:cNvPr>
          <p:cNvSpPr>
            <a:spLocks noGrp="1" noChangeArrowheads="1"/>
          </p:cNvSpPr>
          <p:nvPr>
            <p:ph type="title"/>
          </p:nvPr>
        </p:nvSpPr>
        <p:spPr>
          <a:xfrm>
            <a:off x="179388" y="0"/>
            <a:ext cx="8713787" cy="1412875"/>
          </a:xfrm>
        </p:spPr>
        <p:txBody>
          <a:bodyPr/>
          <a:lstStyle/>
          <a:p>
            <a:pPr eaLnBrk="1" hangingPunct="1"/>
            <a:r>
              <a:rPr lang="en-GB" altLang="en-US" sz="3600" b="1">
                <a:solidFill>
                  <a:schemeClr val="accent1"/>
                </a:solidFill>
                <a:latin typeface="Garamond" panose="02020404030301010803" pitchFamily="18" charset="0"/>
              </a:rPr>
              <a:t>INFORMATION COMMUNICATION TECHNOLOGY LAW </a:t>
            </a:r>
          </a:p>
        </p:txBody>
      </p:sp>
      <p:sp>
        <p:nvSpPr>
          <p:cNvPr id="3" name="Content Placeholder 2">
            <a:extLst>
              <a:ext uri="{FF2B5EF4-FFF2-40B4-BE49-F238E27FC236}">
                <a16:creationId xmlns:a16="http://schemas.microsoft.com/office/drawing/2014/main" id="{E9FBBE37-9089-61BA-055C-8489A56993C4}"/>
              </a:ext>
            </a:extLst>
          </p:cNvPr>
          <p:cNvSpPr>
            <a:spLocks noGrp="1"/>
          </p:cNvSpPr>
          <p:nvPr>
            <p:ph idx="1"/>
          </p:nvPr>
        </p:nvSpPr>
        <p:spPr/>
        <p:txBody>
          <a:bodyPr/>
          <a:lstStyle/>
          <a:p>
            <a:pPr marL="0" indent="0" eaLnBrk="1" hangingPunct="1">
              <a:buFontTx/>
              <a:buNone/>
              <a:defRPr/>
            </a:pPr>
            <a:r>
              <a:rPr lang="en-GB" i="1" dirty="0">
                <a:solidFill>
                  <a:schemeClr val="bg1"/>
                </a:solidFill>
                <a:latin typeface="Garamond" panose="02020404030301010803" pitchFamily="18" charset="0"/>
              </a:rPr>
              <a:t>Field of law encompassing elements of various branches of law including but not limited to: </a:t>
            </a:r>
          </a:p>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Contract law, Consumer Protection law</a:t>
            </a:r>
          </a:p>
          <a:p>
            <a:pPr eaLnBrk="1" hangingPunct="1">
              <a:buFont typeface="Wingdings" panose="05000000000000000000" pitchFamily="2" charset="2"/>
              <a:buChar char="Ø"/>
              <a:defRPr/>
            </a:pPr>
            <a:endParaRPr lang="en-GB" i="1" dirty="0">
              <a:solidFill>
                <a:schemeClr val="bg1"/>
              </a:solidFill>
              <a:latin typeface="Garamond" panose="02020404030301010803" pitchFamily="18" charset="0"/>
            </a:endParaRPr>
          </a:p>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Criminal Law, IP law, Privacy and Data Protection Law</a:t>
            </a:r>
          </a:p>
          <a:p>
            <a:pPr marL="0" indent="0" eaLnBrk="1" hangingPunct="1">
              <a:buFontTx/>
              <a:buNone/>
              <a:defRPr/>
            </a:pPr>
            <a:endParaRPr lang="en-GB" i="1" dirty="0">
              <a:solidFill>
                <a:schemeClr val="bg1"/>
              </a:solidFill>
              <a:latin typeface="Garamond" panose="02020404030301010803" pitchFamily="18" charset="0"/>
            </a:endParaRPr>
          </a:p>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Constitutional Law and Law of Evidence </a:t>
            </a:r>
          </a:p>
          <a:p>
            <a:pPr eaLnBrk="1" hangingPunct="1">
              <a:defRPr/>
            </a:pPr>
            <a:endParaRPr lang="en-GB" dirty="0"/>
          </a:p>
        </p:txBody>
      </p:sp>
    </p:spTree>
  </p:cSld>
  <p:clrMapOvr>
    <a:masterClrMapping/>
  </p:clrMapOvr>
  <p:transition spd="slow">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2BF6F716-B949-A081-6DCE-34FD28E7DF7A}"/>
              </a:ext>
            </a:extLst>
          </p:cNvPr>
          <p:cNvSpPr>
            <a:spLocks noGrp="1" noChangeArrowheads="1"/>
          </p:cNvSpPr>
          <p:nvPr>
            <p:ph type="title"/>
          </p:nvPr>
        </p:nvSpPr>
        <p:spPr/>
        <p:txBody>
          <a:bodyPr/>
          <a:lstStyle/>
          <a:p>
            <a:pPr eaLnBrk="1" hangingPunct="1"/>
            <a:r>
              <a:rPr lang="en-GB" altLang="en-US" sz="3600" b="1">
                <a:solidFill>
                  <a:schemeClr val="accent1"/>
                </a:solidFill>
                <a:latin typeface="Garamond" panose="02020404030301010803" pitchFamily="18" charset="0"/>
              </a:rPr>
              <a:t>RELATIONSHIP BETWEEN TECHNOLOGY AND THE LAW </a:t>
            </a:r>
            <a:endParaRPr lang="en-GB" altLang="en-US" sz="3600">
              <a:solidFill>
                <a:schemeClr val="accent1"/>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FCB0E34D-6AED-E6FC-79C0-CC3FC7B7739F}"/>
              </a:ext>
            </a:extLst>
          </p:cNvPr>
          <p:cNvSpPr>
            <a:spLocks noGrp="1"/>
          </p:cNvSpPr>
          <p:nvPr>
            <p:ph idx="1"/>
          </p:nvPr>
        </p:nvSpPr>
        <p:spPr/>
        <p:txBody>
          <a:bodyPr/>
          <a:lstStyle/>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Law finds technology to be too impulsive and reckless   </a:t>
            </a:r>
          </a:p>
          <a:p>
            <a:pPr marL="0" indent="0" eaLnBrk="1" hangingPunct="1">
              <a:buFontTx/>
              <a:buNone/>
              <a:defRPr/>
            </a:pPr>
            <a:endParaRPr lang="en-GB" i="1" dirty="0">
              <a:solidFill>
                <a:schemeClr val="bg1"/>
              </a:solidFill>
              <a:latin typeface="Garamond" panose="02020404030301010803" pitchFamily="18" charset="0"/>
            </a:endParaRPr>
          </a:p>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Technology considers law to slow, traditionalist and controlling </a:t>
            </a:r>
          </a:p>
          <a:p>
            <a:pPr marL="0" indent="0" eaLnBrk="1" hangingPunct="1">
              <a:buFontTx/>
              <a:buNone/>
              <a:defRPr/>
            </a:pPr>
            <a:r>
              <a:rPr lang="en-GB" i="1" dirty="0">
                <a:solidFill>
                  <a:schemeClr val="bg1"/>
                </a:solidFill>
                <a:latin typeface="Garamond" panose="02020404030301010803" pitchFamily="18" charset="0"/>
              </a:rPr>
              <a:t> </a:t>
            </a:r>
          </a:p>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Law should not unduly hinder technology and technology sometimes needs to be controlled</a:t>
            </a:r>
          </a:p>
          <a:p>
            <a:pPr eaLnBrk="1" hangingPunct="1">
              <a:defRPr/>
            </a:pPr>
            <a:endParaRPr lang="en-GB" dirty="0"/>
          </a:p>
        </p:txBody>
      </p:sp>
    </p:spTree>
  </p:cSld>
  <p:clrMapOvr>
    <a:masterClrMapping/>
  </p:clrMapOvr>
  <p:transition spd="slow">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7A50C4C3-4BBD-BA56-D473-CFC3082983E8}"/>
              </a:ext>
            </a:extLst>
          </p:cNvPr>
          <p:cNvSpPr>
            <a:spLocks noGrp="1" noChangeArrowheads="1"/>
          </p:cNvSpPr>
          <p:nvPr>
            <p:ph type="title"/>
          </p:nvPr>
        </p:nvSpPr>
        <p:spPr>
          <a:xfrm>
            <a:off x="179388" y="0"/>
            <a:ext cx="8713787" cy="1417638"/>
          </a:xfrm>
        </p:spPr>
        <p:txBody>
          <a:bodyPr/>
          <a:lstStyle/>
          <a:p>
            <a:pPr eaLnBrk="1" hangingPunct="1"/>
            <a:r>
              <a:rPr lang="en-GB" altLang="en-US" sz="3600" b="1">
                <a:solidFill>
                  <a:schemeClr val="accent1"/>
                </a:solidFill>
                <a:latin typeface="Garamond" panose="02020404030301010803" pitchFamily="18" charset="0"/>
              </a:rPr>
              <a:t>RELATIONSHIP BETWEEN TECHNOLOGY AND THE LAW </a:t>
            </a:r>
          </a:p>
        </p:txBody>
      </p:sp>
      <p:sp>
        <p:nvSpPr>
          <p:cNvPr id="3" name="Content Placeholder 2">
            <a:extLst>
              <a:ext uri="{FF2B5EF4-FFF2-40B4-BE49-F238E27FC236}">
                <a16:creationId xmlns:a16="http://schemas.microsoft.com/office/drawing/2014/main" id="{E19FB3C8-1D4F-81FB-F791-46F7CE0EFCE2}"/>
              </a:ext>
            </a:extLst>
          </p:cNvPr>
          <p:cNvSpPr>
            <a:spLocks noGrp="1"/>
          </p:cNvSpPr>
          <p:nvPr>
            <p:ph idx="1"/>
          </p:nvPr>
        </p:nvSpPr>
        <p:spPr>
          <a:xfrm>
            <a:off x="250825" y="1600200"/>
            <a:ext cx="8642350" cy="4708525"/>
          </a:xfrm>
        </p:spPr>
        <p:txBody>
          <a:bodyPr/>
          <a:lstStyle/>
          <a:p>
            <a:pPr eaLnBrk="1" hangingPunct="1">
              <a:buFont typeface="Wingdings" panose="05000000000000000000" pitchFamily="2" charset="2"/>
              <a:buChar char="Ø"/>
              <a:defRPr/>
            </a:pPr>
            <a:endParaRPr lang="en-GB" sz="2800" i="1" dirty="0">
              <a:solidFill>
                <a:schemeClr val="bg1"/>
              </a:solidFill>
              <a:latin typeface="Garamond" panose="02020404030301010803" pitchFamily="18" charset="0"/>
            </a:endParaRPr>
          </a:p>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The Law more often than not, seeks to regulates technology. These attempts by the Law to regulate Technology often leave the Law down and out reeling with defeat  </a:t>
            </a:r>
          </a:p>
          <a:p>
            <a:pPr eaLnBrk="1" hangingPunct="1">
              <a:buFont typeface="Wingdings" panose="05000000000000000000" pitchFamily="2" charset="2"/>
              <a:buChar char="Ø"/>
              <a:defRPr/>
            </a:pPr>
            <a:endParaRPr lang="en-GB" i="1" dirty="0">
              <a:solidFill>
                <a:schemeClr val="bg1"/>
              </a:solidFill>
              <a:latin typeface="Garamond" panose="02020404030301010803" pitchFamily="18" charset="0"/>
            </a:endParaRPr>
          </a:p>
          <a:p>
            <a:pPr eaLnBrk="1" hangingPunct="1">
              <a:buFont typeface="Wingdings" panose="05000000000000000000" pitchFamily="2" charset="2"/>
              <a:buChar char="Ø"/>
              <a:defRPr/>
            </a:pPr>
            <a:r>
              <a:rPr lang="en-GB" i="1" dirty="0">
                <a:solidFill>
                  <a:schemeClr val="bg1"/>
                </a:solidFill>
                <a:latin typeface="Garamond" panose="02020404030301010803" pitchFamily="18" charset="0"/>
              </a:rPr>
              <a:t>Technology, on the other hand also  </a:t>
            </a:r>
          </a:p>
          <a:p>
            <a:pPr marL="0" indent="0" eaLnBrk="1" hangingPunct="1">
              <a:buFontTx/>
              <a:buNone/>
              <a:defRPr/>
            </a:pPr>
            <a:r>
              <a:rPr lang="en-GB" i="1" dirty="0">
                <a:solidFill>
                  <a:schemeClr val="bg1"/>
                </a:solidFill>
                <a:latin typeface="Garamond" panose="02020404030301010803" pitchFamily="18" charset="0"/>
              </a:rPr>
              <a:t>     (a) sometimes seeks shape the Law; or</a:t>
            </a:r>
          </a:p>
          <a:p>
            <a:pPr marL="0" indent="0" eaLnBrk="1" hangingPunct="1">
              <a:buFontTx/>
              <a:buNone/>
              <a:defRPr/>
            </a:pPr>
            <a:r>
              <a:rPr lang="en-GB" i="1" dirty="0">
                <a:solidFill>
                  <a:schemeClr val="bg1"/>
                </a:solidFill>
                <a:latin typeface="Garamond" panose="02020404030301010803" pitchFamily="18" charset="0"/>
              </a:rPr>
              <a:t>     (b) with great success dictates the efficacy of the Law. </a:t>
            </a:r>
          </a:p>
        </p:txBody>
      </p:sp>
    </p:spTree>
  </p:cSld>
  <p:clrMapOvr>
    <a:masterClrMapping/>
  </p:clrMapOvr>
  <p:transition spd="slow">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05993D01-2A88-0E1D-5B6A-95FAAD620CCE}"/>
              </a:ext>
            </a:extLst>
          </p:cNvPr>
          <p:cNvSpPr>
            <a:spLocks noGrp="1" noChangeArrowheads="1"/>
          </p:cNvSpPr>
          <p:nvPr>
            <p:ph type="title"/>
          </p:nvPr>
        </p:nvSpPr>
        <p:spPr>
          <a:xfrm>
            <a:off x="179388" y="115888"/>
            <a:ext cx="8713787" cy="1301750"/>
          </a:xfrm>
        </p:spPr>
        <p:txBody>
          <a:bodyPr/>
          <a:lstStyle/>
          <a:p>
            <a:r>
              <a:rPr lang="en-GB" altLang="en-US" sz="3600" b="1">
                <a:solidFill>
                  <a:schemeClr val="accent1"/>
                </a:solidFill>
                <a:latin typeface="Garamond" panose="02020404030301010803" pitchFamily="18" charset="0"/>
              </a:rPr>
              <a:t>THE RELATIONSHIP TECHNOLGY AND LAW [continued] </a:t>
            </a:r>
          </a:p>
        </p:txBody>
      </p:sp>
      <p:sp>
        <p:nvSpPr>
          <p:cNvPr id="3" name="Content Placeholder 2">
            <a:extLst>
              <a:ext uri="{FF2B5EF4-FFF2-40B4-BE49-F238E27FC236}">
                <a16:creationId xmlns:a16="http://schemas.microsoft.com/office/drawing/2014/main" id="{4B559A39-5037-E047-836C-08F1C3BFDB3E}"/>
              </a:ext>
            </a:extLst>
          </p:cNvPr>
          <p:cNvSpPr>
            <a:spLocks noGrp="1"/>
          </p:cNvSpPr>
          <p:nvPr>
            <p:ph idx="1"/>
          </p:nvPr>
        </p:nvSpPr>
        <p:spPr>
          <a:xfrm>
            <a:off x="250825" y="1600200"/>
            <a:ext cx="8435975" cy="4525963"/>
          </a:xfrm>
        </p:spPr>
        <p:txBody>
          <a:bodyPr/>
          <a:lstStyle/>
          <a:p>
            <a:pPr marL="0" indent="0">
              <a:buFontTx/>
              <a:buNone/>
              <a:defRPr/>
            </a:pPr>
            <a:r>
              <a:rPr lang="en-GB" b="1" i="1" u="sng" dirty="0">
                <a:solidFill>
                  <a:schemeClr val="bg1"/>
                </a:solidFill>
                <a:latin typeface="Garamond" panose="02020404030301010803" pitchFamily="18" charset="0"/>
              </a:rPr>
              <a:t>Effects of Technology to Administration of Law</a:t>
            </a:r>
          </a:p>
          <a:p>
            <a:pPr>
              <a:buFont typeface="Wingdings" panose="05000000000000000000" pitchFamily="2" charset="2"/>
              <a:buChar char="Ø"/>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Efficiency in handling cases</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Storage of info more efficient but risky</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Evidence verification more difficult  </a:t>
            </a:r>
          </a:p>
          <a:p>
            <a:pPr marL="0" indent="0">
              <a:buFontTx/>
              <a:buNone/>
              <a:defRPr/>
            </a:pPr>
            <a:endParaRPr lang="en-GB" dirty="0">
              <a:solidFill>
                <a:schemeClr val="bg1"/>
              </a:solidFill>
            </a:endParaRPr>
          </a:p>
        </p:txBody>
      </p:sp>
    </p:spTree>
  </p:cSld>
  <p:clrMapOvr>
    <a:masterClrMapping/>
  </p:clrMapOvr>
  <p:transition spd="slow">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B495D87D-F82E-CEC8-2C01-3C5B99438016}"/>
              </a:ext>
            </a:extLst>
          </p:cNvPr>
          <p:cNvSpPr>
            <a:spLocks noGrp="1" noChangeArrowheads="1"/>
          </p:cNvSpPr>
          <p:nvPr>
            <p:ph type="title"/>
          </p:nvPr>
        </p:nvSpPr>
        <p:spPr>
          <a:xfrm>
            <a:off x="179388" y="115888"/>
            <a:ext cx="8785225" cy="1301750"/>
          </a:xfrm>
        </p:spPr>
        <p:txBody>
          <a:bodyPr/>
          <a:lstStyle/>
          <a:p>
            <a:r>
              <a:rPr lang="en-GB" altLang="en-US" sz="3600" b="1">
                <a:solidFill>
                  <a:schemeClr val="accent1"/>
                </a:solidFill>
                <a:latin typeface="Garamond" panose="02020404030301010803" pitchFamily="18" charset="0"/>
              </a:rPr>
              <a:t>THE RELATIONSHIP TECHNOLGY AND LAW [continued] </a:t>
            </a:r>
            <a:endParaRPr lang="en-GB" altLang="en-US" sz="3600"/>
          </a:p>
        </p:txBody>
      </p:sp>
      <p:sp>
        <p:nvSpPr>
          <p:cNvPr id="3" name="Content Placeholder 2">
            <a:extLst>
              <a:ext uri="{FF2B5EF4-FFF2-40B4-BE49-F238E27FC236}">
                <a16:creationId xmlns:a16="http://schemas.microsoft.com/office/drawing/2014/main" id="{70A5B9D3-7E3F-4E63-4492-FE3915C17B76}"/>
              </a:ext>
            </a:extLst>
          </p:cNvPr>
          <p:cNvSpPr>
            <a:spLocks noGrp="1"/>
          </p:cNvSpPr>
          <p:nvPr>
            <p:ph idx="1"/>
          </p:nvPr>
        </p:nvSpPr>
        <p:spPr>
          <a:xfrm>
            <a:off x="179388" y="1600200"/>
            <a:ext cx="8964612" cy="4924425"/>
          </a:xfrm>
        </p:spPr>
        <p:txBody>
          <a:bodyPr/>
          <a:lstStyle/>
          <a:p>
            <a:pPr marL="0" indent="0">
              <a:buFontTx/>
              <a:buNone/>
              <a:defRPr/>
            </a:pPr>
            <a:r>
              <a:rPr lang="en-GB" b="1" i="1" u="sng" dirty="0">
                <a:solidFill>
                  <a:schemeClr val="bg1"/>
                </a:solidFill>
                <a:latin typeface="Garamond" panose="02020404030301010803" pitchFamily="18" charset="0"/>
              </a:rPr>
              <a:t>Effects of Technology on Individuals’ Rights as Provided in the Constitution.  </a:t>
            </a:r>
          </a:p>
          <a:p>
            <a:pPr>
              <a:buFont typeface="Wingdings" panose="05000000000000000000" pitchFamily="2" charset="2"/>
              <a:buChar char="Ø"/>
              <a:defRPr/>
            </a:pPr>
            <a:r>
              <a:rPr lang="en-GB" i="1" dirty="0">
                <a:solidFill>
                  <a:schemeClr val="bg1"/>
                </a:solidFill>
                <a:latin typeface="Garamond" panose="02020404030301010803" pitchFamily="18" charset="0"/>
              </a:rPr>
              <a:t>The Right to Privacy, a basic Human Righty and is “guaranteed” by the Republic Constitution, is under great threat of extinction as never before.</a:t>
            </a:r>
          </a:p>
          <a:p>
            <a:pPr marL="0" indent="0">
              <a:buFontTx/>
              <a:buNone/>
              <a:defRPr/>
            </a:pPr>
            <a:r>
              <a:rPr lang="en-GB" i="1" dirty="0">
                <a:solidFill>
                  <a:schemeClr val="bg1"/>
                </a:solidFill>
                <a:latin typeface="Garamond" panose="02020404030301010803" pitchFamily="18" charset="0"/>
              </a:rPr>
              <a:t> </a:t>
            </a:r>
          </a:p>
          <a:p>
            <a:pPr>
              <a:buFont typeface="Wingdings" panose="05000000000000000000" pitchFamily="2" charset="2"/>
              <a:buChar char="Ø"/>
              <a:defRPr/>
            </a:pPr>
            <a:r>
              <a:rPr lang="en-GB" i="1" dirty="0">
                <a:solidFill>
                  <a:schemeClr val="bg1"/>
                </a:solidFill>
                <a:latin typeface="Garamond" panose="02020404030301010803" pitchFamily="18" charset="0"/>
              </a:rPr>
              <a:t>The Right to Anonymity, which is a corollary of the Constitutional Right to Privacy is slowly diminishing into oblivion </a:t>
            </a:r>
          </a:p>
          <a:p>
            <a:pPr>
              <a:buFont typeface="Wingdings" panose="05000000000000000000" pitchFamily="2" charset="2"/>
              <a:buChar char="Ø"/>
              <a:defRPr/>
            </a:pPr>
            <a:endParaRPr lang="en-GB" i="1" dirty="0">
              <a:solidFill>
                <a:schemeClr val="bg1"/>
              </a:solidFill>
              <a:latin typeface="Garamond" panose="02020404030301010803" pitchFamily="18" charset="0"/>
            </a:endParaRPr>
          </a:p>
        </p:txBody>
      </p:sp>
    </p:spTree>
  </p:cSld>
  <p:clrMapOvr>
    <a:masterClrMapping/>
  </p:clrMapOvr>
  <p:transition spd="slow">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35C41711-00B7-35E9-A364-D6E551FD44C0}"/>
              </a:ext>
            </a:extLst>
          </p:cNvPr>
          <p:cNvSpPr>
            <a:spLocks noGrp="1" noChangeArrowheads="1"/>
          </p:cNvSpPr>
          <p:nvPr>
            <p:ph type="title"/>
          </p:nvPr>
        </p:nvSpPr>
        <p:spPr>
          <a:xfrm>
            <a:off x="179388" y="188913"/>
            <a:ext cx="8713787" cy="1228725"/>
          </a:xfrm>
        </p:spPr>
        <p:txBody>
          <a:bodyPr/>
          <a:lstStyle/>
          <a:p>
            <a:r>
              <a:rPr lang="en-GB" altLang="en-US" sz="3200" b="1">
                <a:solidFill>
                  <a:schemeClr val="accent1"/>
                </a:solidFill>
                <a:latin typeface="Garamond" panose="02020404030301010803" pitchFamily="18" charset="0"/>
              </a:rPr>
              <a:t>RELATIONSHIP TECHNOLOGY AND THE LAW [continued] </a:t>
            </a:r>
          </a:p>
        </p:txBody>
      </p:sp>
      <p:sp>
        <p:nvSpPr>
          <p:cNvPr id="26627" name="Content Placeholder 2">
            <a:extLst>
              <a:ext uri="{FF2B5EF4-FFF2-40B4-BE49-F238E27FC236}">
                <a16:creationId xmlns:a16="http://schemas.microsoft.com/office/drawing/2014/main" id="{7FC881EB-4181-9F9D-8795-3C71051852A7}"/>
              </a:ext>
            </a:extLst>
          </p:cNvPr>
          <p:cNvSpPr>
            <a:spLocks noGrp="1"/>
          </p:cNvSpPr>
          <p:nvPr>
            <p:ph idx="1"/>
          </p:nvPr>
        </p:nvSpPr>
        <p:spPr>
          <a:xfrm>
            <a:off x="179388" y="1600200"/>
            <a:ext cx="8713787" cy="4852988"/>
          </a:xfrm>
        </p:spPr>
        <p:txBody>
          <a:bodyPr/>
          <a:lstStyle/>
          <a:p>
            <a:pPr marL="0" indent="0">
              <a:buFontTx/>
              <a:buNone/>
              <a:defRPr/>
            </a:pPr>
            <a:r>
              <a:rPr lang="en-GB" altLang="en-US" sz="2800" b="1" i="1" u="sng" dirty="0">
                <a:solidFill>
                  <a:schemeClr val="bg1"/>
                </a:solidFill>
                <a:latin typeface="Garamond" pitchFamily="18" charset="0"/>
              </a:rPr>
              <a:t>Effects of Technology on other Rights such as IP Rights  </a:t>
            </a:r>
          </a:p>
          <a:p>
            <a:pPr marL="0" indent="0">
              <a:buFontTx/>
              <a:buNone/>
              <a:defRPr/>
            </a:pPr>
            <a:endParaRPr lang="en-GB" altLang="en-US" i="1" dirty="0">
              <a:solidFill>
                <a:schemeClr val="bg1"/>
              </a:solidFill>
              <a:latin typeface="Garamond" pitchFamily="18" charset="0"/>
            </a:endParaRPr>
          </a:p>
          <a:p>
            <a:pPr>
              <a:buFont typeface="Wingdings" panose="05000000000000000000" pitchFamily="2" charset="2"/>
              <a:buChar char="Ø"/>
              <a:defRPr/>
            </a:pPr>
            <a:r>
              <a:rPr lang="en-GB" altLang="en-US" i="1" dirty="0">
                <a:solidFill>
                  <a:schemeClr val="bg1"/>
                </a:solidFill>
                <a:latin typeface="Garamond" pitchFamily="18" charset="0"/>
              </a:rPr>
              <a:t>Technology makes it difficult to enforce one’s IP Rights </a:t>
            </a:r>
          </a:p>
          <a:p>
            <a:pPr marL="0" indent="0">
              <a:buFontTx/>
              <a:buNone/>
              <a:defRPr/>
            </a:pPr>
            <a:endParaRPr lang="en-GB" altLang="en-US" i="1" dirty="0">
              <a:solidFill>
                <a:schemeClr val="bg1"/>
              </a:solidFill>
              <a:latin typeface="Garamond" pitchFamily="18" charset="0"/>
            </a:endParaRPr>
          </a:p>
          <a:p>
            <a:pPr>
              <a:buFont typeface="Wingdings" panose="05000000000000000000" pitchFamily="2" charset="2"/>
              <a:buChar char="Ø"/>
              <a:defRPr/>
            </a:pPr>
            <a:r>
              <a:rPr lang="en-GB" altLang="en-US" i="1" dirty="0">
                <a:solidFill>
                  <a:schemeClr val="bg1"/>
                </a:solidFill>
                <a:latin typeface="Garamond" pitchFamily="18" charset="0"/>
              </a:rPr>
              <a:t>Easier to breach IP rights and get away with it [screen shot]</a:t>
            </a:r>
          </a:p>
          <a:p>
            <a:pPr marL="0" indent="0">
              <a:buFontTx/>
              <a:buNone/>
              <a:defRPr/>
            </a:pPr>
            <a:endParaRPr lang="en-GB" altLang="en-US" i="1" dirty="0">
              <a:solidFill>
                <a:schemeClr val="bg1"/>
              </a:solidFill>
              <a:latin typeface="Garamond" pitchFamily="18" charset="0"/>
            </a:endParaRPr>
          </a:p>
          <a:p>
            <a:pPr>
              <a:buFont typeface="Wingdings" panose="05000000000000000000" pitchFamily="2" charset="2"/>
              <a:buChar char="Ø"/>
              <a:defRPr/>
            </a:pPr>
            <a:r>
              <a:rPr lang="en-GB" altLang="en-US" i="1" dirty="0">
                <a:solidFill>
                  <a:schemeClr val="bg1"/>
                </a:solidFill>
                <a:latin typeface="Garamond" pitchFamily="18" charset="0"/>
              </a:rPr>
              <a:t>Do you, technically allow everyone to copy your work when to post it on the Internet?.   </a:t>
            </a:r>
          </a:p>
        </p:txBody>
      </p:sp>
    </p:spTree>
  </p:cSld>
  <p:clrMapOvr>
    <a:masterClrMapping/>
  </p:clrMapOvr>
  <p:transition spd="slow">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9CE5A8C8-1DB8-B46E-07AF-C69B562C022C}"/>
              </a:ext>
            </a:extLst>
          </p:cNvPr>
          <p:cNvSpPr>
            <a:spLocks noGrp="1" noChangeArrowheads="1"/>
          </p:cNvSpPr>
          <p:nvPr>
            <p:ph type="title"/>
          </p:nvPr>
        </p:nvSpPr>
        <p:spPr>
          <a:xfrm>
            <a:off x="0" y="115888"/>
            <a:ext cx="8964613" cy="1301750"/>
          </a:xfrm>
        </p:spPr>
        <p:txBody>
          <a:bodyPr/>
          <a:lstStyle/>
          <a:p>
            <a:r>
              <a:rPr lang="en-GB" altLang="en-US" sz="4000" b="1">
                <a:solidFill>
                  <a:schemeClr val="accent1"/>
                </a:solidFill>
                <a:latin typeface="Garamond" panose="02020404030301010803" pitchFamily="18" charset="0"/>
              </a:rPr>
              <a:t>THE PRINCIPLE LAWS IN THE ZAMBIAN ICT SECTOR  </a:t>
            </a:r>
          </a:p>
        </p:txBody>
      </p:sp>
      <p:sp>
        <p:nvSpPr>
          <p:cNvPr id="3" name="Content Placeholder 2">
            <a:extLst>
              <a:ext uri="{FF2B5EF4-FFF2-40B4-BE49-F238E27FC236}">
                <a16:creationId xmlns:a16="http://schemas.microsoft.com/office/drawing/2014/main" id="{1CBA9ECE-4614-55D1-78C8-799D8F2F82E6}"/>
              </a:ext>
            </a:extLst>
          </p:cNvPr>
          <p:cNvSpPr>
            <a:spLocks noGrp="1"/>
          </p:cNvSpPr>
          <p:nvPr>
            <p:ph idx="1"/>
          </p:nvPr>
        </p:nvSpPr>
        <p:spPr>
          <a:xfrm>
            <a:off x="250825" y="1628775"/>
            <a:ext cx="8642350" cy="4525963"/>
          </a:xfrm>
        </p:spPr>
        <p:txBody>
          <a:bodyPr/>
          <a:lstStyle/>
          <a:p>
            <a:pPr marL="0" indent="0">
              <a:buFontTx/>
              <a:buNone/>
              <a:defRPr/>
            </a:pPr>
            <a:r>
              <a:rPr lang="en-GB" i="1" u="sng" dirty="0">
                <a:solidFill>
                  <a:schemeClr val="bg1"/>
                </a:solidFill>
                <a:latin typeface="Garamond" panose="02020404030301010803" pitchFamily="18" charset="0"/>
              </a:rPr>
              <a:t>There are, for our purposes, two (2) primary pieces of legislation in the sector</a:t>
            </a:r>
            <a:r>
              <a:rPr lang="en-GB" i="1" dirty="0">
                <a:solidFill>
                  <a:schemeClr val="bg1"/>
                </a:solidFill>
                <a:latin typeface="Garamond" panose="02020404030301010803" pitchFamily="18" charset="0"/>
              </a:rPr>
              <a:t>: </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Information and Communication Technologies Act No. 15 of 2009 [ICT ACT]</a:t>
            </a:r>
          </a:p>
          <a:p>
            <a:pPr marL="0" indent="0" algn="ctr">
              <a:buFontTx/>
              <a:buNone/>
              <a:defRPr/>
            </a:pPr>
            <a:r>
              <a:rPr lang="en-GB" i="1" dirty="0">
                <a:solidFill>
                  <a:schemeClr val="bg1"/>
                </a:solidFill>
                <a:latin typeface="Garamond" panose="02020404030301010803" pitchFamily="18" charset="0"/>
              </a:rPr>
              <a:t> &amp; </a:t>
            </a:r>
          </a:p>
          <a:p>
            <a:pPr>
              <a:buFont typeface="Wingdings" panose="05000000000000000000" pitchFamily="2" charset="2"/>
              <a:buChar char="Ø"/>
              <a:defRPr/>
            </a:pPr>
            <a:r>
              <a:rPr lang="en-GB" i="1" dirty="0">
                <a:solidFill>
                  <a:schemeClr val="bg1"/>
                </a:solidFill>
                <a:latin typeface="Garamond" panose="02020404030301010803" pitchFamily="18" charset="0"/>
              </a:rPr>
              <a:t>Electronic Communications and Transactions Act No. 21 of 2009 [ECT ACT]</a:t>
            </a:r>
            <a:r>
              <a:rPr lang="en-GB" i="1" dirty="0">
                <a:latin typeface="Garamond" panose="02020404030301010803" pitchFamily="18" charset="0"/>
              </a:rPr>
              <a:t> </a:t>
            </a:r>
          </a:p>
        </p:txBody>
      </p:sp>
    </p:spTree>
  </p:cSld>
  <p:clrMapOvr>
    <a:masterClrMapping/>
  </p:clrMapOvr>
  <p:transition spd="slow">
    <p:dissolv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8DE4A9A-BED3-5D79-0A71-1689393210F3}"/>
              </a:ext>
            </a:extLst>
          </p:cNvPr>
          <p:cNvSpPr>
            <a:spLocks noGrp="1" noChangeArrowheads="1"/>
          </p:cNvSpPr>
          <p:nvPr>
            <p:ph type="ctrTitle"/>
          </p:nvPr>
        </p:nvSpPr>
        <p:spPr>
          <a:xfrm>
            <a:off x="179388" y="333375"/>
            <a:ext cx="8785225" cy="3743325"/>
          </a:xfrm>
        </p:spPr>
        <p:txBody>
          <a:bodyPr/>
          <a:lstStyle/>
          <a:p>
            <a:pPr eaLnBrk="1" hangingPunct="1"/>
            <a:br>
              <a:rPr lang="es-ES" altLang="en-US" sz="20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r>
              <a:rPr lang="es-ES" altLang="en-US" sz="3200" i="1">
                <a:solidFill>
                  <a:schemeClr val="bg1"/>
                </a:solidFill>
                <a:latin typeface="Garamond" panose="02020404030301010803" pitchFamily="18" charset="0"/>
              </a:rPr>
              <a:t>INFORMATION TECHNOLOGY LAW [L470]</a:t>
            </a:r>
            <a:br>
              <a:rPr lang="es-ES" altLang="en-US" sz="3200" i="1">
                <a:solidFill>
                  <a:schemeClr val="bg1"/>
                </a:solidFill>
                <a:latin typeface="Garamond" panose="02020404030301010803" pitchFamily="18" charset="0"/>
              </a:rPr>
            </a:br>
            <a:br>
              <a:rPr lang="es-ES" altLang="en-US" sz="20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r>
              <a:rPr lang="es-ES" altLang="en-US" sz="4800" b="1">
                <a:solidFill>
                  <a:schemeClr val="bg1"/>
                </a:solidFill>
                <a:latin typeface="Book Antiqua" panose="02040602050305030304" pitchFamily="18" charset="0"/>
              </a:rPr>
              <a:t>END OF LECTURE </a:t>
            </a:r>
            <a:br>
              <a:rPr lang="es-ES" altLang="en-US" sz="4800" b="1">
                <a:solidFill>
                  <a:schemeClr val="bg1"/>
                </a:solidFill>
                <a:latin typeface="Book Antiqua" panose="02040602050305030304" pitchFamily="18" charset="0"/>
              </a:rPr>
            </a:br>
            <a:br>
              <a:rPr lang="es-ES" altLang="en-US" sz="48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endParaRPr lang="es-ES" altLang="en-US" sz="2400" b="1">
              <a:solidFill>
                <a:schemeClr val="bg1"/>
              </a:solidFill>
              <a:latin typeface="Book Antiqua" panose="02040602050305030304" pitchFamily="18" charset="0"/>
            </a:endParaRPr>
          </a:p>
        </p:txBody>
      </p:sp>
    </p:spTree>
  </p:cSld>
  <p:clrMapOvr>
    <a:masterClrMapping/>
  </p:clrMapOvr>
  <p:transition spd="slow">
    <p:dissolve/>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682</TotalTime>
  <Words>1739</Words>
  <Application>Microsoft Office PowerPoint</Application>
  <PresentationFormat>On-screen Show (4:3)</PresentationFormat>
  <Paragraphs>166</Paragraphs>
  <Slides>26</Slides>
  <Notes>0</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Diseño predeterminado</vt:lpstr>
      <vt:lpstr>1_Diseño predeterminado</vt:lpstr>
      <vt:lpstr> INFORMATION TECHNOLOGY LAW [L470]   LECTURE ONE [1] – INTRODUCTION TO ICT LAW [L470]             Thomas K. Malama LLM, LLB, Law Practice Certificate Post Graduate Diploma – Legislative Drafting </vt:lpstr>
      <vt:lpstr>COURSE AIMS</vt:lpstr>
      <vt:lpstr>COURSE OBJECTIVES</vt:lpstr>
      <vt:lpstr>OUTLINE OF THIS SECTION </vt:lpstr>
      <vt:lpstr>WHAT IS INFO. COM. TECH </vt:lpstr>
      <vt:lpstr>WHAT IS INFO. COM. TECH </vt:lpstr>
      <vt:lpstr>WHAT IS INFO. COM TECH [cont]</vt:lpstr>
      <vt:lpstr>WHAT IS INFO. COM. TECH   </vt:lpstr>
      <vt:lpstr>WHAT IS INFO. COM. TECH </vt:lpstr>
      <vt:lpstr>WHAT IS INFO. COM. TECH </vt:lpstr>
      <vt:lpstr>OK, NOW WE KNOW ICT, BUT WHAT IS LAW? OUTLINE OF THIS SECTION </vt:lpstr>
      <vt:lpstr>WHAT IS THE LAW NATURALIST’S THEORY  </vt:lpstr>
      <vt:lpstr>WHAT IS THE LAW POSITIVITIST THEORY </vt:lpstr>
      <vt:lpstr>WHAT IS THE LAW MARXIST   THEORY </vt:lpstr>
      <vt:lpstr>WHAT IS THE LAW REALIST     THEORY </vt:lpstr>
      <vt:lpstr>WHAT IS THE LAW ACCORDING TO BLACK</vt:lpstr>
      <vt:lpstr>SO, NOW WE CAN MAKE OUT WHAT ICT LAW IS </vt:lpstr>
      <vt:lpstr>SCRUTINIZING THE NATURE OF INFO. COM. TECH. LAW</vt:lpstr>
      <vt:lpstr>INFORMATION COMMUNICATION TECHNOLOGY LAW </vt:lpstr>
      <vt:lpstr>RELATIONSHIP BETWEEN TECHNOLOGY AND THE LAW </vt:lpstr>
      <vt:lpstr>RELATIONSHIP BETWEEN TECHNOLOGY AND THE LAW </vt:lpstr>
      <vt:lpstr>THE RELATIONSHIP TECHNOLGY AND LAW [continued] </vt:lpstr>
      <vt:lpstr>THE RELATIONSHIP TECHNOLGY AND LAW [continued] </vt:lpstr>
      <vt:lpstr>RELATIONSHIP TECHNOLOGY AND THE LAW [continued] </vt:lpstr>
      <vt:lpstr>THE PRINCIPLE LAWS IN THE ZAMBIAN ICT SECTOR  </vt:lpstr>
      <vt:lpstr>  INFORMATION TECHNOLOGY LAW [L470]    END OF LECTURE     </vt:lpstr>
    </vt:vector>
  </TitlesOfParts>
  <Company>Siracusa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Mariajose</dc:creator>
  <cp:lastModifiedBy>katuma malama</cp:lastModifiedBy>
  <cp:revision>62</cp:revision>
  <dcterms:created xsi:type="dcterms:W3CDTF">2009-03-26T20:51:52Z</dcterms:created>
  <dcterms:modified xsi:type="dcterms:W3CDTF">2023-02-27T17:13:38Z</dcterms:modified>
</cp:coreProperties>
</file>