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0"/>
  </p:notesMasterIdLst>
  <p:handoutMasterIdLst>
    <p:handoutMasterId r:id="rId61"/>
  </p:handoutMasterIdLst>
  <p:sldIdLst>
    <p:sldId id="257" r:id="rId2"/>
    <p:sldId id="320" r:id="rId3"/>
    <p:sldId id="283" r:id="rId4"/>
    <p:sldId id="285" r:id="rId5"/>
    <p:sldId id="293" r:id="rId6"/>
    <p:sldId id="284" r:id="rId7"/>
    <p:sldId id="287" r:id="rId8"/>
    <p:sldId id="286" r:id="rId9"/>
    <p:sldId id="288" r:id="rId10"/>
    <p:sldId id="290" r:id="rId11"/>
    <p:sldId id="291" r:id="rId12"/>
    <p:sldId id="294" r:id="rId13"/>
    <p:sldId id="297" r:id="rId14"/>
    <p:sldId id="298" r:id="rId15"/>
    <p:sldId id="299" r:id="rId16"/>
    <p:sldId id="300" r:id="rId17"/>
    <p:sldId id="302" r:id="rId18"/>
    <p:sldId id="303" r:id="rId19"/>
    <p:sldId id="304" r:id="rId20"/>
    <p:sldId id="305" r:id="rId21"/>
    <p:sldId id="306" r:id="rId22"/>
    <p:sldId id="307" r:id="rId23"/>
    <p:sldId id="308" r:id="rId24"/>
    <p:sldId id="315" r:id="rId25"/>
    <p:sldId id="309" r:id="rId26"/>
    <p:sldId id="310" r:id="rId27"/>
    <p:sldId id="311" r:id="rId28"/>
    <p:sldId id="314" r:id="rId29"/>
    <p:sldId id="325" r:id="rId30"/>
    <p:sldId id="324" r:id="rId31"/>
    <p:sldId id="323" r:id="rId32"/>
    <p:sldId id="322" r:id="rId33"/>
    <p:sldId id="338" r:id="rId34"/>
    <p:sldId id="344" r:id="rId35"/>
    <p:sldId id="343" r:id="rId36"/>
    <p:sldId id="342" r:id="rId37"/>
    <p:sldId id="340" r:id="rId38"/>
    <p:sldId id="339" r:id="rId39"/>
    <p:sldId id="337" r:id="rId40"/>
    <p:sldId id="336" r:id="rId41"/>
    <p:sldId id="335" r:id="rId42"/>
    <p:sldId id="334" r:id="rId43"/>
    <p:sldId id="333" r:id="rId44"/>
    <p:sldId id="332" r:id="rId45"/>
    <p:sldId id="331" r:id="rId46"/>
    <p:sldId id="330" r:id="rId47"/>
    <p:sldId id="329" r:id="rId48"/>
    <p:sldId id="328" r:id="rId49"/>
    <p:sldId id="327" r:id="rId50"/>
    <p:sldId id="321" r:id="rId51"/>
    <p:sldId id="318" r:id="rId52"/>
    <p:sldId id="316" r:id="rId53"/>
    <p:sldId id="349" r:id="rId54"/>
    <p:sldId id="348" r:id="rId55"/>
    <p:sldId id="347" r:id="rId56"/>
    <p:sldId id="350" r:id="rId57"/>
    <p:sldId id="354" r:id="rId58"/>
    <p:sldId id="313" r:id="rId5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30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0100" autoAdjust="0"/>
  </p:normalViewPr>
  <p:slideViewPr>
    <p:cSldViewPr snapToGrid="0" showGuides="1">
      <p:cViewPr varScale="1">
        <p:scale>
          <a:sx n="98" d="100"/>
          <a:sy n="98" d="100"/>
        </p:scale>
        <p:origin x="941" y="67"/>
      </p:cViewPr>
      <p:guideLst>
        <p:guide orient="horz" pos="1620"/>
        <p:guide pos="2880"/>
      </p:guideLst>
    </p:cSldViewPr>
  </p:slideViewPr>
  <p:outlineViewPr>
    <p:cViewPr>
      <p:scale>
        <a:sx n="66" d="100"/>
        <a:sy n="66"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51" d="100"/>
          <a:sy n="51" d="100"/>
        </p:scale>
        <p:origin x="2624" y="40"/>
      </p:cViewPr>
      <p:guideLst>
        <p:guide orient="horz" pos="2880"/>
        <p:guide pos="2160"/>
      </p:guideLst>
    </p:cSldViewPr>
  </p:notesViewPr>
  <p:gridSpacing cx="38100" cy="38100"/>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slide" Target="slides/slide49.xml" /><Relationship Id="rId55" Type="http://schemas.openxmlformats.org/officeDocument/2006/relationships/slide" Target="slides/slide54.xml" /><Relationship Id="rId63" Type="http://schemas.openxmlformats.org/officeDocument/2006/relationships/viewProps" Target="viewProps.xml" /><Relationship Id="rId7" Type="http://schemas.openxmlformats.org/officeDocument/2006/relationships/slide" Target="slides/slide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slide" Target="slides/slide52.xml" /><Relationship Id="rId58" Type="http://schemas.openxmlformats.org/officeDocument/2006/relationships/slide" Target="slides/slide57.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 Id="rId61" Type="http://schemas.openxmlformats.org/officeDocument/2006/relationships/handoutMaster" Target="handoutMasters/handoutMaster1.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notesMaster" Target="notesMasters/notesMaster1.xml" /><Relationship Id="rId65"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theme" Target="theme/theme1.xml" /><Relationship Id="rId8" Type="http://schemas.openxmlformats.org/officeDocument/2006/relationships/slide" Target="slides/slide7.xml" /><Relationship Id="rId51" Type="http://schemas.openxmlformats.org/officeDocument/2006/relationships/slide" Target="slides/slide50.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F101EE9-C970-4A84-9DA8-41A51DE471B9}" type="datetimeFigureOut">
              <a:rPr lang="en-US" smtClean="0"/>
              <a:t>3/7/2023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C254052-FD35-4679-9E16-69FDCFBB680A}" type="slidenum">
              <a:rPr lang="en-US" smtClean="0"/>
              <a:t>‹#›</a:t>
            </a:fld>
            <a:endParaRPr lang="en-US"/>
          </a:p>
        </p:txBody>
      </p:sp>
    </p:spTree>
    <p:extLst>
      <p:ext uri="{BB962C8B-B14F-4D97-AF65-F5344CB8AC3E}">
        <p14:creationId xmlns:p14="http://schemas.microsoft.com/office/powerpoint/2010/main" val="1098569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894255-0533-42BD-96DF-7D353A70A0FA}" type="datetimeFigureOut">
              <a:rPr lang="en-US" smtClean="0"/>
              <a:t>3/7/2023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20FF8E-C903-42F6-B838-A4DFA0323FDD}" type="slidenum">
              <a:rPr lang="en-US" smtClean="0"/>
              <a:t>‹#›</a:t>
            </a:fld>
            <a:endParaRPr lang="en-US"/>
          </a:p>
        </p:txBody>
      </p:sp>
    </p:spTree>
    <p:extLst>
      <p:ext uri="{BB962C8B-B14F-4D97-AF65-F5344CB8AC3E}">
        <p14:creationId xmlns:p14="http://schemas.microsoft.com/office/powerpoint/2010/main" val="759261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 /><Relationship Id="rId1" Type="http://schemas.openxmlformats.org/officeDocument/2006/relationships/notesMaster" Target="../notesMasters/notesMaster1.xml" /></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 /><Relationship Id="rId1" Type="http://schemas.openxmlformats.org/officeDocument/2006/relationships/notesMaster" Target="../notesMasters/notesMaster1.xml" /></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 /><Relationship Id="rId1" Type="http://schemas.openxmlformats.org/officeDocument/2006/relationships/notesMaster" Target="../notesMasters/notesMaster1.xml" /></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 /><Relationship Id="rId1" Type="http://schemas.openxmlformats.org/officeDocument/2006/relationships/notesMaster" Target="../notesMasters/notesMaster1.xml" /></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 /><Relationship Id="rId1" Type="http://schemas.openxmlformats.org/officeDocument/2006/relationships/notesMaster" Target="../notesMasters/notesMaster1.xml" /></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 /><Relationship Id="rId1" Type="http://schemas.openxmlformats.org/officeDocument/2006/relationships/notesMaster" Target="../notesMasters/notesMaster1.xml" /></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 /><Relationship Id="rId1" Type="http://schemas.openxmlformats.org/officeDocument/2006/relationships/notesMaster" Target="../notesMasters/notesMaster1.xml" /></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 /><Relationship Id="rId1" Type="http://schemas.openxmlformats.org/officeDocument/2006/relationships/notesMaster" Target="../notesMasters/notesMaster1.xml" /></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 /><Relationship Id="rId1" Type="http://schemas.openxmlformats.org/officeDocument/2006/relationships/notesMaster" Target="../notesMasters/notesMaster1.xml" /></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 /><Relationship Id="rId1" Type="http://schemas.openxmlformats.org/officeDocument/2006/relationships/notesMaster" Target="../notesMasters/notesMaster1.xml" /></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 /><Relationship Id="rId1" Type="http://schemas.openxmlformats.org/officeDocument/2006/relationships/notesMaster" Target="../notesMasters/notesMaster1.xml" /></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 /><Relationship Id="rId1" Type="http://schemas.openxmlformats.org/officeDocument/2006/relationships/notesMaster" Target="../notesMasters/notesMaster1.xml" /></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 /><Relationship Id="rId1" Type="http://schemas.openxmlformats.org/officeDocument/2006/relationships/notesMaster" Target="../notesMasters/notesMaster1.xml" /></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 /><Relationship Id="rId1" Type="http://schemas.openxmlformats.org/officeDocument/2006/relationships/notesMaster" Target="../notesMasters/notesMaster1.xml" /></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 /><Relationship Id="rId1" Type="http://schemas.openxmlformats.org/officeDocument/2006/relationships/notesMaster" Target="../notesMasters/notesMaster1.xml" /></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 /><Relationship Id="rId1" Type="http://schemas.openxmlformats.org/officeDocument/2006/relationships/notesMaster" Target="../notesMasters/notesMaster1.xml" /></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 /><Relationship Id="rId1" Type="http://schemas.openxmlformats.org/officeDocument/2006/relationships/notesMaster" Target="../notesMasters/notesMaster1.xml" /></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 /><Relationship Id="rId1" Type="http://schemas.openxmlformats.org/officeDocument/2006/relationships/notesMaster" Target="../notesMasters/notesMaster1.xml" /></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 /><Relationship Id="rId1" Type="http://schemas.openxmlformats.org/officeDocument/2006/relationships/notesMaster" Target="../notesMasters/notesMaster1.xml" /></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 /><Relationship Id="rId1" Type="http://schemas.openxmlformats.org/officeDocument/2006/relationships/notesMaster" Target="../notesMasters/notesMaster1.xml" /></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 /><Relationship Id="rId1" Type="http://schemas.openxmlformats.org/officeDocument/2006/relationships/notesMaster" Target="../notesMasters/notesMaster1.xml" /></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 /><Relationship Id="rId1" Type="http://schemas.openxmlformats.org/officeDocument/2006/relationships/notesMaster" Target="../notesMasters/notesMaster1.xml" /></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 /><Relationship Id="rId1" Type="http://schemas.openxmlformats.org/officeDocument/2006/relationships/notesMaster" Target="../notesMasters/notesMaster1.xml" /></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 /><Relationship Id="rId1" Type="http://schemas.openxmlformats.org/officeDocument/2006/relationships/notesMaster" Target="../notesMasters/notesMaster1.xml" /></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 /><Relationship Id="rId1" Type="http://schemas.openxmlformats.org/officeDocument/2006/relationships/notesMaster" Target="../notesMasters/notesMaster1.xml" /></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 /><Relationship Id="rId1" Type="http://schemas.openxmlformats.org/officeDocument/2006/relationships/notesMaster" Target="../notesMasters/notesMaster1.xml" /></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 /><Relationship Id="rId1" Type="http://schemas.openxmlformats.org/officeDocument/2006/relationships/notesMaster" Target="../notesMasters/notesMaster1.xml" /></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 /><Relationship Id="rId1" Type="http://schemas.openxmlformats.org/officeDocument/2006/relationships/notesMaster" Target="../notesMasters/notesMaster1.xml" /></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 /><Relationship Id="rId1" Type="http://schemas.openxmlformats.org/officeDocument/2006/relationships/notesMaster" Target="../notesMasters/notesMaster1.xml" /></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 /><Relationship Id="rId1" Type="http://schemas.openxmlformats.org/officeDocument/2006/relationships/notesMaster" Target="../notesMasters/notesMaster1.xml" /></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 /><Relationship Id="rId1" Type="http://schemas.openxmlformats.org/officeDocument/2006/relationships/notesMaster" Target="../notesMasters/notesMaster1.xml" /></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 /><Relationship Id="rId1" Type="http://schemas.openxmlformats.org/officeDocument/2006/relationships/notesMaster" Target="../notesMasters/notesMaster1.xml" /></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1</a:t>
            </a:fld>
            <a:endParaRPr lang="en-US"/>
          </a:p>
        </p:txBody>
      </p:sp>
    </p:spTree>
    <p:extLst>
      <p:ext uri="{BB962C8B-B14F-4D97-AF65-F5344CB8AC3E}">
        <p14:creationId xmlns:p14="http://schemas.microsoft.com/office/powerpoint/2010/main" val="3932866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10</a:t>
            </a:fld>
            <a:endParaRPr lang="en-US"/>
          </a:p>
        </p:txBody>
      </p:sp>
    </p:spTree>
    <p:extLst>
      <p:ext uri="{BB962C8B-B14F-4D97-AF65-F5344CB8AC3E}">
        <p14:creationId xmlns:p14="http://schemas.microsoft.com/office/powerpoint/2010/main" val="34232285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11</a:t>
            </a:fld>
            <a:endParaRPr lang="en-US"/>
          </a:p>
        </p:txBody>
      </p:sp>
    </p:spTree>
    <p:extLst>
      <p:ext uri="{BB962C8B-B14F-4D97-AF65-F5344CB8AC3E}">
        <p14:creationId xmlns:p14="http://schemas.microsoft.com/office/powerpoint/2010/main" val="15592057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12</a:t>
            </a:fld>
            <a:endParaRPr lang="en-US"/>
          </a:p>
        </p:txBody>
      </p:sp>
    </p:spTree>
    <p:extLst>
      <p:ext uri="{BB962C8B-B14F-4D97-AF65-F5344CB8AC3E}">
        <p14:creationId xmlns:p14="http://schemas.microsoft.com/office/powerpoint/2010/main" val="13016110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13</a:t>
            </a:fld>
            <a:endParaRPr lang="en-US"/>
          </a:p>
        </p:txBody>
      </p:sp>
    </p:spTree>
    <p:extLst>
      <p:ext uri="{BB962C8B-B14F-4D97-AF65-F5344CB8AC3E}">
        <p14:creationId xmlns:p14="http://schemas.microsoft.com/office/powerpoint/2010/main" val="14200559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14</a:t>
            </a:fld>
            <a:endParaRPr lang="en-US"/>
          </a:p>
        </p:txBody>
      </p:sp>
    </p:spTree>
    <p:extLst>
      <p:ext uri="{BB962C8B-B14F-4D97-AF65-F5344CB8AC3E}">
        <p14:creationId xmlns:p14="http://schemas.microsoft.com/office/powerpoint/2010/main" val="24515483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15</a:t>
            </a:fld>
            <a:endParaRPr lang="en-US"/>
          </a:p>
        </p:txBody>
      </p:sp>
    </p:spTree>
    <p:extLst>
      <p:ext uri="{BB962C8B-B14F-4D97-AF65-F5344CB8AC3E}">
        <p14:creationId xmlns:p14="http://schemas.microsoft.com/office/powerpoint/2010/main" val="1405493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16</a:t>
            </a:fld>
            <a:endParaRPr lang="en-US"/>
          </a:p>
        </p:txBody>
      </p:sp>
    </p:spTree>
    <p:extLst>
      <p:ext uri="{BB962C8B-B14F-4D97-AF65-F5344CB8AC3E}">
        <p14:creationId xmlns:p14="http://schemas.microsoft.com/office/powerpoint/2010/main" val="39135451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17</a:t>
            </a:fld>
            <a:endParaRPr lang="en-US"/>
          </a:p>
        </p:txBody>
      </p:sp>
    </p:spTree>
    <p:extLst>
      <p:ext uri="{BB962C8B-B14F-4D97-AF65-F5344CB8AC3E}">
        <p14:creationId xmlns:p14="http://schemas.microsoft.com/office/powerpoint/2010/main" val="19134835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18</a:t>
            </a:fld>
            <a:endParaRPr lang="en-US"/>
          </a:p>
        </p:txBody>
      </p:sp>
    </p:spTree>
    <p:extLst>
      <p:ext uri="{BB962C8B-B14F-4D97-AF65-F5344CB8AC3E}">
        <p14:creationId xmlns:p14="http://schemas.microsoft.com/office/powerpoint/2010/main" val="40502671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19</a:t>
            </a:fld>
            <a:endParaRPr lang="en-US"/>
          </a:p>
        </p:txBody>
      </p:sp>
    </p:spTree>
    <p:extLst>
      <p:ext uri="{BB962C8B-B14F-4D97-AF65-F5344CB8AC3E}">
        <p14:creationId xmlns:p14="http://schemas.microsoft.com/office/powerpoint/2010/main" val="863287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22412091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20</a:t>
            </a:fld>
            <a:endParaRPr lang="en-US"/>
          </a:p>
        </p:txBody>
      </p:sp>
    </p:spTree>
    <p:extLst>
      <p:ext uri="{BB962C8B-B14F-4D97-AF65-F5344CB8AC3E}">
        <p14:creationId xmlns:p14="http://schemas.microsoft.com/office/powerpoint/2010/main" val="23607953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21</a:t>
            </a:fld>
            <a:endParaRPr lang="en-US"/>
          </a:p>
        </p:txBody>
      </p:sp>
    </p:spTree>
    <p:extLst>
      <p:ext uri="{BB962C8B-B14F-4D97-AF65-F5344CB8AC3E}">
        <p14:creationId xmlns:p14="http://schemas.microsoft.com/office/powerpoint/2010/main" val="7021762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22</a:t>
            </a:fld>
            <a:endParaRPr lang="en-US"/>
          </a:p>
        </p:txBody>
      </p:sp>
    </p:spTree>
    <p:extLst>
      <p:ext uri="{BB962C8B-B14F-4D97-AF65-F5344CB8AC3E}">
        <p14:creationId xmlns:p14="http://schemas.microsoft.com/office/powerpoint/2010/main" val="17107961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23</a:t>
            </a:fld>
            <a:endParaRPr lang="en-US"/>
          </a:p>
        </p:txBody>
      </p:sp>
    </p:spTree>
    <p:extLst>
      <p:ext uri="{BB962C8B-B14F-4D97-AF65-F5344CB8AC3E}">
        <p14:creationId xmlns:p14="http://schemas.microsoft.com/office/powerpoint/2010/main" val="29609042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24</a:t>
            </a:fld>
            <a:endParaRPr lang="en-US"/>
          </a:p>
        </p:txBody>
      </p:sp>
    </p:spTree>
    <p:extLst>
      <p:ext uri="{BB962C8B-B14F-4D97-AF65-F5344CB8AC3E}">
        <p14:creationId xmlns:p14="http://schemas.microsoft.com/office/powerpoint/2010/main" val="25260843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25</a:t>
            </a:fld>
            <a:endParaRPr lang="en-US"/>
          </a:p>
        </p:txBody>
      </p:sp>
    </p:spTree>
    <p:extLst>
      <p:ext uri="{BB962C8B-B14F-4D97-AF65-F5344CB8AC3E}">
        <p14:creationId xmlns:p14="http://schemas.microsoft.com/office/powerpoint/2010/main" val="23281607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26</a:t>
            </a:fld>
            <a:endParaRPr lang="en-US"/>
          </a:p>
        </p:txBody>
      </p:sp>
    </p:spTree>
    <p:extLst>
      <p:ext uri="{BB962C8B-B14F-4D97-AF65-F5344CB8AC3E}">
        <p14:creationId xmlns:p14="http://schemas.microsoft.com/office/powerpoint/2010/main" val="41705375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27</a:t>
            </a:fld>
            <a:endParaRPr lang="en-US"/>
          </a:p>
        </p:txBody>
      </p:sp>
    </p:spTree>
    <p:extLst>
      <p:ext uri="{BB962C8B-B14F-4D97-AF65-F5344CB8AC3E}">
        <p14:creationId xmlns:p14="http://schemas.microsoft.com/office/powerpoint/2010/main" val="14003360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28</a:t>
            </a:fld>
            <a:endParaRPr lang="en-US"/>
          </a:p>
        </p:txBody>
      </p:sp>
    </p:spTree>
    <p:extLst>
      <p:ext uri="{BB962C8B-B14F-4D97-AF65-F5344CB8AC3E}">
        <p14:creationId xmlns:p14="http://schemas.microsoft.com/office/powerpoint/2010/main" val="11976240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solidFill>
                  <a:prstClr val="black"/>
                </a:solidFill>
              </a:rPr>
              <a:pPr/>
              <a:t>29</a:t>
            </a:fld>
            <a:endParaRPr lang="en-US">
              <a:solidFill>
                <a:prstClr val="black"/>
              </a:solidFill>
            </a:endParaRPr>
          </a:p>
        </p:txBody>
      </p:sp>
    </p:spTree>
    <p:extLst>
      <p:ext uri="{BB962C8B-B14F-4D97-AF65-F5344CB8AC3E}">
        <p14:creationId xmlns:p14="http://schemas.microsoft.com/office/powerpoint/2010/main" val="3294839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3</a:t>
            </a:fld>
            <a:endParaRPr lang="en-US"/>
          </a:p>
        </p:txBody>
      </p:sp>
    </p:spTree>
    <p:extLst>
      <p:ext uri="{BB962C8B-B14F-4D97-AF65-F5344CB8AC3E}">
        <p14:creationId xmlns:p14="http://schemas.microsoft.com/office/powerpoint/2010/main" val="6092336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solidFill>
                  <a:prstClr val="black"/>
                </a:solidFill>
              </a:rPr>
              <a:pPr/>
              <a:t>30</a:t>
            </a:fld>
            <a:endParaRPr lang="en-US">
              <a:solidFill>
                <a:prstClr val="black"/>
              </a:solidFill>
            </a:endParaRPr>
          </a:p>
        </p:txBody>
      </p:sp>
    </p:spTree>
    <p:extLst>
      <p:ext uri="{BB962C8B-B14F-4D97-AF65-F5344CB8AC3E}">
        <p14:creationId xmlns:p14="http://schemas.microsoft.com/office/powerpoint/2010/main" val="18907224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solidFill>
                  <a:prstClr val="black"/>
                </a:solidFill>
              </a:rPr>
              <a:pPr/>
              <a:t>31</a:t>
            </a:fld>
            <a:endParaRPr lang="en-US">
              <a:solidFill>
                <a:prstClr val="black"/>
              </a:solidFill>
            </a:endParaRPr>
          </a:p>
        </p:txBody>
      </p:sp>
    </p:spTree>
    <p:extLst>
      <p:ext uri="{BB962C8B-B14F-4D97-AF65-F5344CB8AC3E}">
        <p14:creationId xmlns:p14="http://schemas.microsoft.com/office/powerpoint/2010/main" val="130597695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solidFill>
                  <a:prstClr val="black"/>
                </a:solidFill>
              </a:rPr>
              <a:pPr/>
              <a:t>32</a:t>
            </a:fld>
            <a:endParaRPr lang="en-US">
              <a:solidFill>
                <a:prstClr val="black"/>
              </a:solidFill>
            </a:endParaRPr>
          </a:p>
        </p:txBody>
      </p:sp>
    </p:spTree>
    <p:extLst>
      <p:ext uri="{BB962C8B-B14F-4D97-AF65-F5344CB8AC3E}">
        <p14:creationId xmlns:p14="http://schemas.microsoft.com/office/powerpoint/2010/main" val="19420118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33</a:t>
            </a:fld>
            <a:endParaRPr lang="en-US"/>
          </a:p>
        </p:txBody>
      </p:sp>
    </p:spTree>
    <p:extLst>
      <p:ext uri="{BB962C8B-B14F-4D97-AF65-F5344CB8AC3E}">
        <p14:creationId xmlns:p14="http://schemas.microsoft.com/office/powerpoint/2010/main" val="52515454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34</a:t>
            </a:fld>
            <a:endParaRPr lang="en-US"/>
          </a:p>
        </p:txBody>
      </p:sp>
    </p:spTree>
    <p:extLst>
      <p:ext uri="{BB962C8B-B14F-4D97-AF65-F5344CB8AC3E}">
        <p14:creationId xmlns:p14="http://schemas.microsoft.com/office/powerpoint/2010/main" val="361353187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35</a:t>
            </a:fld>
            <a:endParaRPr lang="en-US"/>
          </a:p>
        </p:txBody>
      </p:sp>
    </p:spTree>
    <p:extLst>
      <p:ext uri="{BB962C8B-B14F-4D97-AF65-F5344CB8AC3E}">
        <p14:creationId xmlns:p14="http://schemas.microsoft.com/office/powerpoint/2010/main" val="202301939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36</a:t>
            </a:fld>
            <a:endParaRPr lang="en-US"/>
          </a:p>
        </p:txBody>
      </p:sp>
    </p:spTree>
    <p:extLst>
      <p:ext uri="{BB962C8B-B14F-4D97-AF65-F5344CB8AC3E}">
        <p14:creationId xmlns:p14="http://schemas.microsoft.com/office/powerpoint/2010/main" val="232592046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37</a:t>
            </a:fld>
            <a:endParaRPr lang="en-US"/>
          </a:p>
        </p:txBody>
      </p:sp>
    </p:spTree>
    <p:extLst>
      <p:ext uri="{BB962C8B-B14F-4D97-AF65-F5344CB8AC3E}">
        <p14:creationId xmlns:p14="http://schemas.microsoft.com/office/powerpoint/2010/main" val="205230504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38</a:t>
            </a:fld>
            <a:endParaRPr lang="en-US"/>
          </a:p>
        </p:txBody>
      </p:sp>
    </p:spTree>
    <p:extLst>
      <p:ext uri="{BB962C8B-B14F-4D97-AF65-F5344CB8AC3E}">
        <p14:creationId xmlns:p14="http://schemas.microsoft.com/office/powerpoint/2010/main" val="145450360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39</a:t>
            </a:fld>
            <a:endParaRPr lang="en-US"/>
          </a:p>
        </p:txBody>
      </p:sp>
    </p:spTree>
    <p:extLst>
      <p:ext uri="{BB962C8B-B14F-4D97-AF65-F5344CB8AC3E}">
        <p14:creationId xmlns:p14="http://schemas.microsoft.com/office/powerpoint/2010/main" val="15735920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4</a:t>
            </a:fld>
            <a:endParaRPr lang="en-US"/>
          </a:p>
        </p:txBody>
      </p:sp>
    </p:spTree>
    <p:extLst>
      <p:ext uri="{BB962C8B-B14F-4D97-AF65-F5344CB8AC3E}">
        <p14:creationId xmlns:p14="http://schemas.microsoft.com/office/powerpoint/2010/main" val="23098080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40</a:t>
            </a:fld>
            <a:endParaRPr lang="en-US"/>
          </a:p>
        </p:txBody>
      </p:sp>
    </p:spTree>
    <p:extLst>
      <p:ext uri="{BB962C8B-B14F-4D97-AF65-F5344CB8AC3E}">
        <p14:creationId xmlns:p14="http://schemas.microsoft.com/office/powerpoint/2010/main" val="378074554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41</a:t>
            </a:fld>
            <a:endParaRPr lang="en-US"/>
          </a:p>
        </p:txBody>
      </p:sp>
    </p:spTree>
    <p:extLst>
      <p:ext uri="{BB962C8B-B14F-4D97-AF65-F5344CB8AC3E}">
        <p14:creationId xmlns:p14="http://schemas.microsoft.com/office/powerpoint/2010/main" val="73697436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42</a:t>
            </a:fld>
            <a:endParaRPr lang="en-US"/>
          </a:p>
        </p:txBody>
      </p:sp>
    </p:spTree>
    <p:extLst>
      <p:ext uri="{BB962C8B-B14F-4D97-AF65-F5344CB8AC3E}">
        <p14:creationId xmlns:p14="http://schemas.microsoft.com/office/powerpoint/2010/main" val="116914675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43</a:t>
            </a:fld>
            <a:endParaRPr lang="en-US"/>
          </a:p>
        </p:txBody>
      </p:sp>
    </p:spTree>
    <p:extLst>
      <p:ext uri="{BB962C8B-B14F-4D97-AF65-F5344CB8AC3E}">
        <p14:creationId xmlns:p14="http://schemas.microsoft.com/office/powerpoint/2010/main" val="114050382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44</a:t>
            </a:fld>
            <a:endParaRPr lang="en-US"/>
          </a:p>
        </p:txBody>
      </p:sp>
    </p:spTree>
    <p:extLst>
      <p:ext uri="{BB962C8B-B14F-4D97-AF65-F5344CB8AC3E}">
        <p14:creationId xmlns:p14="http://schemas.microsoft.com/office/powerpoint/2010/main" val="244525102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45</a:t>
            </a:fld>
            <a:endParaRPr lang="en-US"/>
          </a:p>
        </p:txBody>
      </p:sp>
    </p:spTree>
    <p:extLst>
      <p:ext uri="{BB962C8B-B14F-4D97-AF65-F5344CB8AC3E}">
        <p14:creationId xmlns:p14="http://schemas.microsoft.com/office/powerpoint/2010/main" val="236881941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46</a:t>
            </a:fld>
            <a:endParaRPr lang="en-US"/>
          </a:p>
        </p:txBody>
      </p:sp>
    </p:spTree>
    <p:extLst>
      <p:ext uri="{BB962C8B-B14F-4D97-AF65-F5344CB8AC3E}">
        <p14:creationId xmlns:p14="http://schemas.microsoft.com/office/powerpoint/2010/main" val="54021614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47</a:t>
            </a:fld>
            <a:endParaRPr lang="en-US"/>
          </a:p>
        </p:txBody>
      </p:sp>
    </p:spTree>
    <p:extLst>
      <p:ext uri="{BB962C8B-B14F-4D97-AF65-F5344CB8AC3E}">
        <p14:creationId xmlns:p14="http://schemas.microsoft.com/office/powerpoint/2010/main" val="154381787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48</a:t>
            </a:fld>
            <a:endParaRPr lang="en-US"/>
          </a:p>
        </p:txBody>
      </p:sp>
    </p:spTree>
    <p:extLst>
      <p:ext uri="{BB962C8B-B14F-4D97-AF65-F5344CB8AC3E}">
        <p14:creationId xmlns:p14="http://schemas.microsoft.com/office/powerpoint/2010/main" val="360682923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49</a:t>
            </a:fld>
            <a:endParaRPr lang="en-US"/>
          </a:p>
        </p:txBody>
      </p:sp>
    </p:spTree>
    <p:extLst>
      <p:ext uri="{BB962C8B-B14F-4D97-AF65-F5344CB8AC3E}">
        <p14:creationId xmlns:p14="http://schemas.microsoft.com/office/powerpoint/2010/main" val="367430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5</a:t>
            </a:fld>
            <a:endParaRPr lang="en-US"/>
          </a:p>
        </p:txBody>
      </p:sp>
    </p:spTree>
    <p:extLst>
      <p:ext uri="{BB962C8B-B14F-4D97-AF65-F5344CB8AC3E}">
        <p14:creationId xmlns:p14="http://schemas.microsoft.com/office/powerpoint/2010/main" val="62571942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solidFill>
                  <a:prstClr val="black"/>
                </a:solidFill>
              </a:rPr>
              <a:pPr/>
              <a:t>50</a:t>
            </a:fld>
            <a:endParaRPr lang="en-US">
              <a:solidFill>
                <a:prstClr val="black"/>
              </a:solidFill>
            </a:endParaRPr>
          </a:p>
        </p:txBody>
      </p:sp>
    </p:spTree>
    <p:extLst>
      <p:ext uri="{BB962C8B-B14F-4D97-AF65-F5344CB8AC3E}">
        <p14:creationId xmlns:p14="http://schemas.microsoft.com/office/powerpoint/2010/main" val="18539347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51</a:t>
            </a:fld>
            <a:endParaRPr lang="en-US"/>
          </a:p>
        </p:txBody>
      </p:sp>
    </p:spTree>
    <p:extLst>
      <p:ext uri="{BB962C8B-B14F-4D97-AF65-F5344CB8AC3E}">
        <p14:creationId xmlns:p14="http://schemas.microsoft.com/office/powerpoint/2010/main" val="14547420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52</a:t>
            </a:fld>
            <a:endParaRPr lang="en-US"/>
          </a:p>
        </p:txBody>
      </p:sp>
    </p:spTree>
    <p:extLst>
      <p:ext uri="{BB962C8B-B14F-4D97-AF65-F5344CB8AC3E}">
        <p14:creationId xmlns:p14="http://schemas.microsoft.com/office/powerpoint/2010/main" val="100047901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53</a:t>
            </a:fld>
            <a:endParaRPr lang="en-US"/>
          </a:p>
        </p:txBody>
      </p:sp>
    </p:spTree>
    <p:extLst>
      <p:ext uri="{BB962C8B-B14F-4D97-AF65-F5344CB8AC3E}">
        <p14:creationId xmlns:p14="http://schemas.microsoft.com/office/powerpoint/2010/main" val="174217741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54</a:t>
            </a:fld>
            <a:endParaRPr lang="en-US"/>
          </a:p>
        </p:txBody>
      </p:sp>
    </p:spTree>
    <p:extLst>
      <p:ext uri="{BB962C8B-B14F-4D97-AF65-F5344CB8AC3E}">
        <p14:creationId xmlns:p14="http://schemas.microsoft.com/office/powerpoint/2010/main" val="266283361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55</a:t>
            </a:fld>
            <a:endParaRPr lang="en-US"/>
          </a:p>
        </p:txBody>
      </p:sp>
    </p:spTree>
    <p:extLst>
      <p:ext uri="{BB962C8B-B14F-4D97-AF65-F5344CB8AC3E}">
        <p14:creationId xmlns:p14="http://schemas.microsoft.com/office/powerpoint/2010/main" val="407081119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56</a:t>
            </a:fld>
            <a:endParaRPr lang="en-US"/>
          </a:p>
        </p:txBody>
      </p:sp>
    </p:spTree>
    <p:extLst>
      <p:ext uri="{BB962C8B-B14F-4D97-AF65-F5344CB8AC3E}">
        <p14:creationId xmlns:p14="http://schemas.microsoft.com/office/powerpoint/2010/main" val="360220597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57</a:t>
            </a:fld>
            <a:endParaRPr lang="en-US"/>
          </a:p>
        </p:txBody>
      </p:sp>
    </p:spTree>
    <p:extLst>
      <p:ext uri="{BB962C8B-B14F-4D97-AF65-F5344CB8AC3E}">
        <p14:creationId xmlns:p14="http://schemas.microsoft.com/office/powerpoint/2010/main" val="28224996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6</a:t>
            </a:fld>
            <a:endParaRPr lang="en-US"/>
          </a:p>
        </p:txBody>
      </p:sp>
    </p:spTree>
    <p:extLst>
      <p:ext uri="{BB962C8B-B14F-4D97-AF65-F5344CB8AC3E}">
        <p14:creationId xmlns:p14="http://schemas.microsoft.com/office/powerpoint/2010/main" val="4182660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7</a:t>
            </a:fld>
            <a:endParaRPr lang="en-US"/>
          </a:p>
        </p:txBody>
      </p:sp>
    </p:spTree>
    <p:extLst>
      <p:ext uri="{BB962C8B-B14F-4D97-AF65-F5344CB8AC3E}">
        <p14:creationId xmlns:p14="http://schemas.microsoft.com/office/powerpoint/2010/main" val="42513429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8</a:t>
            </a:fld>
            <a:endParaRPr lang="en-US"/>
          </a:p>
        </p:txBody>
      </p:sp>
    </p:spTree>
    <p:extLst>
      <p:ext uri="{BB962C8B-B14F-4D97-AF65-F5344CB8AC3E}">
        <p14:creationId xmlns:p14="http://schemas.microsoft.com/office/powerpoint/2010/main" val="22916237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Made change to title</a:t>
            </a:r>
            <a:endParaRPr lang="en-US" dirty="0"/>
          </a:p>
        </p:txBody>
      </p:sp>
      <p:sp>
        <p:nvSpPr>
          <p:cNvPr id="4" name="Slide Number Placeholder 3"/>
          <p:cNvSpPr>
            <a:spLocks noGrp="1"/>
          </p:cNvSpPr>
          <p:nvPr>
            <p:ph type="sldNum" sz="quarter" idx="10"/>
          </p:nvPr>
        </p:nvSpPr>
        <p:spPr/>
        <p:txBody>
          <a:bodyPr/>
          <a:lstStyle/>
          <a:p>
            <a:fld id="{D620FF8E-C903-42F6-B838-A4DFA0323FDD}" type="slidenum">
              <a:rPr lang="en-US" smtClean="0"/>
              <a:t>9</a:t>
            </a:fld>
            <a:endParaRPr lang="en-US"/>
          </a:p>
        </p:txBody>
      </p:sp>
    </p:spTree>
    <p:extLst>
      <p:ext uri="{BB962C8B-B14F-4D97-AF65-F5344CB8AC3E}">
        <p14:creationId xmlns:p14="http://schemas.microsoft.com/office/powerpoint/2010/main" val="14511616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0" y="-5948"/>
            <a:ext cx="9144000" cy="5149448"/>
          </a:xfrm>
          <a:prstGeom prst="rect">
            <a:avLst/>
          </a:prstGeom>
        </p:spPr>
      </p:pic>
      <p:sp>
        <p:nvSpPr>
          <p:cNvPr id="7" name="Rectangle 6">
            <a:extLst>
              <a:ext uri="{FF2B5EF4-FFF2-40B4-BE49-F238E27FC236}">
                <a16:creationId xmlns:a16="http://schemas.microsoft.com/office/drawing/2014/main" id="{34B3AF5D-B1D4-4904-9232-D64AE3A84D2A}"/>
              </a:ext>
            </a:extLst>
          </p:cNvPr>
          <p:cNvSpPr/>
          <p:nvPr userDrawn="1"/>
        </p:nvSpPr>
        <p:spPr>
          <a:xfrm>
            <a:off x="0" y="4767263"/>
            <a:ext cx="9144000" cy="37623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rgbClr val="2E307F"/>
              </a:solidFill>
            </a:endParaRPr>
          </a:p>
        </p:txBody>
      </p:sp>
      <p:sp>
        <p:nvSpPr>
          <p:cNvPr id="8" name="TextBox 7">
            <a:extLst>
              <a:ext uri="{FF2B5EF4-FFF2-40B4-BE49-F238E27FC236}">
                <a16:creationId xmlns:a16="http://schemas.microsoft.com/office/drawing/2014/main" id="{565969EF-48DB-4133-8E1E-57778C020BB0}"/>
              </a:ext>
            </a:extLst>
          </p:cNvPr>
          <p:cNvSpPr txBox="1"/>
          <p:nvPr userDrawn="1"/>
        </p:nvSpPr>
        <p:spPr>
          <a:xfrm>
            <a:off x="841572" y="4855354"/>
            <a:ext cx="1180061" cy="200055"/>
          </a:xfrm>
          <a:prstGeom prst="rect">
            <a:avLst/>
          </a:prstGeom>
          <a:noFill/>
        </p:spPr>
        <p:txBody>
          <a:bodyPr wrap="square" rtlCol="0">
            <a:spAutoFit/>
          </a:bodyPr>
          <a:lstStyle/>
          <a:p>
            <a:r>
              <a:rPr lang="en-US" sz="700" dirty="0">
                <a:solidFill>
                  <a:schemeClr val="bg1"/>
                </a:solidFill>
              </a:rPr>
              <a:t>ZICTA</a:t>
            </a:r>
          </a:p>
        </p:txBody>
      </p:sp>
      <p:sp>
        <p:nvSpPr>
          <p:cNvPr id="9" name="TextBox 8">
            <a:extLst>
              <a:ext uri="{FF2B5EF4-FFF2-40B4-BE49-F238E27FC236}">
                <a16:creationId xmlns:a16="http://schemas.microsoft.com/office/drawing/2014/main" id="{3C8A6E70-421D-4A72-A3D2-4AF16E788FF4}"/>
              </a:ext>
            </a:extLst>
          </p:cNvPr>
          <p:cNvSpPr txBox="1"/>
          <p:nvPr userDrawn="1"/>
        </p:nvSpPr>
        <p:spPr>
          <a:xfrm>
            <a:off x="3787073" y="4855354"/>
            <a:ext cx="1569854" cy="200055"/>
          </a:xfrm>
          <a:prstGeom prst="rect">
            <a:avLst/>
          </a:prstGeom>
          <a:noFill/>
        </p:spPr>
        <p:txBody>
          <a:bodyPr wrap="square" rtlCol="0">
            <a:spAutoFit/>
          </a:bodyPr>
          <a:lstStyle/>
          <a:p>
            <a:pPr algn="ctr"/>
            <a:r>
              <a:rPr lang="en-US" sz="700" dirty="0">
                <a:solidFill>
                  <a:schemeClr val="bg1"/>
                </a:solidFill>
              </a:rPr>
              <a:t>Cyber Security &amp; Cyber Crime Act</a:t>
            </a:r>
          </a:p>
        </p:txBody>
      </p:sp>
      <p:sp>
        <p:nvSpPr>
          <p:cNvPr id="10" name="TextBox 9">
            <a:extLst>
              <a:ext uri="{FF2B5EF4-FFF2-40B4-BE49-F238E27FC236}">
                <a16:creationId xmlns:a16="http://schemas.microsoft.com/office/drawing/2014/main" id="{F1BE9100-0E47-4E06-8BBC-8E649A1D6FE0}"/>
              </a:ext>
            </a:extLst>
          </p:cNvPr>
          <p:cNvSpPr txBox="1"/>
          <p:nvPr userDrawn="1"/>
        </p:nvSpPr>
        <p:spPr>
          <a:xfrm>
            <a:off x="6732574" y="4855354"/>
            <a:ext cx="1569854" cy="200055"/>
          </a:xfrm>
          <a:prstGeom prst="rect">
            <a:avLst/>
          </a:prstGeom>
          <a:noFill/>
        </p:spPr>
        <p:txBody>
          <a:bodyPr wrap="square" rtlCol="0">
            <a:spAutoFit/>
          </a:bodyPr>
          <a:lstStyle/>
          <a:p>
            <a:pPr algn="r"/>
            <a:r>
              <a:rPr lang="en-US" sz="700" dirty="0">
                <a:solidFill>
                  <a:schemeClr val="bg1"/>
                </a:solidFill>
              </a:rPr>
              <a:t>May 2021</a:t>
            </a:r>
          </a:p>
        </p:txBody>
      </p:sp>
    </p:spTree>
    <p:extLst>
      <p:ext uri="{BB962C8B-B14F-4D97-AF65-F5344CB8AC3E}">
        <p14:creationId xmlns:p14="http://schemas.microsoft.com/office/powerpoint/2010/main" val="1423304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DB83A3-859B-42A5-8AA5-1C72EAE7ACE5}"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B15BF-E616-4902-8F71-CB834ED482A6}" type="slidenum">
              <a:rPr lang="en-US" smtClean="0"/>
              <a:t>‹#›</a:t>
            </a:fld>
            <a:endParaRPr lang="en-US"/>
          </a:p>
        </p:txBody>
      </p:sp>
    </p:spTree>
    <p:extLst>
      <p:ext uri="{BB962C8B-B14F-4D97-AF65-F5344CB8AC3E}">
        <p14:creationId xmlns:p14="http://schemas.microsoft.com/office/powerpoint/2010/main" val="3803088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273846"/>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273846"/>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DB83A3-859B-42A5-8AA5-1C72EAE7ACE5}"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B15BF-E616-4902-8F71-CB834ED482A6}" type="slidenum">
              <a:rPr lang="en-US" smtClean="0"/>
              <a:t>‹#›</a:t>
            </a:fld>
            <a:endParaRPr lang="en-US"/>
          </a:p>
        </p:txBody>
      </p:sp>
    </p:spTree>
    <p:extLst>
      <p:ext uri="{BB962C8B-B14F-4D97-AF65-F5344CB8AC3E}">
        <p14:creationId xmlns:p14="http://schemas.microsoft.com/office/powerpoint/2010/main" val="2447701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DB83A3-859B-42A5-8AA5-1C72EAE7ACE5}"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B15BF-E616-4902-8F71-CB834ED482A6}" type="slidenum">
              <a:rPr lang="en-US" smtClean="0"/>
              <a:t>‹#›</a:t>
            </a:fld>
            <a:endParaRPr lang="en-US"/>
          </a:p>
        </p:txBody>
      </p:sp>
    </p:spTree>
    <p:extLst>
      <p:ext uri="{BB962C8B-B14F-4D97-AF65-F5344CB8AC3E}">
        <p14:creationId xmlns:p14="http://schemas.microsoft.com/office/powerpoint/2010/main" val="3659733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9" y="1282306"/>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9" y="3442098"/>
            <a:ext cx="7886700" cy="1125140"/>
          </a:xfrm>
        </p:spPr>
        <p:txBody>
          <a:bodyPr/>
          <a:lstStyle>
            <a:lvl1pPr marL="0" indent="0">
              <a:buNone/>
              <a:defRPr sz="1800">
                <a:solidFill>
                  <a:schemeClr val="tx1">
                    <a:tint val="75000"/>
                  </a:schemeClr>
                </a:solidFill>
              </a:defRPr>
            </a:lvl1pPr>
            <a:lvl2pPr marL="342891" indent="0">
              <a:buNone/>
              <a:defRPr sz="1500">
                <a:solidFill>
                  <a:schemeClr val="tx1">
                    <a:tint val="75000"/>
                  </a:schemeClr>
                </a:solidFill>
              </a:defRPr>
            </a:lvl2pPr>
            <a:lvl3pPr marL="685783" indent="0">
              <a:buNone/>
              <a:defRPr sz="1351">
                <a:solidFill>
                  <a:schemeClr val="tx1">
                    <a:tint val="75000"/>
                  </a:schemeClr>
                </a:solidFill>
              </a:defRPr>
            </a:lvl3pPr>
            <a:lvl4pPr marL="1028674"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9" indent="0">
              <a:buNone/>
              <a:defRPr sz="1200">
                <a:solidFill>
                  <a:schemeClr val="tx1">
                    <a:tint val="75000"/>
                  </a:schemeClr>
                </a:solidFill>
              </a:defRPr>
            </a:lvl7pPr>
            <a:lvl8pPr marL="2400240" indent="0">
              <a:buNone/>
              <a:defRPr sz="1200">
                <a:solidFill>
                  <a:schemeClr val="tx1">
                    <a:tint val="75000"/>
                  </a:schemeClr>
                </a:solidFill>
              </a:defRPr>
            </a:lvl8pPr>
            <a:lvl9pPr marL="2743131"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DB83A3-859B-42A5-8AA5-1C72EAE7ACE5}"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B15BF-E616-4902-8F71-CB834ED482A6}" type="slidenum">
              <a:rPr lang="en-US" smtClean="0"/>
              <a:t>‹#›</a:t>
            </a:fld>
            <a:endParaRPr lang="en-US"/>
          </a:p>
        </p:txBody>
      </p:sp>
    </p:spTree>
    <p:extLst>
      <p:ext uri="{BB962C8B-B14F-4D97-AF65-F5344CB8AC3E}">
        <p14:creationId xmlns:p14="http://schemas.microsoft.com/office/powerpoint/2010/main" val="4204442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1"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1"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DB83A3-859B-42A5-8AA5-1C72EAE7ACE5}" type="datetimeFigureOut">
              <a:rPr lang="en-US" smtClean="0"/>
              <a:t>3/7/2023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5B15BF-E616-4902-8F71-CB834ED482A6}" type="slidenum">
              <a:rPr lang="en-US" smtClean="0"/>
              <a:t>‹#›</a:t>
            </a:fld>
            <a:endParaRPr lang="en-US"/>
          </a:p>
        </p:txBody>
      </p:sp>
    </p:spTree>
    <p:extLst>
      <p:ext uri="{BB962C8B-B14F-4D97-AF65-F5344CB8AC3E}">
        <p14:creationId xmlns:p14="http://schemas.microsoft.com/office/powerpoint/2010/main" val="399368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2"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7"/>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260872"/>
            <a:ext cx="3887391" cy="617934"/>
          </a:xfrm>
        </p:spPr>
        <p:txBody>
          <a:bodyPr anchor="b"/>
          <a:lstStyle>
            <a:lvl1pPr marL="0" indent="0">
              <a:buNone/>
              <a:defRPr sz="1800" b="1"/>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1" y="1878807"/>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DB83A3-859B-42A5-8AA5-1C72EAE7ACE5}" type="datetimeFigureOut">
              <a:rPr lang="en-US" smtClean="0"/>
              <a:t>3/7/2023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5B15BF-E616-4902-8F71-CB834ED482A6}" type="slidenum">
              <a:rPr lang="en-US" smtClean="0"/>
              <a:t>‹#›</a:t>
            </a:fld>
            <a:endParaRPr lang="en-US"/>
          </a:p>
        </p:txBody>
      </p:sp>
    </p:spTree>
    <p:extLst>
      <p:ext uri="{BB962C8B-B14F-4D97-AF65-F5344CB8AC3E}">
        <p14:creationId xmlns:p14="http://schemas.microsoft.com/office/powerpoint/2010/main" val="1734686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DB83A3-859B-42A5-8AA5-1C72EAE7ACE5}" type="datetimeFigureOut">
              <a:rPr lang="en-US" smtClean="0"/>
              <a:t>3/7/2023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5B15BF-E616-4902-8F71-CB834ED482A6}" type="slidenum">
              <a:rPr lang="en-US" smtClean="0"/>
              <a:t>‹#›</a:t>
            </a:fld>
            <a:endParaRPr lang="en-US"/>
          </a:p>
        </p:txBody>
      </p:sp>
    </p:spTree>
    <p:extLst>
      <p:ext uri="{BB962C8B-B14F-4D97-AF65-F5344CB8AC3E}">
        <p14:creationId xmlns:p14="http://schemas.microsoft.com/office/powerpoint/2010/main" val="2875502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DB83A3-859B-42A5-8AA5-1C72EAE7ACE5}" type="datetimeFigureOut">
              <a:rPr lang="en-US" smtClean="0"/>
              <a:t>3/7/2023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5B15BF-E616-4902-8F71-CB834ED482A6}" type="slidenum">
              <a:rPr lang="en-US" smtClean="0"/>
              <a:t>‹#›</a:t>
            </a:fld>
            <a:endParaRPr lang="en-US"/>
          </a:p>
        </p:txBody>
      </p:sp>
    </p:spTree>
    <p:extLst>
      <p:ext uri="{BB962C8B-B14F-4D97-AF65-F5344CB8AC3E}">
        <p14:creationId xmlns:p14="http://schemas.microsoft.com/office/powerpoint/2010/main" val="3455861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9"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71"/>
            <a:ext cx="4629151"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2"/>
            <a:ext cx="2949179" cy="2858691"/>
          </a:xfrm>
        </p:spPr>
        <p:txBody>
          <a:bodyPr/>
          <a:lstStyle>
            <a:lvl1pPr marL="0" indent="0">
              <a:buNone/>
              <a:defRPr sz="1200"/>
            </a:lvl1pPr>
            <a:lvl2pPr marL="342891" indent="0">
              <a:buNone/>
              <a:defRPr sz="1051"/>
            </a:lvl2pPr>
            <a:lvl3pPr marL="685783" indent="0">
              <a:buNone/>
              <a:defRPr sz="900"/>
            </a:lvl3pPr>
            <a:lvl4pPr marL="1028674" indent="0">
              <a:buNone/>
              <a:defRPr sz="751"/>
            </a:lvl4pPr>
            <a:lvl5pPr marL="1371566" indent="0">
              <a:buNone/>
              <a:defRPr sz="751"/>
            </a:lvl5pPr>
            <a:lvl6pPr marL="1714457" indent="0">
              <a:buNone/>
              <a:defRPr sz="751"/>
            </a:lvl6pPr>
            <a:lvl7pPr marL="2057349" indent="0">
              <a:buNone/>
              <a:defRPr sz="751"/>
            </a:lvl7pPr>
            <a:lvl8pPr marL="2400240" indent="0">
              <a:buNone/>
              <a:defRPr sz="751"/>
            </a:lvl8pPr>
            <a:lvl9pPr marL="2743131" indent="0">
              <a:buNone/>
              <a:defRPr sz="751"/>
            </a:lvl9pPr>
          </a:lstStyle>
          <a:p>
            <a:pPr lvl="0"/>
            <a:r>
              <a:rPr lang="en-US"/>
              <a:t>Click to edit Master text styles</a:t>
            </a:r>
          </a:p>
        </p:txBody>
      </p:sp>
      <p:sp>
        <p:nvSpPr>
          <p:cNvPr id="5" name="Date Placeholder 4"/>
          <p:cNvSpPr>
            <a:spLocks noGrp="1"/>
          </p:cNvSpPr>
          <p:nvPr>
            <p:ph type="dt" sz="half" idx="10"/>
          </p:nvPr>
        </p:nvSpPr>
        <p:spPr/>
        <p:txBody>
          <a:bodyPr/>
          <a:lstStyle/>
          <a:p>
            <a:fld id="{8BDB83A3-859B-42A5-8AA5-1C72EAE7ACE5}" type="datetimeFigureOut">
              <a:rPr lang="en-US" smtClean="0"/>
              <a:t>3/7/2023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5B15BF-E616-4902-8F71-CB834ED482A6}" type="slidenum">
              <a:rPr lang="en-US" smtClean="0"/>
              <a:t>‹#›</a:t>
            </a:fld>
            <a:endParaRPr lang="en-US"/>
          </a:p>
        </p:txBody>
      </p:sp>
    </p:spTree>
    <p:extLst>
      <p:ext uri="{BB962C8B-B14F-4D97-AF65-F5344CB8AC3E}">
        <p14:creationId xmlns:p14="http://schemas.microsoft.com/office/powerpoint/2010/main" val="3129548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9"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71"/>
            <a:ext cx="4629151" cy="3655219"/>
          </a:xfrm>
        </p:spPr>
        <p:txBody>
          <a:bodyPr anchor="t"/>
          <a:lstStyle>
            <a:lvl1pPr marL="0" indent="0">
              <a:buNone/>
              <a:defRPr sz="2400"/>
            </a:lvl1pPr>
            <a:lvl2pPr marL="342891" indent="0">
              <a:buNone/>
              <a:defRPr sz="2100"/>
            </a:lvl2pPr>
            <a:lvl3pPr marL="685783" indent="0">
              <a:buNone/>
              <a:defRPr sz="1800"/>
            </a:lvl3pPr>
            <a:lvl4pPr marL="1028674" indent="0">
              <a:buNone/>
              <a:defRPr sz="1500"/>
            </a:lvl4pPr>
            <a:lvl5pPr marL="1371566" indent="0">
              <a:buNone/>
              <a:defRPr sz="1500"/>
            </a:lvl5pPr>
            <a:lvl6pPr marL="1714457" indent="0">
              <a:buNone/>
              <a:defRPr sz="1500"/>
            </a:lvl6pPr>
            <a:lvl7pPr marL="2057349" indent="0">
              <a:buNone/>
              <a:defRPr sz="1500"/>
            </a:lvl7pPr>
            <a:lvl8pPr marL="2400240" indent="0">
              <a:buNone/>
              <a:defRPr sz="1500"/>
            </a:lvl8pPr>
            <a:lvl9pPr marL="2743131"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2"/>
            <a:ext cx="2949179" cy="2858691"/>
          </a:xfrm>
        </p:spPr>
        <p:txBody>
          <a:bodyPr/>
          <a:lstStyle>
            <a:lvl1pPr marL="0" indent="0">
              <a:buNone/>
              <a:defRPr sz="1200"/>
            </a:lvl1pPr>
            <a:lvl2pPr marL="342891" indent="0">
              <a:buNone/>
              <a:defRPr sz="1051"/>
            </a:lvl2pPr>
            <a:lvl3pPr marL="685783" indent="0">
              <a:buNone/>
              <a:defRPr sz="900"/>
            </a:lvl3pPr>
            <a:lvl4pPr marL="1028674" indent="0">
              <a:buNone/>
              <a:defRPr sz="751"/>
            </a:lvl4pPr>
            <a:lvl5pPr marL="1371566" indent="0">
              <a:buNone/>
              <a:defRPr sz="751"/>
            </a:lvl5pPr>
            <a:lvl6pPr marL="1714457" indent="0">
              <a:buNone/>
              <a:defRPr sz="751"/>
            </a:lvl6pPr>
            <a:lvl7pPr marL="2057349" indent="0">
              <a:buNone/>
              <a:defRPr sz="751"/>
            </a:lvl7pPr>
            <a:lvl8pPr marL="2400240" indent="0">
              <a:buNone/>
              <a:defRPr sz="751"/>
            </a:lvl8pPr>
            <a:lvl9pPr marL="2743131" indent="0">
              <a:buNone/>
              <a:defRPr sz="751"/>
            </a:lvl9pPr>
          </a:lstStyle>
          <a:p>
            <a:pPr lvl="0"/>
            <a:r>
              <a:rPr lang="en-US"/>
              <a:t>Click to edit Master text styles</a:t>
            </a:r>
          </a:p>
        </p:txBody>
      </p:sp>
      <p:sp>
        <p:nvSpPr>
          <p:cNvPr id="5" name="Date Placeholder 4"/>
          <p:cNvSpPr>
            <a:spLocks noGrp="1"/>
          </p:cNvSpPr>
          <p:nvPr>
            <p:ph type="dt" sz="half" idx="10"/>
          </p:nvPr>
        </p:nvSpPr>
        <p:spPr/>
        <p:txBody>
          <a:bodyPr/>
          <a:lstStyle/>
          <a:p>
            <a:fld id="{8BDB83A3-859B-42A5-8AA5-1C72EAE7ACE5}" type="datetimeFigureOut">
              <a:rPr lang="en-US" smtClean="0"/>
              <a:t>3/7/2023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5B15BF-E616-4902-8F71-CB834ED482A6}" type="slidenum">
              <a:rPr lang="en-US" smtClean="0"/>
              <a:t>‹#›</a:t>
            </a:fld>
            <a:endParaRPr lang="en-US"/>
          </a:p>
        </p:txBody>
      </p:sp>
    </p:spTree>
    <p:extLst>
      <p:ext uri="{BB962C8B-B14F-4D97-AF65-F5344CB8AC3E}">
        <p14:creationId xmlns:p14="http://schemas.microsoft.com/office/powerpoint/2010/main" val="1767756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1"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1" y="1369219"/>
            <a:ext cx="7886700" cy="326350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1" y="4767263"/>
            <a:ext cx="2057400" cy="273844"/>
          </a:xfrm>
          <a:prstGeom prst="rect">
            <a:avLst/>
          </a:prstGeom>
        </p:spPr>
        <p:txBody>
          <a:bodyPr vert="horz" lIns="91440" tIns="45720" rIns="91440" bIns="45720" rtlCol="0" anchor="ctr"/>
          <a:lstStyle>
            <a:lvl1pPr algn="l">
              <a:defRPr sz="900">
                <a:solidFill>
                  <a:schemeClr val="tx1">
                    <a:tint val="75000"/>
                  </a:schemeClr>
                </a:solidFill>
                <a:latin typeface="Gill Sans MT" panose="020B0502020104020203" pitchFamily="34" charset="0"/>
              </a:defRPr>
            </a:lvl1pPr>
          </a:lstStyle>
          <a:p>
            <a:fld id="{8BDB83A3-859B-42A5-8AA5-1C72EAE7ACE5}" type="datetimeFigureOut">
              <a:rPr lang="en-US" smtClean="0"/>
              <a:pPr/>
              <a:t>3/7/2023</a:t>
            </a:fld>
            <a:endParaRPr lang="en-US"/>
          </a:p>
        </p:txBody>
      </p:sp>
      <p:sp>
        <p:nvSpPr>
          <p:cNvPr id="5" name="Footer Placeholder 4"/>
          <p:cNvSpPr>
            <a:spLocks noGrp="1"/>
          </p:cNvSpPr>
          <p:nvPr>
            <p:ph type="ftr" sz="quarter" idx="3"/>
          </p:nvPr>
        </p:nvSpPr>
        <p:spPr>
          <a:xfrm>
            <a:off x="3028951" y="4767263"/>
            <a:ext cx="3086100" cy="273844"/>
          </a:xfrm>
          <a:prstGeom prst="rect">
            <a:avLst/>
          </a:prstGeom>
        </p:spPr>
        <p:txBody>
          <a:bodyPr vert="horz" lIns="91440" tIns="45720" rIns="91440" bIns="45720" rtlCol="0" anchor="ctr"/>
          <a:lstStyle>
            <a:lvl1pPr algn="ctr">
              <a:defRPr sz="900">
                <a:solidFill>
                  <a:schemeClr val="tx1">
                    <a:tint val="75000"/>
                  </a:schemeClr>
                </a:solidFill>
                <a:latin typeface="Gill Sans MT" panose="020B0502020104020203" pitchFamily="34" charset="0"/>
              </a:defRPr>
            </a:lvl1pPr>
          </a:lstStyle>
          <a:p>
            <a:endParaRPr lang="en-US"/>
          </a:p>
        </p:txBody>
      </p:sp>
      <p:sp>
        <p:nvSpPr>
          <p:cNvPr id="6" name="Slide Number Placeholder 5"/>
          <p:cNvSpPr>
            <a:spLocks noGrp="1"/>
          </p:cNvSpPr>
          <p:nvPr>
            <p:ph type="sldNum" sz="quarter" idx="4"/>
          </p:nvPr>
        </p:nvSpPr>
        <p:spPr>
          <a:xfrm>
            <a:off x="6457951" y="4767263"/>
            <a:ext cx="2057400" cy="273844"/>
          </a:xfrm>
          <a:prstGeom prst="rect">
            <a:avLst/>
          </a:prstGeom>
        </p:spPr>
        <p:txBody>
          <a:bodyPr vert="horz" lIns="91440" tIns="45720" rIns="91440" bIns="45720" rtlCol="0" anchor="ctr"/>
          <a:lstStyle>
            <a:lvl1pPr algn="r">
              <a:defRPr sz="900">
                <a:solidFill>
                  <a:schemeClr val="tx1">
                    <a:tint val="75000"/>
                  </a:schemeClr>
                </a:solidFill>
                <a:latin typeface="Gill Sans MT" panose="020B0502020104020203" pitchFamily="34" charset="0"/>
              </a:defRPr>
            </a:lvl1pPr>
          </a:lstStyle>
          <a:p>
            <a:fld id="{805B15BF-E616-4902-8F71-CB834ED482A6}" type="slidenum">
              <a:rPr lang="en-US" smtClean="0"/>
              <a:pPr/>
              <a:t>‹#›</a:t>
            </a:fld>
            <a:endParaRPr lang="en-US"/>
          </a:p>
        </p:txBody>
      </p:sp>
    </p:spTree>
    <p:extLst>
      <p:ext uri="{BB962C8B-B14F-4D97-AF65-F5344CB8AC3E}">
        <p14:creationId xmlns:p14="http://schemas.microsoft.com/office/powerpoint/2010/main" val="31524021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783" rtl="0" eaLnBrk="1" latinLnBrk="0" hangingPunct="1">
        <a:lnSpc>
          <a:spcPct val="90000"/>
        </a:lnSpc>
        <a:spcBef>
          <a:spcPct val="0"/>
        </a:spcBef>
        <a:buNone/>
        <a:defRPr sz="3300" kern="1200">
          <a:solidFill>
            <a:schemeClr val="tx1"/>
          </a:solidFill>
          <a:latin typeface="Gill Sans MT" panose="020B0502020104020203" pitchFamily="34" charset="0"/>
          <a:ea typeface="+mj-ea"/>
          <a:cs typeface="+mj-cs"/>
        </a:defRPr>
      </a:lvl1pPr>
    </p:titleStyle>
    <p:bodyStyle>
      <a:lvl1pPr marL="171446" indent="-171446" algn="l" defTabSz="685783" rtl="0" eaLnBrk="1" latinLnBrk="0" hangingPunct="1">
        <a:lnSpc>
          <a:spcPct val="90000"/>
        </a:lnSpc>
        <a:spcBef>
          <a:spcPts val="751"/>
        </a:spcBef>
        <a:buFont typeface="Arial" panose="020B0604020202020204" pitchFamily="34" charset="0"/>
        <a:buChar char="•"/>
        <a:defRPr sz="2100" kern="1200">
          <a:solidFill>
            <a:schemeClr val="tx1"/>
          </a:solidFill>
          <a:latin typeface="Gill Sans MT" panose="020B0502020104020203" pitchFamily="34" charset="0"/>
          <a:ea typeface="+mn-ea"/>
          <a:cs typeface="+mn-cs"/>
        </a:defRPr>
      </a:lvl1pPr>
      <a:lvl2pPr marL="514338" indent="-171446" algn="l" defTabSz="685783" rtl="0" eaLnBrk="1" latinLnBrk="0" hangingPunct="1">
        <a:lnSpc>
          <a:spcPct val="90000"/>
        </a:lnSpc>
        <a:spcBef>
          <a:spcPts val="375"/>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2pPr>
      <a:lvl3pPr marL="857229" indent="-171446" algn="l" defTabSz="685783" rtl="0" eaLnBrk="1" latinLnBrk="0" hangingPunct="1">
        <a:lnSpc>
          <a:spcPct val="90000"/>
        </a:lnSpc>
        <a:spcBef>
          <a:spcPts val="375"/>
        </a:spcBef>
        <a:buFont typeface="Arial" panose="020B0604020202020204" pitchFamily="34" charset="0"/>
        <a:buChar char="•"/>
        <a:defRPr sz="1500" kern="1200">
          <a:solidFill>
            <a:schemeClr val="tx1"/>
          </a:solidFill>
          <a:latin typeface="Gill Sans MT" panose="020B0502020104020203" pitchFamily="34" charset="0"/>
          <a:ea typeface="+mn-ea"/>
          <a:cs typeface="+mn-cs"/>
        </a:defRPr>
      </a:lvl3pPr>
      <a:lvl4pPr marL="1200121"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Gill Sans MT" panose="020B0502020104020203" pitchFamily="34" charset="0"/>
          <a:ea typeface="+mn-ea"/>
          <a:cs typeface="+mn-cs"/>
        </a:defRPr>
      </a:lvl4pPr>
      <a:lvl5pPr marL="1543012"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Gill Sans MT" panose="020B0502020104020203" pitchFamily="34" charset="0"/>
          <a:ea typeface="+mn-ea"/>
          <a:cs typeface="+mn-cs"/>
        </a:defRPr>
      </a:lvl5pPr>
      <a:lvl6pPr marL="1885904"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xml" /><Relationship Id="rId1" Type="http://schemas.openxmlformats.org/officeDocument/2006/relationships/slideLayout" Target="../slideLayouts/slideLayout7.xml" /><Relationship Id="rId4" Type="http://schemas.openxmlformats.org/officeDocument/2006/relationships/image" Target="../media/image2.png" /></Relationships>
</file>

<file path=ppt/slides/_rels/slide10.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10.xml"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11.xml"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Relationship Id="rId3" Type="http://schemas.openxmlformats.org/officeDocument/2006/relationships/image" Target="../media/image5.png" /><Relationship Id="rId2" Type="http://schemas.openxmlformats.org/officeDocument/2006/relationships/notesSlide" Target="../notesSlides/notesSlide12.xml"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13.xml"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14.xml"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Relationship Id="rId3" Type="http://schemas.openxmlformats.org/officeDocument/2006/relationships/image" Target="../media/image5.png" /><Relationship Id="rId2" Type="http://schemas.openxmlformats.org/officeDocument/2006/relationships/notesSlide" Target="../notesSlides/notesSlide15.xml"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16.xml"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17.xml"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18.xml"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19.xml"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notesSlide" Target="../notesSlides/notesSlide2.xml"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20.xml" /><Relationship Id="rId1" Type="http://schemas.openxmlformats.org/officeDocument/2006/relationships/slideLayout" Target="../slideLayouts/slideLayout1.xml" /></Relationships>
</file>

<file path=ppt/slides/_rels/slide21.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21.xml" /><Relationship Id="rId1" Type="http://schemas.openxmlformats.org/officeDocument/2006/relationships/slideLayout" Target="../slideLayouts/slideLayout1.xml" /></Relationships>
</file>

<file path=ppt/slides/_rels/slide22.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22.xml" /><Relationship Id="rId1" Type="http://schemas.openxmlformats.org/officeDocument/2006/relationships/slideLayout" Target="../slideLayouts/slideLayout1.xml" /></Relationships>
</file>

<file path=ppt/slides/_rels/slide23.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23.xml" /><Relationship Id="rId1" Type="http://schemas.openxmlformats.org/officeDocument/2006/relationships/slideLayout" Target="../slideLayouts/slideLayout1.xml" /></Relationships>
</file>

<file path=ppt/slides/_rels/slide24.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24.xml" /><Relationship Id="rId1" Type="http://schemas.openxmlformats.org/officeDocument/2006/relationships/slideLayout" Target="../slideLayouts/slideLayout1.xml" /></Relationships>
</file>

<file path=ppt/slides/_rels/slide25.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25.xml" /><Relationship Id="rId1" Type="http://schemas.openxmlformats.org/officeDocument/2006/relationships/slideLayout" Target="../slideLayouts/slideLayout1.xml" /></Relationships>
</file>

<file path=ppt/slides/_rels/slide26.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26.xml" /><Relationship Id="rId1" Type="http://schemas.openxmlformats.org/officeDocument/2006/relationships/slideLayout" Target="../slideLayouts/slideLayout1.xml" /></Relationships>
</file>

<file path=ppt/slides/_rels/slide27.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27.xml" /><Relationship Id="rId1" Type="http://schemas.openxmlformats.org/officeDocument/2006/relationships/slideLayout" Target="../slideLayouts/slideLayout1.xml" /></Relationships>
</file>

<file path=ppt/slides/_rels/slide28.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28.xml" /><Relationship Id="rId1" Type="http://schemas.openxmlformats.org/officeDocument/2006/relationships/slideLayout" Target="../slideLayouts/slideLayout1.xml" /></Relationships>
</file>

<file path=ppt/slides/_rels/slide29.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29.xml"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notesSlide" Target="../notesSlides/notesSlide3.xml" /><Relationship Id="rId1" Type="http://schemas.openxmlformats.org/officeDocument/2006/relationships/slideLayout" Target="../slideLayouts/slideLayout1.xml" /></Relationships>
</file>

<file path=ppt/slides/_rels/slide30.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30.xml" /><Relationship Id="rId1" Type="http://schemas.openxmlformats.org/officeDocument/2006/relationships/slideLayout" Target="../slideLayouts/slideLayout1.xml" /></Relationships>
</file>

<file path=ppt/slides/_rels/slide31.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31.xml" /><Relationship Id="rId1" Type="http://schemas.openxmlformats.org/officeDocument/2006/relationships/slideLayout" Target="../slideLayouts/slideLayout1.xml" /></Relationships>
</file>

<file path=ppt/slides/_rels/slide32.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32.xml" /><Relationship Id="rId1" Type="http://schemas.openxmlformats.org/officeDocument/2006/relationships/slideLayout" Target="../slideLayouts/slideLayout1.xml" /></Relationships>
</file>

<file path=ppt/slides/_rels/slide33.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33.xml" /><Relationship Id="rId1" Type="http://schemas.openxmlformats.org/officeDocument/2006/relationships/slideLayout" Target="../slideLayouts/slideLayout1.xml" /></Relationships>
</file>

<file path=ppt/slides/_rels/slide34.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34.xml" /><Relationship Id="rId1" Type="http://schemas.openxmlformats.org/officeDocument/2006/relationships/slideLayout" Target="../slideLayouts/slideLayout1.xml" /></Relationships>
</file>

<file path=ppt/slides/_rels/slide35.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35.xml" /><Relationship Id="rId1" Type="http://schemas.openxmlformats.org/officeDocument/2006/relationships/slideLayout" Target="../slideLayouts/slideLayout1.xml" /></Relationships>
</file>

<file path=ppt/slides/_rels/slide36.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36.xml" /><Relationship Id="rId1" Type="http://schemas.openxmlformats.org/officeDocument/2006/relationships/slideLayout" Target="../slideLayouts/slideLayout1.xml" /></Relationships>
</file>

<file path=ppt/slides/_rels/slide37.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37.xml" /><Relationship Id="rId1" Type="http://schemas.openxmlformats.org/officeDocument/2006/relationships/slideLayout" Target="../slideLayouts/slideLayout1.xml" /></Relationships>
</file>

<file path=ppt/slides/_rels/slide38.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38.xml" /><Relationship Id="rId1" Type="http://schemas.openxmlformats.org/officeDocument/2006/relationships/slideLayout" Target="../slideLayouts/slideLayout1.xml" /></Relationships>
</file>

<file path=ppt/slides/_rels/slide39.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39.xml"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3" Type="http://schemas.openxmlformats.org/officeDocument/2006/relationships/image" Target="../media/image5.png" /><Relationship Id="rId2" Type="http://schemas.openxmlformats.org/officeDocument/2006/relationships/notesSlide" Target="../notesSlides/notesSlide4.xml" /><Relationship Id="rId1" Type="http://schemas.openxmlformats.org/officeDocument/2006/relationships/slideLayout" Target="../slideLayouts/slideLayout1.xml" /></Relationships>
</file>

<file path=ppt/slides/_rels/slide40.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40.xml" /><Relationship Id="rId1" Type="http://schemas.openxmlformats.org/officeDocument/2006/relationships/slideLayout" Target="../slideLayouts/slideLayout1.xml" /></Relationships>
</file>

<file path=ppt/slides/_rels/slide41.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41.xml" /><Relationship Id="rId1" Type="http://schemas.openxmlformats.org/officeDocument/2006/relationships/slideLayout" Target="../slideLayouts/slideLayout1.xml" /></Relationships>
</file>

<file path=ppt/slides/_rels/slide42.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42.xml" /><Relationship Id="rId1" Type="http://schemas.openxmlformats.org/officeDocument/2006/relationships/slideLayout" Target="../slideLayouts/slideLayout1.xml" /></Relationships>
</file>

<file path=ppt/slides/_rels/slide43.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43.xml" /><Relationship Id="rId1" Type="http://schemas.openxmlformats.org/officeDocument/2006/relationships/slideLayout" Target="../slideLayouts/slideLayout1.xml" /></Relationships>
</file>

<file path=ppt/slides/_rels/slide44.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44.xml" /><Relationship Id="rId1" Type="http://schemas.openxmlformats.org/officeDocument/2006/relationships/slideLayout" Target="../slideLayouts/slideLayout1.xml" /></Relationships>
</file>

<file path=ppt/slides/_rels/slide45.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45.xml" /><Relationship Id="rId1" Type="http://schemas.openxmlformats.org/officeDocument/2006/relationships/slideLayout" Target="../slideLayouts/slideLayout1.xml" /></Relationships>
</file>

<file path=ppt/slides/_rels/slide46.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46.xml" /><Relationship Id="rId1" Type="http://schemas.openxmlformats.org/officeDocument/2006/relationships/slideLayout" Target="../slideLayouts/slideLayout1.xml" /></Relationships>
</file>

<file path=ppt/slides/_rels/slide47.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47.xml" /><Relationship Id="rId1" Type="http://schemas.openxmlformats.org/officeDocument/2006/relationships/slideLayout" Target="../slideLayouts/slideLayout1.xml" /></Relationships>
</file>

<file path=ppt/slides/_rels/slide48.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48.xml" /><Relationship Id="rId1" Type="http://schemas.openxmlformats.org/officeDocument/2006/relationships/slideLayout" Target="../slideLayouts/slideLayout1.xml" /></Relationships>
</file>

<file path=ppt/slides/_rels/slide49.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49.xml"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5.xml" /><Relationship Id="rId1" Type="http://schemas.openxmlformats.org/officeDocument/2006/relationships/slideLayout" Target="../slideLayouts/slideLayout1.xml" /></Relationships>
</file>

<file path=ppt/slides/_rels/slide50.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50.xml" /><Relationship Id="rId1" Type="http://schemas.openxmlformats.org/officeDocument/2006/relationships/slideLayout" Target="../slideLayouts/slideLayout1.xml" /></Relationships>
</file>

<file path=ppt/slides/_rels/slide51.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51.xml" /><Relationship Id="rId1" Type="http://schemas.openxmlformats.org/officeDocument/2006/relationships/slideLayout" Target="../slideLayouts/slideLayout1.xml" /></Relationships>
</file>

<file path=ppt/slides/_rels/slide52.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52.xml" /><Relationship Id="rId1" Type="http://schemas.openxmlformats.org/officeDocument/2006/relationships/slideLayout" Target="../slideLayouts/slideLayout1.xml" /></Relationships>
</file>

<file path=ppt/slides/_rels/slide53.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53.xml" /><Relationship Id="rId1" Type="http://schemas.openxmlformats.org/officeDocument/2006/relationships/slideLayout" Target="../slideLayouts/slideLayout1.xml" /></Relationships>
</file>

<file path=ppt/slides/_rels/slide54.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54.xml" /><Relationship Id="rId1" Type="http://schemas.openxmlformats.org/officeDocument/2006/relationships/slideLayout" Target="../slideLayouts/slideLayout1.xml" /></Relationships>
</file>

<file path=ppt/slides/_rels/slide55.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55.xml" /><Relationship Id="rId1" Type="http://schemas.openxmlformats.org/officeDocument/2006/relationships/slideLayout" Target="../slideLayouts/slideLayout1.xml" /></Relationships>
</file>

<file path=ppt/slides/_rels/slide56.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56.xml" /><Relationship Id="rId1" Type="http://schemas.openxmlformats.org/officeDocument/2006/relationships/slideLayout" Target="../slideLayouts/slideLayout1.xml" /></Relationships>
</file>

<file path=ppt/slides/_rels/slide57.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57.xml" /><Relationship Id="rId1" Type="http://schemas.openxmlformats.org/officeDocument/2006/relationships/slideLayout" Target="../slideLayouts/slideLayout1.xml" /></Relationships>
</file>

<file path=ppt/slides/_rels/slide58.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 /><Relationship Id="rId2" Type="http://schemas.openxmlformats.org/officeDocument/2006/relationships/slideLayout" Target="../slideLayouts/slideLayout1.xml" /><Relationship Id="rId1" Type="http://schemas.openxmlformats.org/officeDocument/2006/relationships/themeOverride" Target="../theme/themeOverride1.xml" /><Relationship Id="rId4" Type="http://schemas.openxmlformats.org/officeDocument/2006/relationships/image" Target="../media/image2.png" /></Relationships>
</file>

<file path=ppt/slides/_rels/slide7.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7.xml"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8.xml"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9.xml" /><Relationship Id="rId1" Type="http://schemas.openxmlformats.org/officeDocument/2006/relationships/slideLayout" Target="../slideLayouts/slideLayout1.xml" /></Relationships>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817753" y="357952"/>
            <a:ext cx="8063011" cy="1077218"/>
          </a:xfrm>
          <a:prstGeom prst="rect">
            <a:avLst/>
          </a:prstGeom>
          <a:noFill/>
        </p:spPr>
        <p:txBody>
          <a:bodyPr wrap="square" rtlCol="0">
            <a:spAutoFit/>
          </a:bodyPr>
          <a:lstStyle/>
          <a:p>
            <a:pPr algn="ctr"/>
            <a:r>
              <a:rPr lang="en-US" sz="3200" b="1" dirty="0">
                <a:solidFill>
                  <a:srgbClr val="002060"/>
                </a:solidFill>
                <a:latin typeface="Garamond" panose="02020404030301010803" pitchFamily="18" charset="0"/>
              </a:rPr>
              <a:t>PART VI </a:t>
            </a:r>
          </a:p>
          <a:p>
            <a:pPr algn="ctr"/>
            <a:r>
              <a:rPr lang="en-US" sz="3200" b="1" dirty="0">
                <a:solidFill>
                  <a:srgbClr val="002060"/>
                </a:solidFill>
                <a:latin typeface="Garamond" panose="02020404030301010803" pitchFamily="18" charset="0"/>
              </a:rPr>
              <a:t>REGULATION OF DATA AUDITORS </a:t>
            </a:r>
          </a:p>
        </p:txBody>
      </p:sp>
      <p:sp>
        <p:nvSpPr>
          <p:cNvPr id="5" name="TextBox 4">
            <a:extLst>
              <a:ext uri="{FF2B5EF4-FFF2-40B4-BE49-F238E27FC236}">
                <a16:creationId xmlns:a16="http://schemas.microsoft.com/office/drawing/2014/main" id="{579F9E03-F9B9-42CF-89F9-6B76C9CACBA3}"/>
              </a:ext>
            </a:extLst>
          </p:cNvPr>
          <p:cNvSpPr txBox="1"/>
          <p:nvPr/>
        </p:nvSpPr>
        <p:spPr>
          <a:xfrm>
            <a:off x="349856" y="984633"/>
            <a:ext cx="8722581" cy="584775"/>
          </a:xfrm>
          <a:prstGeom prst="rect">
            <a:avLst/>
          </a:prstGeom>
          <a:noFill/>
        </p:spPr>
        <p:txBody>
          <a:bodyPr wrap="square" rtlCol="0">
            <a:spAutoFit/>
          </a:bodyPr>
          <a:lstStyle/>
          <a:p>
            <a:endParaRPr lang="en-US" sz="1600" b="1" dirty="0">
              <a:solidFill>
                <a:srgbClr val="002060"/>
              </a:solidFill>
            </a:endParaRPr>
          </a:p>
          <a:p>
            <a:endParaRPr lang="en-US" sz="1600" b="1" dirty="0">
              <a:solidFill>
                <a:srgbClr val="002060"/>
              </a:solidFill>
            </a:endParaRPr>
          </a:p>
        </p:txBody>
      </p:sp>
      <p:sp>
        <p:nvSpPr>
          <p:cNvPr id="4" name="TextBox 3">
            <a:extLst>
              <a:ext uri="{FF2B5EF4-FFF2-40B4-BE49-F238E27FC236}">
                <a16:creationId xmlns:a16="http://schemas.microsoft.com/office/drawing/2014/main" id="{579F9E03-F9B9-42CF-89F9-6B76C9CACBA3}"/>
              </a:ext>
            </a:extLst>
          </p:cNvPr>
          <p:cNvSpPr txBox="1"/>
          <p:nvPr/>
        </p:nvSpPr>
        <p:spPr>
          <a:xfrm>
            <a:off x="190831" y="2061851"/>
            <a:ext cx="7728668" cy="584775"/>
          </a:xfrm>
          <a:prstGeom prst="rect">
            <a:avLst/>
          </a:prstGeom>
          <a:noFill/>
        </p:spPr>
        <p:txBody>
          <a:bodyPr wrap="square" rtlCol="0">
            <a:spAutoFit/>
          </a:bodyPr>
          <a:lstStyle/>
          <a:p>
            <a:pPr algn="ctr"/>
            <a:r>
              <a:rPr lang="en-US" sz="3200" b="1" dirty="0">
                <a:solidFill>
                  <a:srgbClr val="002060"/>
                </a:solidFill>
                <a:latin typeface="Garamond" panose="02020404030301010803" pitchFamily="18" charset="0"/>
              </a:rPr>
              <a:t>SECTIONS 29  - 38</a:t>
            </a:r>
          </a:p>
        </p:txBody>
      </p:sp>
      <p:pic>
        <p:nvPicPr>
          <p:cNvPr id="2" name="Picture 1">
            <a:extLst>
              <a:ext uri="{FF2B5EF4-FFF2-40B4-BE49-F238E27FC236}">
                <a16:creationId xmlns:a16="http://schemas.microsoft.com/office/drawing/2014/main" id="{5855A24D-DD46-3274-4EBB-F69DBF06FCF8}"/>
              </a:ext>
            </a:extLst>
          </p:cNvPr>
          <p:cNvPicPr/>
          <p:nvPr/>
        </p:nvPicPr>
        <p:blipFill>
          <a:blip r:embed="rId3"/>
          <a:stretch>
            <a:fillRect/>
          </a:stretch>
        </p:blipFill>
        <p:spPr>
          <a:xfrm>
            <a:off x="3462215" y="2813538"/>
            <a:ext cx="2563447" cy="1479892"/>
          </a:xfrm>
          <a:prstGeom prst="rect">
            <a:avLst/>
          </a:prstGeom>
        </p:spPr>
      </p:pic>
    </p:spTree>
    <p:extLst>
      <p:ext uri="{BB962C8B-B14F-4D97-AF65-F5344CB8AC3E}">
        <p14:creationId xmlns:p14="http://schemas.microsoft.com/office/powerpoint/2010/main" val="31880136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1" y="0"/>
            <a:ext cx="8880764" cy="954107"/>
          </a:xfrm>
          <a:prstGeom prst="rect">
            <a:avLst/>
          </a:prstGeom>
          <a:noFill/>
        </p:spPr>
        <p:txBody>
          <a:bodyPr wrap="square" rtlCol="0">
            <a:spAutoFit/>
          </a:bodyPr>
          <a:lstStyle/>
          <a:p>
            <a:r>
              <a:rPr lang="en-US" sz="2800" b="1" dirty="0">
                <a:solidFill>
                  <a:srgbClr val="002060"/>
                </a:solidFill>
                <a:latin typeface="Garamond" panose="02020404030301010803" pitchFamily="18" charset="0"/>
              </a:rPr>
              <a:t>ISSUANCE, VARIATION SURRENDER AND TRANSFER OF DATA AUDITORS LICENCE </a:t>
            </a:r>
          </a:p>
        </p:txBody>
      </p:sp>
      <p:sp>
        <p:nvSpPr>
          <p:cNvPr id="5" name="TextBox 4">
            <a:extLst>
              <a:ext uri="{FF2B5EF4-FFF2-40B4-BE49-F238E27FC236}">
                <a16:creationId xmlns:a16="http://schemas.microsoft.com/office/drawing/2014/main" id="{579F9E03-F9B9-42CF-89F9-6B76C9CACBA3}"/>
              </a:ext>
            </a:extLst>
          </p:cNvPr>
          <p:cNvSpPr txBox="1"/>
          <p:nvPr/>
        </p:nvSpPr>
        <p:spPr>
          <a:xfrm flipV="1">
            <a:off x="0" y="95416"/>
            <a:ext cx="9263269" cy="338554"/>
          </a:xfrm>
          <a:prstGeom prst="rect">
            <a:avLst/>
          </a:prstGeom>
          <a:noFill/>
        </p:spPr>
        <p:txBody>
          <a:bodyPr wrap="square" rtlCol="0">
            <a:spAutoFit/>
          </a:bodyPr>
          <a:lstStyle/>
          <a:p>
            <a:r>
              <a:rPr lang="en-US" sz="1600" b="1" dirty="0">
                <a:solidFill>
                  <a:srgbClr val="002060"/>
                </a:solidFill>
              </a:rPr>
              <a:t> </a:t>
            </a:r>
          </a:p>
        </p:txBody>
      </p:sp>
      <p:sp>
        <p:nvSpPr>
          <p:cNvPr id="4" name="TextBox 3">
            <a:extLst>
              <a:ext uri="{FF2B5EF4-FFF2-40B4-BE49-F238E27FC236}">
                <a16:creationId xmlns:a16="http://schemas.microsoft.com/office/drawing/2014/main" id="{579F9E03-F9B9-42CF-89F9-6B76C9CACBA3}"/>
              </a:ext>
            </a:extLst>
          </p:cNvPr>
          <p:cNvSpPr txBox="1"/>
          <p:nvPr/>
        </p:nvSpPr>
        <p:spPr>
          <a:xfrm>
            <a:off x="-63610" y="954106"/>
            <a:ext cx="9207609" cy="3539430"/>
          </a:xfrm>
          <a:prstGeom prst="rect">
            <a:avLst/>
          </a:prstGeom>
          <a:noFill/>
        </p:spPr>
        <p:txBody>
          <a:bodyPr wrap="square" rtlCol="0">
            <a:spAutoFit/>
          </a:bodyPr>
          <a:lstStyle/>
          <a:p>
            <a:r>
              <a:rPr lang="en-US" sz="1600" b="1" dirty="0">
                <a:solidFill>
                  <a:srgbClr val="002060"/>
                </a:solidFill>
                <a:latin typeface="Garamond" panose="02020404030301010803" pitchFamily="18" charset="0"/>
              </a:rPr>
              <a:t>ISSUANCE OF LICENCE</a:t>
            </a:r>
          </a:p>
          <a:p>
            <a:r>
              <a:rPr lang="en-US" sz="1600" b="1" u="sng" dirty="0">
                <a:solidFill>
                  <a:srgbClr val="FF0000"/>
                </a:solidFill>
                <a:latin typeface="Garamond" panose="02020404030301010803" pitchFamily="18" charset="0"/>
              </a:rPr>
              <a:t>Section 29</a:t>
            </a:r>
            <a:r>
              <a:rPr lang="en-US" sz="1600" b="1" dirty="0">
                <a:solidFill>
                  <a:srgbClr val="FF0000"/>
                </a:solidFill>
                <a:latin typeface="Garamond" panose="02020404030301010803" pitchFamily="18" charset="0"/>
              </a:rPr>
              <a:t>: Data Protection Commissioner issues </a:t>
            </a:r>
            <a:r>
              <a:rPr lang="en-US" sz="1600" b="1" dirty="0" err="1">
                <a:solidFill>
                  <a:srgbClr val="FF0000"/>
                </a:solidFill>
                <a:latin typeface="Garamond" panose="02020404030301010803" pitchFamily="18" charset="0"/>
              </a:rPr>
              <a:t>Licences</a:t>
            </a:r>
            <a:r>
              <a:rPr lang="en-US" sz="1600" b="1" dirty="0">
                <a:solidFill>
                  <a:srgbClr val="FF0000"/>
                </a:solidFill>
                <a:latin typeface="Garamond" panose="02020404030301010803" pitchFamily="18" charset="0"/>
              </a:rPr>
              <a:t> upon application</a:t>
            </a:r>
          </a:p>
          <a:p>
            <a:endParaRPr lang="en-US" sz="1600" b="1" dirty="0">
              <a:solidFill>
                <a:srgbClr val="FF0000"/>
              </a:solidFill>
              <a:latin typeface="Garamond" panose="02020404030301010803" pitchFamily="18" charset="0"/>
            </a:endParaRPr>
          </a:p>
          <a:p>
            <a:r>
              <a:rPr lang="en-US" sz="1600" b="1" dirty="0">
                <a:solidFill>
                  <a:srgbClr val="002060"/>
                </a:solidFill>
                <a:latin typeface="Garamond" panose="02020404030301010803" pitchFamily="18" charset="0"/>
              </a:rPr>
              <a:t>VARIATION OF LICENCE AT LICENSEE’S INSTANCE </a:t>
            </a:r>
          </a:p>
          <a:p>
            <a:r>
              <a:rPr lang="en-US" sz="1600" u="sng" dirty="0">
                <a:solidFill>
                  <a:srgbClr val="002060"/>
                </a:solidFill>
                <a:latin typeface="Garamond" panose="02020404030301010803" pitchFamily="18" charset="0"/>
              </a:rPr>
              <a:t>Section 33(1): </a:t>
            </a:r>
            <a:r>
              <a:rPr lang="en-US" sz="1600" dirty="0">
                <a:solidFill>
                  <a:srgbClr val="002060"/>
                </a:solidFill>
                <a:latin typeface="Garamond" panose="02020404030301010803" pitchFamily="18" charset="0"/>
              </a:rPr>
              <a:t>Licensee may apply for variation</a:t>
            </a:r>
          </a:p>
          <a:p>
            <a:endParaRPr lang="en-US" sz="1600" dirty="0">
              <a:solidFill>
                <a:srgbClr val="002060"/>
              </a:solidFill>
              <a:latin typeface="Garamond" panose="02020404030301010803" pitchFamily="18" charset="0"/>
            </a:endParaRPr>
          </a:p>
          <a:p>
            <a:r>
              <a:rPr lang="en-US" sz="1600" b="1" dirty="0">
                <a:solidFill>
                  <a:srgbClr val="002060"/>
                </a:solidFill>
                <a:latin typeface="Garamond" panose="02020404030301010803" pitchFamily="18" charset="0"/>
              </a:rPr>
              <a:t>VARIATION AT DATA PROTECTION COMMISSIONER’S INSTANCE </a:t>
            </a:r>
          </a:p>
          <a:p>
            <a:r>
              <a:rPr lang="en-US" sz="1600" u="sng" dirty="0">
                <a:solidFill>
                  <a:srgbClr val="002060"/>
                </a:solidFill>
                <a:latin typeface="Garamond" panose="02020404030301010803" pitchFamily="18" charset="0"/>
              </a:rPr>
              <a:t>Section 33(3): </a:t>
            </a:r>
            <a:r>
              <a:rPr lang="en-US" sz="1600" dirty="0">
                <a:solidFill>
                  <a:srgbClr val="002060"/>
                </a:solidFill>
                <a:latin typeface="Garamond" panose="02020404030301010803" pitchFamily="18" charset="0"/>
              </a:rPr>
              <a:t>where variation is in the Public Interest </a:t>
            </a:r>
          </a:p>
          <a:p>
            <a:endParaRPr lang="en-US" sz="1600" dirty="0">
              <a:solidFill>
                <a:srgbClr val="002060"/>
              </a:solidFill>
              <a:latin typeface="Garamond" panose="02020404030301010803" pitchFamily="18" charset="0"/>
            </a:endParaRPr>
          </a:p>
          <a:p>
            <a:r>
              <a:rPr lang="en-US" sz="1600" b="1" dirty="0">
                <a:solidFill>
                  <a:srgbClr val="002060"/>
                </a:solidFill>
                <a:latin typeface="Garamond" panose="02020404030301010803" pitchFamily="18" charset="0"/>
              </a:rPr>
              <a:t>SURRENDER OF LICENCE </a:t>
            </a:r>
          </a:p>
          <a:p>
            <a:r>
              <a:rPr lang="en-US" sz="1600" u="sng" dirty="0">
                <a:solidFill>
                  <a:srgbClr val="002060"/>
                </a:solidFill>
                <a:latin typeface="Garamond" panose="02020404030301010803" pitchFamily="18" charset="0"/>
              </a:rPr>
              <a:t>Section 34</a:t>
            </a:r>
            <a:r>
              <a:rPr lang="en-US" sz="1600" dirty="0">
                <a:solidFill>
                  <a:srgbClr val="002060"/>
                </a:solidFill>
                <a:latin typeface="Garamond" panose="02020404030301010803" pitchFamily="18" charset="0"/>
              </a:rPr>
              <a:t>: DPC to be notified. DPC to agree on terms and conditions </a:t>
            </a:r>
          </a:p>
          <a:p>
            <a:endParaRPr lang="en-US" sz="1600" b="1" dirty="0">
              <a:solidFill>
                <a:srgbClr val="002060"/>
              </a:solidFill>
              <a:latin typeface="Garamond" panose="02020404030301010803" pitchFamily="18" charset="0"/>
            </a:endParaRPr>
          </a:p>
          <a:p>
            <a:r>
              <a:rPr lang="en-US" sz="1600" b="1" dirty="0">
                <a:solidFill>
                  <a:srgbClr val="FF0000"/>
                </a:solidFill>
                <a:latin typeface="Garamond" panose="02020404030301010803" pitchFamily="18" charset="0"/>
              </a:rPr>
              <a:t>CEDING PLEDGING AND TRANSFER OF LICENCE </a:t>
            </a:r>
          </a:p>
          <a:p>
            <a:r>
              <a:rPr lang="en-US" sz="1600" u="sng" dirty="0">
                <a:solidFill>
                  <a:srgbClr val="002060"/>
                </a:solidFill>
                <a:latin typeface="Garamond" panose="02020404030301010803" pitchFamily="18" charset="0"/>
              </a:rPr>
              <a:t>Section 35</a:t>
            </a:r>
            <a:r>
              <a:rPr lang="en-US" sz="1600" dirty="0">
                <a:solidFill>
                  <a:srgbClr val="002060"/>
                </a:solidFill>
                <a:latin typeface="Garamond" panose="02020404030301010803" pitchFamily="18" charset="0"/>
              </a:rPr>
              <a:t>: Ceding pledging encumbering prohibited but </a:t>
            </a:r>
            <a:r>
              <a:rPr lang="en-US" sz="1600" dirty="0">
                <a:solidFill>
                  <a:srgbClr val="FF0000"/>
                </a:solidFill>
                <a:latin typeface="Garamond" panose="02020404030301010803" pitchFamily="18" charset="0"/>
              </a:rPr>
              <a:t>transfer or assigning needs approval </a:t>
            </a:r>
          </a:p>
        </p:txBody>
      </p:sp>
      <p:pic>
        <p:nvPicPr>
          <p:cNvPr id="2" name="Picture 1">
            <a:extLst>
              <a:ext uri="{FF2B5EF4-FFF2-40B4-BE49-F238E27FC236}">
                <a16:creationId xmlns:a16="http://schemas.microsoft.com/office/drawing/2014/main" id="{831F64BA-1254-A924-F7B5-E1C7E9DB1FD8}"/>
              </a:ext>
            </a:extLst>
          </p:cNvPr>
          <p:cNvPicPr/>
          <p:nvPr/>
        </p:nvPicPr>
        <p:blipFill>
          <a:blip r:embed="rId3"/>
          <a:stretch>
            <a:fillRect/>
          </a:stretch>
        </p:blipFill>
        <p:spPr>
          <a:xfrm>
            <a:off x="6447692" y="875323"/>
            <a:ext cx="2433073" cy="1352062"/>
          </a:xfrm>
          <a:prstGeom prst="rect">
            <a:avLst/>
          </a:prstGeom>
        </p:spPr>
      </p:pic>
    </p:spTree>
    <p:extLst>
      <p:ext uri="{BB962C8B-B14F-4D97-AF65-F5344CB8AC3E}">
        <p14:creationId xmlns:p14="http://schemas.microsoft.com/office/powerpoint/2010/main" val="194576393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1" y="0"/>
            <a:ext cx="8880764" cy="523220"/>
          </a:xfrm>
          <a:prstGeom prst="rect">
            <a:avLst/>
          </a:prstGeom>
          <a:noFill/>
        </p:spPr>
        <p:txBody>
          <a:bodyPr wrap="square" rtlCol="0">
            <a:spAutoFit/>
          </a:bodyPr>
          <a:lstStyle/>
          <a:p>
            <a:r>
              <a:rPr lang="en-US" sz="2800" b="1" dirty="0">
                <a:solidFill>
                  <a:srgbClr val="002060"/>
                </a:solidFill>
                <a:latin typeface="Garamond" panose="02020404030301010803" pitchFamily="18" charset="0"/>
              </a:rPr>
              <a:t>FUNCTIONS OF DATA AUDITORS  </a:t>
            </a:r>
          </a:p>
        </p:txBody>
      </p:sp>
      <p:sp>
        <p:nvSpPr>
          <p:cNvPr id="5" name="TextBox 4">
            <a:extLst>
              <a:ext uri="{FF2B5EF4-FFF2-40B4-BE49-F238E27FC236}">
                <a16:creationId xmlns:a16="http://schemas.microsoft.com/office/drawing/2014/main" id="{579F9E03-F9B9-42CF-89F9-6B76C9CACBA3}"/>
              </a:ext>
            </a:extLst>
          </p:cNvPr>
          <p:cNvSpPr txBox="1"/>
          <p:nvPr/>
        </p:nvSpPr>
        <p:spPr>
          <a:xfrm>
            <a:off x="0" y="523220"/>
            <a:ext cx="6199970" cy="461665"/>
          </a:xfrm>
          <a:prstGeom prst="rect">
            <a:avLst/>
          </a:prstGeom>
          <a:noFill/>
        </p:spPr>
        <p:txBody>
          <a:bodyPr wrap="square" rtlCol="0">
            <a:spAutoFit/>
          </a:bodyPr>
          <a:lstStyle/>
          <a:p>
            <a:r>
              <a:rPr lang="en-US" sz="2400" b="1" dirty="0">
                <a:solidFill>
                  <a:srgbClr val="002060"/>
                </a:solidFill>
                <a:latin typeface="Garamond" panose="02020404030301010803" pitchFamily="18" charset="0"/>
              </a:rPr>
              <a:t>Section 38 </a:t>
            </a:r>
          </a:p>
        </p:txBody>
      </p:sp>
      <p:sp>
        <p:nvSpPr>
          <p:cNvPr id="4" name="TextBox 3">
            <a:extLst>
              <a:ext uri="{FF2B5EF4-FFF2-40B4-BE49-F238E27FC236}">
                <a16:creationId xmlns:a16="http://schemas.microsoft.com/office/drawing/2014/main" id="{579F9E03-F9B9-42CF-89F9-6B76C9CACBA3}"/>
              </a:ext>
            </a:extLst>
          </p:cNvPr>
          <p:cNvSpPr txBox="1"/>
          <p:nvPr/>
        </p:nvSpPr>
        <p:spPr>
          <a:xfrm>
            <a:off x="0" y="1046440"/>
            <a:ext cx="9144000" cy="4154984"/>
          </a:xfrm>
          <a:prstGeom prst="rect">
            <a:avLst/>
          </a:prstGeom>
          <a:noFill/>
        </p:spPr>
        <p:txBody>
          <a:bodyPr wrap="square" rtlCol="0">
            <a:spAutoFit/>
          </a:bodyPr>
          <a:lstStyle/>
          <a:p>
            <a:r>
              <a:rPr lang="en-US" sz="1600" dirty="0"/>
              <a:t> </a:t>
            </a:r>
            <a:r>
              <a:rPr lang="en-US" sz="2400" dirty="0">
                <a:solidFill>
                  <a:srgbClr val="002060"/>
                </a:solidFill>
                <a:latin typeface="Garamond" panose="02020404030301010803" pitchFamily="18" charset="0"/>
              </a:rPr>
              <a:t>Functions of a data auditor are to – </a:t>
            </a:r>
          </a:p>
          <a:p>
            <a:pPr indent="-457200">
              <a:buAutoNum type="alphaLcParenBoth"/>
            </a:pPr>
            <a:r>
              <a:rPr lang="en-US" sz="2400" dirty="0">
                <a:solidFill>
                  <a:srgbClr val="FF0000"/>
                </a:solidFill>
                <a:latin typeface="Garamond" panose="02020404030301010803" pitchFamily="18" charset="0"/>
              </a:rPr>
              <a:t>Promote adherence to Data Protection Principles</a:t>
            </a:r>
            <a:r>
              <a:rPr lang="en-US" sz="2400" dirty="0">
                <a:solidFill>
                  <a:srgbClr val="002060"/>
                </a:solidFill>
                <a:latin typeface="Garamond" panose="02020404030301010803" pitchFamily="18" charset="0"/>
              </a:rPr>
              <a:t>;</a:t>
            </a:r>
          </a:p>
          <a:p>
            <a:endParaRPr lang="en-US" sz="2400" dirty="0">
              <a:solidFill>
                <a:srgbClr val="002060"/>
              </a:solidFill>
              <a:latin typeface="Garamond" panose="02020404030301010803" pitchFamily="18" charset="0"/>
            </a:endParaRPr>
          </a:p>
          <a:p>
            <a:pPr marL="444500" indent="-444500"/>
            <a:r>
              <a:rPr lang="en-US" sz="2400" dirty="0">
                <a:solidFill>
                  <a:srgbClr val="002060"/>
                </a:solidFill>
                <a:latin typeface="Garamond" panose="02020404030301010803" pitchFamily="18" charset="0"/>
              </a:rPr>
              <a:t>(b) </a:t>
            </a:r>
            <a:r>
              <a:rPr lang="en-US" sz="2400" dirty="0">
                <a:solidFill>
                  <a:srgbClr val="FF0000"/>
                </a:solidFill>
                <a:latin typeface="Garamond" panose="02020404030301010803" pitchFamily="18" charset="0"/>
              </a:rPr>
              <a:t>Ensure DCs and DPs implement data processing policies &amp;  procedures; </a:t>
            </a:r>
          </a:p>
          <a:p>
            <a:pPr indent="-457200">
              <a:buAutoNum type="alphaLcParenBoth"/>
            </a:pPr>
            <a:endParaRPr lang="en-US" sz="2400" dirty="0">
              <a:solidFill>
                <a:srgbClr val="002060"/>
              </a:solidFill>
              <a:latin typeface="Garamond" panose="02020404030301010803" pitchFamily="18" charset="0"/>
            </a:endParaRPr>
          </a:p>
          <a:p>
            <a:r>
              <a:rPr lang="en-US" sz="2400" dirty="0">
                <a:solidFill>
                  <a:srgbClr val="002060"/>
                </a:solidFill>
                <a:latin typeface="Garamond" panose="02020404030301010803" pitchFamily="18" charset="0"/>
              </a:rPr>
              <a:t>(c) </a:t>
            </a:r>
            <a:r>
              <a:rPr lang="en-US" sz="2400" dirty="0">
                <a:solidFill>
                  <a:srgbClr val="FF0000"/>
                </a:solidFill>
                <a:latin typeface="Garamond" panose="02020404030301010803" pitchFamily="18" charset="0"/>
              </a:rPr>
              <a:t>enhance public and stakeholder awareness </a:t>
            </a:r>
            <a:r>
              <a:rPr lang="en-US" sz="2400" dirty="0">
                <a:solidFill>
                  <a:srgbClr val="002060"/>
                </a:solidFill>
                <a:latin typeface="Garamond" panose="02020404030301010803" pitchFamily="18" charset="0"/>
              </a:rPr>
              <a:t>of data protection principles; </a:t>
            </a:r>
          </a:p>
          <a:p>
            <a:pPr indent="-457200">
              <a:buAutoNum type="alphaLcParenBoth"/>
            </a:pPr>
            <a:endParaRPr lang="en-US" sz="2400" dirty="0">
              <a:solidFill>
                <a:srgbClr val="002060"/>
              </a:solidFill>
              <a:latin typeface="Garamond" panose="02020404030301010803" pitchFamily="18" charset="0"/>
            </a:endParaRPr>
          </a:p>
          <a:p>
            <a:pPr marL="357188" indent="-357188"/>
            <a:r>
              <a:rPr lang="en-US" sz="2400" dirty="0">
                <a:solidFill>
                  <a:srgbClr val="002060"/>
                </a:solidFill>
                <a:latin typeface="Garamond" panose="02020404030301010803" pitchFamily="18" charset="0"/>
              </a:rPr>
              <a:t>(d) </a:t>
            </a:r>
            <a:r>
              <a:rPr lang="en-US" sz="2400" dirty="0">
                <a:solidFill>
                  <a:srgbClr val="FF0000"/>
                </a:solidFill>
                <a:latin typeface="Garamond" panose="02020404030301010803" pitchFamily="18" charset="0"/>
              </a:rPr>
              <a:t>Inspect whether DCs &amp; DPs </a:t>
            </a:r>
            <a:r>
              <a:rPr lang="en-US" sz="2400" dirty="0">
                <a:solidFill>
                  <a:srgbClr val="002060"/>
                </a:solidFill>
                <a:latin typeface="Garamond" panose="02020404030301010803" pitchFamily="18" charset="0"/>
              </a:rPr>
              <a:t>effect adequate safeguards and security with respect to Personal Data. </a:t>
            </a:r>
          </a:p>
          <a:p>
            <a:endParaRPr lang="en-US" sz="2400" dirty="0">
              <a:solidFill>
                <a:srgbClr val="002060"/>
              </a:solidFill>
              <a:latin typeface="Garamond" panose="02020404030301010803" pitchFamily="18" charset="0"/>
            </a:endParaRPr>
          </a:p>
        </p:txBody>
      </p:sp>
      <p:pic>
        <p:nvPicPr>
          <p:cNvPr id="2" name="Picture 1">
            <a:extLst>
              <a:ext uri="{FF2B5EF4-FFF2-40B4-BE49-F238E27FC236}">
                <a16:creationId xmlns:a16="http://schemas.microsoft.com/office/drawing/2014/main" id="{E5DAF1F0-5287-C3C2-768D-8E368B38B650}"/>
              </a:ext>
            </a:extLst>
          </p:cNvPr>
          <p:cNvPicPr/>
          <p:nvPr/>
        </p:nvPicPr>
        <p:blipFill>
          <a:blip r:embed="rId3"/>
          <a:stretch>
            <a:fillRect/>
          </a:stretch>
        </p:blipFill>
        <p:spPr>
          <a:xfrm>
            <a:off x="6424246" y="46067"/>
            <a:ext cx="2719754" cy="1634241"/>
          </a:xfrm>
          <a:prstGeom prst="rect">
            <a:avLst/>
          </a:prstGeom>
        </p:spPr>
      </p:pic>
    </p:spTree>
    <p:extLst>
      <p:ext uri="{BB962C8B-B14F-4D97-AF65-F5344CB8AC3E}">
        <p14:creationId xmlns:p14="http://schemas.microsoft.com/office/powerpoint/2010/main" val="13806925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1" y="-119270"/>
            <a:ext cx="8880764" cy="2062103"/>
          </a:xfrm>
          <a:prstGeom prst="rect">
            <a:avLst/>
          </a:prstGeom>
          <a:noFill/>
        </p:spPr>
        <p:txBody>
          <a:bodyPr wrap="square" rtlCol="0">
            <a:spAutoFit/>
          </a:bodyPr>
          <a:lstStyle/>
          <a:p>
            <a:pPr algn="ctr"/>
            <a:endParaRPr lang="en-US" sz="3200" b="1" dirty="0">
              <a:solidFill>
                <a:srgbClr val="002060"/>
              </a:solidFill>
              <a:latin typeface="Garamond" panose="02020404030301010803" pitchFamily="18" charset="0"/>
            </a:endParaRPr>
          </a:p>
          <a:p>
            <a:pPr algn="ctr"/>
            <a:r>
              <a:rPr lang="en-US" sz="3200" b="1" dirty="0">
                <a:solidFill>
                  <a:srgbClr val="002060"/>
                </a:solidFill>
                <a:latin typeface="Garamond" panose="02020404030301010803" pitchFamily="18" charset="0"/>
              </a:rPr>
              <a:t>PART VII</a:t>
            </a:r>
          </a:p>
          <a:p>
            <a:pPr algn="ctr"/>
            <a:r>
              <a:rPr lang="en-US" sz="3200" b="1" dirty="0">
                <a:solidFill>
                  <a:srgbClr val="002060"/>
                </a:solidFill>
                <a:latin typeface="Garamond" panose="02020404030301010803" pitchFamily="18" charset="0"/>
              </a:rPr>
              <a:t>EXEMPTIONS FROM PRINCIPLES AND</a:t>
            </a:r>
          </a:p>
          <a:p>
            <a:pPr algn="ctr"/>
            <a:r>
              <a:rPr lang="en-US" sz="3200" b="1" dirty="0">
                <a:solidFill>
                  <a:srgbClr val="002060"/>
                </a:solidFill>
                <a:latin typeface="Garamond" panose="02020404030301010803" pitchFamily="18" charset="0"/>
              </a:rPr>
              <a:t>RULES OF PROCESSING OF DATA</a:t>
            </a:r>
          </a:p>
        </p:txBody>
      </p:sp>
      <p:sp>
        <p:nvSpPr>
          <p:cNvPr id="5" name="TextBox 4">
            <a:extLst>
              <a:ext uri="{FF2B5EF4-FFF2-40B4-BE49-F238E27FC236}">
                <a16:creationId xmlns:a16="http://schemas.microsoft.com/office/drawing/2014/main" id="{579F9E03-F9B9-42CF-89F9-6B76C9CACBA3}"/>
              </a:ext>
            </a:extLst>
          </p:cNvPr>
          <p:cNvSpPr txBox="1"/>
          <p:nvPr/>
        </p:nvSpPr>
        <p:spPr>
          <a:xfrm>
            <a:off x="1001864" y="1545806"/>
            <a:ext cx="6247678" cy="1077218"/>
          </a:xfrm>
          <a:prstGeom prst="rect">
            <a:avLst/>
          </a:prstGeom>
          <a:noFill/>
        </p:spPr>
        <p:txBody>
          <a:bodyPr wrap="square" rtlCol="0">
            <a:spAutoFit/>
          </a:bodyPr>
          <a:lstStyle/>
          <a:p>
            <a:pPr algn="ctr"/>
            <a:endParaRPr lang="en-US" sz="3200" b="1" dirty="0">
              <a:solidFill>
                <a:srgbClr val="002060"/>
              </a:solidFill>
              <a:latin typeface="Garamond" panose="02020404030301010803" pitchFamily="18" charset="0"/>
            </a:endParaRPr>
          </a:p>
          <a:p>
            <a:pPr algn="ctr"/>
            <a:r>
              <a:rPr lang="en-US" sz="3200" b="1" dirty="0">
                <a:solidFill>
                  <a:srgbClr val="002060"/>
                </a:solidFill>
                <a:latin typeface="Garamond" panose="02020404030301010803" pitchFamily="18" charset="0"/>
              </a:rPr>
              <a:t>Sections 39 - 43 </a:t>
            </a:r>
          </a:p>
        </p:txBody>
      </p:sp>
      <p:sp>
        <p:nvSpPr>
          <p:cNvPr id="4" name="TextBox 3">
            <a:extLst>
              <a:ext uri="{FF2B5EF4-FFF2-40B4-BE49-F238E27FC236}">
                <a16:creationId xmlns:a16="http://schemas.microsoft.com/office/drawing/2014/main" id="{579F9E03-F9B9-42CF-89F9-6B76C9CACBA3}"/>
              </a:ext>
            </a:extLst>
          </p:cNvPr>
          <p:cNvSpPr txBox="1"/>
          <p:nvPr/>
        </p:nvSpPr>
        <p:spPr>
          <a:xfrm>
            <a:off x="930303" y="2488758"/>
            <a:ext cx="6093952" cy="830997"/>
          </a:xfrm>
          <a:prstGeom prst="rect">
            <a:avLst/>
          </a:prstGeom>
          <a:noFill/>
        </p:spPr>
        <p:txBody>
          <a:bodyPr wrap="square" rtlCol="0">
            <a:spAutoFit/>
          </a:bodyPr>
          <a:lstStyle/>
          <a:p>
            <a:pPr marL="914400" indent="-457200">
              <a:buFont typeface="Wingdings" panose="05000000000000000000" pitchFamily="2" charset="2"/>
              <a:buChar char="q"/>
            </a:pPr>
            <a:endParaRPr lang="en-US" sz="1600" dirty="0">
              <a:solidFill>
                <a:srgbClr val="002060"/>
              </a:solidFill>
            </a:endParaRPr>
          </a:p>
          <a:p>
            <a:pPr marL="914400" indent="-457200">
              <a:buFont typeface="Wingdings" panose="05000000000000000000" pitchFamily="2" charset="2"/>
              <a:buChar char="q"/>
            </a:pPr>
            <a:endParaRPr lang="en-US" sz="1600" dirty="0">
              <a:solidFill>
                <a:srgbClr val="002060"/>
              </a:solidFill>
            </a:endParaRPr>
          </a:p>
          <a:p>
            <a:pPr marL="457200"/>
            <a:endParaRPr lang="en-US" sz="1600" dirty="0">
              <a:solidFill>
                <a:srgbClr val="002060"/>
              </a:solidFill>
            </a:endParaRPr>
          </a:p>
        </p:txBody>
      </p:sp>
      <p:pic>
        <p:nvPicPr>
          <p:cNvPr id="2" name="Picture 1">
            <a:extLst>
              <a:ext uri="{FF2B5EF4-FFF2-40B4-BE49-F238E27FC236}">
                <a16:creationId xmlns:a16="http://schemas.microsoft.com/office/drawing/2014/main" id="{60C8BDE6-3CD2-E83A-E8B8-905EE31E3990}"/>
              </a:ext>
            </a:extLst>
          </p:cNvPr>
          <p:cNvPicPr/>
          <p:nvPr/>
        </p:nvPicPr>
        <p:blipFill>
          <a:blip r:embed="rId3"/>
          <a:stretch>
            <a:fillRect/>
          </a:stretch>
        </p:blipFill>
        <p:spPr>
          <a:xfrm>
            <a:off x="4478215" y="2571750"/>
            <a:ext cx="3773190" cy="1782396"/>
          </a:xfrm>
          <a:prstGeom prst="rect">
            <a:avLst/>
          </a:prstGeom>
        </p:spPr>
      </p:pic>
    </p:spTree>
    <p:extLst>
      <p:ext uri="{BB962C8B-B14F-4D97-AF65-F5344CB8AC3E}">
        <p14:creationId xmlns:p14="http://schemas.microsoft.com/office/powerpoint/2010/main" val="33396040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0" y="0"/>
            <a:ext cx="9144000" cy="584775"/>
          </a:xfrm>
          <a:prstGeom prst="rect">
            <a:avLst/>
          </a:prstGeom>
          <a:noFill/>
        </p:spPr>
        <p:txBody>
          <a:bodyPr wrap="square" rtlCol="0">
            <a:spAutoFit/>
          </a:bodyPr>
          <a:lstStyle/>
          <a:p>
            <a:r>
              <a:rPr lang="en-US" sz="3200" b="1" dirty="0">
                <a:solidFill>
                  <a:srgbClr val="002060"/>
                </a:solidFill>
                <a:latin typeface="Garamond" panose="02020404030301010803" pitchFamily="18" charset="0"/>
              </a:rPr>
              <a:t>EXEMPTION FROM DATA PRINCIPLES    </a:t>
            </a:r>
          </a:p>
        </p:txBody>
      </p:sp>
      <p:sp>
        <p:nvSpPr>
          <p:cNvPr id="5" name="TextBox 4">
            <a:extLst>
              <a:ext uri="{FF2B5EF4-FFF2-40B4-BE49-F238E27FC236}">
                <a16:creationId xmlns:a16="http://schemas.microsoft.com/office/drawing/2014/main" id="{579F9E03-F9B9-42CF-89F9-6B76C9CACBA3}"/>
              </a:ext>
            </a:extLst>
          </p:cNvPr>
          <p:cNvSpPr txBox="1"/>
          <p:nvPr/>
        </p:nvSpPr>
        <p:spPr>
          <a:xfrm>
            <a:off x="63610" y="675861"/>
            <a:ext cx="9080390" cy="5783122"/>
          </a:xfrm>
          <a:prstGeom prst="rect">
            <a:avLst/>
          </a:prstGeom>
          <a:noFill/>
        </p:spPr>
        <p:txBody>
          <a:bodyPr wrap="square" rtlCol="0">
            <a:spAutoFit/>
          </a:bodyPr>
          <a:lstStyle/>
          <a:p>
            <a:pPr>
              <a:lnSpc>
                <a:spcPct val="107000"/>
              </a:lnSpc>
              <a:spcAft>
                <a:spcPts val="800"/>
              </a:spcAft>
            </a:pPr>
            <a:r>
              <a:rPr lang="en-US" sz="2000" b="1" u="sng" dirty="0">
                <a:solidFill>
                  <a:srgbClr val="002060"/>
                </a:solidFill>
                <a:latin typeface="Garamond" panose="02020404030301010803" pitchFamily="18" charset="0"/>
              </a:rPr>
              <a:t>Section 39 </a:t>
            </a:r>
            <a:r>
              <a:rPr lang="en-US" sz="2000" dirty="0">
                <a:solidFill>
                  <a:srgbClr val="002060"/>
                </a:solidFill>
                <a:latin typeface="Garamond" panose="02020404030301010803" pitchFamily="18" charset="0"/>
              </a:rPr>
              <a:t>- </a:t>
            </a:r>
            <a:r>
              <a:rPr lang="en-US" sz="2000" b="1" dirty="0">
                <a:solidFill>
                  <a:srgbClr val="FF0000"/>
                </a:solidFill>
                <a:latin typeface="Garamond" panose="02020404030301010803" pitchFamily="18" charset="0"/>
              </a:rPr>
              <a:t>National security</a:t>
            </a:r>
            <a:r>
              <a:rPr lang="en-US" sz="2000" dirty="0">
                <a:solidFill>
                  <a:srgbClr val="002060"/>
                </a:solidFill>
                <a:latin typeface="Garamond" panose="02020404030301010803" pitchFamily="18" charset="0"/>
              </a:rPr>
              <a:t>, </a:t>
            </a:r>
            <a:r>
              <a:rPr lang="en-US" sz="2000" dirty="0" err="1">
                <a:solidFill>
                  <a:srgbClr val="002060"/>
                </a:solidFill>
                <a:latin typeface="Garamond" panose="02020404030301010803" pitchFamily="18" charset="0"/>
              </a:rPr>
              <a:t>defence</a:t>
            </a:r>
            <a:r>
              <a:rPr lang="en-US" sz="2000" dirty="0">
                <a:solidFill>
                  <a:srgbClr val="002060"/>
                </a:solidFill>
                <a:latin typeface="Garamond" panose="02020404030301010803" pitchFamily="18" charset="0"/>
              </a:rPr>
              <a:t> public order </a:t>
            </a:r>
          </a:p>
          <a:p>
            <a:pPr>
              <a:lnSpc>
                <a:spcPct val="107000"/>
              </a:lnSpc>
              <a:spcAft>
                <a:spcPts val="800"/>
              </a:spcAft>
            </a:pPr>
            <a:r>
              <a:rPr lang="en-US" sz="2000" b="1" u="sng" dirty="0">
                <a:solidFill>
                  <a:srgbClr val="002060"/>
                </a:solidFill>
                <a:latin typeface="Garamond" panose="02020404030301010803" pitchFamily="18" charset="0"/>
              </a:rPr>
              <a:t>Section 40[2</a:t>
            </a:r>
            <a:r>
              <a:rPr lang="en-US" sz="2000" b="1" dirty="0">
                <a:solidFill>
                  <a:srgbClr val="002060"/>
                </a:solidFill>
                <a:latin typeface="Garamond" panose="02020404030301010803" pitchFamily="18" charset="0"/>
              </a:rPr>
              <a:t>] </a:t>
            </a:r>
            <a:r>
              <a:rPr lang="en-US" sz="2000" b="1" dirty="0">
                <a:solidFill>
                  <a:srgbClr val="FF0000"/>
                </a:solidFill>
                <a:latin typeface="Garamond" panose="02020404030301010803" pitchFamily="18" charset="0"/>
              </a:rPr>
              <a:t>Investigation &amp; prosecution of offence </a:t>
            </a:r>
          </a:p>
          <a:p>
            <a:pPr>
              <a:lnSpc>
                <a:spcPct val="107000"/>
              </a:lnSpc>
              <a:spcAft>
                <a:spcPts val="800"/>
              </a:spcAft>
            </a:pPr>
            <a:r>
              <a:rPr lang="en-US" sz="2000" b="1" u="sng" dirty="0">
                <a:solidFill>
                  <a:srgbClr val="002060"/>
                </a:solidFill>
                <a:latin typeface="Garamond" panose="02020404030301010803" pitchFamily="18" charset="0"/>
              </a:rPr>
              <a:t>Section 41[1] </a:t>
            </a:r>
            <a:r>
              <a:rPr lang="en-US" sz="2000" b="1" dirty="0">
                <a:solidFill>
                  <a:srgbClr val="FF0000"/>
                </a:solidFill>
                <a:latin typeface="Garamond" panose="02020404030301010803" pitchFamily="18" charset="0"/>
              </a:rPr>
              <a:t>Legal claim</a:t>
            </a:r>
            <a:r>
              <a:rPr lang="en-US" sz="2000" dirty="0">
                <a:solidFill>
                  <a:srgbClr val="002060"/>
                </a:solidFill>
                <a:latin typeface="Garamond" panose="02020404030301010803" pitchFamily="18" charset="0"/>
              </a:rPr>
              <a:t>, defending charge </a:t>
            </a:r>
            <a:r>
              <a:rPr lang="en-US" sz="2000" dirty="0" err="1">
                <a:solidFill>
                  <a:srgbClr val="002060"/>
                </a:solidFill>
                <a:latin typeface="Garamond" panose="02020404030301010803" pitchFamily="18" charset="0"/>
              </a:rPr>
              <a:t>etc</a:t>
            </a:r>
            <a:endParaRPr lang="en-US" sz="2000" dirty="0">
              <a:solidFill>
                <a:srgbClr val="002060"/>
              </a:solidFill>
              <a:latin typeface="Garamond" panose="02020404030301010803" pitchFamily="18" charset="0"/>
            </a:endParaRPr>
          </a:p>
          <a:p>
            <a:pPr>
              <a:lnSpc>
                <a:spcPct val="107000"/>
              </a:lnSpc>
              <a:spcAft>
                <a:spcPts val="800"/>
              </a:spcAft>
            </a:pPr>
            <a:r>
              <a:rPr lang="en-US" sz="2000" b="1" u="sng" dirty="0">
                <a:solidFill>
                  <a:srgbClr val="002060"/>
                </a:solidFill>
                <a:latin typeface="Garamond" panose="02020404030301010803" pitchFamily="18" charset="0"/>
              </a:rPr>
              <a:t>Section 41[2] </a:t>
            </a:r>
            <a:r>
              <a:rPr lang="en-US" sz="2000" b="1" dirty="0">
                <a:solidFill>
                  <a:srgbClr val="FF0000"/>
                </a:solidFill>
                <a:latin typeface="Garamond" panose="02020404030301010803" pitchFamily="18" charset="0"/>
              </a:rPr>
              <a:t>Court or tribunal </a:t>
            </a:r>
            <a:r>
              <a:rPr lang="en-US" sz="2000" dirty="0">
                <a:solidFill>
                  <a:srgbClr val="002060"/>
                </a:solidFill>
                <a:latin typeface="Garamond" panose="02020404030301010803" pitchFamily="18" charset="0"/>
              </a:rPr>
              <a:t>judicial function </a:t>
            </a:r>
          </a:p>
          <a:p>
            <a:pPr>
              <a:lnSpc>
                <a:spcPct val="107000"/>
              </a:lnSpc>
              <a:spcAft>
                <a:spcPts val="800"/>
              </a:spcAft>
            </a:pPr>
            <a:r>
              <a:rPr lang="en-US" sz="2000" b="1" u="sng" dirty="0">
                <a:solidFill>
                  <a:srgbClr val="002060"/>
                </a:solidFill>
                <a:latin typeface="Garamond" panose="02020404030301010803" pitchFamily="18" charset="0"/>
              </a:rPr>
              <a:t>Section 42[1] </a:t>
            </a:r>
            <a:r>
              <a:rPr lang="en-US" sz="2000" b="1" dirty="0">
                <a:solidFill>
                  <a:srgbClr val="FF0000"/>
                </a:solidFill>
                <a:latin typeface="Garamond" panose="02020404030301010803" pitchFamily="18" charset="0"/>
              </a:rPr>
              <a:t>Research, Statistics </a:t>
            </a:r>
            <a:r>
              <a:rPr lang="en-US" sz="2000" dirty="0">
                <a:solidFill>
                  <a:srgbClr val="002060"/>
                </a:solidFill>
                <a:latin typeface="Garamond" panose="02020404030301010803" pitchFamily="18" charset="0"/>
              </a:rPr>
              <a:t>or archiving </a:t>
            </a:r>
          </a:p>
          <a:p>
            <a:r>
              <a:rPr lang="en-US" sz="2000" b="1" u="sng" dirty="0">
                <a:solidFill>
                  <a:srgbClr val="002060"/>
                </a:solidFill>
                <a:latin typeface="Garamond" panose="02020404030301010803" pitchFamily="18" charset="0"/>
              </a:rPr>
              <a:t>Section 43[1] </a:t>
            </a:r>
            <a:r>
              <a:rPr lang="en-US" sz="2000" b="1" dirty="0">
                <a:solidFill>
                  <a:srgbClr val="FF0000"/>
                </a:solidFill>
                <a:latin typeface="Garamond" panose="02020404030301010803" pitchFamily="18" charset="0"/>
              </a:rPr>
              <a:t>Journalistic purpose </a:t>
            </a:r>
          </a:p>
          <a:p>
            <a:r>
              <a:rPr lang="en-US" sz="2000" b="1" dirty="0">
                <a:solidFill>
                  <a:srgbClr val="002060"/>
                </a:solidFill>
                <a:latin typeface="Garamond" panose="02020404030301010803" pitchFamily="18" charset="0"/>
              </a:rPr>
              <a:t>[Section 43(2) </a:t>
            </a:r>
            <a:r>
              <a:rPr lang="en-US" sz="2000" dirty="0">
                <a:solidFill>
                  <a:srgbClr val="002060"/>
                </a:solidFill>
                <a:latin typeface="Garamond" panose="02020404030301010803" pitchFamily="18" charset="0"/>
              </a:rPr>
              <a:t>Processing &amp; exemptions </a:t>
            </a:r>
            <a:r>
              <a:rPr lang="en-US" sz="2000" b="1" dirty="0">
                <a:solidFill>
                  <a:srgbClr val="002060"/>
                </a:solidFill>
                <a:latin typeface="Garamond" panose="02020404030301010803" pitchFamily="18" charset="0"/>
              </a:rPr>
              <a:t>for journalism </a:t>
            </a:r>
            <a:r>
              <a:rPr lang="en-US" sz="2000" dirty="0">
                <a:solidFill>
                  <a:srgbClr val="002060"/>
                </a:solidFill>
                <a:latin typeface="Garamond" panose="02020404030301010803" pitchFamily="18" charset="0"/>
              </a:rPr>
              <a:t>only where </a:t>
            </a:r>
            <a:r>
              <a:rPr lang="en-US" sz="2000" b="1" dirty="0">
                <a:solidFill>
                  <a:srgbClr val="002060"/>
                </a:solidFill>
                <a:latin typeface="Garamond" panose="02020404030301010803" pitchFamily="18" charset="0"/>
              </a:rPr>
              <a:t>compliant with law </a:t>
            </a:r>
            <a:r>
              <a:rPr lang="en-US" sz="2000" dirty="0">
                <a:solidFill>
                  <a:srgbClr val="002060"/>
                </a:solidFill>
                <a:latin typeface="Garamond" panose="02020404030301010803" pitchFamily="18" charset="0"/>
              </a:rPr>
              <a:t>and </a:t>
            </a:r>
            <a:r>
              <a:rPr lang="en-US" sz="2000" b="1" dirty="0">
                <a:solidFill>
                  <a:srgbClr val="002060"/>
                </a:solidFill>
                <a:latin typeface="Garamond" panose="02020404030301010803" pitchFamily="18" charset="0"/>
              </a:rPr>
              <a:t>IBA Code if any</a:t>
            </a:r>
            <a:r>
              <a:rPr lang="en-US" sz="2000" dirty="0">
                <a:solidFill>
                  <a:srgbClr val="002060"/>
                </a:solidFill>
                <a:latin typeface="Garamond" panose="02020404030301010803" pitchFamily="18" charset="0"/>
              </a:rPr>
              <a:t>.]</a:t>
            </a:r>
          </a:p>
          <a:p>
            <a:r>
              <a:rPr lang="en-US" sz="2000" dirty="0">
                <a:solidFill>
                  <a:srgbClr val="002060"/>
                </a:solidFill>
                <a:latin typeface="Garamond" panose="02020404030301010803" pitchFamily="18" charset="0"/>
              </a:rPr>
              <a:t>Above are exempted for Data Protection Principles except the following: </a:t>
            </a:r>
          </a:p>
          <a:p>
            <a:pPr marL="342900" lvl="0" indent="-342900">
              <a:lnSpc>
                <a:spcPct val="107000"/>
              </a:lnSpc>
              <a:spcAft>
                <a:spcPts val="800"/>
              </a:spcAft>
              <a:buFont typeface="Wingdings" panose="05000000000000000000" pitchFamily="2" charset="2"/>
              <a:buChar char=""/>
            </a:pPr>
            <a:r>
              <a:rPr lang="en-US" sz="2000" b="1" u="sng" dirty="0">
                <a:solidFill>
                  <a:srgbClr val="FF0000"/>
                </a:solidFill>
                <a:latin typeface="Garamond" panose="02020404030301010803" pitchFamily="18" charset="0"/>
                <a:ea typeface="Calibri" panose="020F0502020204030204" pitchFamily="34" charset="0"/>
                <a:cs typeface="Times New Roman" panose="02020603050405020304" pitchFamily="18" charset="0"/>
              </a:rPr>
              <a:t>Adequate</a:t>
            </a:r>
            <a:r>
              <a:rPr lang="en-US" sz="2000" b="1" dirty="0">
                <a:solidFill>
                  <a:srgbClr val="FF0000"/>
                </a:solidFill>
                <a:latin typeface="Garamond" panose="02020404030301010803" pitchFamily="18" charset="0"/>
                <a:ea typeface="Calibri" panose="020F0502020204030204" pitchFamily="34" charset="0"/>
                <a:cs typeface="Times New Roman" panose="02020603050405020304" pitchFamily="18" charset="0"/>
              </a:rPr>
              <a:t>, </a:t>
            </a:r>
            <a:r>
              <a:rPr lang="en-US" sz="2000" b="1" u="sng" dirty="0">
                <a:solidFill>
                  <a:srgbClr val="FF0000"/>
                </a:solidFill>
                <a:latin typeface="Garamond" panose="02020404030301010803" pitchFamily="18" charset="0"/>
                <a:ea typeface="Calibri" panose="020F0502020204030204" pitchFamily="34" charset="0"/>
                <a:cs typeface="Times New Roman" panose="02020603050405020304" pitchFamily="18" charset="0"/>
              </a:rPr>
              <a:t>Relevant</a:t>
            </a:r>
            <a:r>
              <a:rPr lang="en-US" sz="2000" b="1" dirty="0">
                <a:solidFill>
                  <a:srgbClr val="FF0000"/>
                </a:solidFill>
                <a:latin typeface="Garamond" panose="02020404030301010803" pitchFamily="18" charset="0"/>
                <a:ea typeface="Calibri" panose="020F0502020204030204" pitchFamily="34" charset="0"/>
                <a:cs typeface="Times New Roman" panose="02020603050405020304" pitchFamily="18" charset="0"/>
              </a:rPr>
              <a:t>, </a:t>
            </a:r>
            <a:r>
              <a:rPr lang="en-US" sz="2000" b="1" u="sng" dirty="0">
                <a:solidFill>
                  <a:srgbClr val="FF0000"/>
                </a:solidFill>
                <a:latin typeface="Garamond" panose="02020404030301010803" pitchFamily="18" charset="0"/>
                <a:ea typeface="Calibri" panose="020F0502020204030204" pitchFamily="34" charset="0"/>
                <a:cs typeface="Times New Roman" panose="02020603050405020304" pitchFamily="18" charset="0"/>
              </a:rPr>
              <a:t>Limited</a:t>
            </a:r>
            <a:r>
              <a:rPr lang="en-US" sz="2000" b="1" dirty="0">
                <a:solidFill>
                  <a:srgbClr val="FF0000"/>
                </a:solidFill>
                <a:latin typeface="Garamond" panose="02020404030301010803" pitchFamily="18" charset="0"/>
                <a:ea typeface="Calibri" panose="020F0502020204030204" pitchFamily="34" charset="0"/>
                <a:cs typeface="Times New Roman" panose="02020603050405020304" pitchFamily="18" charset="0"/>
              </a:rPr>
              <a:t>, </a:t>
            </a:r>
            <a:r>
              <a:rPr lang="en-US" sz="2000" b="1" u="sng" dirty="0">
                <a:solidFill>
                  <a:srgbClr val="FF0000"/>
                </a:solidFill>
                <a:latin typeface="Garamond" panose="02020404030301010803" pitchFamily="18" charset="0"/>
                <a:ea typeface="Calibri" panose="020F0502020204030204" pitchFamily="34" charset="0"/>
                <a:cs typeface="Times New Roman" panose="02020603050405020304" pitchFamily="18" charset="0"/>
              </a:rPr>
              <a:t>Necessary</a:t>
            </a:r>
            <a:r>
              <a:rPr lang="en-US" sz="2000" b="1" dirty="0">
                <a:solidFill>
                  <a:srgbClr val="FF0000"/>
                </a:solidFill>
                <a:latin typeface="Garamond" panose="02020404030301010803" pitchFamily="18" charset="0"/>
                <a:ea typeface="Calibri" panose="020F0502020204030204" pitchFamily="34" charset="0"/>
                <a:cs typeface="Times New Roman" panose="02020603050405020304" pitchFamily="18" charset="0"/>
              </a:rPr>
              <a:t>, </a:t>
            </a:r>
            <a:r>
              <a:rPr lang="en-US" sz="2000" b="1" u="sng" dirty="0">
                <a:solidFill>
                  <a:srgbClr val="FF0000"/>
                </a:solidFill>
                <a:latin typeface="Garamond" panose="02020404030301010803" pitchFamily="18" charset="0"/>
                <a:ea typeface="Calibri" panose="020F0502020204030204" pitchFamily="34" charset="0"/>
                <a:cs typeface="Times New Roman" panose="02020603050405020304" pitchFamily="18" charset="0"/>
              </a:rPr>
              <a:t>Accurate</a:t>
            </a:r>
            <a:r>
              <a:rPr lang="en-US" sz="2000" b="1" dirty="0">
                <a:solidFill>
                  <a:srgbClr val="FF0000"/>
                </a:solidFill>
                <a:latin typeface="Garamond" panose="02020404030301010803" pitchFamily="18" charset="0"/>
                <a:ea typeface="Calibri" panose="020F0502020204030204" pitchFamily="34" charset="0"/>
                <a:cs typeface="Times New Roman" panose="02020603050405020304" pitchFamily="18" charset="0"/>
              </a:rPr>
              <a:t>, </a:t>
            </a:r>
            <a:r>
              <a:rPr lang="en-US" sz="2000" b="1" u="sng" dirty="0">
                <a:solidFill>
                  <a:srgbClr val="FF0000"/>
                </a:solidFill>
                <a:latin typeface="Garamond" panose="02020404030301010803" pitchFamily="18" charset="0"/>
                <a:ea typeface="Calibri" panose="020F0502020204030204" pitchFamily="34" charset="0"/>
                <a:cs typeface="Times New Roman" panose="02020603050405020304" pitchFamily="18" charset="0"/>
              </a:rPr>
              <a:t>Annonymized</a:t>
            </a:r>
            <a:r>
              <a:rPr lang="en-US" sz="2000" b="1" dirty="0">
                <a:solidFill>
                  <a:srgbClr val="FF0000"/>
                </a:solidFill>
                <a:latin typeface="Garamond" panose="02020404030301010803" pitchFamily="18" charset="0"/>
                <a:ea typeface="Calibri" panose="020F0502020204030204" pitchFamily="34" charset="0"/>
                <a:cs typeface="Times New Roman" panose="02020603050405020304" pitchFamily="18" charset="0"/>
              </a:rPr>
              <a:t>, </a:t>
            </a:r>
            <a:r>
              <a:rPr lang="en-US" sz="2000" b="1" u="sng" dirty="0">
                <a:solidFill>
                  <a:srgbClr val="FF0000"/>
                </a:solidFill>
                <a:latin typeface="Garamond" panose="02020404030301010803" pitchFamily="18" charset="0"/>
                <a:ea typeface="Calibri" panose="020F0502020204030204" pitchFamily="34" charset="0"/>
                <a:cs typeface="Times New Roman" panose="02020603050405020304" pitchFamily="18" charset="0"/>
              </a:rPr>
              <a:t>Appropriate</a:t>
            </a:r>
            <a:r>
              <a:rPr lang="en-US" sz="2000" b="1" dirty="0">
                <a:solidFill>
                  <a:srgbClr val="FF0000"/>
                </a:solidFill>
                <a:latin typeface="Garamond" panose="02020404030301010803" pitchFamily="18" charset="0"/>
                <a:ea typeface="Calibri" panose="020F0502020204030204" pitchFamily="34" charset="0"/>
                <a:cs typeface="Times New Roman" panose="02020603050405020304" pitchFamily="18" charset="0"/>
              </a:rPr>
              <a:t> and </a:t>
            </a:r>
            <a:r>
              <a:rPr lang="en-US" sz="2000" b="1" u="sng" dirty="0">
                <a:solidFill>
                  <a:srgbClr val="FF0000"/>
                </a:solidFill>
                <a:latin typeface="Garamond" panose="02020404030301010803" pitchFamily="18" charset="0"/>
                <a:ea typeface="Calibri" panose="020F0502020204030204" pitchFamily="34" charset="0"/>
                <a:cs typeface="Times New Roman" panose="02020603050405020304" pitchFamily="18" charset="0"/>
              </a:rPr>
              <a:t>Security</a:t>
            </a:r>
            <a:r>
              <a:rPr lang="en-US" sz="2000" b="1" dirty="0">
                <a:solidFill>
                  <a:srgbClr val="FF0000"/>
                </a:solidFill>
                <a:latin typeface="Garamond" panose="02020404030301010803" pitchFamily="18" charset="0"/>
                <a:ea typeface="Calibri" panose="020F0502020204030204" pitchFamily="34" charset="0"/>
                <a:cs typeface="Times New Roman" panose="02020603050405020304" pitchFamily="18" charset="0"/>
              </a:rPr>
              <a:t>. </a:t>
            </a:r>
            <a:endParaRPr lang="en-US" sz="11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endParaRPr lang="en-US" sz="2000" dirty="0">
              <a:solidFill>
                <a:srgbClr val="002060"/>
              </a:solidFill>
              <a:latin typeface="Garamond" panose="02020404030301010803" pitchFamily="18" charset="0"/>
            </a:endParaRPr>
          </a:p>
          <a:p>
            <a:endParaRPr lang="en-US" sz="2000" dirty="0">
              <a:solidFill>
                <a:srgbClr val="002060"/>
              </a:solidFill>
              <a:latin typeface="Garamond" panose="02020404030301010803" pitchFamily="18" charset="0"/>
            </a:endParaRPr>
          </a:p>
          <a:p>
            <a:endParaRPr lang="en-US" sz="2000" dirty="0">
              <a:solidFill>
                <a:srgbClr val="002060"/>
              </a:solidFill>
              <a:latin typeface="Garamond" panose="02020404030301010803" pitchFamily="18" charset="0"/>
            </a:endParaRPr>
          </a:p>
          <a:p>
            <a:endParaRPr lang="en-US" sz="2000" dirty="0">
              <a:solidFill>
                <a:srgbClr val="002060"/>
              </a:solidFill>
              <a:latin typeface="Garamond" panose="02020404030301010803" pitchFamily="18" charset="0"/>
            </a:endParaRPr>
          </a:p>
          <a:p>
            <a:endParaRPr lang="en-US" sz="2000" dirty="0">
              <a:solidFill>
                <a:srgbClr val="002060"/>
              </a:solidFill>
              <a:latin typeface="Garamond" panose="02020404030301010803" pitchFamily="18" charset="0"/>
            </a:endParaRPr>
          </a:p>
        </p:txBody>
      </p:sp>
      <p:pic>
        <p:nvPicPr>
          <p:cNvPr id="2" name="Picture 1">
            <a:extLst>
              <a:ext uri="{FF2B5EF4-FFF2-40B4-BE49-F238E27FC236}">
                <a16:creationId xmlns:a16="http://schemas.microsoft.com/office/drawing/2014/main" id="{5F61CDC1-307B-944E-C11C-833BA8C3DB2E}"/>
              </a:ext>
            </a:extLst>
          </p:cNvPr>
          <p:cNvPicPr/>
          <p:nvPr/>
        </p:nvPicPr>
        <p:blipFill>
          <a:blip r:embed="rId3"/>
          <a:stretch>
            <a:fillRect/>
          </a:stretch>
        </p:blipFill>
        <p:spPr>
          <a:xfrm>
            <a:off x="5634892" y="836246"/>
            <a:ext cx="3227755" cy="1939192"/>
          </a:xfrm>
          <a:prstGeom prst="rect">
            <a:avLst/>
          </a:prstGeom>
        </p:spPr>
      </p:pic>
    </p:spTree>
    <p:extLst>
      <p:ext uri="{BB962C8B-B14F-4D97-AF65-F5344CB8AC3E}">
        <p14:creationId xmlns:p14="http://schemas.microsoft.com/office/powerpoint/2010/main" val="197750982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71562" y="0"/>
            <a:ext cx="8809203" cy="1569660"/>
          </a:xfrm>
          <a:prstGeom prst="rect">
            <a:avLst/>
          </a:prstGeom>
          <a:noFill/>
        </p:spPr>
        <p:txBody>
          <a:bodyPr wrap="square" rtlCol="0">
            <a:spAutoFit/>
          </a:bodyPr>
          <a:lstStyle/>
          <a:p>
            <a:r>
              <a:rPr lang="en-US" sz="2400" b="1" dirty="0">
                <a:solidFill>
                  <a:srgbClr val="002060"/>
                </a:solidFill>
                <a:latin typeface="Garamond" panose="02020404030301010803" pitchFamily="18" charset="0"/>
              </a:rPr>
              <a:t>AUTHORIZATION FOR PROCESSING &amp;  ANONYMIZATION OF DATA WHEN NON – PUBLIC BODY PROCESSING SENSITIVE PERSONAL DATA FOR SCIENTIFIC OR HISTORICAL RESEARCH </a:t>
            </a:r>
          </a:p>
        </p:txBody>
      </p:sp>
      <p:sp>
        <p:nvSpPr>
          <p:cNvPr id="4" name="TextBox 3">
            <a:extLst>
              <a:ext uri="{FF2B5EF4-FFF2-40B4-BE49-F238E27FC236}">
                <a16:creationId xmlns:a16="http://schemas.microsoft.com/office/drawing/2014/main" id="{579F9E03-F9B9-42CF-89F9-6B76C9CACBA3}"/>
              </a:ext>
            </a:extLst>
          </p:cNvPr>
          <p:cNvSpPr txBox="1"/>
          <p:nvPr/>
        </p:nvSpPr>
        <p:spPr>
          <a:xfrm>
            <a:off x="71562" y="1272209"/>
            <a:ext cx="9016779" cy="4905830"/>
          </a:xfrm>
          <a:prstGeom prst="rect">
            <a:avLst/>
          </a:prstGeom>
          <a:noFill/>
        </p:spPr>
        <p:txBody>
          <a:bodyPr wrap="square" rtlCol="0">
            <a:spAutoFit/>
          </a:bodyPr>
          <a:lstStyle/>
          <a:p>
            <a:pPr marL="457200"/>
            <a:endParaRPr lang="en-US" sz="1600" dirty="0">
              <a:solidFill>
                <a:srgbClr val="002060"/>
              </a:solidFill>
            </a:endParaRPr>
          </a:p>
          <a:p>
            <a:pPr>
              <a:lnSpc>
                <a:spcPct val="107000"/>
              </a:lnSpc>
              <a:spcAft>
                <a:spcPts val="800"/>
              </a:spcAft>
            </a:pPr>
            <a:r>
              <a:rPr lang="en-US" sz="2400" b="1" u="sng" dirty="0">
                <a:solidFill>
                  <a:srgbClr val="002060"/>
                </a:solidFill>
                <a:latin typeface="Garamond" panose="02020404030301010803" pitchFamily="18" charset="0"/>
              </a:rPr>
              <a:t>Section 42(2)</a:t>
            </a:r>
          </a:p>
          <a:p>
            <a:pPr>
              <a:lnSpc>
                <a:spcPct val="107000"/>
              </a:lnSpc>
              <a:spcAft>
                <a:spcPts val="800"/>
              </a:spcAft>
            </a:pPr>
            <a:r>
              <a:rPr lang="en-US" sz="2400" dirty="0">
                <a:solidFill>
                  <a:srgbClr val="002060"/>
                </a:solidFill>
                <a:latin typeface="Garamond" panose="02020404030301010803" pitchFamily="18" charset="0"/>
              </a:rPr>
              <a:t>A </a:t>
            </a:r>
            <a:r>
              <a:rPr lang="en-US" sz="2400" b="1" dirty="0">
                <a:solidFill>
                  <a:srgbClr val="FF0000"/>
                </a:solidFill>
                <a:latin typeface="Garamond" panose="02020404030301010803" pitchFamily="18" charset="0"/>
              </a:rPr>
              <a:t>non –Public Body </a:t>
            </a:r>
            <a:r>
              <a:rPr lang="en-US" sz="2400" dirty="0">
                <a:solidFill>
                  <a:srgbClr val="002060"/>
                </a:solidFill>
                <a:latin typeface="Garamond" panose="02020404030301010803" pitchFamily="18" charset="0"/>
              </a:rPr>
              <a:t>processing </a:t>
            </a:r>
            <a:r>
              <a:rPr lang="en-US" sz="2400" b="1" dirty="0">
                <a:solidFill>
                  <a:srgbClr val="FF0000"/>
                </a:solidFill>
                <a:latin typeface="Garamond" panose="02020404030301010803" pitchFamily="18" charset="0"/>
              </a:rPr>
              <a:t>Sensitive Personal Data </a:t>
            </a:r>
            <a:r>
              <a:rPr lang="en-US" sz="2400" dirty="0">
                <a:solidFill>
                  <a:srgbClr val="002060"/>
                </a:solidFill>
                <a:latin typeface="Garamond" panose="02020404030301010803" pitchFamily="18" charset="0"/>
              </a:rPr>
              <a:t>for scientific or historical </a:t>
            </a:r>
            <a:r>
              <a:rPr lang="en-US" sz="2400" b="1" dirty="0">
                <a:solidFill>
                  <a:srgbClr val="FF0000"/>
                </a:solidFill>
                <a:latin typeface="Garamond" panose="02020404030301010803" pitchFamily="18" charset="0"/>
              </a:rPr>
              <a:t>research</a:t>
            </a:r>
            <a:r>
              <a:rPr lang="en-US" sz="2400" dirty="0">
                <a:solidFill>
                  <a:srgbClr val="002060"/>
                </a:solidFill>
                <a:latin typeface="Garamond" panose="02020404030301010803" pitchFamily="18" charset="0"/>
              </a:rPr>
              <a:t> shall only do so where </a:t>
            </a:r>
            <a:r>
              <a:rPr lang="en-US" sz="2400" b="1" dirty="0">
                <a:solidFill>
                  <a:srgbClr val="FF0000"/>
                </a:solidFill>
                <a:latin typeface="Garamond" panose="02020404030301010803" pitchFamily="18" charset="0"/>
              </a:rPr>
              <a:t>authorization by the DPC </a:t>
            </a:r>
            <a:r>
              <a:rPr lang="en-US" sz="2400" dirty="0">
                <a:solidFill>
                  <a:srgbClr val="002060"/>
                </a:solidFill>
                <a:latin typeface="Garamond" panose="02020404030301010803" pitchFamily="18" charset="0"/>
              </a:rPr>
              <a:t>has been obtained. </a:t>
            </a:r>
          </a:p>
          <a:p>
            <a:pPr>
              <a:lnSpc>
                <a:spcPct val="107000"/>
              </a:lnSpc>
              <a:spcAft>
                <a:spcPts val="800"/>
              </a:spcAft>
            </a:pPr>
            <a:r>
              <a:rPr lang="en-US" sz="2400" b="1" dirty="0">
                <a:solidFill>
                  <a:srgbClr val="002060"/>
                </a:solidFill>
                <a:latin typeface="Garamond" panose="02020404030301010803" pitchFamily="18" charset="0"/>
              </a:rPr>
              <a:t>Section 42(3) </a:t>
            </a:r>
          </a:p>
          <a:p>
            <a:pPr>
              <a:lnSpc>
                <a:spcPct val="107000"/>
              </a:lnSpc>
              <a:spcAft>
                <a:spcPts val="800"/>
              </a:spcAft>
            </a:pPr>
            <a:r>
              <a:rPr lang="en-US" sz="2400" dirty="0">
                <a:solidFill>
                  <a:srgbClr val="002060"/>
                </a:solidFill>
                <a:latin typeface="Garamond" panose="02020404030301010803" pitchFamily="18" charset="0"/>
              </a:rPr>
              <a:t>Except for Public Bodies, a person processing for scientific research purposes shall ensure that the personal data is </a:t>
            </a:r>
            <a:r>
              <a:rPr lang="en-US" sz="2400" b="1" dirty="0" err="1">
                <a:solidFill>
                  <a:srgbClr val="FF0000"/>
                </a:solidFill>
                <a:latin typeface="Garamond" panose="02020404030301010803" pitchFamily="18" charset="0"/>
              </a:rPr>
              <a:t>anonymized</a:t>
            </a:r>
            <a:r>
              <a:rPr lang="en-US" sz="2400" b="1" dirty="0">
                <a:solidFill>
                  <a:srgbClr val="FF0000"/>
                </a:solidFill>
                <a:latin typeface="Garamond" panose="02020404030301010803" pitchFamily="18" charset="0"/>
              </a:rPr>
              <a:t>.</a:t>
            </a:r>
          </a:p>
          <a:p>
            <a:pPr>
              <a:lnSpc>
                <a:spcPct val="107000"/>
              </a:lnSpc>
              <a:spcAft>
                <a:spcPts val="800"/>
              </a:spcAft>
            </a:pPr>
            <a:endParaRPr lang="en-US" sz="2400" dirty="0">
              <a:solidFill>
                <a:srgbClr val="002060"/>
              </a:solidFill>
              <a:latin typeface="Garamond" panose="02020404030301010803" pitchFamily="18" charset="0"/>
            </a:endParaRPr>
          </a:p>
          <a:p>
            <a:pPr>
              <a:lnSpc>
                <a:spcPct val="107000"/>
              </a:lnSpc>
              <a:spcAft>
                <a:spcPts val="800"/>
              </a:spcAft>
            </a:pPr>
            <a:endParaRPr lang="en-US" sz="2400" dirty="0">
              <a:solidFill>
                <a:srgbClr val="002060"/>
              </a:solidFill>
              <a:latin typeface="Garamond" panose="02020404030301010803" pitchFamily="18" charset="0"/>
            </a:endParaRPr>
          </a:p>
          <a:p>
            <a:pPr>
              <a:lnSpc>
                <a:spcPct val="107000"/>
              </a:lnSpc>
              <a:spcAft>
                <a:spcPts val="800"/>
              </a:spcAft>
            </a:pPr>
            <a:endParaRPr lang="en-US" sz="2400" dirty="0">
              <a:solidFill>
                <a:srgbClr val="002060"/>
              </a:solidFill>
              <a:latin typeface="Garamond" panose="02020404030301010803" pitchFamily="18" charset="0"/>
            </a:endParaRPr>
          </a:p>
        </p:txBody>
      </p:sp>
      <p:pic>
        <p:nvPicPr>
          <p:cNvPr id="2" name="Picture 1">
            <a:extLst>
              <a:ext uri="{FF2B5EF4-FFF2-40B4-BE49-F238E27FC236}">
                <a16:creationId xmlns:a16="http://schemas.microsoft.com/office/drawing/2014/main" id="{47B4A9AC-5303-CC57-E30B-117863987F89}"/>
              </a:ext>
            </a:extLst>
          </p:cNvPr>
          <p:cNvPicPr/>
          <p:nvPr/>
        </p:nvPicPr>
        <p:blipFill>
          <a:blip r:embed="rId3"/>
          <a:stretch>
            <a:fillRect/>
          </a:stretch>
        </p:blipFill>
        <p:spPr>
          <a:xfrm>
            <a:off x="6986955" y="1031631"/>
            <a:ext cx="2085484" cy="945661"/>
          </a:xfrm>
          <a:prstGeom prst="rect">
            <a:avLst/>
          </a:prstGeom>
        </p:spPr>
      </p:pic>
    </p:spTree>
    <p:extLst>
      <p:ext uri="{BB962C8B-B14F-4D97-AF65-F5344CB8AC3E}">
        <p14:creationId xmlns:p14="http://schemas.microsoft.com/office/powerpoint/2010/main" val="28983699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0" y="0"/>
            <a:ext cx="9143999" cy="523220"/>
          </a:xfrm>
          <a:prstGeom prst="rect">
            <a:avLst/>
          </a:prstGeom>
          <a:noFill/>
        </p:spPr>
        <p:txBody>
          <a:bodyPr wrap="square" rtlCol="0">
            <a:spAutoFit/>
          </a:bodyPr>
          <a:lstStyle/>
          <a:p>
            <a:r>
              <a:rPr lang="en-US" sz="2800" b="1" dirty="0">
                <a:solidFill>
                  <a:srgbClr val="002060"/>
                </a:solidFill>
                <a:latin typeface="Garamond" panose="02020404030301010803" pitchFamily="18" charset="0"/>
              </a:rPr>
              <a:t>PROCESSING FOR JOURNALISTIC PURPOSES </a:t>
            </a:r>
          </a:p>
        </p:txBody>
      </p:sp>
      <p:sp>
        <p:nvSpPr>
          <p:cNvPr id="4" name="TextBox 3">
            <a:extLst>
              <a:ext uri="{FF2B5EF4-FFF2-40B4-BE49-F238E27FC236}">
                <a16:creationId xmlns:a16="http://schemas.microsoft.com/office/drawing/2014/main" id="{579F9E03-F9B9-42CF-89F9-6B76C9CACBA3}"/>
              </a:ext>
            </a:extLst>
          </p:cNvPr>
          <p:cNvSpPr txBox="1"/>
          <p:nvPr/>
        </p:nvSpPr>
        <p:spPr>
          <a:xfrm>
            <a:off x="1" y="779228"/>
            <a:ext cx="9143998" cy="3539430"/>
          </a:xfrm>
          <a:prstGeom prst="rect">
            <a:avLst/>
          </a:prstGeom>
          <a:noFill/>
        </p:spPr>
        <p:txBody>
          <a:bodyPr wrap="square" rtlCol="0">
            <a:spAutoFit/>
          </a:bodyPr>
          <a:lstStyle/>
          <a:p>
            <a:pPr marL="457200"/>
            <a:r>
              <a:rPr lang="en-US" sz="2800" b="1" dirty="0">
                <a:solidFill>
                  <a:srgbClr val="002060"/>
                </a:solidFill>
                <a:latin typeface="Garamond" panose="02020404030301010803" pitchFamily="18" charset="0"/>
              </a:rPr>
              <a:t>Section 43 (2) </a:t>
            </a:r>
          </a:p>
          <a:p>
            <a:pPr marL="457200"/>
            <a:endParaRPr lang="en-US" sz="2800" b="1" dirty="0">
              <a:solidFill>
                <a:srgbClr val="002060"/>
              </a:solidFill>
              <a:latin typeface="Garamond" panose="02020404030301010803" pitchFamily="18" charset="0"/>
            </a:endParaRPr>
          </a:p>
          <a:p>
            <a:pPr marL="87313"/>
            <a:r>
              <a:rPr lang="en-US" sz="2400" dirty="0">
                <a:solidFill>
                  <a:srgbClr val="002060"/>
                </a:solidFill>
                <a:latin typeface="Garamond" panose="02020404030301010803" pitchFamily="18" charset="0"/>
              </a:rPr>
              <a:t>Processing for journalistic purposes and accompanying </a:t>
            </a:r>
            <a:r>
              <a:rPr lang="en-US" sz="2400" b="1" dirty="0">
                <a:solidFill>
                  <a:srgbClr val="FF0000"/>
                </a:solidFill>
                <a:latin typeface="Garamond" panose="02020404030301010803" pitchFamily="18" charset="0"/>
              </a:rPr>
              <a:t>exemptions apply </a:t>
            </a:r>
            <a:r>
              <a:rPr lang="en-US" sz="2400" dirty="0">
                <a:solidFill>
                  <a:srgbClr val="002060"/>
                </a:solidFill>
                <a:latin typeface="Garamond" panose="02020404030301010803" pitchFamily="18" charset="0"/>
              </a:rPr>
              <a:t>only </a:t>
            </a:r>
            <a:r>
              <a:rPr lang="en-US" sz="2400" b="1" dirty="0">
                <a:solidFill>
                  <a:srgbClr val="FF0000"/>
                </a:solidFill>
                <a:latin typeface="Garamond" panose="02020404030301010803" pitchFamily="18" charset="0"/>
              </a:rPr>
              <a:t>where</a:t>
            </a:r>
            <a:r>
              <a:rPr lang="en-US" sz="2400" dirty="0">
                <a:solidFill>
                  <a:srgbClr val="002060"/>
                </a:solidFill>
                <a:latin typeface="Garamond" panose="02020404030301010803" pitchFamily="18" charset="0"/>
              </a:rPr>
              <a:t> Data Controller demonstrates that the processing is in </a:t>
            </a:r>
            <a:r>
              <a:rPr lang="en-US" sz="2400" b="1" dirty="0">
                <a:solidFill>
                  <a:srgbClr val="FF0000"/>
                </a:solidFill>
                <a:latin typeface="Garamond" panose="02020404030301010803" pitchFamily="18" charset="0"/>
              </a:rPr>
              <a:t>compliance with </a:t>
            </a:r>
            <a:r>
              <a:rPr lang="en-US" sz="2400" dirty="0">
                <a:solidFill>
                  <a:srgbClr val="002060"/>
                </a:solidFill>
                <a:latin typeface="Garamond" panose="02020404030301010803" pitchFamily="18" charset="0"/>
              </a:rPr>
              <a:t>– </a:t>
            </a:r>
          </a:p>
          <a:p>
            <a:pPr marL="457200"/>
            <a:endParaRPr lang="en-US" sz="2400" dirty="0">
              <a:solidFill>
                <a:srgbClr val="002060"/>
              </a:solidFill>
              <a:latin typeface="Garamond" panose="02020404030301010803" pitchFamily="18" charset="0"/>
            </a:endParaRPr>
          </a:p>
          <a:p>
            <a:pPr marL="457200" indent="-369888">
              <a:tabLst>
                <a:tab pos="182563" algn="l"/>
              </a:tabLst>
            </a:pPr>
            <a:r>
              <a:rPr lang="en-US" sz="2400" dirty="0">
                <a:solidFill>
                  <a:srgbClr val="002060"/>
                </a:solidFill>
                <a:latin typeface="Garamond" panose="02020404030301010803" pitchFamily="18" charset="0"/>
              </a:rPr>
              <a:t>(a) the </a:t>
            </a:r>
            <a:r>
              <a:rPr lang="en-US" sz="2400" b="1" dirty="0">
                <a:solidFill>
                  <a:srgbClr val="FF0000"/>
                </a:solidFill>
                <a:latin typeface="Garamond" panose="02020404030301010803" pitchFamily="18" charset="0"/>
              </a:rPr>
              <a:t>law regulating journalists </a:t>
            </a:r>
            <a:r>
              <a:rPr lang="en-US" sz="2400" dirty="0">
                <a:solidFill>
                  <a:srgbClr val="002060"/>
                </a:solidFill>
                <a:latin typeface="Garamond" panose="02020404030301010803" pitchFamily="18" charset="0"/>
              </a:rPr>
              <a:t>in the Republic; or</a:t>
            </a:r>
          </a:p>
          <a:p>
            <a:pPr marL="457200"/>
            <a:r>
              <a:rPr lang="en-US" sz="2400" dirty="0">
                <a:solidFill>
                  <a:srgbClr val="002060"/>
                </a:solidFill>
                <a:latin typeface="Garamond" panose="02020404030301010803" pitchFamily="18" charset="0"/>
              </a:rPr>
              <a:t> </a:t>
            </a:r>
          </a:p>
          <a:p>
            <a:pPr marL="457200" indent="-369888"/>
            <a:r>
              <a:rPr lang="en-US" sz="2400" dirty="0">
                <a:solidFill>
                  <a:srgbClr val="002060"/>
                </a:solidFill>
                <a:latin typeface="Garamond" panose="02020404030301010803" pitchFamily="18" charset="0"/>
              </a:rPr>
              <a:t>(b) </a:t>
            </a:r>
            <a:r>
              <a:rPr lang="en-US" sz="2400" b="1" dirty="0">
                <a:solidFill>
                  <a:srgbClr val="FF0000"/>
                </a:solidFill>
                <a:latin typeface="Garamond" panose="02020404030301010803" pitchFamily="18" charset="0"/>
              </a:rPr>
              <a:t>code or guidelines </a:t>
            </a:r>
            <a:r>
              <a:rPr lang="en-US" sz="2400" dirty="0">
                <a:solidFill>
                  <a:srgbClr val="002060"/>
                </a:solidFill>
                <a:latin typeface="Garamond" panose="02020404030301010803" pitchFamily="18" charset="0"/>
              </a:rPr>
              <a:t>issued by </a:t>
            </a:r>
            <a:r>
              <a:rPr lang="en-US" sz="2400" b="1" dirty="0">
                <a:solidFill>
                  <a:srgbClr val="FF0000"/>
                </a:solidFill>
                <a:latin typeface="Garamond" panose="02020404030301010803" pitchFamily="18" charset="0"/>
              </a:rPr>
              <a:t>IBA</a:t>
            </a:r>
            <a:r>
              <a:rPr lang="en-US" sz="2400" dirty="0">
                <a:solidFill>
                  <a:srgbClr val="002060"/>
                </a:solidFill>
                <a:latin typeface="Garamond" panose="02020404030301010803" pitchFamily="18" charset="0"/>
              </a:rPr>
              <a:t>.</a:t>
            </a:r>
          </a:p>
        </p:txBody>
      </p:sp>
      <p:pic>
        <p:nvPicPr>
          <p:cNvPr id="2" name="Picture 1">
            <a:extLst>
              <a:ext uri="{FF2B5EF4-FFF2-40B4-BE49-F238E27FC236}">
                <a16:creationId xmlns:a16="http://schemas.microsoft.com/office/drawing/2014/main" id="{2DFCB644-06F0-7D8D-EF24-7B8FBB1E0F15}"/>
              </a:ext>
            </a:extLst>
          </p:cNvPr>
          <p:cNvPicPr/>
          <p:nvPr/>
        </p:nvPicPr>
        <p:blipFill>
          <a:blip r:embed="rId3"/>
          <a:stretch>
            <a:fillRect/>
          </a:stretch>
        </p:blipFill>
        <p:spPr>
          <a:xfrm>
            <a:off x="5744308" y="523220"/>
            <a:ext cx="2117969" cy="1133642"/>
          </a:xfrm>
          <a:prstGeom prst="rect">
            <a:avLst/>
          </a:prstGeom>
        </p:spPr>
      </p:pic>
    </p:spTree>
    <p:extLst>
      <p:ext uri="{BB962C8B-B14F-4D97-AF65-F5344CB8AC3E}">
        <p14:creationId xmlns:p14="http://schemas.microsoft.com/office/powerpoint/2010/main" val="6598823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55659" y="0"/>
            <a:ext cx="9199659" cy="954107"/>
          </a:xfrm>
          <a:prstGeom prst="rect">
            <a:avLst/>
          </a:prstGeom>
          <a:noFill/>
        </p:spPr>
        <p:txBody>
          <a:bodyPr wrap="square" rtlCol="0">
            <a:spAutoFit/>
          </a:bodyPr>
          <a:lstStyle/>
          <a:p>
            <a:r>
              <a:rPr lang="en-US" sz="2800" b="1" dirty="0">
                <a:solidFill>
                  <a:srgbClr val="002060"/>
                </a:solidFill>
                <a:latin typeface="Garamond" panose="02020404030301010803" pitchFamily="18" charset="0"/>
              </a:rPr>
              <a:t>PROCESSING TO BE FOR </a:t>
            </a:r>
            <a:r>
              <a:rPr lang="en-US" sz="2800" b="1" dirty="0">
                <a:solidFill>
                  <a:srgbClr val="FF0000"/>
                </a:solidFill>
                <a:latin typeface="Garamond" panose="02020404030301010803" pitchFamily="18" charset="0"/>
              </a:rPr>
              <a:t>LAWFUL &amp; LEGITIMATE PURPOSE  WHATEVER THE CASE </a:t>
            </a:r>
          </a:p>
        </p:txBody>
      </p:sp>
      <p:sp>
        <p:nvSpPr>
          <p:cNvPr id="4" name="TextBox 3">
            <a:extLst>
              <a:ext uri="{FF2B5EF4-FFF2-40B4-BE49-F238E27FC236}">
                <a16:creationId xmlns:a16="http://schemas.microsoft.com/office/drawing/2014/main" id="{579F9E03-F9B9-42CF-89F9-6B76C9CACBA3}"/>
              </a:ext>
            </a:extLst>
          </p:cNvPr>
          <p:cNvSpPr txBox="1"/>
          <p:nvPr/>
        </p:nvSpPr>
        <p:spPr>
          <a:xfrm>
            <a:off x="-55659" y="1343769"/>
            <a:ext cx="9143999" cy="1775614"/>
          </a:xfrm>
          <a:prstGeom prst="rect">
            <a:avLst/>
          </a:prstGeom>
          <a:noFill/>
        </p:spPr>
        <p:txBody>
          <a:bodyPr wrap="square" rtlCol="0">
            <a:spAutoFit/>
          </a:bodyPr>
          <a:lstStyle/>
          <a:p>
            <a:pPr>
              <a:lnSpc>
                <a:spcPct val="107000"/>
              </a:lnSpc>
              <a:spcAft>
                <a:spcPts val="800"/>
              </a:spcAft>
            </a:pPr>
            <a:r>
              <a:rPr lang="en-US" sz="2400" b="1" dirty="0">
                <a:solidFill>
                  <a:srgbClr val="002060"/>
                </a:solidFill>
                <a:latin typeface="Garamond" panose="02020404030301010803" pitchFamily="18" charset="0"/>
              </a:rPr>
              <a:t>Section 44</a:t>
            </a:r>
          </a:p>
          <a:p>
            <a:pPr>
              <a:lnSpc>
                <a:spcPct val="107000"/>
              </a:lnSpc>
              <a:spcAft>
                <a:spcPts val="800"/>
              </a:spcAft>
            </a:pPr>
            <a:r>
              <a:rPr lang="en-US" sz="2400" dirty="0">
                <a:solidFill>
                  <a:srgbClr val="002060"/>
                </a:solidFill>
                <a:latin typeface="Garamond" panose="02020404030301010803" pitchFamily="18" charset="0"/>
              </a:rPr>
              <a:t>The exemptions in this part notwithstanding, it shall be a requirement that the processing of Personal Data under this part shall, whatever the case, always be for </a:t>
            </a:r>
            <a:r>
              <a:rPr lang="en-US" sz="2400" b="1" dirty="0">
                <a:solidFill>
                  <a:srgbClr val="002060"/>
                </a:solidFill>
                <a:latin typeface="Garamond" panose="02020404030301010803" pitchFamily="18" charset="0"/>
              </a:rPr>
              <a:t>lawful</a:t>
            </a:r>
            <a:r>
              <a:rPr lang="en-US" sz="2400" dirty="0">
                <a:solidFill>
                  <a:srgbClr val="002060"/>
                </a:solidFill>
                <a:latin typeface="Garamond" panose="02020404030301010803" pitchFamily="18" charset="0"/>
              </a:rPr>
              <a:t> and  </a:t>
            </a:r>
            <a:r>
              <a:rPr lang="en-US" sz="2400" b="1" dirty="0">
                <a:solidFill>
                  <a:srgbClr val="002060"/>
                </a:solidFill>
                <a:latin typeface="Garamond" panose="02020404030301010803" pitchFamily="18" charset="0"/>
              </a:rPr>
              <a:t>legitimate </a:t>
            </a:r>
            <a:r>
              <a:rPr lang="en-US" sz="2400" dirty="0">
                <a:solidFill>
                  <a:srgbClr val="002060"/>
                </a:solidFill>
                <a:latin typeface="Garamond" panose="02020404030301010803" pitchFamily="18" charset="0"/>
              </a:rPr>
              <a:t>purposes.</a:t>
            </a:r>
          </a:p>
        </p:txBody>
      </p:sp>
      <p:pic>
        <p:nvPicPr>
          <p:cNvPr id="2" name="Picture 1">
            <a:extLst>
              <a:ext uri="{FF2B5EF4-FFF2-40B4-BE49-F238E27FC236}">
                <a16:creationId xmlns:a16="http://schemas.microsoft.com/office/drawing/2014/main" id="{9A585172-171F-AD55-F82F-5C260795B619}"/>
              </a:ext>
            </a:extLst>
          </p:cNvPr>
          <p:cNvPicPr/>
          <p:nvPr/>
        </p:nvPicPr>
        <p:blipFill>
          <a:blip r:embed="rId3"/>
          <a:stretch>
            <a:fillRect/>
          </a:stretch>
        </p:blipFill>
        <p:spPr>
          <a:xfrm>
            <a:off x="6619630" y="679938"/>
            <a:ext cx="1789723" cy="1078524"/>
          </a:xfrm>
          <a:prstGeom prst="rect">
            <a:avLst/>
          </a:prstGeom>
        </p:spPr>
      </p:pic>
    </p:spTree>
    <p:extLst>
      <p:ext uri="{BB962C8B-B14F-4D97-AF65-F5344CB8AC3E}">
        <p14:creationId xmlns:p14="http://schemas.microsoft.com/office/powerpoint/2010/main" val="28741370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79513" y="1"/>
            <a:ext cx="8801252" cy="830997"/>
          </a:xfrm>
          <a:prstGeom prst="rect">
            <a:avLst/>
          </a:prstGeom>
          <a:noFill/>
        </p:spPr>
        <p:txBody>
          <a:bodyPr wrap="square" rtlCol="0">
            <a:spAutoFit/>
          </a:bodyPr>
          <a:lstStyle/>
          <a:p>
            <a:pPr algn="ctr"/>
            <a:r>
              <a:rPr lang="en-US" sz="2400" b="1" dirty="0">
                <a:solidFill>
                  <a:srgbClr val="002060"/>
                </a:solidFill>
                <a:latin typeface="Garamond" panose="02020404030301010803" pitchFamily="18" charset="0"/>
              </a:rPr>
              <a:t>PART VIII</a:t>
            </a:r>
          </a:p>
          <a:p>
            <a:pPr algn="ctr"/>
            <a:r>
              <a:rPr lang="en-US" sz="2400" b="1" dirty="0">
                <a:solidFill>
                  <a:srgbClr val="002060"/>
                </a:solidFill>
                <a:latin typeface="Garamond" panose="02020404030301010803" pitchFamily="18" charset="0"/>
              </a:rPr>
              <a:t>DUTIES OF DATA CONTROLLER AND DATA PROCESSOR</a:t>
            </a:r>
          </a:p>
        </p:txBody>
      </p:sp>
      <p:sp>
        <p:nvSpPr>
          <p:cNvPr id="4" name="TextBox 3">
            <a:extLst>
              <a:ext uri="{FF2B5EF4-FFF2-40B4-BE49-F238E27FC236}">
                <a16:creationId xmlns:a16="http://schemas.microsoft.com/office/drawing/2014/main" id="{579F9E03-F9B9-42CF-89F9-6B76C9CACBA3}"/>
              </a:ext>
            </a:extLst>
          </p:cNvPr>
          <p:cNvSpPr txBox="1"/>
          <p:nvPr/>
        </p:nvSpPr>
        <p:spPr>
          <a:xfrm>
            <a:off x="79513" y="1009816"/>
            <a:ext cx="8905461" cy="5262979"/>
          </a:xfrm>
          <a:prstGeom prst="rect">
            <a:avLst/>
          </a:prstGeom>
          <a:noFill/>
        </p:spPr>
        <p:txBody>
          <a:bodyPr wrap="square" rtlCol="0">
            <a:spAutoFit/>
          </a:bodyPr>
          <a:lstStyle/>
          <a:p>
            <a:pPr marL="457200" indent="-457200"/>
            <a:r>
              <a:rPr lang="en-US" sz="2400" b="1" dirty="0">
                <a:solidFill>
                  <a:srgbClr val="002060"/>
                </a:solidFill>
                <a:latin typeface="Garamond" panose="02020404030301010803" pitchFamily="18" charset="0"/>
              </a:rPr>
              <a:t>Section 45</a:t>
            </a:r>
            <a:r>
              <a:rPr lang="en-US" sz="2400" dirty="0">
                <a:solidFill>
                  <a:srgbClr val="002060"/>
                </a:solidFill>
                <a:latin typeface="Garamond" panose="02020404030301010803" pitchFamily="18" charset="0"/>
              </a:rPr>
              <a:t>: </a:t>
            </a:r>
          </a:p>
          <a:p>
            <a:pPr marL="457200" indent="-457200"/>
            <a:r>
              <a:rPr lang="en-US" sz="2400" dirty="0">
                <a:solidFill>
                  <a:srgbClr val="002060"/>
                </a:solidFill>
                <a:latin typeface="Garamond" panose="02020404030301010803" pitchFamily="18" charset="0"/>
              </a:rPr>
              <a:t>Maintenance of </a:t>
            </a:r>
            <a:r>
              <a:rPr lang="en-US" sz="2400" b="1" u="sng" dirty="0">
                <a:solidFill>
                  <a:srgbClr val="FF0000"/>
                </a:solidFill>
                <a:latin typeface="Garamond" panose="02020404030301010803" pitchFamily="18" charset="0"/>
              </a:rPr>
              <a:t>Record</a:t>
            </a:r>
            <a:r>
              <a:rPr lang="en-US" sz="2400" b="1" dirty="0">
                <a:solidFill>
                  <a:srgbClr val="FF0000"/>
                </a:solidFill>
                <a:latin typeface="Garamond" panose="02020404030301010803" pitchFamily="18" charset="0"/>
              </a:rPr>
              <a:t> of processed Data</a:t>
            </a:r>
          </a:p>
          <a:p>
            <a:pPr marL="457200" indent="-457200"/>
            <a:r>
              <a:rPr lang="en-US" sz="2400" b="1" dirty="0">
                <a:solidFill>
                  <a:srgbClr val="002060"/>
                </a:solidFill>
                <a:latin typeface="Garamond" panose="02020404030301010803" pitchFamily="18" charset="0"/>
              </a:rPr>
              <a:t>Section 46</a:t>
            </a:r>
            <a:r>
              <a:rPr lang="en-US" sz="2400" dirty="0">
                <a:solidFill>
                  <a:srgbClr val="002060"/>
                </a:solidFill>
                <a:latin typeface="Garamond" panose="02020404030301010803" pitchFamily="18" charset="0"/>
              </a:rPr>
              <a:t>: </a:t>
            </a:r>
          </a:p>
          <a:p>
            <a:r>
              <a:rPr lang="en-US" sz="2400" b="1" u="sng" dirty="0">
                <a:solidFill>
                  <a:srgbClr val="FF0000"/>
                </a:solidFill>
                <a:latin typeface="Garamond" panose="02020404030301010803" pitchFamily="18" charset="0"/>
              </a:rPr>
              <a:t>Assess </a:t>
            </a:r>
            <a:r>
              <a:rPr lang="en-US" sz="2400" b="1" dirty="0">
                <a:solidFill>
                  <a:srgbClr val="FF0000"/>
                </a:solidFill>
                <a:latin typeface="Garamond" panose="02020404030301010803" pitchFamily="18" charset="0"/>
              </a:rPr>
              <a:t>effect of </a:t>
            </a:r>
            <a:r>
              <a:rPr lang="en-US" sz="2400" dirty="0">
                <a:solidFill>
                  <a:srgbClr val="002060"/>
                </a:solidFill>
                <a:latin typeface="Garamond" panose="02020404030301010803" pitchFamily="18" charset="0"/>
              </a:rPr>
              <a:t>new </a:t>
            </a:r>
            <a:r>
              <a:rPr lang="en-US" sz="2400" b="1" dirty="0">
                <a:solidFill>
                  <a:srgbClr val="FF0000"/>
                </a:solidFill>
                <a:latin typeface="Garamond" panose="02020404030301010803" pitchFamily="18" charset="0"/>
              </a:rPr>
              <a:t>technology on data + Rights </a:t>
            </a:r>
            <a:r>
              <a:rPr lang="en-US" sz="2400" dirty="0">
                <a:solidFill>
                  <a:srgbClr val="002060"/>
                </a:solidFill>
                <a:latin typeface="Garamond" panose="02020404030301010803" pitchFamily="18" charset="0"/>
              </a:rPr>
              <a:t>&amp;  Freedoms.</a:t>
            </a:r>
          </a:p>
          <a:p>
            <a:r>
              <a:rPr lang="en-US" sz="2400" b="1" dirty="0">
                <a:solidFill>
                  <a:srgbClr val="002060"/>
                </a:solidFill>
                <a:latin typeface="Garamond" panose="02020404030301010803" pitchFamily="18" charset="0"/>
              </a:rPr>
              <a:t>Section 47: </a:t>
            </a:r>
          </a:p>
          <a:p>
            <a:r>
              <a:rPr lang="en-US" sz="2400" dirty="0">
                <a:solidFill>
                  <a:srgbClr val="002060"/>
                </a:solidFill>
                <a:latin typeface="Garamond" panose="02020404030301010803" pitchFamily="18" charset="0"/>
              </a:rPr>
              <a:t>Technical and Organizational </a:t>
            </a:r>
            <a:r>
              <a:rPr lang="en-US" sz="2400" b="1" u="sng" dirty="0">
                <a:solidFill>
                  <a:srgbClr val="FF0000"/>
                </a:solidFill>
                <a:latin typeface="Garamond" panose="02020404030301010803" pitchFamily="18" charset="0"/>
              </a:rPr>
              <a:t>Security</a:t>
            </a:r>
            <a:r>
              <a:rPr lang="en-US" sz="2400" b="1" dirty="0">
                <a:solidFill>
                  <a:srgbClr val="FF0000"/>
                </a:solidFill>
                <a:latin typeface="Garamond" panose="02020404030301010803" pitchFamily="18" charset="0"/>
              </a:rPr>
              <a:t> of Data</a:t>
            </a:r>
          </a:p>
          <a:p>
            <a:pPr marL="457200" indent="-457200"/>
            <a:r>
              <a:rPr lang="en-US" sz="2400" b="1" dirty="0">
                <a:solidFill>
                  <a:srgbClr val="002060"/>
                </a:solidFill>
                <a:latin typeface="Garamond" panose="02020404030301010803" pitchFamily="18" charset="0"/>
              </a:rPr>
              <a:t>Section 48: </a:t>
            </a:r>
            <a:r>
              <a:rPr lang="en-US" sz="2400" b="1" u="sng" dirty="0">
                <a:solidFill>
                  <a:srgbClr val="FF0000"/>
                </a:solidFill>
                <a:latin typeface="Garamond" panose="02020404030301010803" pitchFamily="18" charset="0"/>
              </a:rPr>
              <a:t>Appoint</a:t>
            </a:r>
            <a:r>
              <a:rPr lang="en-US" sz="2400" dirty="0">
                <a:solidFill>
                  <a:srgbClr val="002060"/>
                </a:solidFill>
                <a:latin typeface="Garamond" panose="02020404030301010803" pitchFamily="18" charset="0"/>
              </a:rPr>
              <a:t>ment of </a:t>
            </a:r>
            <a:r>
              <a:rPr lang="en-US" sz="2400" dirty="0">
                <a:solidFill>
                  <a:srgbClr val="FF0000"/>
                </a:solidFill>
                <a:latin typeface="Garamond" panose="02020404030301010803" pitchFamily="18" charset="0"/>
              </a:rPr>
              <a:t>Data Protection </a:t>
            </a:r>
            <a:r>
              <a:rPr lang="en-US" sz="2400" u="sng" dirty="0">
                <a:solidFill>
                  <a:srgbClr val="FF0000"/>
                </a:solidFill>
                <a:latin typeface="Garamond" panose="02020404030301010803" pitchFamily="18" charset="0"/>
              </a:rPr>
              <a:t>Officer</a:t>
            </a:r>
            <a:r>
              <a:rPr lang="en-US" sz="2400" dirty="0">
                <a:solidFill>
                  <a:srgbClr val="FF0000"/>
                </a:solidFill>
                <a:latin typeface="Garamond" panose="02020404030301010803" pitchFamily="18" charset="0"/>
              </a:rPr>
              <a:t>  </a:t>
            </a:r>
          </a:p>
          <a:p>
            <a:pPr marL="457200" indent="-457200"/>
            <a:endParaRPr lang="en-US" sz="2400" dirty="0">
              <a:solidFill>
                <a:srgbClr val="FF0000"/>
              </a:solidFill>
              <a:latin typeface="Garamond" panose="02020404030301010803" pitchFamily="18" charset="0"/>
            </a:endParaRPr>
          </a:p>
          <a:p>
            <a:pPr marL="457200" indent="-457200"/>
            <a:r>
              <a:rPr lang="en-US" sz="2400" b="1" dirty="0">
                <a:solidFill>
                  <a:srgbClr val="002060"/>
                </a:solidFill>
                <a:latin typeface="Garamond" panose="02020404030301010803" pitchFamily="18" charset="0"/>
              </a:rPr>
              <a:t>Section 49</a:t>
            </a:r>
            <a:r>
              <a:rPr lang="en-US" sz="2400" dirty="0">
                <a:solidFill>
                  <a:srgbClr val="002060"/>
                </a:solidFill>
                <a:latin typeface="Garamond" panose="02020404030301010803" pitchFamily="18" charset="0"/>
              </a:rPr>
              <a:t>: </a:t>
            </a:r>
            <a:r>
              <a:rPr lang="en-US" sz="2400" b="1" u="sng" dirty="0">
                <a:solidFill>
                  <a:srgbClr val="FF0000"/>
                </a:solidFill>
                <a:latin typeface="Garamond" panose="02020404030301010803" pitchFamily="18" charset="0"/>
              </a:rPr>
              <a:t>Notify</a:t>
            </a:r>
            <a:r>
              <a:rPr lang="en-US" sz="2400" dirty="0">
                <a:solidFill>
                  <a:srgbClr val="002060"/>
                </a:solidFill>
                <a:latin typeface="Garamond" panose="02020404030301010803" pitchFamily="18" charset="0"/>
              </a:rPr>
              <a:t>ing </a:t>
            </a:r>
            <a:r>
              <a:rPr lang="en-US" sz="2400" b="1" dirty="0">
                <a:solidFill>
                  <a:srgbClr val="FF0000"/>
                </a:solidFill>
                <a:latin typeface="Garamond" panose="02020404030301010803" pitchFamily="18" charset="0"/>
              </a:rPr>
              <a:t>Data Protection Commissioner of </a:t>
            </a:r>
            <a:r>
              <a:rPr lang="en-US" sz="2400" b="1" u="sng" dirty="0">
                <a:solidFill>
                  <a:srgbClr val="FF0000"/>
                </a:solidFill>
                <a:latin typeface="Garamond" panose="02020404030301010803" pitchFamily="18" charset="0"/>
              </a:rPr>
              <a:t>security breach</a:t>
            </a:r>
          </a:p>
          <a:p>
            <a:pPr marL="457200" indent="-457200"/>
            <a:endParaRPr lang="en-US" sz="2400" dirty="0">
              <a:solidFill>
                <a:srgbClr val="002060"/>
              </a:solidFill>
              <a:latin typeface="Garamond" panose="02020404030301010803" pitchFamily="18" charset="0"/>
            </a:endParaRPr>
          </a:p>
          <a:p>
            <a:pPr marL="457200" indent="-457200"/>
            <a:endParaRPr lang="en-US" sz="2400" dirty="0">
              <a:solidFill>
                <a:srgbClr val="002060"/>
              </a:solidFill>
              <a:latin typeface="Garamond" panose="02020404030301010803" pitchFamily="18" charset="0"/>
            </a:endParaRPr>
          </a:p>
          <a:p>
            <a:pPr marL="457200" indent="-457200"/>
            <a:endParaRPr lang="en-US" sz="2400" dirty="0">
              <a:solidFill>
                <a:srgbClr val="002060"/>
              </a:solidFill>
              <a:latin typeface="Garamond" panose="02020404030301010803" pitchFamily="18" charset="0"/>
            </a:endParaRPr>
          </a:p>
          <a:p>
            <a:pPr marL="457200" indent="-457200"/>
            <a:endParaRPr lang="en-US" sz="2400" dirty="0">
              <a:solidFill>
                <a:srgbClr val="002060"/>
              </a:solidFill>
              <a:latin typeface="Garamond" panose="02020404030301010803" pitchFamily="18" charset="0"/>
            </a:endParaRPr>
          </a:p>
        </p:txBody>
      </p:sp>
      <p:pic>
        <p:nvPicPr>
          <p:cNvPr id="2" name="Picture 1">
            <a:extLst>
              <a:ext uri="{FF2B5EF4-FFF2-40B4-BE49-F238E27FC236}">
                <a16:creationId xmlns:a16="http://schemas.microsoft.com/office/drawing/2014/main" id="{F1974AC0-43E2-DC8D-CF3D-2B20ED60A2F0}"/>
              </a:ext>
            </a:extLst>
          </p:cNvPr>
          <p:cNvPicPr/>
          <p:nvPr/>
        </p:nvPicPr>
        <p:blipFill>
          <a:blip r:embed="rId3"/>
          <a:stretch>
            <a:fillRect/>
          </a:stretch>
        </p:blipFill>
        <p:spPr>
          <a:xfrm>
            <a:off x="6729045" y="830998"/>
            <a:ext cx="2151719" cy="1263525"/>
          </a:xfrm>
          <a:prstGeom prst="rect">
            <a:avLst/>
          </a:prstGeom>
        </p:spPr>
      </p:pic>
    </p:spTree>
    <p:extLst>
      <p:ext uri="{BB962C8B-B14F-4D97-AF65-F5344CB8AC3E}">
        <p14:creationId xmlns:p14="http://schemas.microsoft.com/office/powerpoint/2010/main" val="26573536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0" y="0"/>
            <a:ext cx="9079264" cy="1323439"/>
          </a:xfrm>
          <a:prstGeom prst="rect">
            <a:avLst/>
          </a:prstGeom>
          <a:noFill/>
        </p:spPr>
        <p:txBody>
          <a:bodyPr wrap="square" rtlCol="0">
            <a:spAutoFit/>
          </a:bodyPr>
          <a:lstStyle/>
          <a:p>
            <a:r>
              <a:rPr lang="en-US" sz="2800" b="1" dirty="0">
                <a:solidFill>
                  <a:srgbClr val="002060"/>
                </a:solidFill>
                <a:latin typeface="Garamond" panose="02020404030301010803" pitchFamily="18" charset="0"/>
              </a:rPr>
              <a:t>DUTIES OF DATA CONTROLLER AND DATA PROCESSOR CONTINUED ……</a:t>
            </a:r>
          </a:p>
          <a:p>
            <a:endParaRPr lang="en-US" sz="2400" i="1" dirty="0">
              <a:solidFill>
                <a:srgbClr val="002060"/>
              </a:solidFill>
            </a:endParaRPr>
          </a:p>
        </p:txBody>
      </p:sp>
      <p:sp>
        <p:nvSpPr>
          <p:cNvPr id="5" name="TextBox 4">
            <a:extLst>
              <a:ext uri="{FF2B5EF4-FFF2-40B4-BE49-F238E27FC236}">
                <a16:creationId xmlns:a16="http://schemas.microsoft.com/office/drawing/2014/main" id="{579F9E03-F9B9-42CF-89F9-6B76C9CACBA3}"/>
              </a:ext>
            </a:extLst>
          </p:cNvPr>
          <p:cNvSpPr txBox="1"/>
          <p:nvPr/>
        </p:nvSpPr>
        <p:spPr>
          <a:xfrm>
            <a:off x="63610" y="572494"/>
            <a:ext cx="9080390" cy="1082540"/>
          </a:xfrm>
          <a:prstGeom prst="rect">
            <a:avLst/>
          </a:prstGeom>
          <a:noFill/>
        </p:spPr>
        <p:txBody>
          <a:bodyPr wrap="square" rtlCol="0">
            <a:spAutoFit/>
          </a:bodyPr>
          <a:lstStyle/>
          <a:p>
            <a:r>
              <a:rPr lang="en-US" sz="1600" b="1" dirty="0">
                <a:solidFill>
                  <a:srgbClr val="002060"/>
                </a:solidFill>
              </a:rPr>
              <a:t>  </a:t>
            </a:r>
          </a:p>
          <a:p>
            <a:pPr>
              <a:lnSpc>
                <a:spcPct val="107000"/>
              </a:lnSpc>
              <a:spcAft>
                <a:spcPts val="800"/>
              </a:spcAft>
            </a:pPr>
            <a:r>
              <a:rPr lang="en-US" sz="2400" b="1" dirty="0">
                <a:solidFill>
                  <a:srgbClr val="002060"/>
                </a:solidFill>
                <a:latin typeface="Garamond" panose="02020404030301010803" pitchFamily="18" charset="0"/>
              </a:rPr>
              <a:t>Section 50</a:t>
            </a:r>
          </a:p>
          <a:p>
            <a:endParaRPr lang="en-US" sz="1600" b="1" dirty="0">
              <a:solidFill>
                <a:srgbClr val="002060"/>
              </a:solidFill>
            </a:endParaRPr>
          </a:p>
        </p:txBody>
      </p:sp>
      <p:sp>
        <p:nvSpPr>
          <p:cNvPr id="4" name="TextBox 3">
            <a:extLst>
              <a:ext uri="{FF2B5EF4-FFF2-40B4-BE49-F238E27FC236}">
                <a16:creationId xmlns:a16="http://schemas.microsoft.com/office/drawing/2014/main" id="{579F9E03-F9B9-42CF-89F9-6B76C9CACBA3}"/>
              </a:ext>
            </a:extLst>
          </p:cNvPr>
          <p:cNvSpPr txBox="1"/>
          <p:nvPr/>
        </p:nvSpPr>
        <p:spPr>
          <a:xfrm>
            <a:off x="0" y="1323439"/>
            <a:ext cx="9079264" cy="5589033"/>
          </a:xfrm>
          <a:prstGeom prst="rect">
            <a:avLst/>
          </a:prstGeom>
          <a:noFill/>
        </p:spPr>
        <p:txBody>
          <a:bodyPr wrap="square" rtlCol="0">
            <a:spAutoFit/>
          </a:bodyPr>
          <a:lstStyle/>
          <a:p>
            <a:r>
              <a:rPr lang="en-US" sz="2400" dirty="0">
                <a:solidFill>
                  <a:srgbClr val="002060"/>
                </a:solidFill>
                <a:latin typeface="Garamond" panose="02020404030301010803" pitchFamily="18" charset="0"/>
              </a:rPr>
              <a:t>Have </a:t>
            </a:r>
            <a:r>
              <a:rPr lang="en-US" sz="2400" b="1" dirty="0">
                <a:solidFill>
                  <a:srgbClr val="FF0000"/>
                </a:solidFill>
                <a:latin typeface="Garamond" panose="02020404030301010803" pitchFamily="18" charset="0"/>
              </a:rPr>
              <a:t>internal mechanisms </a:t>
            </a:r>
            <a:r>
              <a:rPr lang="en-US" sz="2400" dirty="0">
                <a:solidFill>
                  <a:srgbClr val="002060"/>
                </a:solidFill>
                <a:latin typeface="Garamond" panose="02020404030301010803" pitchFamily="18" charset="0"/>
              </a:rPr>
              <a:t>to ensure compliance with the Act. </a:t>
            </a:r>
          </a:p>
          <a:p>
            <a:r>
              <a:rPr lang="en-US" sz="2400" b="1" dirty="0">
                <a:solidFill>
                  <a:srgbClr val="002060"/>
                </a:solidFill>
                <a:latin typeface="Garamond" panose="02020404030301010803" pitchFamily="18" charset="0"/>
              </a:rPr>
              <a:t>Section 51(1)</a:t>
            </a:r>
          </a:p>
          <a:p>
            <a:r>
              <a:rPr lang="en-US" sz="2400" b="1" dirty="0">
                <a:solidFill>
                  <a:srgbClr val="FF0000"/>
                </a:solidFill>
                <a:latin typeface="Garamond" panose="02020404030301010803" pitchFamily="18" charset="0"/>
              </a:rPr>
              <a:t>Keep data being used for purpose it was collected plus 1 Year unless otherwise prescribed</a:t>
            </a:r>
            <a:r>
              <a:rPr lang="en-US" sz="2400" dirty="0">
                <a:solidFill>
                  <a:srgbClr val="002060"/>
                </a:solidFill>
                <a:latin typeface="Garamond" panose="02020404030301010803" pitchFamily="18" charset="0"/>
              </a:rPr>
              <a:t>.  </a:t>
            </a:r>
          </a:p>
          <a:p>
            <a:r>
              <a:rPr lang="en-US" sz="2400" b="1" dirty="0">
                <a:solidFill>
                  <a:srgbClr val="002060"/>
                </a:solidFill>
                <a:latin typeface="Garamond" panose="02020404030301010803" pitchFamily="18" charset="0"/>
              </a:rPr>
              <a:t>Section 51(2) </a:t>
            </a:r>
            <a:r>
              <a:rPr lang="en-US" sz="2400" dirty="0">
                <a:solidFill>
                  <a:srgbClr val="002060"/>
                </a:solidFill>
                <a:latin typeface="Garamond" panose="02020404030301010803" pitchFamily="18" charset="0"/>
              </a:rPr>
              <a:t>Keep record of - </a:t>
            </a:r>
          </a:p>
          <a:p>
            <a:r>
              <a:rPr lang="en-US" sz="2400" dirty="0">
                <a:solidFill>
                  <a:srgbClr val="002060"/>
                </a:solidFill>
                <a:latin typeface="Garamond" panose="02020404030301010803" pitchFamily="18" charset="0"/>
              </a:rPr>
              <a:t>      (</a:t>
            </a:r>
            <a:r>
              <a:rPr lang="en-US" sz="2400" dirty="0" err="1">
                <a:solidFill>
                  <a:srgbClr val="002060"/>
                </a:solidFill>
                <a:latin typeface="Garamond" panose="02020404030301010803" pitchFamily="18" charset="0"/>
              </a:rPr>
              <a:t>i</a:t>
            </a:r>
            <a:r>
              <a:rPr lang="en-US" sz="2400" dirty="0">
                <a:solidFill>
                  <a:srgbClr val="002060"/>
                </a:solidFill>
                <a:latin typeface="Garamond" panose="02020404030301010803" pitchFamily="18" charset="0"/>
              </a:rPr>
              <a:t>) Processing; </a:t>
            </a:r>
          </a:p>
          <a:p>
            <a:r>
              <a:rPr lang="en-US" sz="2400" dirty="0">
                <a:solidFill>
                  <a:srgbClr val="002060"/>
                </a:solidFill>
                <a:latin typeface="Garamond" panose="02020404030301010803" pitchFamily="18" charset="0"/>
              </a:rPr>
              <a:t>      (ii) Purpose data was collected; </a:t>
            </a:r>
          </a:p>
          <a:p>
            <a:r>
              <a:rPr lang="en-US" sz="2400" dirty="0">
                <a:solidFill>
                  <a:srgbClr val="002060"/>
                </a:solidFill>
                <a:latin typeface="Garamond" panose="02020404030301010803" pitchFamily="18" charset="0"/>
              </a:rPr>
              <a:t>      (ii) Third parties to whom data was disclosed: and </a:t>
            </a:r>
          </a:p>
          <a:p>
            <a:r>
              <a:rPr lang="en-US" sz="2400" dirty="0">
                <a:solidFill>
                  <a:srgbClr val="002060"/>
                </a:solidFill>
                <a:latin typeface="Garamond" panose="02020404030301010803" pitchFamily="18" charset="0"/>
              </a:rPr>
              <a:t>      (iii) when the personal information was disclosed. </a:t>
            </a:r>
          </a:p>
          <a:p>
            <a:endParaRPr lang="en-US" sz="2400" dirty="0">
              <a:solidFill>
                <a:srgbClr val="002060"/>
              </a:solidFill>
              <a:latin typeface="Garamond" panose="02020404030301010803" pitchFamily="18" charset="0"/>
            </a:endParaRPr>
          </a:p>
          <a:p>
            <a:endParaRPr lang="en-US" sz="2400" dirty="0">
              <a:solidFill>
                <a:srgbClr val="002060"/>
              </a:solidFill>
              <a:latin typeface="Garamond" panose="02020404030301010803" pitchFamily="18" charset="0"/>
            </a:endParaRPr>
          </a:p>
          <a:p>
            <a:endParaRPr lang="en-US" sz="2400" dirty="0">
              <a:solidFill>
                <a:srgbClr val="002060"/>
              </a:solidFill>
              <a:latin typeface="Garamond" panose="02020404030301010803" pitchFamily="18" charset="0"/>
            </a:endParaRPr>
          </a:p>
          <a:p>
            <a:endParaRPr lang="en-US" sz="2400" dirty="0">
              <a:solidFill>
                <a:srgbClr val="002060"/>
              </a:solidFill>
              <a:latin typeface="Garamond" panose="02020404030301010803" pitchFamily="18" charset="0"/>
            </a:endParaRPr>
          </a:p>
          <a:p>
            <a:endParaRPr lang="en-US" sz="2400" dirty="0">
              <a:solidFill>
                <a:srgbClr val="002060"/>
              </a:solidFill>
              <a:latin typeface="Garamond" panose="02020404030301010803" pitchFamily="18" charset="0"/>
            </a:endParaRPr>
          </a:p>
          <a:p>
            <a:endParaRPr lang="en-US" sz="2400" dirty="0">
              <a:solidFill>
                <a:srgbClr val="002060"/>
              </a:solidFill>
              <a:latin typeface="Garamond" panose="02020404030301010803" pitchFamily="18" charset="0"/>
            </a:endParaRPr>
          </a:p>
        </p:txBody>
      </p:sp>
      <p:pic>
        <p:nvPicPr>
          <p:cNvPr id="2" name="Picture 1">
            <a:extLst>
              <a:ext uri="{FF2B5EF4-FFF2-40B4-BE49-F238E27FC236}">
                <a16:creationId xmlns:a16="http://schemas.microsoft.com/office/drawing/2014/main" id="{725929A3-EF6C-E894-4B68-5D110A68CF54}"/>
              </a:ext>
            </a:extLst>
          </p:cNvPr>
          <p:cNvPicPr/>
          <p:nvPr/>
        </p:nvPicPr>
        <p:blipFill>
          <a:blip r:embed="rId3"/>
          <a:stretch>
            <a:fillRect/>
          </a:stretch>
        </p:blipFill>
        <p:spPr>
          <a:xfrm>
            <a:off x="7127631" y="359509"/>
            <a:ext cx="1836615" cy="1082540"/>
          </a:xfrm>
          <a:prstGeom prst="rect">
            <a:avLst/>
          </a:prstGeom>
        </p:spPr>
      </p:pic>
    </p:spTree>
    <p:extLst>
      <p:ext uri="{BB962C8B-B14F-4D97-AF65-F5344CB8AC3E}">
        <p14:creationId xmlns:p14="http://schemas.microsoft.com/office/powerpoint/2010/main" val="14985599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0" y="0"/>
            <a:ext cx="9080389" cy="523220"/>
          </a:xfrm>
          <a:prstGeom prst="rect">
            <a:avLst/>
          </a:prstGeom>
          <a:noFill/>
        </p:spPr>
        <p:txBody>
          <a:bodyPr wrap="square" rtlCol="0">
            <a:spAutoFit/>
          </a:bodyPr>
          <a:lstStyle/>
          <a:p>
            <a:r>
              <a:rPr lang="en-US" sz="2800" b="1" dirty="0">
                <a:solidFill>
                  <a:srgbClr val="002060"/>
                </a:solidFill>
                <a:latin typeface="Garamond" panose="02020404030301010803" pitchFamily="18" charset="0"/>
              </a:rPr>
              <a:t> JOINT CONTROLLERS </a:t>
            </a:r>
          </a:p>
        </p:txBody>
      </p:sp>
      <p:sp>
        <p:nvSpPr>
          <p:cNvPr id="5" name="TextBox 4">
            <a:extLst>
              <a:ext uri="{FF2B5EF4-FFF2-40B4-BE49-F238E27FC236}">
                <a16:creationId xmlns:a16="http://schemas.microsoft.com/office/drawing/2014/main" id="{579F9E03-F9B9-42CF-89F9-6B76C9CACBA3}"/>
              </a:ext>
            </a:extLst>
          </p:cNvPr>
          <p:cNvSpPr txBox="1"/>
          <p:nvPr/>
        </p:nvSpPr>
        <p:spPr>
          <a:xfrm>
            <a:off x="285432" y="913073"/>
            <a:ext cx="5596486" cy="475130"/>
          </a:xfrm>
          <a:prstGeom prst="rect">
            <a:avLst/>
          </a:prstGeom>
          <a:noFill/>
        </p:spPr>
        <p:txBody>
          <a:bodyPr wrap="square" rtlCol="0">
            <a:spAutoFit/>
          </a:bodyPr>
          <a:lstStyle/>
          <a:p>
            <a:pPr>
              <a:lnSpc>
                <a:spcPct val="107000"/>
              </a:lnSpc>
              <a:spcAft>
                <a:spcPts val="800"/>
              </a:spcAft>
            </a:pPr>
            <a:r>
              <a:rPr lang="en-US" sz="2400" b="1" dirty="0">
                <a:solidFill>
                  <a:srgbClr val="002060"/>
                </a:solidFill>
                <a:latin typeface="Garamond" panose="02020404030301010803" pitchFamily="18" charset="0"/>
              </a:rPr>
              <a:t>Section 54(1)   </a:t>
            </a:r>
          </a:p>
        </p:txBody>
      </p:sp>
      <p:sp>
        <p:nvSpPr>
          <p:cNvPr id="4" name="TextBox 3">
            <a:extLst>
              <a:ext uri="{FF2B5EF4-FFF2-40B4-BE49-F238E27FC236}">
                <a16:creationId xmlns:a16="http://schemas.microsoft.com/office/drawing/2014/main" id="{579F9E03-F9B9-42CF-89F9-6B76C9CACBA3}"/>
              </a:ext>
            </a:extLst>
          </p:cNvPr>
          <p:cNvSpPr txBox="1"/>
          <p:nvPr/>
        </p:nvSpPr>
        <p:spPr>
          <a:xfrm>
            <a:off x="0" y="1426652"/>
            <a:ext cx="8763673" cy="1938992"/>
          </a:xfrm>
          <a:prstGeom prst="rect">
            <a:avLst/>
          </a:prstGeom>
          <a:noFill/>
        </p:spPr>
        <p:txBody>
          <a:bodyPr wrap="square" rtlCol="0">
            <a:spAutoFit/>
          </a:bodyPr>
          <a:lstStyle/>
          <a:p>
            <a:pPr marL="457200"/>
            <a:r>
              <a:rPr lang="en-US" sz="2400" dirty="0">
                <a:solidFill>
                  <a:srgbClr val="002060"/>
                </a:solidFill>
                <a:latin typeface="Garamond" panose="02020404030301010803" pitchFamily="18" charset="0"/>
              </a:rPr>
              <a:t>Where two or more data controllers jointly determine the purposes and means of processing data, the joint controllers shall </a:t>
            </a:r>
            <a:r>
              <a:rPr lang="en-US" sz="2400" b="1" dirty="0">
                <a:solidFill>
                  <a:srgbClr val="FF0000"/>
                </a:solidFill>
                <a:latin typeface="Garamond" panose="02020404030301010803" pitchFamily="18" charset="0"/>
              </a:rPr>
              <a:t>enter into an agreement which reflects the respective roles and relationships </a:t>
            </a:r>
            <a:r>
              <a:rPr lang="en-US" sz="2400" dirty="0">
                <a:solidFill>
                  <a:srgbClr val="002060"/>
                </a:solidFill>
                <a:latin typeface="Garamond" panose="02020404030301010803" pitchFamily="18" charset="0"/>
              </a:rPr>
              <a:t>of the joint controllers’ as they relate to the data subject. </a:t>
            </a:r>
          </a:p>
        </p:txBody>
      </p:sp>
      <p:pic>
        <p:nvPicPr>
          <p:cNvPr id="2" name="Picture 1">
            <a:extLst>
              <a:ext uri="{FF2B5EF4-FFF2-40B4-BE49-F238E27FC236}">
                <a16:creationId xmlns:a16="http://schemas.microsoft.com/office/drawing/2014/main" id="{00B27FBD-C2AB-5B44-1FDA-1454A1199B23}"/>
              </a:ext>
            </a:extLst>
          </p:cNvPr>
          <p:cNvPicPr/>
          <p:nvPr/>
        </p:nvPicPr>
        <p:blipFill>
          <a:blip r:embed="rId3"/>
          <a:stretch>
            <a:fillRect/>
          </a:stretch>
        </p:blipFill>
        <p:spPr>
          <a:xfrm>
            <a:off x="6713415" y="62523"/>
            <a:ext cx="2430585" cy="1325680"/>
          </a:xfrm>
          <a:prstGeom prst="rect">
            <a:avLst/>
          </a:prstGeom>
        </p:spPr>
      </p:pic>
    </p:spTree>
    <p:extLst>
      <p:ext uri="{BB962C8B-B14F-4D97-AF65-F5344CB8AC3E}">
        <p14:creationId xmlns:p14="http://schemas.microsoft.com/office/powerpoint/2010/main" val="421117757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0" y="95416"/>
            <a:ext cx="9144000" cy="954107"/>
          </a:xfrm>
          <a:prstGeom prst="rect">
            <a:avLst/>
          </a:prstGeom>
          <a:noFill/>
        </p:spPr>
        <p:txBody>
          <a:bodyPr wrap="square" rtlCol="0">
            <a:spAutoFit/>
          </a:bodyPr>
          <a:lstStyle/>
          <a:p>
            <a:r>
              <a:rPr lang="en-US" sz="2800" b="1" dirty="0">
                <a:solidFill>
                  <a:srgbClr val="002060"/>
                </a:solidFill>
                <a:latin typeface="Garamond" panose="02020404030301010803" pitchFamily="18" charset="0"/>
              </a:rPr>
              <a:t>AGREEMENT AND LIABILITY OF JOINT CONTROLLERS </a:t>
            </a:r>
            <a:r>
              <a:rPr lang="en-US" sz="2400" b="1" dirty="0">
                <a:solidFill>
                  <a:srgbClr val="002060"/>
                </a:solidFill>
              </a:rPr>
              <a:t> </a:t>
            </a:r>
            <a:endParaRPr lang="en-US" sz="2400" i="1" dirty="0">
              <a:solidFill>
                <a:srgbClr val="002060"/>
              </a:solidFill>
            </a:endParaRPr>
          </a:p>
        </p:txBody>
      </p:sp>
      <p:sp>
        <p:nvSpPr>
          <p:cNvPr id="5" name="TextBox 4">
            <a:extLst>
              <a:ext uri="{FF2B5EF4-FFF2-40B4-BE49-F238E27FC236}">
                <a16:creationId xmlns:a16="http://schemas.microsoft.com/office/drawing/2014/main" id="{579F9E03-F9B9-42CF-89F9-6B76C9CACBA3}"/>
              </a:ext>
            </a:extLst>
          </p:cNvPr>
          <p:cNvSpPr txBox="1"/>
          <p:nvPr/>
        </p:nvSpPr>
        <p:spPr>
          <a:xfrm>
            <a:off x="762510" y="968732"/>
            <a:ext cx="5596486" cy="475130"/>
          </a:xfrm>
          <a:prstGeom prst="rect">
            <a:avLst/>
          </a:prstGeom>
          <a:noFill/>
        </p:spPr>
        <p:txBody>
          <a:bodyPr wrap="square" rtlCol="0">
            <a:spAutoFit/>
          </a:bodyPr>
          <a:lstStyle/>
          <a:p>
            <a:pPr>
              <a:lnSpc>
                <a:spcPct val="107000"/>
              </a:lnSpc>
              <a:spcAft>
                <a:spcPts val="800"/>
              </a:spcAft>
            </a:pPr>
            <a:r>
              <a:rPr lang="en-US" sz="2400" b="1" dirty="0">
                <a:solidFill>
                  <a:srgbClr val="002060"/>
                </a:solidFill>
                <a:latin typeface="Garamond" panose="02020404030301010803" pitchFamily="18" charset="0"/>
              </a:rPr>
              <a:t>Section 54   </a:t>
            </a:r>
          </a:p>
        </p:txBody>
      </p:sp>
      <p:sp>
        <p:nvSpPr>
          <p:cNvPr id="4" name="TextBox 3">
            <a:extLst>
              <a:ext uri="{FF2B5EF4-FFF2-40B4-BE49-F238E27FC236}">
                <a16:creationId xmlns:a16="http://schemas.microsoft.com/office/drawing/2014/main" id="{579F9E03-F9B9-42CF-89F9-6B76C9CACBA3}"/>
              </a:ext>
            </a:extLst>
          </p:cNvPr>
          <p:cNvSpPr txBox="1"/>
          <p:nvPr/>
        </p:nvSpPr>
        <p:spPr>
          <a:xfrm>
            <a:off x="291312" y="1426652"/>
            <a:ext cx="8472361" cy="3293209"/>
          </a:xfrm>
          <a:prstGeom prst="rect">
            <a:avLst/>
          </a:prstGeom>
          <a:noFill/>
        </p:spPr>
        <p:txBody>
          <a:bodyPr wrap="square" rtlCol="0">
            <a:spAutoFit/>
          </a:bodyPr>
          <a:lstStyle/>
          <a:p>
            <a:pPr marL="457200"/>
            <a:r>
              <a:rPr lang="en-US" sz="2400" dirty="0">
                <a:solidFill>
                  <a:srgbClr val="002060"/>
                </a:solidFill>
                <a:latin typeface="Garamond" panose="02020404030301010803" pitchFamily="18" charset="0"/>
              </a:rPr>
              <a:t>Section 54(2) – Joint Controllers to Avail DS with Copy of Agreement  </a:t>
            </a:r>
          </a:p>
          <a:p>
            <a:pPr marL="457200"/>
            <a:r>
              <a:rPr lang="en-US" sz="2400" dirty="0">
                <a:solidFill>
                  <a:srgbClr val="002060"/>
                </a:solidFill>
                <a:latin typeface="Garamond" panose="02020404030301010803" pitchFamily="18" charset="0"/>
              </a:rPr>
              <a:t>An agreement entered into by joint Controllers shall be made available to the Data Subject.</a:t>
            </a:r>
          </a:p>
          <a:p>
            <a:pPr marL="457200"/>
            <a:endParaRPr lang="en-US" sz="2400" dirty="0">
              <a:solidFill>
                <a:srgbClr val="002060"/>
              </a:solidFill>
              <a:latin typeface="Garamond" panose="02020404030301010803" pitchFamily="18" charset="0"/>
            </a:endParaRPr>
          </a:p>
          <a:p>
            <a:pPr marL="457200"/>
            <a:r>
              <a:rPr lang="en-US" sz="2400" b="1" dirty="0">
                <a:solidFill>
                  <a:srgbClr val="FF0000"/>
                </a:solidFill>
                <a:latin typeface="Garamond" panose="02020404030301010803" pitchFamily="18" charset="0"/>
              </a:rPr>
              <a:t>Section 54(3) – Liability of Joint Controllers </a:t>
            </a:r>
          </a:p>
          <a:p>
            <a:pPr marL="457200"/>
            <a:r>
              <a:rPr lang="en-US" sz="2400" b="1" dirty="0">
                <a:solidFill>
                  <a:srgbClr val="FF0000"/>
                </a:solidFill>
                <a:latin typeface="Garamond" panose="02020404030301010803" pitchFamily="18" charset="0"/>
              </a:rPr>
              <a:t>Joint data controllers shall be jointly and severally liable to the data subject</a:t>
            </a:r>
            <a:r>
              <a:rPr lang="en-US" sz="2400" dirty="0">
                <a:solidFill>
                  <a:srgbClr val="002060"/>
                </a:solidFill>
                <a:latin typeface="Garamond" panose="02020404030301010803" pitchFamily="18" charset="0"/>
              </a:rPr>
              <a:t>. </a:t>
            </a:r>
          </a:p>
          <a:p>
            <a:pPr marL="457200"/>
            <a:endParaRPr lang="en-US" sz="1600" dirty="0">
              <a:solidFill>
                <a:srgbClr val="002060"/>
              </a:solidFill>
            </a:endParaRPr>
          </a:p>
        </p:txBody>
      </p:sp>
      <p:pic>
        <p:nvPicPr>
          <p:cNvPr id="2" name="Picture 1">
            <a:extLst>
              <a:ext uri="{FF2B5EF4-FFF2-40B4-BE49-F238E27FC236}">
                <a16:creationId xmlns:a16="http://schemas.microsoft.com/office/drawing/2014/main" id="{8D88E255-AA28-C09E-3900-C3B4B3C4CF97}"/>
              </a:ext>
            </a:extLst>
          </p:cNvPr>
          <p:cNvPicPr/>
          <p:nvPr/>
        </p:nvPicPr>
        <p:blipFill>
          <a:blip r:embed="rId3"/>
          <a:stretch>
            <a:fillRect/>
          </a:stretch>
        </p:blipFill>
        <p:spPr>
          <a:xfrm>
            <a:off x="7229230" y="79928"/>
            <a:ext cx="1914769" cy="1131458"/>
          </a:xfrm>
          <a:prstGeom prst="rect">
            <a:avLst/>
          </a:prstGeom>
        </p:spPr>
      </p:pic>
    </p:spTree>
    <p:extLst>
      <p:ext uri="{BB962C8B-B14F-4D97-AF65-F5344CB8AC3E}">
        <p14:creationId xmlns:p14="http://schemas.microsoft.com/office/powerpoint/2010/main" val="18693074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615910" y="198926"/>
            <a:ext cx="8868871" cy="523220"/>
          </a:xfrm>
          <a:prstGeom prst="rect">
            <a:avLst/>
          </a:prstGeom>
          <a:noFill/>
        </p:spPr>
        <p:txBody>
          <a:bodyPr wrap="square" rtlCol="0">
            <a:spAutoFit/>
          </a:bodyPr>
          <a:lstStyle/>
          <a:p>
            <a:r>
              <a:rPr lang="en-US" sz="2800" b="1" dirty="0">
                <a:solidFill>
                  <a:srgbClr val="002060"/>
                </a:solidFill>
                <a:latin typeface="Garamond" panose="02020404030301010803" pitchFamily="18" charset="0"/>
              </a:rPr>
              <a:t>SANCTION FOR BREACH </a:t>
            </a:r>
          </a:p>
        </p:txBody>
      </p:sp>
      <p:sp>
        <p:nvSpPr>
          <p:cNvPr id="5" name="TextBox 4">
            <a:extLst>
              <a:ext uri="{FF2B5EF4-FFF2-40B4-BE49-F238E27FC236}">
                <a16:creationId xmlns:a16="http://schemas.microsoft.com/office/drawing/2014/main" id="{579F9E03-F9B9-42CF-89F9-6B76C9CACBA3}"/>
              </a:ext>
            </a:extLst>
          </p:cNvPr>
          <p:cNvSpPr txBox="1"/>
          <p:nvPr/>
        </p:nvSpPr>
        <p:spPr>
          <a:xfrm>
            <a:off x="397565" y="722146"/>
            <a:ext cx="6017090" cy="487506"/>
          </a:xfrm>
          <a:prstGeom prst="rect">
            <a:avLst/>
          </a:prstGeom>
          <a:noFill/>
        </p:spPr>
        <p:txBody>
          <a:bodyPr wrap="square" rtlCol="0">
            <a:spAutoFit/>
          </a:bodyPr>
          <a:lstStyle/>
          <a:p>
            <a:pPr>
              <a:lnSpc>
                <a:spcPct val="107000"/>
              </a:lnSpc>
              <a:spcAft>
                <a:spcPts val="800"/>
              </a:spcAft>
            </a:pPr>
            <a:r>
              <a:rPr lang="en-US" sz="2400" b="1" dirty="0">
                <a:solidFill>
                  <a:srgbClr val="002060"/>
                </a:solidFill>
                <a:latin typeface="Garamond" panose="02020404030301010803" pitchFamily="18" charset="0"/>
              </a:rPr>
              <a:t>Section 55  </a:t>
            </a:r>
          </a:p>
        </p:txBody>
      </p:sp>
      <p:sp>
        <p:nvSpPr>
          <p:cNvPr id="4" name="TextBox 3">
            <a:extLst>
              <a:ext uri="{FF2B5EF4-FFF2-40B4-BE49-F238E27FC236}">
                <a16:creationId xmlns:a16="http://schemas.microsoft.com/office/drawing/2014/main" id="{579F9E03-F9B9-42CF-89F9-6B76C9CACBA3}"/>
              </a:ext>
            </a:extLst>
          </p:cNvPr>
          <p:cNvSpPr txBox="1"/>
          <p:nvPr/>
        </p:nvSpPr>
        <p:spPr>
          <a:xfrm>
            <a:off x="0" y="1426652"/>
            <a:ext cx="8763673" cy="2677656"/>
          </a:xfrm>
          <a:prstGeom prst="rect">
            <a:avLst/>
          </a:prstGeom>
          <a:noFill/>
        </p:spPr>
        <p:txBody>
          <a:bodyPr wrap="square" rtlCol="0">
            <a:spAutoFit/>
          </a:bodyPr>
          <a:lstStyle/>
          <a:p>
            <a:pPr marL="457200"/>
            <a:r>
              <a:rPr lang="en-US" sz="2400" b="1" dirty="0">
                <a:solidFill>
                  <a:srgbClr val="002060"/>
                </a:solidFill>
                <a:latin typeface="Garamond" panose="02020404030301010803" pitchFamily="18" charset="0"/>
              </a:rPr>
              <a:t>Section 55(1) </a:t>
            </a:r>
            <a:r>
              <a:rPr lang="en-US" sz="2400" dirty="0">
                <a:solidFill>
                  <a:srgbClr val="002060"/>
                </a:solidFill>
                <a:latin typeface="Garamond" panose="02020404030301010803" pitchFamily="18" charset="0"/>
              </a:rPr>
              <a:t>- Sanction for Breach by Body Corporate  </a:t>
            </a:r>
          </a:p>
          <a:p>
            <a:pPr marL="457200"/>
            <a:r>
              <a:rPr lang="en-US" sz="2400" dirty="0">
                <a:solidFill>
                  <a:srgbClr val="002060"/>
                </a:solidFill>
                <a:latin typeface="Garamond" panose="02020404030301010803" pitchFamily="18" charset="0"/>
              </a:rPr>
              <a:t>Body corporate liable to </a:t>
            </a:r>
            <a:r>
              <a:rPr lang="en-US" sz="2400" b="1" dirty="0">
                <a:solidFill>
                  <a:srgbClr val="FF0000"/>
                </a:solidFill>
                <a:latin typeface="Garamond" panose="02020404030301010803" pitchFamily="18" charset="0"/>
              </a:rPr>
              <a:t>2% of Annual Turnover </a:t>
            </a:r>
            <a:r>
              <a:rPr lang="en-US" sz="2400" dirty="0">
                <a:solidFill>
                  <a:srgbClr val="002060"/>
                </a:solidFill>
                <a:latin typeface="Garamond" panose="02020404030301010803" pitchFamily="18" charset="0"/>
              </a:rPr>
              <a:t>of preceding financial year or 2 Million penalty units, whichever is higher.</a:t>
            </a:r>
          </a:p>
          <a:p>
            <a:pPr marL="457200"/>
            <a:endParaRPr lang="en-US" sz="2400" dirty="0">
              <a:solidFill>
                <a:srgbClr val="002060"/>
              </a:solidFill>
              <a:latin typeface="Garamond" panose="02020404030301010803" pitchFamily="18" charset="0"/>
            </a:endParaRPr>
          </a:p>
          <a:p>
            <a:pPr marL="457200"/>
            <a:r>
              <a:rPr lang="en-US" sz="2400" b="1" dirty="0">
                <a:solidFill>
                  <a:srgbClr val="002060"/>
                </a:solidFill>
                <a:latin typeface="Garamond" panose="02020404030301010803" pitchFamily="18" charset="0"/>
              </a:rPr>
              <a:t>Section 55(2) </a:t>
            </a:r>
            <a:r>
              <a:rPr lang="en-US" sz="2400" dirty="0">
                <a:solidFill>
                  <a:srgbClr val="002060"/>
                </a:solidFill>
                <a:latin typeface="Garamond" panose="02020404030301010803" pitchFamily="18" charset="0"/>
              </a:rPr>
              <a:t>- Sanction for Breach by natural person</a:t>
            </a:r>
          </a:p>
          <a:p>
            <a:pPr marL="457200"/>
            <a:r>
              <a:rPr lang="en-US" sz="2400" dirty="0">
                <a:solidFill>
                  <a:srgbClr val="002060"/>
                </a:solidFill>
                <a:latin typeface="Garamond" panose="02020404030301010803" pitchFamily="18" charset="0"/>
              </a:rPr>
              <a:t>Natural person liable to fine not exceeding </a:t>
            </a:r>
            <a:r>
              <a:rPr lang="en-US" sz="2400" b="1" dirty="0">
                <a:solidFill>
                  <a:srgbClr val="FF0000"/>
                </a:solidFill>
                <a:latin typeface="Garamond" panose="02020404030301010803" pitchFamily="18" charset="0"/>
              </a:rPr>
              <a:t>1 Million Penalty Units </a:t>
            </a:r>
            <a:r>
              <a:rPr lang="en-US" sz="2400" dirty="0">
                <a:solidFill>
                  <a:srgbClr val="002060"/>
                </a:solidFill>
                <a:latin typeface="Garamond" panose="02020404030301010803" pitchFamily="18" charset="0"/>
              </a:rPr>
              <a:t>or to </a:t>
            </a:r>
            <a:r>
              <a:rPr lang="en-US" sz="2400" b="1" dirty="0">
                <a:solidFill>
                  <a:srgbClr val="FF0000"/>
                </a:solidFill>
                <a:latin typeface="Garamond" panose="02020404030301010803" pitchFamily="18" charset="0"/>
              </a:rPr>
              <a:t>imprisonment</a:t>
            </a:r>
            <a:r>
              <a:rPr lang="en-US" sz="2400" dirty="0">
                <a:solidFill>
                  <a:srgbClr val="002060"/>
                </a:solidFill>
                <a:latin typeface="Garamond" panose="02020404030301010803" pitchFamily="18" charset="0"/>
              </a:rPr>
              <a:t> for no more than </a:t>
            </a:r>
            <a:r>
              <a:rPr lang="en-US" sz="2400" dirty="0">
                <a:solidFill>
                  <a:srgbClr val="FF0000"/>
                </a:solidFill>
                <a:latin typeface="Garamond" panose="02020404030301010803" pitchFamily="18" charset="0"/>
              </a:rPr>
              <a:t>10 years or both</a:t>
            </a:r>
            <a:r>
              <a:rPr lang="en-US" sz="2400" dirty="0">
                <a:solidFill>
                  <a:srgbClr val="002060"/>
                </a:solidFill>
                <a:latin typeface="Garamond" panose="02020404030301010803" pitchFamily="18" charset="0"/>
              </a:rPr>
              <a:t>. </a:t>
            </a:r>
          </a:p>
        </p:txBody>
      </p:sp>
      <p:pic>
        <p:nvPicPr>
          <p:cNvPr id="2" name="Picture 1">
            <a:extLst>
              <a:ext uri="{FF2B5EF4-FFF2-40B4-BE49-F238E27FC236}">
                <a16:creationId xmlns:a16="http://schemas.microsoft.com/office/drawing/2014/main" id="{680AB256-AB3B-1700-E8DF-9F775DEEE2A8}"/>
              </a:ext>
            </a:extLst>
          </p:cNvPr>
          <p:cNvPicPr/>
          <p:nvPr/>
        </p:nvPicPr>
        <p:blipFill>
          <a:blip r:embed="rId3"/>
          <a:stretch>
            <a:fillRect/>
          </a:stretch>
        </p:blipFill>
        <p:spPr>
          <a:xfrm>
            <a:off x="7096369" y="-3697"/>
            <a:ext cx="2047631" cy="1213349"/>
          </a:xfrm>
          <a:prstGeom prst="rect">
            <a:avLst/>
          </a:prstGeom>
        </p:spPr>
      </p:pic>
    </p:spTree>
    <p:extLst>
      <p:ext uri="{BB962C8B-B14F-4D97-AF65-F5344CB8AC3E}">
        <p14:creationId xmlns:p14="http://schemas.microsoft.com/office/powerpoint/2010/main" val="1955262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210393" y="357952"/>
            <a:ext cx="8868871" cy="523220"/>
          </a:xfrm>
          <a:prstGeom prst="rect">
            <a:avLst/>
          </a:prstGeom>
          <a:noFill/>
        </p:spPr>
        <p:txBody>
          <a:bodyPr wrap="square" rtlCol="0">
            <a:spAutoFit/>
          </a:bodyPr>
          <a:lstStyle/>
          <a:p>
            <a:r>
              <a:rPr lang="en-US" sz="2800" b="1" dirty="0">
                <a:solidFill>
                  <a:srgbClr val="002060"/>
                </a:solidFill>
                <a:latin typeface="Garamond" panose="02020404030301010803" pitchFamily="18" charset="0"/>
              </a:rPr>
              <a:t>NOTIFICATION OF 3RD PARTY AGREEMENTS </a:t>
            </a:r>
            <a:endParaRPr lang="en-US" sz="2400" i="1" dirty="0">
              <a:solidFill>
                <a:srgbClr val="002060"/>
              </a:solidFill>
            </a:endParaRPr>
          </a:p>
        </p:txBody>
      </p:sp>
      <p:sp>
        <p:nvSpPr>
          <p:cNvPr id="5" name="TextBox 4">
            <a:extLst>
              <a:ext uri="{FF2B5EF4-FFF2-40B4-BE49-F238E27FC236}">
                <a16:creationId xmlns:a16="http://schemas.microsoft.com/office/drawing/2014/main" id="{579F9E03-F9B9-42CF-89F9-6B76C9CACBA3}"/>
              </a:ext>
            </a:extLst>
          </p:cNvPr>
          <p:cNvSpPr txBox="1"/>
          <p:nvPr/>
        </p:nvSpPr>
        <p:spPr>
          <a:xfrm>
            <a:off x="818169" y="984635"/>
            <a:ext cx="5596486" cy="487506"/>
          </a:xfrm>
          <a:prstGeom prst="rect">
            <a:avLst/>
          </a:prstGeom>
          <a:noFill/>
        </p:spPr>
        <p:txBody>
          <a:bodyPr wrap="square" rtlCol="0">
            <a:spAutoFit/>
          </a:bodyPr>
          <a:lstStyle/>
          <a:p>
            <a:pPr>
              <a:lnSpc>
                <a:spcPct val="107000"/>
              </a:lnSpc>
              <a:spcAft>
                <a:spcPts val="800"/>
              </a:spcAft>
            </a:pPr>
            <a:r>
              <a:rPr lang="en-US" sz="2400" b="1" dirty="0">
                <a:solidFill>
                  <a:srgbClr val="002060"/>
                </a:solidFill>
                <a:latin typeface="Garamond" panose="02020404030301010803" pitchFamily="18" charset="0"/>
              </a:rPr>
              <a:t>Section 57  </a:t>
            </a:r>
          </a:p>
        </p:txBody>
      </p:sp>
      <p:sp>
        <p:nvSpPr>
          <p:cNvPr id="4" name="TextBox 3">
            <a:extLst>
              <a:ext uri="{FF2B5EF4-FFF2-40B4-BE49-F238E27FC236}">
                <a16:creationId xmlns:a16="http://schemas.microsoft.com/office/drawing/2014/main" id="{579F9E03-F9B9-42CF-89F9-6B76C9CACBA3}"/>
              </a:ext>
            </a:extLst>
          </p:cNvPr>
          <p:cNvSpPr txBox="1"/>
          <p:nvPr/>
        </p:nvSpPr>
        <p:spPr>
          <a:xfrm>
            <a:off x="0" y="1426652"/>
            <a:ext cx="8763673" cy="1815882"/>
          </a:xfrm>
          <a:prstGeom prst="rect">
            <a:avLst/>
          </a:prstGeom>
          <a:noFill/>
        </p:spPr>
        <p:txBody>
          <a:bodyPr wrap="square" rtlCol="0">
            <a:spAutoFit/>
          </a:bodyPr>
          <a:lstStyle/>
          <a:p>
            <a:pPr marL="457200"/>
            <a:endParaRPr lang="en-US" sz="2800" dirty="0">
              <a:solidFill>
                <a:srgbClr val="002060"/>
              </a:solidFill>
              <a:latin typeface="Garamond" panose="02020404030301010803" pitchFamily="18" charset="0"/>
            </a:endParaRPr>
          </a:p>
          <a:p>
            <a:pPr marL="457200"/>
            <a:r>
              <a:rPr lang="en-US" sz="2800" dirty="0">
                <a:solidFill>
                  <a:srgbClr val="002060"/>
                </a:solidFill>
                <a:latin typeface="Garamond" panose="02020404030301010803" pitchFamily="18" charset="0"/>
              </a:rPr>
              <a:t>A data controller or data processor shall </a:t>
            </a:r>
            <a:r>
              <a:rPr lang="en-US" sz="2800" b="1" dirty="0">
                <a:solidFill>
                  <a:srgbClr val="FF0000"/>
                </a:solidFill>
                <a:latin typeface="Garamond" panose="02020404030301010803" pitchFamily="18" charset="0"/>
              </a:rPr>
              <a:t>notify the Data</a:t>
            </a:r>
          </a:p>
          <a:p>
            <a:pPr marL="457200"/>
            <a:r>
              <a:rPr lang="en-US" sz="2800" b="1" dirty="0">
                <a:solidFill>
                  <a:srgbClr val="FF0000"/>
                </a:solidFill>
                <a:latin typeface="Garamond" panose="02020404030301010803" pitchFamily="18" charset="0"/>
              </a:rPr>
              <a:t>Protection Commissioner of any 3rd party agreement </a:t>
            </a:r>
            <a:r>
              <a:rPr lang="en-US" sz="2800" dirty="0">
                <a:solidFill>
                  <a:srgbClr val="002060"/>
                </a:solidFill>
                <a:latin typeface="Garamond" panose="02020404030301010803" pitchFamily="18" charset="0"/>
              </a:rPr>
              <a:t>allowing 3rd party to </a:t>
            </a:r>
            <a:r>
              <a:rPr lang="en-US" sz="2800" b="1" dirty="0">
                <a:solidFill>
                  <a:srgbClr val="FF0000"/>
                </a:solidFill>
                <a:latin typeface="Garamond" panose="02020404030301010803" pitchFamily="18" charset="0"/>
              </a:rPr>
              <a:t>trade on profile of Data Subject.</a:t>
            </a:r>
          </a:p>
        </p:txBody>
      </p:sp>
      <p:pic>
        <p:nvPicPr>
          <p:cNvPr id="2" name="Picture 1">
            <a:extLst>
              <a:ext uri="{FF2B5EF4-FFF2-40B4-BE49-F238E27FC236}">
                <a16:creationId xmlns:a16="http://schemas.microsoft.com/office/drawing/2014/main" id="{7E281E9B-28E0-350B-6C0F-177121CA41DE}"/>
              </a:ext>
            </a:extLst>
          </p:cNvPr>
          <p:cNvPicPr/>
          <p:nvPr/>
        </p:nvPicPr>
        <p:blipFill>
          <a:blip r:embed="rId3"/>
          <a:stretch>
            <a:fillRect/>
          </a:stretch>
        </p:blipFill>
        <p:spPr>
          <a:xfrm>
            <a:off x="7232823" y="781538"/>
            <a:ext cx="1752149" cy="1125416"/>
          </a:xfrm>
          <a:prstGeom prst="rect">
            <a:avLst/>
          </a:prstGeom>
        </p:spPr>
      </p:pic>
    </p:spTree>
    <p:extLst>
      <p:ext uri="{BB962C8B-B14F-4D97-AF65-F5344CB8AC3E}">
        <p14:creationId xmlns:p14="http://schemas.microsoft.com/office/powerpoint/2010/main" val="38643639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210393" y="357952"/>
            <a:ext cx="8868871" cy="954107"/>
          </a:xfrm>
          <a:prstGeom prst="rect">
            <a:avLst/>
          </a:prstGeom>
          <a:noFill/>
        </p:spPr>
        <p:txBody>
          <a:bodyPr wrap="square" rtlCol="0">
            <a:spAutoFit/>
          </a:bodyPr>
          <a:lstStyle/>
          <a:p>
            <a:pPr algn="ctr"/>
            <a:r>
              <a:rPr lang="en-US" sz="2800" b="1" dirty="0">
                <a:solidFill>
                  <a:srgbClr val="002060"/>
                </a:solidFill>
                <a:latin typeface="Garamond" panose="02020404030301010803" pitchFamily="18" charset="0"/>
              </a:rPr>
              <a:t>PART IX </a:t>
            </a:r>
          </a:p>
          <a:p>
            <a:pPr algn="ctr"/>
            <a:r>
              <a:rPr lang="en-US" sz="2800" b="1" dirty="0">
                <a:solidFill>
                  <a:srgbClr val="002060"/>
                </a:solidFill>
                <a:latin typeface="Garamond" panose="02020404030301010803" pitchFamily="18" charset="0"/>
              </a:rPr>
              <a:t>RIGHTS OF THE DATA SUBJECT</a:t>
            </a:r>
          </a:p>
        </p:txBody>
      </p:sp>
      <p:sp>
        <p:nvSpPr>
          <p:cNvPr id="5" name="TextBox 4">
            <a:extLst>
              <a:ext uri="{FF2B5EF4-FFF2-40B4-BE49-F238E27FC236}">
                <a16:creationId xmlns:a16="http://schemas.microsoft.com/office/drawing/2014/main" id="{579F9E03-F9B9-42CF-89F9-6B76C9CACBA3}"/>
              </a:ext>
            </a:extLst>
          </p:cNvPr>
          <p:cNvSpPr txBox="1"/>
          <p:nvPr/>
        </p:nvSpPr>
        <p:spPr>
          <a:xfrm>
            <a:off x="818169" y="984635"/>
            <a:ext cx="5596486" cy="338554"/>
          </a:xfrm>
          <a:prstGeom prst="rect">
            <a:avLst/>
          </a:prstGeom>
          <a:noFill/>
        </p:spPr>
        <p:txBody>
          <a:bodyPr wrap="square" rtlCol="0">
            <a:spAutoFit/>
          </a:bodyPr>
          <a:lstStyle/>
          <a:p>
            <a:r>
              <a:rPr lang="en-US" sz="1600" b="1" dirty="0">
                <a:solidFill>
                  <a:srgbClr val="002060"/>
                </a:solidFill>
              </a:rPr>
              <a:t>  </a:t>
            </a:r>
          </a:p>
        </p:txBody>
      </p:sp>
      <p:sp>
        <p:nvSpPr>
          <p:cNvPr id="4" name="TextBox 3">
            <a:extLst>
              <a:ext uri="{FF2B5EF4-FFF2-40B4-BE49-F238E27FC236}">
                <a16:creationId xmlns:a16="http://schemas.microsoft.com/office/drawing/2014/main" id="{579F9E03-F9B9-42CF-89F9-6B76C9CACBA3}"/>
              </a:ext>
            </a:extLst>
          </p:cNvPr>
          <p:cNvSpPr txBox="1"/>
          <p:nvPr/>
        </p:nvSpPr>
        <p:spPr>
          <a:xfrm>
            <a:off x="291312" y="1426652"/>
            <a:ext cx="8472361" cy="685124"/>
          </a:xfrm>
          <a:prstGeom prst="rect">
            <a:avLst/>
          </a:prstGeom>
          <a:noFill/>
        </p:spPr>
        <p:txBody>
          <a:bodyPr wrap="square" rtlCol="0">
            <a:spAutoFit/>
          </a:bodyPr>
          <a:lstStyle/>
          <a:p>
            <a:pPr algn="ctr">
              <a:lnSpc>
                <a:spcPct val="107000"/>
              </a:lnSpc>
              <a:spcAft>
                <a:spcPts val="800"/>
              </a:spcAft>
            </a:pPr>
            <a:r>
              <a:rPr lang="en-US" sz="3600" b="1" dirty="0">
                <a:solidFill>
                  <a:srgbClr val="002060"/>
                </a:solidFill>
                <a:latin typeface="Garamond" panose="02020404030301010803" pitchFamily="18" charset="0"/>
              </a:rPr>
              <a:t>Sections 58 – 69 </a:t>
            </a:r>
          </a:p>
        </p:txBody>
      </p:sp>
      <p:pic>
        <p:nvPicPr>
          <p:cNvPr id="2" name="Picture 1">
            <a:extLst>
              <a:ext uri="{FF2B5EF4-FFF2-40B4-BE49-F238E27FC236}">
                <a16:creationId xmlns:a16="http://schemas.microsoft.com/office/drawing/2014/main" id="{54944C5A-0F14-5ABB-02A1-FAAC10E7888A}"/>
              </a:ext>
            </a:extLst>
          </p:cNvPr>
          <p:cNvPicPr/>
          <p:nvPr/>
        </p:nvPicPr>
        <p:blipFill>
          <a:blip r:embed="rId3"/>
          <a:stretch>
            <a:fillRect/>
          </a:stretch>
        </p:blipFill>
        <p:spPr>
          <a:xfrm>
            <a:off x="2954216" y="2441663"/>
            <a:ext cx="3829538" cy="2067814"/>
          </a:xfrm>
          <a:prstGeom prst="rect">
            <a:avLst/>
          </a:prstGeom>
        </p:spPr>
      </p:pic>
    </p:spTree>
    <p:extLst>
      <p:ext uri="{BB962C8B-B14F-4D97-AF65-F5344CB8AC3E}">
        <p14:creationId xmlns:p14="http://schemas.microsoft.com/office/powerpoint/2010/main" val="35596857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210393" y="357952"/>
            <a:ext cx="8868871" cy="523220"/>
          </a:xfrm>
          <a:prstGeom prst="rect">
            <a:avLst/>
          </a:prstGeom>
          <a:noFill/>
        </p:spPr>
        <p:txBody>
          <a:bodyPr wrap="square" rtlCol="0">
            <a:spAutoFit/>
          </a:bodyPr>
          <a:lstStyle/>
          <a:p>
            <a:r>
              <a:rPr lang="en-US" sz="2800" b="1" dirty="0">
                <a:solidFill>
                  <a:srgbClr val="002060"/>
                </a:solidFill>
                <a:latin typeface="Garamond" panose="02020404030301010803" pitchFamily="18" charset="0"/>
              </a:rPr>
              <a:t>RIGHTS OF DATA SUBJECT</a:t>
            </a:r>
          </a:p>
        </p:txBody>
      </p:sp>
      <p:sp>
        <p:nvSpPr>
          <p:cNvPr id="5" name="TextBox 4">
            <a:extLst>
              <a:ext uri="{FF2B5EF4-FFF2-40B4-BE49-F238E27FC236}">
                <a16:creationId xmlns:a16="http://schemas.microsoft.com/office/drawing/2014/main" id="{579F9E03-F9B9-42CF-89F9-6B76C9CACBA3}"/>
              </a:ext>
            </a:extLst>
          </p:cNvPr>
          <p:cNvSpPr txBox="1"/>
          <p:nvPr/>
        </p:nvSpPr>
        <p:spPr>
          <a:xfrm>
            <a:off x="818169" y="984635"/>
            <a:ext cx="5596486" cy="487506"/>
          </a:xfrm>
          <a:prstGeom prst="rect">
            <a:avLst/>
          </a:prstGeom>
          <a:noFill/>
        </p:spPr>
        <p:txBody>
          <a:bodyPr wrap="square" rtlCol="0">
            <a:spAutoFit/>
          </a:bodyPr>
          <a:lstStyle/>
          <a:p>
            <a:pPr>
              <a:lnSpc>
                <a:spcPct val="107000"/>
              </a:lnSpc>
              <a:spcAft>
                <a:spcPts val="800"/>
              </a:spcAft>
            </a:pPr>
            <a:r>
              <a:rPr lang="en-US" sz="2400" b="1" dirty="0">
                <a:solidFill>
                  <a:srgbClr val="002060"/>
                </a:solidFill>
                <a:latin typeface="Garamond" panose="02020404030301010803" pitchFamily="18" charset="0"/>
              </a:rPr>
              <a:t>Section 58 (1)and (2)  </a:t>
            </a:r>
          </a:p>
        </p:txBody>
      </p:sp>
      <p:sp>
        <p:nvSpPr>
          <p:cNvPr id="4" name="TextBox 3">
            <a:extLst>
              <a:ext uri="{FF2B5EF4-FFF2-40B4-BE49-F238E27FC236}">
                <a16:creationId xmlns:a16="http://schemas.microsoft.com/office/drawing/2014/main" id="{579F9E03-F9B9-42CF-89F9-6B76C9CACBA3}"/>
              </a:ext>
            </a:extLst>
          </p:cNvPr>
          <p:cNvSpPr txBox="1"/>
          <p:nvPr/>
        </p:nvSpPr>
        <p:spPr>
          <a:xfrm>
            <a:off x="291312" y="1426652"/>
            <a:ext cx="8472361" cy="3108543"/>
          </a:xfrm>
          <a:prstGeom prst="rect">
            <a:avLst/>
          </a:prstGeom>
          <a:noFill/>
        </p:spPr>
        <p:txBody>
          <a:bodyPr wrap="square" rtlCol="0">
            <a:spAutoFit/>
          </a:bodyPr>
          <a:lstStyle/>
          <a:p>
            <a:pPr marL="457200"/>
            <a:r>
              <a:rPr lang="en-US" sz="2800" dirty="0">
                <a:solidFill>
                  <a:srgbClr val="002060"/>
                </a:solidFill>
                <a:latin typeface="Garamond" panose="02020404030301010803" pitchFamily="18" charset="0"/>
              </a:rPr>
              <a:t>Right of </a:t>
            </a:r>
            <a:r>
              <a:rPr lang="en-US" sz="2800" b="1" dirty="0">
                <a:solidFill>
                  <a:srgbClr val="FF0000"/>
                </a:solidFill>
                <a:latin typeface="Garamond" panose="02020404030301010803" pitchFamily="18" charset="0"/>
              </a:rPr>
              <a:t>access and notification </a:t>
            </a:r>
            <a:r>
              <a:rPr lang="en-US" sz="2800" dirty="0">
                <a:solidFill>
                  <a:srgbClr val="002060"/>
                </a:solidFill>
                <a:latin typeface="Garamond" panose="02020404030301010803" pitchFamily="18" charset="0"/>
              </a:rPr>
              <a:t>such as </a:t>
            </a:r>
          </a:p>
          <a:p>
            <a:pPr marL="971550" indent="-514350">
              <a:buAutoNum type="alphaLcParenBoth"/>
            </a:pPr>
            <a:r>
              <a:rPr lang="en-US" sz="2800" dirty="0">
                <a:solidFill>
                  <a:srgbClr val="002060"/>
                </a:solidFill>
                <a:latin typeface="Garamond" panose="02020404030301010803" pitchFamily="18" charset="0"/>
              </a:rPr>
              <a:t>Is my personal data being process?</a:t>
            </a:r>
          </a:p>
          <a:p>
            <a:pPr marL="971550" indent="-514350">
              <a:buAutoNum type="alphaLcParenBoth"/>
            </a:pPr>
            <a:r>
              <a:rPr lang="en-US" sz="2800" dirty="0">
                <a:solidFill>
                  <a:srgbClr val="002060"/>
                </a:solidFill>
                <a:latin typeface="Garamond" panose="02020404030301010803" pitchFamily="18" charset="0"/>
              </a:rPr>
              <a:t>What purpose is my data being processed? </a:t>
            </a:r>
          </a:p>
          <a:p>
            <a:pPr marL="971550" indent="-514350">
              <a:buAutoNum type="alphaLcParenBoth"/>
            </a:pPr>
            <a:r>
              <a:rPr lang="en-US" sz="2800" dirty="0">
                <a:solidFill>
                  <a:srgbClr val="002060"/>
                </a:solidFill>
                <a:latin typeface="Garamond" panose="02020404030301010803" pitchFamily="18" charset="0"/>
              </a:rPr>
              <a:t>To whom has my information divulged?</a:t>
            </a:r>
          </a:p>
          <a:p>
            <a:pPr marL="971550" indent="-514350">
              <a:buAutoNum type="alphaLcParenBoth"/>
            </a:pPr>
            <a:r>
              <a:rPr lang="en-US" sz="2800" dirty="0">
                <a:solidFill>
                  <a:srgbClr val="002060"/>
                </a:solidFill>
                <a:latin typeface="Garamond" panose="02020404030301010803" pitchFamily="18" charset="0"/>
              </a:rPr>
              <a:t>For how long will my data be processed?</a:t>
            </a:r>
          </a:p>
          <a:p>
            <a:pPr marL="971550" indent="-514350">
              <a:buAutoNum type="alphaLcParenBoth"/>
            </a:pPr>
            <a:r>
              <a:rPr lang="en-US" sz="2800" dirty="0">
                <a:solidFill>
                  <a:srgbClr val="002060"/>
                </a:solidFill>
                <a:latin typeface="Garamond" panose="02020404030301010803" pitchFamily="18" charset="0"/>
              </a:rPr>
              <a:t>What basic logic is used in automated processing </a:t>
            </a:r>
          </a:p>
          <a:p>
            <a:pPr marL="457200"/>
            <a:endParaRPr lang="en-US" sz="2800" dirty="0">
              <a:solidFill>
                <a:srgbClr val="002060"/>
              </a:solidFill>
              <a:latin typeface="Garamond" panose="02020404030301010803" pitchFamily="18" charset="0"/>
            </a:endParaRPr>
          </a:p>
        </p:txBody>
      </p:sp>
      <p:pic>
        <p:nvPicPr>
          <p:cNvPr id="2" name="Picture 1">
            <a:extLst>
              <a:ext uri="{FF2B5EF4-FFF2-40B4-BE49-F238E27FC236}">
                <a16:creationId xmlns:a16="http://schemas.microsoft.com/office/drawing/2014/main" id="{83A8D481-7B58-0675-2819-46F14310B108}"/>
              </a:ext>
            </a:extLst>
          </p:cNvPr>
          <p:cNvPicPr/>
          <p:nvPr/>
        </p:nvPicPr>
        <p:blipFill>
          <a:blip r:embed="rId3"/>
          <a:stretch>
            <a:fillRect/>
          </a:stretch>
        </p:blipFill>
        <p:spPr>
          <a:xfrm>
            <a:off x="6666523" y="62524"/>
            <a:ext cx="2267084" cy="1475552"/>
          </a:xfrm>
          <a:prstGeom prst="rect">
            <a:avLst/>
          </a:prstGeom>
        </p:spPr>
      </p:pic>
    </p:spTree>
    <p:extLst>
      <p:ext uri="{BB962C8B-B14F-4D97-AF65-F5344CB8AC3E}">
        <p14:creationId xmlns:p14="http://schemas.microsoft.com/office/powerpoint/2010/main" val="10005078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0" y="0"/>
            <a:ext cx="9079265" cy="1754326"/>
          </a:xfrm>
          <a:prstGeom prst="rect">
            <a:avLst/>
          </a:prstGeom>
          <a:noFill/>
        </p:spPr>
        <p:txBody>
          <a:bodyPr wrap="square" rtlCol="0">
            <a:spAutoFit/>
          </a:bodyPr>
          <a:lstStyle/>
          <a:p>
            <a:r>
              <a:rPr lang="en-US" sz="2800" b="1" dirty="0">
                <a:solidFill>
                  <a:srgbClr val="002060"/>
                </a:solidFill>
                <a:latin typeface="Garamond" panose="02020404030301010803" pitchFamily="18" charset="0"/>
              </a:rPr>
              <a:t>RIGHT OF ACCESS &amp;  DELAY IN INFORMING DATA SUBJECT OF PROCESSING FOR RESEARCH   </a:t>
            </a:r>
          </a:p>
          <a:p>
            <a:r>
              <a:rPr lang="en-US" sz="2800" b="1" dirty="0">
                <a:solidFill>
                  <a:srgbClr val="002060"/>
                </a:solidFill>
                <a:latin typeface="Garamond" panose="02020404030301010803" pitchFamily="18" charset="0"/>
              </a:rPr>
              <a:t>Section 58</a:t>
            </a:r>
          </a:p>
          <a:p>
            <a:endParaRPr lang="en-US" sz="2400" i="1" dirty="0">
              <a:solidFill>
                <a:srgbClr val="002060"/>
              </a:solidFill>
            </a:endParaRPr>
          </a:p>
        </p:txBody>
      </p:sp>
      <p:sp>
        <p:nvSpPr>
          <p:cNvPr id="5" name="TextBox 4">
            <a:extLst>
              <a:ext uri="{FF2B5EF4-FFF2-40B4-BE49-F238E27FC236}">
                <a16:creationId xmlns:a16="http://schemas.microsoft.com/office/drawing/2014/main" id="{579F9E03-F9B9-42CF-89F9-6B76C9CACBA3}"/>
              </a:ext>
            </a:extLst>
          </p:cNvPr>
          <p:cNvSpPr txBox="1"/>
          <p:nvPr/>
        </p:nvSpPr>
        <p:spPr>
          <a:xfrm>
            <a:off x="0" y="1399430"/>
            <a:ext cx="9216827" cy="5693866"/>
          </a:xfrm>
          <a:prstGeom prst="rect">
            <a:avLst/>
          </a:prstGeom>
          <a:noFill/>
        </p:spPr>
        <p:txBody>
          <a:bodyPr wrap="square" rtlCol="0">
            <a:spAutoFit/>
          </a:bodyPr>
          <a:lstStyle/>
          <a:p>
            <a:endParaRPr lang="en-US" sz="2000" dirty="0">
              <a:solidFill>
                <a:srgbClr val="002060"/>
              </a:solidFill>
              <a:latin typeface="Garamond" panose="02020404030301010803" pitchFamily="18" charset="0"/>
            </a:endParaRPr>
          </a:p>
          <a:p>
            <a:pPr marL="514350" indent="-514350">
              <a:buAutoNum type="arabicParenBoth"/>
            </a:pPr>
            <a:r>
              <a:rPr lang="en-US" sz="2400" dirty="0">
                <a:solidFill>
                  <a:srgbClr val="002060"/>
                </a:solidFill>
                <a:latin typeface="Garamond" panose="02020404030301010803" pitchFamily="18" charset="0"/>
              </a:rPr>
              <a:t>Data subject to have </a:t>
            </a:r>
            <a:r>
              <a:rPr lang="en-US" sz="2400" b="1" dirty="0">
                <a:solidFill>
                  <a:srgbClr val="FF0000"/>
                </a:solidFill>
                <a:latin typeface="Garamond" panose="02020404030301010803" pitchFamily="18" charset="0"/>
              </a:rPr>
              <a:t>access to Personal Data </a:t>
            </a:r>
            <a:r>
              <a:rPr lang="en-US" sz="2400" dirty="0">
                <a:solidFill>
                  <a:srgbClr val="002060"/>
                </a:solidFill>
                <a:latin typeface="Garamond" panose="02020404030301010803" pitchFamily="18" charset="0"/>
              </a:rPr>
              <a:t>as per law relating to Access to Information.</a:t>
            </a:r>
          </a:p>
          <a:p>
            <a:endParaRPr lang="en-US" sz="2400" dirty="0">
              <a:solidFill>
                <a:srgbClr val="002060"/>
              </a:solidFill>
              <a:latin typeface="Garamond" panose="02020404030301010803" pitchFamily="18" charset="0"/>
            </a:endParaRPr>
          </a:p>
          <a:p>
            <a:pPr marL="357188" indent="-357188"/>
            <a:r>
              <a:rPr lang="en-US" sz="2400" dirty="0">
                <a:solidFill>
                  <a:srgbClr val="002060"/>
                </a:solidFill>
                <a:latin typeface="Garamond" panose="02020404030301010803" pitchFamily="18" charset="0"/>
              </a:rPr>
              <a:t>(5) </a:t>
            </a:r>
            <a:r>
              <a:rPr lang="en-US" sz="2400" b="1" dirty="0">
                <a:solidFill>
                  <a:srgbClr val="FF0000"/>
                </a:solidFill>
                <a:latin typeface="Garamond" panose="02020404030301010803" pitchFamily="18" charset="0"/>
              </a:rPr>
              <a:t>Inform</a:t>
            </a:r>
            <a:r>
              <a:rPr lang="en-US" sz="2400" dirty="0">
                <a:solidFill>
                  <a:srgbClr val="002060"/>
                </a:solidFill>
                <a:latin typeface="Garamond" panose="02020404030301010803" pitchFamily="18" charset="0"/>
              </a:rPr>
              <a:t>ing </a:t>
            </a:r>
            <a:r>
              <a:rPr lang="en-US" sz="2400" b="1" dirty="0">
                <a:solidFill>
                  <a:srgbClr val="FF0000"/>
                </a:solidFill>
                <a:latin typeface="Garamond" panose="02020404030301010803" pitchFamily="18" charset="0"/>
              </a:rPr>
              <a:t>DS</a:t>
            </a:r>
            <a:r>
              <a:rPr lang="en-US" sz="2400" dirty="0">
                <a:solidFill>
                  <a:srgbClr val="002060"/>
                </a:solidFill>
                <a:latin typeface="Garamond" panose="02020404030301010803" pitchFamily="18" charset="0"/>
              </a:rPr>
              <a:t> in Sensitive Personal Data </a:t>
            </a:r>
            <a:r>
              <a:rPr lang="en-US" sz="2400" b="1" dirty="0">
                <a:solidFill>
                  <a:srgbClr val="FF0000"/>
                </a:solidFill>
                <a:latin typeface="Garamond" panose="02020404030301010803" pitchFamily="18" charset="0"/>
              </a:rPr>
              <a:t>processing 4 scientific </a:t>
            </a:r>
            <a:r>
              <a:rPr lang="en-US" sz="2400" dirty="0">
                <a:solidFill>
                  <a:srgbClr val="002060"/>
                </a:solidFill>
                <a:latin typeface="Garamond" panose="02020404030301010803" pitchFamily="18" charset="0"/>
              </a:rPr>
              <a:t>research, </a:t>
            </a:r>
            <a:r>
              <a:rPr lang="en-US" sz="2400" b="1" dirty="0">
                <a:solidFill>
                  <a:srgbClr val="FF0000"/>
                </a:solidFill>
                <a:latin typeface="Garamond" panose="02020404030301010803" pitchFamily="18" charset="0"/>
              </a:rPr>
              <a:t>may be done after research is concluded</a:t>
            </a:r>
            <a:r>
              <a:rPr lang="en-US" sz="2400" dirty="0">
                <a:solidFill>
                  <a:srgbClr val="002060"/>
                </a:solidFill>
                <a:latin typeface="Garamond" panose="02020404030301010803" pitchFamily="18" charset="0"/>
              </a:rPr>
              <a:t>, if —</a:t>
            </a:r>
          </a:p>
          <a:p>
            <a:r>
              <a:rPr lang="en-US" sz="2400" dirty="0">
                <a:solidFill>
                  <a:srgbClr val="002060"/>
                </a:solidFill>
                <a:latin typeface="Garamond" panose="02020404030301010803" pitchFamily="18" charset="0"/>
              </a:rPr>
              <a:t>(a) Informing the data subject would significantly prejudice the research;</a:t>
            </a:r>
          </a:p>
          <a:p>
            <a:r>
              <a:rPr lang="en-US" sz="2400" dirty="0">
                <a:solidFill>
                  <a:srgbClr val="002060"/>
                </a:solidFill>
                <a:latin typeface="Garamond" panose="02020404030301010803" pitchFamily="18" charset="0"/>
              </a:rPr>
              <a:t>(b)No evident risk of infringement of Data Subject’s Right to Privacy; and</a:t>
            </a:r>
          </a:p>
          <a:p>
            <a:r>
              <a:rPr lang="en-US" sz="2400" dirty="0">
                <a:solidFill>
                  <a:srgbClr val="002060"/>
                </a:solidFill>
                <a:latin typeface="Garamond" panose="02020404030301010803" pitchFamily="18" charset="0"/>
              </a:rPr>
              <a:t>(c) Data was collected initially on the basis of consent.</a:t>
            </a:r>
          </a:p>
          <a:p>
            <a:endParaRPr lang="en-US" sz="2400" dirty="0">
              <a:solidFill>
                <a:srgbClr val="002060"/>
              </a:solidFill>
              <a:latin typeface="Garamond" panose="02020404030301010803" pitchFamily="18" charset="0"/>
            </a:endParaRPr>
          </a:p>
          <a:p>
            <a:pPr marL="514350" indent="-514350">
              <a:buAutoNum type="arabicParenBoth"/>
            </a:pPr>
            <a:endParaRPr lang="en-US" sz="2800" dirty="0">
              <a:solidFill>
                <a:srgbClr val="002060"/>
              </a:solidFill>
              <a:latin typeface="Garamond" panose="02020404030301010803" pitchFamily="18" charset="0"/>
            </a:endParaRPr>
          </a:p>
          <a:p>
            <a:pPr marL="514350" indent="-514350">
              <a:buAutoNum type="arabicParenBoth"/>
            </a:pPr>
            <a:endParaRPr lang="en-US" sz="2800" dirty="0">
              <a:solidFill>
                <a:srgbClr val="002060"/>
              </a:solidFill>
              <a:latin typeface="Garamond" panose="02020404030301010803" pitchFamily="18" charset="0"/>
            </a:endParaRPr>
          </a:p>
          <a:p>
            <a:pPr marL="514350" indent="-514350">
              <a:buAutoNum type="arabicParenBoth"/>
            </a:pPr>
            <a:endParaRPr lang="en-US" sz="2800" dirty="0">
              <a:solidFill>
                <a:srgbClr val="002060"/>
              </a:solidFill>
              <a:latin typeface="Garamond" panose="02020404030301010803" pitchFamily="18" charset="0"/>
            </a:endParaRPr>
          </a:p>
          <a:p>
            <a:endParaRPr lang="en-US" sz="2800" dirty="0">
              <a:solidFill>
                <a:srgbClr val="002060"/>
              </a:solidFill>
              <a:latin typeface="Garamond" panose="02020404030301010803" pitchFamily="18" charset="0"/>
            </a:endParaRPr>
          </a:p>
          <a:p>
            <a:endParaRPr lang="en-US" sz="1600" b="1" dirty="0">
              <a:solidFill>
                <a:srgbClr val="002060"/>
              </a:solidFill>
            </a:endParaRPr>
          </a:p>
        </p:txBody>
      </p:sp>
      <p:pic>
        <p:nvPicPr>
          <p:cNvPr id="2" name="Picture 1">
            <a:extLst>
              <a:ext uri="{FF2B5EF4-FFF2-40B4-BE49-F238E27FC236}">
                <a16:creationId xmlns:a16="http://schemas.microsoft.com/office/drawing/2014/main" id="{2AD3B924-73BF-55C1-EEE4-CC6E50AB1294}"/>
              </a:ext>
            </a:extLst>
          </p:cNvPr>
          <p:cNvPicPr/>
          <p:nvPr/>
        </p:nvPicPr>
        <p:blipFill>
          <a:blip r:embed="rId3"/>
          <a:stretch>
            <a:fillRect/>
          </a:stretch>
        </p:blipFill>
        <p:spPr>
          <a:xfrm>
            <a:off x="7393353" y="828431"/>
            <a:ext cx="1591619" cy="726831"/>
          </a:xfrm>
          <a:prstGeom prst="rect">
            <a:avLst/>
          </a:prstGeom>
        </p:spPr>
      </p:pic>
    </p:spTree>
    <p:extLst>
      <p:ext uri="{BB962C8B-B14F-4D97-AF65-F5344CB8AC3E}">
        <p14:creationId xmlns:p14="http://schemas.microsoft.com/office/powerpoint/2010/main" val="257052233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1" y="0"/>
            <a:ext cx="9079264" cy="523220"/>
          </a:xfrm>
          <a:prstGeom prst="rect">
            <a:avLst/>
          </a:prstGeom>
          <a:noFill/>
        </p:spPr>
        <p:txBody>
          <a:bodyPr wrap="square" rtlCol="0">
            <a:spAutoFit/>
          </a:bodyPr>
          <a:lstStyle/>
          <a:p>
            <a:r>
              <a:rPr lang="en-US" sz="2800" b="1" dirty="0">
                <a:solidFill>
                  <a:srgbClr val="FF0000"/>
                </a:solidFill>
                <a:latin typeface="Garamond" panose="02020404030301010803" pitchFamily="18" charset="0"/>
              </a:rPr>
              <a:t>RIGHT OF ACCESS </a:t>
            </a:r>
            <a:r>
              <a:rPr lang="en-US" sz="2800" b="1" dirty="0">
                <a:solidFill>
                  <a:srgbClr val="002060"/>
                </a:solidFill>
                <a:latin typeface="Garamond" panose="02020404030301010803" pitchFamily="18" charset="0"/>
              </a:rPr>
              <a:t>AND COPIES OF DATA</a:t>
            </a:r>
          </a:p>
        </p:txBody>
      </p:sp>
      <p:sp>
        <p:nvSpPr>
          <p:cNvPr id="5" name="TextBox 4">
            <a:extLst>
              <a:ext uri="{FF2B5EF4-FFF2-40B4-BE49-F238E27FC236}">
                <a16:creationId xmlns:a16="http://schemas.microsoft.com/office/drawing/2014/main" id="{579F9E03-F9B9-42CF-89F9-6B76C9CACBA3}"/>
              </a:ext>
            </a:extLst>
          </p:cNvPr>
          <p:cNvSpPr txBox="1"/>
          <p:nvPr/>
        </p:nvSpPr>
        <p:spPr>
          <a:xfrm>
            <a:off x="0" y="819617"/>
            <a:ext cx="9079263" cy="7478970"/>
          </a:xfrm>
          <a:prstGeom prst="rect">
            <a:avLst/>
          </a:prstGeom>
          <a:noFill/>
        </p:spPr>
        <p:txBody>
          <a:bodyPr wrap="square" rtlCol="0">
            <a:spAutoFit/>
          </a:bodyPr>
          <a:lstStyle/>
          <a:p>
            <a:r>
              <a:rPr lang="en-US" sz="2400" b="1" dirty="0">
                <a:solidFill>
                  <a:srgbClr val="002060"/>
                </a:solidFill>
                <a:latin typeface="Garamond" panose="02020404030301010803" pitchFamily="18" charset="0"/>
              </a:rPr>
              <a:t>Section 58 (6) (7) and (8) </a:t>
            </a:r>
          </a:p>
          <a:p>
            <a:endParaRPr lang="en-US" sz="2400" dirty="0">
              <a:solidFill>
                <a:srgbClr val="002060"/>
              </a:solidFill>
              <a:latin typeface="Garamond" panose="02020404030301010803" pitchFamily="18" charset="0"/>
            </a:endParaRPr>
          </a:p>
          <a:p>
            <a:pPr marL="444500" indent="-444500"/>
            <a:r>
              <a:rPr lang="en-US" sz="2400" dirty="0">
                <a:solidFill>
                  <a:srgbClr val="002060"/>
                </a:solidFill>
                <a:latin typeface="Garamond" panose="02020404030301010803" pitchFamily="18" charset="0"/>
              </a:rPr>
              <a:t>(6) </a:t>
            </a:r>
            <a:r>
              <a:rPr lang="en-US" sz="2400" b="1" dirty="0">
                <a:solidFill>
                  <a:srgbClr val="FF0000"/>
                </a:solidFill>
                <a:latin typeface="Garamond" panose="02020404030301010803" pitchFamily="18" charset="0"/>
              </a:rPr>
              <a:t>Initial copy of personal data being processing [shall] be provided for free &amp; at reasonable administrative fee for additional copies</a:t>
            </a:r>
          </a:p>
          <a:p>
            <a:endParaRPr lang="en-US" sz="2400" dirty="0">
              <a:solidFill>
                <a:srgbClr val="002060"/>
              </a:solidFill>
              <a:latin typeface="Garamond" panose="02020404030301010803" pitchFamily="18" charset="0"/>
            </a:endParaRPr>
          </a:p>
          <a:p>
            <a:pPr marL="357188" indent="-357188"/>
            <a:r>
              <a:rPr lang="en-US" sz="2400" dirty="0">
                <a:solidFill>
                  <a:srgbClr val="002060"/>
                </a:solidFill>
                <a:latin typeface="Garamond" panose="02020404030301010803" pitchFamily="18" charset="0"/>
              </a:rPr>
              <a:t>(7) If request for copy is electronic, data shall be provided in a commonly used electronic format, unless otherwise requested by the data subject. </a:t>
            </a:r>
          </a:p>
          <a:p>
            <a:pPr marL="357188" indent="-357188"/>
            <a:endParaRPr lang="en-US" sz="2400" dirty="0">
              <a:solidFill>
                <a:srgbClr val="002060"/>
              </a:solidFill>
              <a:latin typeface="Garamond" panose="02020404030301010803" pitchFamily="18" charset="0"/>
            </a:endParaRPr>
          </a:p>
          <a:p>
            <a:pPr marL="444500" indent="-444500"/>
            <a:r>
              <a:rPr lang="en-US" sz="2400" dirty="0">
                <a:solidFill>
                  <a:srgbClr val="002060"/>
                </a:solidFill>
                <a:latin typeface="Garamond" panose="02020404030301010803" pitchFamily="18" charset="0"/>
              </a:rPr>
              <a:t>(8) Right to copy of data shall not be enforced where that enforcement prejudices the rights and freedoms of others.</a:t>
            </a:r>
          </a:p>
          <a:p>
            <a:endParaRPr lang="en-US" sz="1600" b="1" dirty="0">
              <a:solidFill>
                <a:srgbClr val="002060"/>
              </a:solidFill>
            </a:endParaRPr>
          </a:p>
          <a:p>
            <a:r>
              <a:rPr lang="en-US" sz="1600" b="1" dirty="0">
                <a:solidFill>
                  <a:srgbClr val="002060"/>
                </a:solidFill>
              </a:rPr>
              <a:t> </a:t>
            </a: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p:txBody>
      </p:sp>
      <p:pic>
        <p:nvPicPr>
          <p:cNvPr id="2" name="Picture 1">
            <a:extLst>
              <a:ext uri="{FF2B5EF4-FFF2-40B4-BE49-F238E27FC236}">
                <a16:creationId xmlns:a16="http://schemas.microsoft.com/office/drawing/2014/main" id="{CFE47F0B-BF0C-4E5A-D907-AB49F6443606}"/>
              </a:ext>
            </a:extLst>
          </p:cNvPr>
          <p:cNvPicPr/>
          <p:nvPr/>
        </p:nvPicPr>
        <p:blipFill>
          <a:blip r:embed="rId3"/>
          <a:stretch>
            <a:fillRect/>
          </a:stretch>
        </p:blipFill>
        <p:spPr>
          <a:xfrm>
            <a:off x="6960789" y="375139"/>
            <a:ext cx="2024184" cy="1180123"/>
          </a:xfrm>
          <a:prstGeom prst="rect">
            <a:avLst/>
          </a:prstGeom>
        </p:spPr>
      </p:pic>
    </p:spTree>
    <p:extLst>
      <p:ext uri="{BB962C8B-B14F-4D97-AF65-F5344CB8AC3E}">
        <p14:creationId xmlns:p14="http://schemas.microsoft.com/office/powerpoint/2010/main" val="39242061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1" y="55660"/>
            <a:ext cx="9079264" cy="523220"/>
          </a:xfrm>
          <a:prstGeom prst="rect">
            <a:avLst/>
          </a:prstGeom>
          <a:noFill/>
        </p:spPr>
        <p:txBody>
          <a:bodyPr wrap="square" rtlCol="0">
            <a:spAutoFit/>
          </a:bodyPr>
          <a:lstStyle/>
          <a:p>
            <a:r>
              <a:rPr lang="en-US" sz="2800" b="1" dirty="0">
                <a:solidFill>
                  <a:srgbClr val="FF0000"/>
                </a:solidFill>
                <a:latin typeface="Garamond" panose="02020404030301010803" pitchFamily="18" charset="0"/>
              </a:rPr>
              <a:t>RIGHT TO RECTIFICATION </a:t>
            </a:r>
          </a:p>
        </p:txBody>
      </p:sp>
      <p:sp>
        <p:nvSpPr>
          <p:cNvPr id="5" name="TextBox 4">
            <a:extLst>
              <a:ext uri="{FF2B5EF4-FFF2-40B4-BE49-F238E27FC236}">
                <a16:creationId xmlns:a16="http://schemas.microsoft.com/office/drawing/2014/main" id="{579F9E03-F9B9-42CF-89F9-6B76C9CACBA3}"/>
              </a:ext>
            </a:extLst>
          </p:cNvPr>
          <p:cNvSpPr txBox="1"/>
          <p:nvPr/>
        </p:nvSpPr>
        <p:spPr>
          <a:xfrm>
            <a:off x="0" y="578880"/>
            <a:ext cx="6414655" cy="487506"/>
          </a:xfrm>
          <a:prstGeom prst="rect">
            <a:avLst/>
          </a:prstGeom>
          <a:noFill/>
        </p:spPr>
        <p:txBody>
          <a:bodyPr wrap="square" rtlCol="0">
            <a:spAutoFit/>
          </a:bodyPr>
          <a:lstStyle/>
          <a:p>
            <a:pPr>
              <a:lnSpc>
                <a:spcPct val="107000"/>
              </a:lnSpc>
              <a:spcAft>
                <a:spcPts val="800"/>
              </a:spcAft>
            </a:pPr>
            <a:r>
              <a:rPr lang="en-US" sz="2400" b="1" dirty="0">
                <a:solidFill>
                  <a:srgbClr val="002060"/>
                </a:solidFill>
                <a:latin typeface="Garamond" panose="02020404030301010803" pitchFamily="18" charset="0"/>
              </a:rPr>
              <a:t>Section 59  </a:t>
            </a:r>
          </a:p>
        </p:txBody>
      </p:sp>
      <p:sp>
        <p:nvSpPr>
          <p:cNvPr id="4" name="TextBox 3">
            <a:extLst>
              <a:ext uri="{FF2B5EF4-FFF2-40B4-BE49-F238E27FC236}">
                <a16:creationId xmlns:a16="http://schemas.microsoft.com/office/drawing/2014/main" id="{579F9E03-F9B9-42CF-89F9-6B76C9CACBA3}"/>
              </a:ext>
            </a:extLst>
          </p:cNvPr>
          <p:cNvSpPr txBox="1"/>
          <p:nvPr/>
        </p:nvSpPr>
        <p:spPr>
          <a:xfrm>
            <a:off x="0" y="1102100"/>
            <a:ext cx="8763673" cy="1384995"/>
          </a:xfrm>
          <a:prstGeom prst="rect">
            <a:avLst/>
          </a:prstGeom>
          <a:noFill/>
        </p:spPr>
        <p:txBody>
          <a:bodyPr wrap="square" rtlCol="0">
            <a:spAutoFit/>
          </a:bodyPr>
          <a:lstStyle/>
          <a:p>
            <a:pPr marL="457200"/>
            <a:r>
              <a:rPr lang="en-US" sz="2800" dirty="0">
                <a:solidFill>
                  <a:srgbClr val="002060"/>
                </a:solidFill>
                <a:latin typeface="Garamond" panose="02020404030301010803" pitchFamily="18" charset="0"/>
              </a:rPr>
              <a:t>The data subject has the right to, rectification of</a:t>
            </a:r>
          </a:p>
          <a:p>
            <a:pPr marL="457200"/>
            <a:r>
              <a:rPr lang="en-US" sz="2800" dirty="0">
                <a:solidFill>
                  <a:srgbClr val="002060"/>
                </a:solidFill>
                <a:latin typeface="Garamond" panose="02020404030301010803" pitchFamily="18" charset="0"/>
              </a:rPr>
              <a:t>inaccurate personal data concerning the data subject as soon as practicable.</a:t>
            </a:r>
          </a:p>
        </p:txBody>
      </p:sp>
      <p:pic>
        <p:nvPicPr>
          <p:cNvPr id="2" name="Picture 1">
            <a:extLst>
              <a:ext uri="{FF2B5EF4-FFF2-40B4-BE49-F238E27FC236}">
                <a16:creationId xmlns:a16="http://schemas.microsoft.com/office/drawing/2014/main" id="{5A2A7BD8-7183-726B-F46C-250D513A5285}"/>
              </a:ext>
            </a:extLst>
          </p:cNvPr>
          <p:cNvPicPr/>
          <p:nvPr/>
        </p:nvPicPr>
        <p:blipFill>
          <a:blip r:embed="rId3"/>
          <a:stretch>
            <a:fillRect/>
          </a:stretch>
        </p:blipFill>
        <p:spPr>
          <a:xfrm>
            <a:off x="4345354" y="2420253"/>
            <a:ext cx="3657600" cy="1878209"/>
          </a:xfrm>
          <a:prstGeom prst="rect">
            <a:avLst/>
          </a:prstGeom>
        </p:spPr>
      </p:pic>
    </p:spTree>
    <p:extLst>
      <p:ext uri="{BB962C8B-B14F-4D97-AF65-F5344CB8AC3E}">
        <p14:creationId xmlns:p14="http://schemas.microsoft.com/office/powerpoint/2010/main" val="8762671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0" y="0"/>
            <a:ext cx="9079264" cy="523220"/>
          </a:xfrm>
          <a:prstGeom prst="rect">
            <a:avLst/>
          </a:prstGeom>
          <a:noFill/>
        </p:spPr>
        <p:txBody>
          <a:bodyPr wrap="square" rtlCol="0">
            <a:spAutoFit/>
          </a:bodyPr>
          <a:lstStyle/>
          <a:p>
            <a:r>
              <a:rPr lang="en-US" sz="2800" b="1" dirty="0">
                <a:solidFill>
                  <a:srgbClr val="FF0000"/>
                </a:solidFill>
                <a:latin typeface="Garamond" panose="02020404030301010803" pitchFamily="18" charset="0"/>
              </a:rPr>
              <a:t>RIGHT OF ERASURE </a:t>
            </a:r>
          </a:p>
        </p:txBody>
      </p:sp>
      <p:sp>
        <p:nvSpPr>
          <p:cNvPr id="5" name="TextBox 4">
            <a:extLst>
              <a:ext uri="{FF2B5EF4-FFF2-40B4-BE49-F238E27FC236}">
                <a16:creationId xmlns:a16="http://schemas.microsoft.com/office/drawing/2014/main" id="{579F9E03-F9B9-42CF-89F9-6B76C9CACBA3}"/>
              </a:ext>
            </a:extLst>
          </p:cNvPr>
          <p:cNvSpPr txBox="1"/>
          <p:nvPr/>
        </p:nvSpPr>
        <p:spPr>
          <a:xfrm>
            <a:off x="0" y="524786"/>
            <a:ext cx="6414655" cy="461665"/>
          </a:xfrm>
          <a:prstGeom prst="rect">
            <a:avLst/>
          </a:prstGeom>
          <a:noFill/>
        </p:spPr>
        <p:txBody>
          <a:bodyPr wrap="square" rtlCol="0">
            <a:spAutoFit/>
          </a:bodyPr>
          <a:lstStyle/>
          <a:p>
            <a:r>
              <a:rPr lang="en-US" sz="2400" b="1" dirty="0">
                <a:solidFill>
                  <a:srgbClr val="002060"/>
                </a:solidFill>
                <a:latin typeface="Garamond" panose="02020404030301010803" pitchFamily="18" charset="0"/>
              </a:rPr>
              <a:t>Section 60(1)   </a:t>
            </a:r>
          </a:p>
        </p:txBody>
      </p:sp>
      <p:sp>
        <p:nvSpPr>
          <p:cNvPr id="4" name="TextBox 3">
            <a:extLst>
              <a:ext uri="{FF2B5EF4-FFF2-40B4-BE49-F238E27FC236}">
                <a16:creationId xmlns:a16="http://schemas.microsoft.com/office/drawing/2014/main" id="{579F9E03-F9B9-42CF-89F9-6B76C9CACBA3}"/>
              </a:ext>
            </a:extLst>
          </p:cNvPr>
          <p:cNvSpPr txBox="1"/>
          <p:nvPr/>
        </p:nvSpPr>
        <p:spPr>
          <a:xfrm>
            <a:off x="0" y="863341"/>
            <a:ext cx="9144000" cy="3785652"/>
          </a:xfrm>
          <a:prstGeom prst="rect">
            <a:avLst/>
          </a:prstGeom>
          <a:noFill/>
        </p:spPr>
        <p:txBody>
          <a:bodyPr wrap="square" rtlCol="0">
            <a:spAutoFit/>
          </a:bodyPr>
          <a:lstStyle/>
          <a:p>
            <a:pPr marL="457200"/>
            <a:endParaRPr lang="en-US" sz="2000" dirty="0">
              <a:solidFill>
                <a:srgbClr val="002060"/>
              </a:solidFill>
              <a:latin typeface="Garamond" panose="02020404030301010803" pitchFamily="18" charset="0"/>
            </a:endParaRPr>
          </a:p>
          <a:p>
            <a:pPr marL="457200"/>
            <a:r>
              <a:rPr lang="en-US" sz="2000" dirty="0">
                <a:solidFill>
                  <a:srgbClr val="002060"/>
                </a:solidFill>
                <a:latin typeface="Garamond" panose="02020404030301010803" pitchFamily="18" charset="0"/>
              </a:rPr>
              <a:t>DS has Right to Erasure of Personal Data ASAP controller shall have the obligation to erase personal data where the -  </a:t>
            </a:r>
          </a:p>
          <a:p>
            <a:pPr marL="457200"/>
            <a:endParaRPr lang="en-US" sz="2000" dirty="0">
              <a:solidFill>
                <a:srgbClr val="002060"/>
              </a:solidFill>
              <a:latin typeface="Garamond" panose="02020404030301010803" pitchFamily="18" charset="0"/>
            </a:endParaRPr>
          </a:p>
          <a:p>
            <a:pPr marL="457200"/>
            <a:r>
              <a:rPr lang="en-US" sz="2000" dirty="0">
                <a:solidFill>
                  <a:srgbClr val="002060"/>
                </a:solidFill>
                <a:latin typeface="Garamond" panose="02020404030301010803" pitchFamily="18" charset="0"/>
              </a:rPr>
              <a:t>(a) Data no longer necessary for purpose; </a:t>
            </a:r>
          </a:p>
          <a:p>
            <a:pPr marL="457200"/>
            <a:r>
              <a:rPr lang="en-US" sz="2000" dirty="0">
                <a:solidFill>
                  <a:srgbClr val="002060"/>
                </a:solidFill>
                <a:latin typeface="Garamond" panose="02020404030301010803" pitchFamily="18" charset="0"/>
              </a:rPr>
              <a:t>(b) Consent is withdrawn and no legal ground for processing; </a:t>
            </a:r>
          </a:p>
          <a:p>
            <a:pPr marL="457200"/>
            <a:r>
              <a:rPr lang="en-US" sz="2000" dirty="0">
                <a:solidFill>
                  <a:srgbClr val="002060"/>
                </a:solidFill>
                <a:latin typeface="Garamond" panose="02020404030301010803" pitchFamily="18" charset="0"/>
              </a:rPr>
              <a:t>(c) Data Subject objects, no overriding legitimate / legal grounds; </a:t>
            </a:r>
          </a:p>
          <a:p>
            <a:pPr marL="457200"/>
            <a:r>
              <a:rPr lang="en-US" sz="2000" dirty="0">
                <a:solidFill>
                  <a:srgbClr val="002060"/>
                </a:solidFill>
                <a:latin typeface="Garamond" panose="02020404030301010803" pitchFamily="18" charset="0"/>
              </a:rPr>
              <a:t>(d) Data unlawfully processed; or</a:t>
            </a:r>
          </a:p>
          <a:p>
            <a:pPr marL="457200"/>
            <a:r>
              <a:rPr lang="en-US" sz="2000" dirty="0">
                <a:solidFill>
                  <a:srgbClr val="002060"/>
                </a:solidFill>
                <a:latin typeface="Garamond" panose="02020404030301010803" pitchFamily="18" charset="0"/>
              </a:rPr>
              <a:t>(e) Deletion essential for compliance with a legal obligation.  </a:t>
            </a:r>
          </a:p>
          <a:p>
            <a:pPr marL="803275" indent="-346075"/>
            <a:r>
              <a:rPr lang="en-US" sz="2000" dirty="0">
                <a:solidFill>
                  <a:srgbClr val="002060"/>
                </a:solidFill>
                <a:latin typeface="Garamond" panose="02020404030301010803" pitchFamily="18" charset="0"/>
              </a:rPr>
              <a:t>(2) Data Controller to take reasonable steps to inform Data Subject and 3</a:t>
            </a:r>
            <a:r>
              <a:rPr lang="en-US" sz="2000" baseline="30000" dirty="0">
                <a:solidFill>
                  <a:srgbClr val="002060"/>
                </a:solidFill>
                <a:latin typeface="Garamond" panose="02020404030301010803" pitchFamily="18" charset="0"/>
              </a:rPr>
              <a:t>rd</a:t>
            </a:r>
            <a:r>
              <a:rPr lang="en-US" sz="2000" dirty="0">
                <a:solidFill>
                  <a:srgbClr val="002060"/>
                </a:solidFill>
                <a:latin typeface="Garamond" panose="02020404030301010803" pitchFamily="18" charset="0"/>
              </a:rPr>
              <a:t> Parties to whom data is shared that Data Subject has requested the erasure of any links to, or copy or replication of, that personal data</a:t>
            </a:r>
          </a:p>
        </p:txBody>
      </p:sp>
      <p:pic>
        <p:nvPicPr>
          <p:cNvPr id="2" name="Picture 1">
            <a:extLst>
              <a:ext uri="{FF2B5EF4-FFF2-40B4-BE49-F238E27FC236}">
                <a16:creationId xmlns:a16="http://schemas.microsoft.com/office/drawing/2014/main" id="{EE01D0B0-8506-4393-7418-C46693C9CEA7}"/>
              </a:ext>
            </a:extLst>
          </p:cNvPr>
          <p:cNvPicPr/>
          <p:nvPr/>
        </p:nvPicPr>
        <p:blipFill>
          <a:blip r:embed="rId3"/>
          <a:stretch>
            <a:fillRect/>
          </a:stretch>
        </p:blipFill>
        <p:spPr>
          <a:xfrm>
            <a:off x="6867005" y="54709"/>
            <a:ext cx="2024184" cy="1101968"/>
          </a:xfrm>
          <a:prstGeom prst="rect">
            <a:avLst/>
          </a:prstGeom>
        </p:spPr>
      </p:pic>
    </p:spTree>
    <p:extLst>
      <p:ext uri="{BB962C8B-B14F-4D97-AF65-F5344CB8AC3E}">
        <p14:creationId xmlns:p14="http://schemas.microsoft.com/office/powerpoint/2010/main" val="18911545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23854" y="0"/>
            <a:ext cx="9103119" cy="1446550"/>
          </a:xfrm>
          <a:prstGeom prst="rect">
            <a:avLst/>
          </a:prstGeom>
          <a:noFill/>
        </p:spPr>
        <p:txBody>
          <a:bodyPr wrap="square" rtlCol="0">
            <a:spAutoFit/>
          </a:bodyPr>
          <a:lstStyle/>
          <a:p>
            <a:r>
              <a:rPr lang="en-US" sz="2800" b="1" dirty="0">
                <a:solidFill>
                  <a:srgbClr val="FF0000"/>
                </a:solidFill>
                <a:latin typeface="Garamond" panose="02020404030301010803" pitchFamily="18" charset="0"/>
              </a:rPr>
              <a:t>RIGHT OF OBJECTION &amp;  DUTY OF CONTROLLER TO READ SUBJECT HIS RIGHTS </a:t>
            </a:r>
          </a:p>
          <a:p>
            <a:endParaRPr lang="en-US" sz="3200" b="1" dirty="0">
              <a:solidFill>
                <a:srgbClr val="002060"/>
              </a:solidFill>
              <a:latin typeface="Garamond" panose="02020404030301010803" pitchFamily="18" charset="0"/>
            </a:endParaRPr>
          </a:p>
        </p:txBody>
      </p:sp>
      <p:sp>
        <p:nvSpPr>
          <p:cNvPr id="4" name="TextBox 3">
            <a:extLst>
              <a:ext uri="{FF2B5EF4-FFF2-40B4-BE49-F238E27FC236}">
                <a16:creationId xmlns:a16="http://schemas.microsoft.com/office/drawing/2014/main" id="{579F9E03-F9B9-42CF-89F9-6B76C9CACBA3}"/>
              </a:ext>
            </a:extLst>
          </p:cNvPr>
          <p:cNvSpPr txBox="1"/>
          <p:nvPr/>
        </p:nvSpPr>
        <p:spPr>
          <a:xfrm>
            <a:off x="0" y="659958"/>
            <a:ext cx="8763673" cy="3785652"/>
          </a:xfrm>
          <a:prstGeom prst="rect">
            <a:avLst/>
          </a:prstGeom>
          <a:noFill/>
        </p:spPr>
        <p:txBody>
          <a:bodyPr wrap="square" rtlCol="0">
            <a:spAutoFit/>
          </a:bodyPr>
          <a:lstStyle/>
          <a:p>
            <a:pPr marL="457200"/>
            <a:endParaRPr lang="en-US" sz="2400" b="1" dirty="0">
              <a:solidFill>
                <a:srgbClr val="002060"/>
              </a:solidFill>
              <a:latin typeface="Garamond" panose="02020404030301010803" pitchFamily="18" charset="0"/>
            </a:endParaRPr>
          </a:p>
          <a:p>
            <a:pPr marL="457200"/>
            <a:r>
              <a:rPr lang="en-US" sz="2400" b="1" dirty="0">
                <a:solidFill>
                  <a:srgbClr val="002060"/>
                </a:solidFill>
                <a:latin typeface="Garamond" panose="02020404030301010803" pitchFamily="18" charset="0"/>
              </a:rPr>
              <a:t>Section 61(1) </a:t>
            </a:r>
          </a:p>
          <a:p>
            <a:pPr marL="457200"/>
            <a:r>
              <a:rPr lang="en-US" sz="2400" dirty="0">
                <a:solidFill>
                  <a:srgbClr val="002060"/>
                </a:solidFill>
                <a:latin typeface="Garamond" panose="02020404030301010803" pitchFamily="18" charset="0"/>
              </a:rPr>
              <a:t>Subject to this Act, a data subject may object to processing of that data subject’s personal data</a:t>
            </a:r>
          </a:p>
          <a:p>
            <a:pPr marL="457200"/>
            <a:endParaRPr lang="en-US" sz="2400" b="1" dirty="0">
              <a:solidFill>
                <a:srgbClr val="002060"/>
              </a:solidFill>
              <a:latin typeface="Garamond" panose="02020404030301010803" pitchFamily="18" charset="0"/>
            </a:endParaRPr>
          </a:p>
          <a:p>
            <a:pPr marL="457200"/>
            <a:r>
              <a:rPr lang="en-US" sz="2400" b="1" dirty="0">
                <a:solidFill>
                  <a:srgbClr val="002060"/>
                </a:solidFill>
                <a:latin typeface="Garamond" panose="02020404030301010803" pitchFamily="18" charset="0"/>
              </a:rPr>
              <a:t>Section 51(5) </a:t>
            </a:r>
          </a:p>
          <a:p>
            <a:pPr marL="457200"/>
            <a:r>
              <a:rPr lang="en-US" sz="2400" dirty="0">
                <a:solidFill>
                  <a:srgbClr val="002060"/>
                </a:solidFill>
                <a:latin typeface="Garamond" panose="02020404030301010803" pitchFamily="18" charset="0"/>
              </a:rPr>
              <a:t>A data controller shall </a:t>
            </a:r>
            <a:r>
              <a:rPr lang="en-US" sz="2400" b="1" dirty="0">
                <a:solidFill>
                  <a:srgbClr val="FF0000"/>
                </a:solidFill>
                <a:latin typeface="Garamond" panose="02020404030301010803" pitchFamily="18" charset="0"/>
              </a:rPr>
              <a:t>on</a:t>
            </a:r>
            <a:r>
              <a:rPr lang="en-US" sz="2400" dirty="0">
                <a:solidFill>
                  <a:srgbClr val="002060"/>
                </a:solidFill>
                <a:latin typeface="Garamond" panose="02020404030301010803" pitchFamily="18" charset="0"/>
              </a:rPr>
              <a:t> the </a:t>
            </a:r>
            <a:r>
              <a:rPr lang="en-US" sz="2400" b="1" dirty="0">
                <a:solidFill>
                  <a:srgbClr val="FF0000"/>
                </a:solidFill>
                <a:latin typeface="Garamond" panose="02020404030301010803" pitchFamily="18" charset="0"/>
              </a:rPr>
              <a:t>first communication </a:t>
            </a:r>
            <a:r>
              <a:rPr lang="en-US" sz="2400" dirty="0">
                <a:solidFill>
                  <a:srgbClr val="002060"/>
                </a:solidFill>
                <a:latin typeface="Garamond" panose="02020404030301010803" pitchFamily="18" charset="0"/>
              </a:rPr>
              <a:t>with the</a:t>
            </a:r>
          </a:p>
          <a:p>
            <a:pPr marL="457200"/>
            <a:r>
              <a:rPr lang="en-US" sz="2400" dirty="0">
                <a:solidFill>
                  <a:srgbClr val="002060"/>
                </a:solidFill>
                <a:latin typeface="Garamond" panose="02020404030301010803" pitchFamily="18" charset="0"/>
              </a:rPr>
              <a:t>Data Subject, </a:t>
            </a:r>
            <a:r>
              <a:rPr lang="en-US" sz="2400" b="1" dirty="0">
                <a:solidFill>
                  <a:srgbClr val="FF0000"/>
                </a:solidFill>
                <a:latin typeface="Garamond" panose="02020404030301010803" pitchFamily="18" charset="0"/>
              </a:rPr>
              <a:t>expressly bring the rights of the data subject </a:t>
            </a:r>
            <a:r>
              <a:rPr lang="en-US" sz="2400" dirty="0">
                <a:solidFill>
                  <a:srgbClr val="002060"/>
                </a:solidFill>
                <a:latin typeface="Garamond" panose="02020404030301010803" pitchFamily="18" charset="0"/>
              </a:rPr>
              <a:t>to the </a:t>
            </a:r>
            <a:r>
              <a:rPr lang="en-US" sz="2400" b="1" dirty="0">
                <a:solidFill>
                  <a:srgbClr val="FF0000"/>
                </a:solidFill>
                <a:latin typeface="Garamond" panose="02020404030301010803" pitchFamily="18" charset="0"/>
              </a:rPr>
              <a:t>attention of the data subject </a:t>
            </a:r>
            <a:r>
              <a:rPr lang="en-US" sz="2400" dirty="0">
                <a:solidFill>
                  <a:srgbClr val="002060"/>
                </a:solidFill>
                <a:latin typeface="Garamond" panose="02020404030301010803" pitchFamily="18" charset="0"/>
              </a:rPr>
              <a:t>and present the information </a:t>
            </a:r>
            <a:r>
              <a:rPr lang="en-US" sz="2400" b="1" dirty="0">
                <a:solidFill>
                  <a:srgbClr val="FF0000"/>
                </a:solidFill>
                <a:latin typeface="Garamond" panose="02020404030301010803" pitchFamily="18" charset="0"/>
              </a:rPr>
              <a:t>clearly and separately from any other information</a:t>
            </a:r>
            <a:r>
              <a:rPr lang="en-US" sz="2400" dirty="0">
                <a:solidFill>
                  <a:srgbClr val="002060"/>
                </a:solidFill>
                <a:latin typeface="Garamond" panose="02020404030301010803" pitchFamily="18" charset="0"/>
              </a:rPr>
              <a:t>.</a:t>
            </a:r>
          </a:p>
        </p:txBody>
      </p:sp>
      <p:pic>
        <p:nvPicPr>
          <p:cNvPr id="2" name="Picture 1">
            <a:extLst>
              <a:ext uri="{FF2B5EF4-FFF2-40B4-BE49-F238E27FC236}">
                <a16:creationId xmlns:a16="http://schemas.microsoft.com/office/drawing/2014/main" id="{BFABE20F-C053-9074-F099-55D5F69E722D}"/>
              </a:ext>
            </a:extLst>
          </p:cNvPr>
          <p:cNvPicPr/>
          <p:nvPr/>
        </p:nvPicPr>
        <p:blipFill>
          <a:blip r:embed="rId3"/>
          <a:stretch>
            <a:fillRect/>
          </a:stretch>
        </p:blipFill>
        <p:spPr>
          <a:xfrm>
            <a:off x="6739489" y="429846"/>
            <a:ext cx="2024184" cy="1016704"/>
          </a:xfrm>
          <a:prstGeom prst="rect">
            <a:avLst/>
          </a:prstGeom>
        </p:spPr>
      </p:pic>
    </p:spTree>
    <p:extLst>
      <p:ext uri="{BB962C8B-B14F-4D97-AF65-F5344CB8AC3E}">
        <p14:creationId xmlns:p14="http://schemas.microsoft.com/office/powerpoint/2010/main" val="28700009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210393" y="357952"/>
            <a:ext cx="8868871" cy="523220"/>
          </a:xfrm>
          <a:prstGeom prst="rect">
            <a:avLst/>
          </a:prstGeom>
          <a:noFill/>
        </p:spPr>
        <p:txBody>
          <a:bodyPr wrap="square" rtlCol="0">
            <a:spAutoFit/>
          </a:bodyPr>
          <a:lstStyle/>
          <a:p>
            <a:r>
              <a:rPr lang="en-US" sz="2800" b="1" dirty="0">
                <a:solidFill>
                  <a:srgbClr val="FF0000"/>
                </a:solidFill>
                <a:latin typeface="Garamond" panose="02020404030301010803" pitchFamily="18" charset="0"/>
              </a:rPr>
              <a:t>DECISIONS BASED ON AUTOMATED DECISION </a:t>
            </a:r>
          </a:p>
        </p:txBody>
      </p:sp>
      <p:sp>
        <p:nvSpPr>
          <p:cNvPr id="5" name="TextBox 4">
            <a:extLst>
              <a:ext uri="{FF2B5EF4-FFF2-40B4-BE49-F238E27FC236}">
                <a16:creationId xmlns:a16="http://schemas.microsoft.com/office/drawing/2014/main" id="{579F9E03-F9B9-42CF-89F9-6B76C9CACBA3}"/>
              </a:ext>
            </a:extLst>
          </p:cNvPr>
          <p:cNvSpPr txBox="1"/>
          <p:nvPr/>
        </p:nvSpPr>
        <p:spPr>
          <a:xfrm>
            <a:off x="0" y="819617"/>
            <a:ext cx="9079264" cy="7048083"/>
          </a:xfrm>
          <a:prstGeom prst="rect">
            <a:avLst/>
          </a:prstGeom>
          <a:noFill/>
        </p:spPr>
        <p:txBody>
          <a:bodyPr wrap="square" rtlCol="0">
            <a:spAutoFit/>
          </a:bodyPr>
          <a:lstStyle/>
          <a:p>
            <a:r>
              <a:rPr lang="en-US" sz="1200" b="1" dirty="0">
                <a:solidFill>
                  <a:srgbClr val="002060"/>
                </a:solidFill>
              </a:rPr>
              <a:t>Section  62</a:t>
            </a:r>
          </a:p>
          <a:p>
            <a:endParaRPr lang="en-US" sz="1200" b="1" dirty="0">
              <a:solidFill>
                <a:srgbClr val="002060"/>
              </a:solidFill>
            </a:endParaRPr>
          </a:p>
          <a:p>
            <a:pPr marL="342900" indent="-342900">
              <a:buAutoNum type="arabicParenBoth"/>
            </a:pPr>
            <a:r>
              <a:rPr lang="en-US" sz="1200" b="1" dirty="0">
                <a:solidFill>
                  <a:srgbClr val="FF0000"/>
                </a:solidFill>
              </a:rPr>
              <a:t>Data Subject not to be subject to a decision based solely on automated processing, including profiling, which produces legal effects concerning that data subject or similarly affects that data subject</a:t>
            </a:r>
            <a:r>
              <a:rPr lang="en-US" sz="1200" b="1" dirty="0">
                <a:solidFill>
                  <a:srgbClr val="002060"/>
                </a:solidFill>
              </a:rPr>
              <a:t>.  </a:t>
            </a:r>
          </a:p>
          <a:p>
            <a:pPr marL="342900" indent="-342900">
              <a:buAutoNum type="arabicParenBoth"/>
            </a:pPr>
            <a:endParaRPr lang="en-US" sz="1200" b="1" dirty="0">
              <a:solidFill>
                <a:srgbClr val="002060"/>
              </a:solidFill>
            </a:endParaRPr>
          </a:p>
          <a:p>
            <a:r>
              <a:rPr lang="en-US" sz="1200" b="1" dirty="0">
                <a:solidFill>
                  <a:srgbClr val="002060"/>
                </a:solidFill>
              </a:rPr>
              <a:t>(2) Subsection (1) shall not apply if the decision is—</a:t>
            </a:r>
          </a:p>
          <a:p>
            <a:r>
              <a:rPr lang="en-US" sz="1200" b="1" dirty="0">
                <a:solidFill>
                  <a:srgbClr val="002060"/>
                </a:solidFill>
              </a:rPr>
              <a:t>(a) necessary for contract with data controller;</a:t>
            </a:r>
          </a:p>
          <a:p>
            <a:r>
              <a:rPr lang="en-US" sz="1200" b="1" dirty="0">
                <a:solidFill>
                  <a:srgbClr val="002060"/>
                </a:solidFill>
              </a:rPr>
              <a:t>(b) </a:t>
            </a:r>
            <a:r>
              <a:rPr lang="en-US" sz="1200" b="1" dirty="0" err="1">
                <a:solidFill>
                  <a:srgbClr val="002060"/>
                </a:solidFill>
              </a:rPr>
              <a:t>authorised</a:t>
            </a:r>
            <a:r>
              <a:rPr lang="en-US" sz="1200" b="1" dirty="0">
                <a:solidFill>
                  <a:srgbClr val="002060"/>
                </a:solidFill>
              </a:rPr>
              <a:t> by any written law; or</a:t>
            </a:r>
          </a:p>
          <a:p>
            <a:r>
              <a:rPr lang="en-US" sz="1200" b="1" dirty="0">
                <a:solidFill>
                  <a:srgbClr val="002060"/>
                </a:solidFill>
              </a:rPr>
              <a:t>(c) based on the data subject’s explicit consent.</a:t>
            </a:r>
          </a:p>
          <a:p>
            <a:endParaRPr lang="en-US" sz="1200" b="1" dirty="0">
              <a:solidFill>
                <a:srgbClr val="002060"/>
              </a:solidFill>
            </a:endParaRPr>
          </a:p>
          <a:p>
            <a:pPr marL="269875" indent="-269875"/>
            <a:r>
              <a:rPr lang="en-US" sz="1200" b="1" dirty="0">
                <a:solidFill>
                  <a:srgbClr val="002060"/>
                </a:solidFill>
              </a:rPr>
              <a:t>(3) Data Controller to implement suitable measures to safeguard Data Subject’s rights, freedoms &amp; legitimate interests, including the right to obtain human intervention on the part of the data controller for purposes of enabling the data subject to express the data subject’s point of view and contest the decision.</a:t>
            </a:r>
          </a:p>
          <a:p>
            <a:endParaRPr lang="en-US" sz="1200" b="1" dirty="0">
              <a:solidFill>
                <a:srgbClr val="002060"/>
              </a:solidFill>
            </a:endParaRPr>
          </a:p>
          <a:p>
            <a:r>
              <a:rPr lang="en-US" sz="1200" b="1" dirty="0">
                <a:solidFill>
                  <a:srgbClr val="002060"/>
                </a:solidFill>
              </a:rPr>
              <a:t>(4) Automated data processing shall not be undertaken where the processing involves sensitive personal data unless—</a:t>
            </a:r>
          </a:p>
          <a:p>
            <a:r>
              <a:rPr lang="en-US" sz="1200" b="1" dirty="0">
                <a:solidFill>
                  <a:srgbClr val="002060"/>
                </a:solidFill>
              </a:rPr>
              <a:t>(a) Data subject has expressly consented to that processing;</a:t>
            </a:r>
          </a:p>
          <a:p>
            <a:r>
              <a:rPr lang="en-US" sz="1200" b="1" dirty="0">
                <a:solidFill>
                  <a:srgbClr val="002060"/>
                </a:solidFill>
              </a:rPr>
              <a:t>(b) Processing is in the public interest; or</a:t>
            </a:r>
          </a:p>
          <a:p>
            <a:pPr marL="182563" indent="-182563"/>
            <a:r>
              <a:rPr lang="en-US" sz="1200" b="1" dirty="0">
                <a:solidFill>
                  <a:srgbClr val="002060"/>
                </a:solidFill>
              </a:rPr>
              <a:t>(c) Processing is permitted by written law &amp; suitable measures to safeguard Data Subject’s rights, freedoms &amp; legitimate interests are in place.</a:t>
            </a: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a:p>
            <a:endParaRPr lang="en-US" sz="1600" b="1" dirty="0">
              <a:solidFill>
                <a:srgbClr val="002060"/>
              </a:solidFill>
            </a:endParaRPr>
          </a:p>
        </p:txBody>
      </p:sp>
      <p:sp>
        <p:nvSpPr>
          <p:cNvPr id="4" name="TextBox 3">
            <a:extLst>
              <a:ext uri="{FF2B5EF4-FFF2-40B4-BE49-F238E27FC236}">
                <a16:creationId xmlns:a16="http://schemas.microsoft.com/office/drawing/2014/main" id="{579F9E03-F9B9-42CF-89F9-6B76C9CACBA3}"/>
              </a:ext>
            </a:extLst>
          </p:cNvPr>
          <p:cNvSpPr txBox="1"/>
          <p:nvPr/>
        </p:nvSpPr>
        <p:spPr>
          <a:xfrm>
            <a:off x="291312" y="1426652"/>
            <a:ext cx="8472361" cy="338554"/>
          </a:xfrm>
          <a:prstGeom prst="rect">
            <a:avLst/>
          </a:prstGeom>
          <a:noFill/>
        </p:spPr>
        <p:txBody>
          <a:bodyPr wrap="square" rtlCol="0">
            <a:spAutoFit/>
          </a:bodyPr>
          <a:lstStyle/>
          <a:p>
            <a:pPr marL="457200"/>
            <a:endParaRPr lang="en-US" sz="1600" dirty="0">
              <a:solidFill>
                <a:srgbClr val="002060"/>
              </a:solidFill>
            </a:endParaRPr>
          </a:p>
        </p:txBody>
      </p:sp>
      <p:pic>
        <p:nvPicPr>
          <p:cNvPr id="2" name="Picture 1">
            <a:extLst>
              <a:ext uri="{FF2B5EF4-FFF2-40B4-BE49-F238E27FC236}">
                <a16:creationId xmlns:a16="http://schemas.microsoft.com/office/drawing/2014/main" id="{F124EC76-23CD-2ECF-1551-142A7838A047}"/>
              </a:ext>
            </a:extLst>
          </p:cNvPr>
          <p:cNvPicPr/>
          <p:nvPr/>
        </p:nvPicPr>
        <p:blipFill>
          <a:blip r:embed="rId3"/>
          <a:stretch>
            <a:fillRect/>
          </a:stretch>
        </p:blipFill>
        <p:spPr>
          <a:xfrm>
            <a:off x="6374635" y="1391627"/>
            <a:ext cx="2024184" cy="1180123"/>
          </a:xfrm>
          <a:prstGeom prst="rect">
            <a:avLst/>
          </a:prstGeom>
        </p:spPr>
      </p:pic>
    </p:spTree>
    <p:extLst>
      <p:ext uri="{BB962C8B-B14F-4D97-AF65-F5344CB8AC3E}">
        <p14:creationId xmlns:p14="http://schemas.microsoft.com/office/powerpoint/2010/main" val="15282309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210393" y="357952"/>
            <a:ext cx="8868871" cy="523220"/>
          </a:xfrm>
          <a:prstGeom prst="rect">
            <a:avLst/>
          </a:prstGeom>
          <a:noFill/>
        </p:spPr>
        <p:txBody>
          <a:bodyPr wrap="square" rtlCol="0">
            <a:spAutoFit/>
          </a:bodyPr>
          <a:lstStyle/>
          <a:p>
            <a:r>
              <a:rPr lang="en-US" sz="2800" b="1" dirty="0">
                <a:solidFill>
                  <a:srgbClr val="FF0000"/>
                </a:solidFill>
                <a:latin typeface="Garamond" panose="02020404030301010803" pitchFamily="18" charset="0"/>
              </a:rPr>
              <a:t>RIGHT TO RESTRICTION OF PROCESSING</a:t>
            </a:r>
          </a:p>
        </p:txBody>
      </p:sp>
      <p:sp>
        <p:nvSpPr>
          <p:cNvPr id="5" name="TextBox 4">
            <a:extLst>
              <a:ext uri="{FF2B5EF4-FFF2-40B4-BE49-F238E27FC236}">
                <a16:creationId xmlns:a16="http://schemas.microsoft.com/office/drawing/2014/main" id="{579F9E03-F9B9-42CF-89F9-6B76C9CACBA3}"/>
              </a:ext>
            </a:extLst>
          </p:cNvPr>
          <p:cNvSpPr txBox="1"/>
          <p:nvPr/>
        </p:nvSpPr>
        <p:spPr>
          <a:xfrm>
            <a:off x="818169" y="984635"/>
            <a:ext cx="5596486" cy="461665"/>
          </a:xfrm>
          <a:prstGeom prst="rect">
            <a:avLst/>
          </a:prstGeom>
          <a:noFill/>
        </p:spPr>
        <p:txBody>
          <a:bodyPr wrap="square" rtlCol="0">
            <a:spAutoFit/>
          </a:bodyPr>
          <a:lstStyle/>
          <a:p>
            <a:pPr marL="457200"/>
            <a:r>
              <a:rPr lang="en-US" sz="2400" b="1" dirty="0">
                <a:solidFill>
                  <a:srgbClr val="002060"/>
                </a:solidFill>
                <a:latin typeface="Garamond" panose="02020404030301010803" pitchFamily="18" charset="0"/>
              </a:rPr>
              <a:t>Section 63  </a:t>
            </a:r>
          </a:p>
        </p:txBody>
      </p:sp>
      <p:sp>
        <p:nvSpPr>
          <p:cNvPr id="4" name="TextBox 3">
            <a:extLst>
              <a:ext uri="{FF2B5EF4-FFF2-40B4-BE49-F238E27FC236}">
                <a16:creationId xmlns:a16="http://schemas.microsoft.com/office/drawing/2014/main" id="{579F9E03-F9B9-42CF-89F9-6B76C9CACBA3}"/>
              </a:ext>
            </a:extLst>
          </p:cNvPr>
          <p:cNvSpPr txBox="1"/>
          <p:nvPr/>
        </p:nvSpPr>
        <p:spPr>
          <a:xfrm>
            <a:off x="291312" y="1426652"/>
            <a:ext cx="8472361" cy="2677656"/>
          </a:xfrm>
          <a:prstGeom prst="rect">
            <a:avLst/>
          </a:prstGeom>
          <a:noFill/>
        </p:spPr>
        <p:txBody>
          <a:bodyPr wrap="square" rtlCol="0">
            <a:spAutoFit/>
          </a:bodyPr>
          <a:lstStyle/>
          <a:p>
            <a:pPr marL="457200"/>
            <a:r>
              <a:rPr lang="en-US" sz="1600" dirty="0">
                <a:solidFill>
                  <a:srgbClr val="002060"/>
                </a:solidFill>
              </a:rPr>
              <a:t>(</a:t>
            </a:r>
            <a:r>
              <a:rPr lang="en-US" sz="2400" dirty="0">
                <a:solidFill>
                  <a:srgbClr val="002060"/>
                </a:solidFill>
                <a:latin typeface="Garamond" panose="02020404030301010803" pitchFamily="18" charset="0"/>
              </a:rPr>
              <a:t>1) A data subject may restrict a data controller from</a:t>
            </a:r>
          </a:p>
          <a:p>
            <a:pPr marL="457200"/>
            <a:r>
              <a:rPr lang="en-US" sz="2400" dirty="0">
                <a:solidFill>
                  <a:srgbClr val="002060"/>
                </a:solidFill>
                <a:latin typeface="Garamond" panose="02020404030301010803" pitchFamily="18" charset="0"/>
              </a:rPr>
              <a:t>processing that data subject’s personal data</a:t>
            </a:r>
          </a:p>
          <a:p>
            <a:pPr marL="457200"/>
            <a:endParaRPr lang="en-US" sz="2400" dirty="0">
              <a:solidFill>
                <a:srgbClr val="002060"/>
              </a:solidFill>
              <a:latin typeface="Garamond" panose="02020404030301010803" pitchFamily="18" charset="0"/>
            </a:endParaRPr>
          </a:p>
          <a:p>
            <a:pPr marL="457200"/>
            <a:r>
              <a:rPr lang="en-US" sz="2400" dirty="0">
                <a:solidFill>
                  <a:srgbClr val="002060"/>
                </a:solidFill>
                <a:latin typeface="Garamond" panose="02020404030301010803" pitchFamily="18" charset="0"/>
              </a:rPr>
              <a:t>(3) A data subject who has obtained a restriction on the</a:t>
            </a:r>
          </a:p>
          <a:p>
            <a:pPr marL="457200"/>
            <a:r>
              <a:rPr lang="en-US" sz="2400" dirty="0">
                <a:solidFill>
                  <a:srgbClr val="002060"/>
                </a:solidFill>
                <a:latin typeface="Garamond" panose="02020404030301010803" pitchFamily="18" charset="0"/>
              </a:rPr>
              <a:t>processing of that data subject’s personal data pursuant to subsection (1) shall be informed by the data controller before the restriction of processing that data is lifted.</a:t>
            </a:r>
          </a:p>
        </p:txBody>
      </p:sp>
      <p:pic>
        <p:nvPicPr>
          <p:cNvPr id="2" name="Picture 1">
            <a:extLst>
              <a:ext uri="{FF2B5EF4-FFF2-40B4-BE49-F238E27FC236}">
                <a16:creationId xmlns:a16="http://schemas.microsoft.com/office/drawing/2014/main" id="{C76D953D-92CD-1453-FAEF-2DDFEE8FD404}"/>
              </a:ext>
            </a:extLst>
          </p:cNvPr>
          <p:cNvPicPr/>
          <p:nvPr/>
        </p:nvPicPr>
        <p:blipFill>
          <a:blip r:embed="rId3"/>
          <a:stretch>
            <a:fillRect/>
          </a:stretch>
        </p:blipFill>
        <p:spPr>
          <a:xfrm>
            <a:off x="7166708" y="1524001"/>
            <a:ext cx="1787004" cy="1047750"/>
          </a:xfrm>
          <a:prstGeom prst="rect">
            <a:avLst/>
          </a:prstGeom>
        </p:spPr>
      </p:pic>
    </p:spTree>
    <p:extLst>
      <p:ext uri="{BB962C8B-B14F-4D97-AF65-F5344CB8AC3E}">
        <p14:creationId xmlns:p14="http://schemas.microsoft.com/office/powerpoint/2010/main" val="23098584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119271" y="95416"/>
            <a:ext cx="9103118" cy="523220"/>
          </a:xfrm>
          <a:prstGeom prst="rect">
            <a:avLst/>
          </a:prstGeom>
          <a:noFill/>
        </p:spPr>
        <p:txBody>
          <a:bodyPr wrap="square" rtlCol="0">
            <a:spAutoFit/>
          </a:bodyPr>
          <a:lstStyle/>
          <a:p>
            <a:r>
              <a:rPr lang="en-US" sz="2800" b="1" dirty="0">
                <a:solidFill>
                  <a:srgbClr val="FF0000"/>
                </a:solidFill>
                <a:latin typeface="Garamond" panose="02020404030301010803" pitchFamily="18" charset="0"/>
              </a:rPr>
              <a:t>INFORMATION 2B PROVIDED TO DATA SUBJECT</a:t>
            </a:r>
          </a:p>
        </p:txBody>
      </p:sp>
      <p:sp>
        <p:nvSpPr>
          <p:cNvPr id="5" name="TextBox 4">
            <a:extLst>
              <a:ext uri="{FF2B5EF4-FFF2-40B4-BE49-F238E27FC236}">
                <a16:creationId xmlns:a16="http://schemas.microsoft.com/office/drawing/2014/main" id="{579F9E03-F9B9-42CF-89F9-6B76C9CACBA3}"/>
              </a:ext>
            </a:extLst>
          </p:cNvPr>
          <p:cNvSpPr txBox="1"/>
          <p:nvPr/>
        </p:nvSpPr>
        <p:spPr>
          <a:xfrm>
            <a:off x="119271" y="618637"/>
            <a:ext cx="8959993" cy="461665"/>
          </a:xfrm>
          <a:prstGeom prst="rect">
            <a:avLst/>
          </a:prstGeom>
          <a:noFill/>
        </p:spPr>
        <p:txBody>
          <a:bodyPr wrap="square" rtlCol="0">
            <a:spAutoFit/>
          </a:bodyPr>
          <a:lstStyle/>
          <a:p>
            <a:r>
              <a:rPr lang="en-US" sz="2400" b="1" dirty="0">
                <a:solidFill>
                  <a:srgbClr val="002060"/>
                </a:solidFill>
                <a:latin typeface="Garamond" panose="02020404030301010803" pitchFamily="18" charset="0"/>
              </a:rPr>
              <a:t>Section  64  </a:t>
            </a:r>
          </a:p>
        </p:txBody>
      </p:sp>
      <p:sp>
        <p:nvSpPr>
          <p:cNvPr id="4" name="TextBox 3">
            <a:extLst>
              <a:ext uri="{FF2B5EF4-FFF2-40B4-BE49-F238E27FC236}">
                <a16:creationId xmlns:a16="http://schemas.microsoft.com/office/drawing/2014/main" id="{579F9E03-F9B9-42CF-89F9-6B76C9CACBA3}"/>
              </a:ext>
            </a:extLst>
          </p:cNvPr>
          <p:cNvSpPr txBox="1"/>
          <p:nvPr/>
        </p:nvSpPr>
        <p:spPr>
          <a:xfrm>
            <a:off x="0" y="1208598"/>
            <a:ext cx="9079264" cy="3170099"/>
          </a:xfrm>
          <a:prstGeom prst="rect">
            <a:avLst/>
          </a:prstGeom>
          <a:noFill/>
        </p:spPr>
        <p:txBody>
          <a:bodyPr wrap="square" rtlCol="0">
            <a:spAutoFit/>
          </a:bodyPr>
          <a:lstStyle/>
          <a:p>
            <a:pPr marL="457200" indent="-274638"/>
            <a:r>
              <a:rPr lang="en-US" sz="2000" dirty="0">
                <a:solidFill>
                  <a:srgbClr val="002060"/>
                </a:solidFill>
                <a:latin typeface="Garamond" panose="02020404030301010803" pitchFamily="18" charset="0"/>
              </a:rPr>
              <a:t>Data Controller to, where data collected from Data Subject, provide data subject with the following unless Data Subject is already in receipt  - </a:t>
            </a:r>
          </a:p>
          <a:p>
            <a:pPr marL="457200" indent="-274638"/>
            <a:r>
              <a:rPr lang="en-US" sz="2000" dirty="0">
                <a:solidFill>
                  <a:srgbClr val="002060"/>
                </a:solidFill>
                <a:latin typeface="Garamond" panose="02020404030301010803" pitchFamily="18" charset="0"/>
              </a:rPr>
              <a:t>(a) the </a:t>
            </a:r>
            <a:r>
              <a:rPr lang="en-US" sz="2000" b="1" dirty="0">
                <a:solidFill>
                  <a:srgbClr val="FF0000"/>
                </a:solidFill>
                <a:latin typeface="Garamond" panose="02020404030301010803" pitchFamily="18" charset="0"/>
              </a:rPr>
              <a:t>name and address </a:t>
            </a:r>
            <a:r>
              <a:rPr lang="en-US" sz="2000" dirty="0">
                <a:solidFill>
                  <a:srgbClr val="002060"/>
                </a:solidFill>
                <a:latin typeface="Garamond" panose="02020404030301010803" pitchFamily="18" charset="0"/>
              </a:rPr>
              <a:t>of the data controller;</a:t>
            </a:r>
          </a:p>
          <a:p>
            <a:pPr marL="457200" indent="-274638"/>
            <a:r>
              <a:rPr lang="en-US" sz="2000" dirty="0">
                <a:solidFill>
                  <a:srgbClr val="002060"/>
                </a:solidFill>
                <a:latin typeface="Garamond" panose="02020404030301010803" pitchFamily="18" charset="0"/>
              </a:rPr>
              <a:t>(b) the </a:t>
            </a:r>
            <a:r>
              <a:rPr lang="en-US" sz="2000" b="1" dirty="0">
                <a:solidFill>
                  <a:srgbClr val="FF0000"/>
                </a:solidFill>
                <a:latin typeface="Garamond" panose="02020404030301010803" pitchFamily="18" charset="0"/>
              </a:rPr>
              <a:t>purpose</a:t>
            </a:r>
            <a:r>
              <a:rPr lang="en-US" sz="2000" dirty="0">
                <a:solidFill>
                  <a:srgbClr val="002060"/>
                </a:solidFill>
                <a:latin typeface="Garamond" panose="02020404030301010803" pitchFamily="18" charset="0"/>
              </a:rPr>
              <a:t> of the processing;</a:t>
            </a:r>
          </a:p>
          <a:p>
            <a:pPr marL="457200" indent="-274638"/>
            <a:r>
              <a:rPr lang="en-US" sz="2000" dirty="0">
                <a:solidFill>
                  <a:srgbClr val="002060"/>
                </a:solidFill>
                <a:latin typeface="Garamond" panose="02020404030301010803" pitchFamily="18" charset="0"/>
              </a:rPr>
              <a:t>(c) Data subject’s </a:t>
            </a:r>
            <a:r>
              <a:rPr lang="en-US" sz="2000" b="1" dirty="0">
                <a:solidFill>
                  <a:srgbClr val="FF0000"/>
                </a:solidFill>
                <a:latin typeface="Garamond" panose="02020404030301010803" pitchFamily="18" charset="0"/>
              </a:rPr>
              <a:t>rights;</a:t>
            </a:r>
          </a:p>
          <a:p>
            <a:pPr marL="457200" indent="-274638"/>
            <a:r>
              <a:rPr lang="en-US" sz="2000" dirty="0">
                <a:solidFill>
                  <a:srgbClr val="002060"/>
                </a:solidFill>
                <a:latin typeface="Garamond" panose="02020404030301010803" pitchFamily="18" charset="0"/>
              </a:rPr>
              <a:t>(d) If so, that data is intended for </a:t>
            </a:r>
            <a:r>
              <a:rPr lang="en-US" sz="2000" b="1" dirty="0">
                <a:solidFill>
                  <a:srgbClr val="FF0000"/>
                </a:solidFill>
                <a:latin typeface="Garamond" panose="02020404030301010803" pitchFamily="18" charset="0"/>
              </a:rPr>
              <a:t>transfer to 3rd country, international organization </a:t>
            </a:r>
            <a:r>
              <a:rPr lang="en-US" sz="2000" dirty="0">
                <a:solidFill>
                  <a:srgbClr val="002060"/>
                </a:solidFill>
                <a:latin typeface="Garamond" panose="02020404030301010803" pitchFamily="18" charset="0"/>
              </a:rPr>
              <a:t>+ safeguards in place; and </a:t>
            </a:r>
          </a:p>
          <a:p>
            <a:pPr marL="457200" indent="-274638"/>
            <a:r>
              <a:rPr lang="en-US" sz="2000" dirty="0">
                <a:solidFill>
                  <a:srgbClr val="002060"/>
                </a:solidFill>
                <a:latin typeface="Garamond" panose="02020404030301010803" pitchFamily="18" charset="0"/>
              </a:rPr>
              <a:t>(e) whether compliance with </a:t>
            </a:r>
            <a:r>
              <a:rPr lang="en-US" sz="2000" b="1" dirty="0">
                <a:solidFill>
                  <a:srgbClr val="FF0000"/>
                </a:solidFill>
                <a:latin typeface="Garamond" panose="02020404030301010803" pitchFamily="18" charset="0"/>
              </a:rPr>
              <a:t>request for information </a:t>
            </a:r>
            <a:r>
              <a:rPr lang="en-US" sz="2000" dirty="0">
                <a:solidFill>
                  <a:srgbClr val="002060"/>
                </a:solidFill>
                <a:latin typeface="Garamond" panose="02020404030301010803" pitchFamily="18" charset="0"/>
              </a:rPr>
              <a:t>is </a:t>
            </a:r>
            <a:r>
              <a:rPr lang="en-US" sz="2000" b="1" dirty="0">
                <a:solidFill>
                  <a:srgbClr val="FF0000"/>
                </a:solidFill>
                <a:latin typeface="Garamond" panose="02020404030301010803" pitchFamily="18" charset="0"/>
              </a:rPr>
              <a:t>compulsory or not, </a:t>
            </a:r>
            <a:r>
              <a:rPr lang="en-US" sz="2000" dirty="0">
                <a:solidFill>
                  <a:srgbClr val="002060"/>
                </a:solidFill>
                <a:latin typeface="Garamond" panose="02020404030301010803" pitchFamily="18" charset="0"/>
              </a:rPr>
              <a:t>as well and consequences; </a:t>
            </a:r>
          </a:p>
          <a:p>
            <a:pPr marL="457200" indent="-274638"/>
            <a:endParaRPr lang="en-US" sz="2000" dirty="0">
              <a:solidFill>
                <a:srgbClr val="002060"/>
              </a:solidFill>
              <a:latin typeface="Garamond" panose="02020404030301010803" pitchFamily="18" charset="0"/>
            </a:endParaRPr>
          </a:p>
        </p:txBody>
      </p:sp>
      <p:pic>
        <p:nvPicPr>
          <p:cNvPr id="2" name="Picture 1">
            <a:extLst>
              <a:ext uri="{FF2B5EF4-FFF2-40B4-BE49-F238E27FC236}">
                <a16:creationId xmlns:a16="http://schemas.microsoft.com/office/drawing/2014/main" id="{E5AA0B34-4AA1-5763-C938-28D261C88F40}"/>
              </a:ext>
            </a:extLst>
          </p:cNvPr>
          <p:cNvPicPr/>
          <p:nvPr/>
        </p:nvPicPr>
        <p:blipFill>
          <a:blip r:embed="rId3"/>
          <a:stretch>
            <a:fillRect/>
          </a:stretch>
        </p:blipFill>
        <p:spPr>
          <a:xfrm>
            <a:off x="6507497" y="1586523"/>
            <a:ext cx="2024184" cy="1101969"/>
          </a:xfrm>
          <a:prstGeom prst="rect">
            <a:avLst/>
          </a:prstGeom>
        </p:spPr>
      </p:pic>
    </p:spTree>
    <p:extLst>
      <p:ext uri="{BB962C8B-B14F-4D97-AF65-F5344CB8AC3E}">
        <p14:creationId xmlns:p14="http://schemas.microsoft.com/office/powerpoint/2010/main" val="16277023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210393" y="357952"/>
            <a:ext cx="8868871" cy="523220"/>
          </a:xfrm>
          <a:prstGeom prst="rect">
            <a:avLst/>
          </a:prstGeom>
          <a:noFill/>
        </p:spPr>
        <p:txBody>
          <a:bodyPr wrap="square" rtlCol="0">
            <a:spAutoFit/>
          </a:bodyPr>
          <a:lstStyle/>
          <a:p>
            <a:r>
              <a:rPr lang="en-US" sz="2800" b="1" dirty="0">
                <a:solidFill>
                  <a:srgbClr val="FF0000"/>
                </a:solidFill>
                <a:latin typeface="Garamond" panose="02020404030301010803" pitchFamily="18" charset="0"/>
              </a:rPr>
              <a:t>RIGHT TO DATA PORTABILITY</a:t>
            </a:r>
          </a:p>
        </p:txBody>
      </p:sp>
      <p:sp>
        <p:nvSpPr>
          <p:cNvPr id="5" name="TextBox 4">
            <a:extLst>
              <a:ext uri="{FF2B5EF4-FFF2-40B4-BE49-F238E27FC236}">
                <a16:creationId xmlns:a16="http://schemas.microsoft.com/office/drawing/2014/main" id="{579F9E03-F9B9-42CF-89F9-6B76C9CACBA3}"/>
              </a:ext>
            </a:extLst>
          </p:cNvPr>
          <p:cNvSpPr txBox="1"/>
          <p:nvPr/>
        </p:nvSpPr>
        <p:spPr>
          <a:xfrm>
            <a:off x="754559" y="1016440"/>
            <a:ext cx="5596486" cy="461665"/>
          </a:xfrm>
          <a:prstGeom prst="rect">
            <a:avLst/>
          </a:prstGeom>
          <a:noFill/>
        </p:spPr>
        <p:txBody>
          <a:bodyPr wrap="square" rtlCol="0">
            <a:spAutoFit/>
          </a:bodyPr>
          <a:lstStyle/>
          <a:p>
            <a:r>
              <a:rPr lang="en-US" sz="2400" b="1" dirty="0">
                <a:solidFill>
                  <a:srgbClr val="002060"/>
                </a:solidFill>
                <a:latin typeface="Garamond" panose="02020404030301010803" pitchFamily="18" charset="0"/>
              </a:rPr>
              <a:t>Section 66  </a:t>
            </a:r>
          </a:p>
        </p:txBody>
      </p:sp>
      <p:sp>
        <p:nvSpPr>
          <p:cNvPr id="4" name="TextBox 3">
            <a:extLst>
              <a:ext uri="{FF2B5EF4-FFF2-40B4-BE49-F238E27FC236}">
                <a16:creationId xmlns:a16="http://schemas.microsoft.com/office/drawing/2014/main" id="{579F9E03-F9B9-42CF-89F9-6B76C9CACBA3}"/>
              </a:ext>
            </a:extLst>
          </p:cNvPr>
          <p:cNvSpPr txBox="1"/>
          <p:nvPr/>
        </p:nvSpPr>
        <p:spPr>
          <a:xfrm>
            <a:off x="291312" y="1426652"/>
            <a:ext cx="8472361" cy="3785652"/>
          </a:xfrm>
          <a:prstGeom prst="rect">
            <a:avLst/>
          </a:prstGeom>
          <a:noFill/>
        </p:spPr>
        <p:txBody>
          <a:bodyPr wrap="square" rtlCol="0">
            <a:spAutoFit/>
          </a:bodyPr>
          <a:lstStyle/>
          <a:p>
            <a:pPr marL="898525" indent="-441325"/>
            <a:r>
              <a:rPr lang="en-US" sz="2400" dirty="0">
                <a:solidFill>
                  <a:srgbClr val="002060"/>
                </a:solidFill>
                <a:latin typeface="Garamond" panose="02020404030301010803" pitchFamily="18" charset="0"/>
              </a:rPr>
              <a:t>(1) Data Subject has right to receive personal data in a structured, commonly used, machine readable or otherwise legible format and may transmit that data to another data controller.</a:t>
            </a:r>
          </a:p>
          <a:p>
            <a:pPr marL="457200"/>
            <a:endParaRPr lang="en-US" sz="2400" dirty="0">
              <a:solidFill>
                <a:srgbClr val="002060"/>
              </a:solidFill>
              <a:latin typeface="Garamond" panose="02020404030301010803" pitchFamily="18" charset="0"/>
            </a:endParaRPr>
          </a:p>
          <a:p>
            <a:pPr marL="898525" indent="-441325"/>
            <a:r>
              <a:rPr lang="en-US" sz="2400" dirty="0">
                <a:solidFill>
                  <a:srgbClr val="002060"/>
                </a:solidFill>
                <a:latin typeface="Garamond" panose="02020404030301010803" pitchFamily="18" charset="0"/>
              </a:rPr>
              <a:t>(2) Data subject has right to have personal data transmitted directly from one data controller to another, where technically or otherwise feasible.</a:t>
            </a:r>
          </a:p>
          <a:p>
            <a:pPr marL="457200"/>
            <a:endParaRPr lang="en-US" sz="2400" dirty="0">
              <a:solidFill>
                <a:srgbClr val="002060"/>
              </a:solidFill>
              <a:latin typeface="Garamond" panose="02020404030301010803" pitchFamily="18" charset="0"/>
            </a:endParaRPr>
          </a:p>
          <a:p>
            <a:pPr marL="457200"/>
            <a:endParaRPr lang="en-US" sz="2400" dirty="0">
              <a:solidFill>
                <a:srgbClr val="002060"/>
              </a:solidFill>
              <a:latin typeface="Garamond" panose="02020404030301010803" pitchFamily="18" charset="0"/>
            </a:endParaRPr>
          </a:p>
          <a:p>
            <a:pPr marL="457200"/>
            <a:endParaRPr lang="en-US" sz="2400" dirty="0">
              <a:solidFill>
                <a:srgbClr val="002060"/>
              </a:solidFill>
              <a:latin typeface="Garamond" panose="02020404030301010803" pitchFamily="18" charset="0"/>
            </a:endParaRPr>
          </a:p>
        </p:txBody>
      </p:sp>
      <p:pic>
        <p:nvPicPr>
          <p:cNvPr id="2" name="Picture 1">
            <a:extLst>
              <a:ext uri="{FF2B5EF4-FFF2-40B4-BE49-F238E27FC236}">
                <a16:creationId xmlns:a16="http://schemas.microsoft.com/office/drawing/2014/main" id="{47689003-3338-E354-8885-5763664B1474}"/>
              </a:ext>
            </a:extLst>
          </p:cNvPr>
          <p:cNvPicPr/>
          <p:nvPr/>
        </p:nvPicPr>
        <p:blipFill>
          <a:blip r:embed="rId3"/>
          <a:stretch>
            <a:fillRect/>
          </a:stretch>
        </p:blipFill>
        <p:spPr>
          <a:xfrm>
            <a:off x="6999865" y="67149"/>
            <a:ext cx="2024184" cy="1180123"/>
          </a:xfrm>
          <a:prstGeom prst="rect">
            <a:avLst/>
          </a:prstGeom>
        </p:spPr>
      </p:pic>
    </p:spTree>
    <p:extLst>
      <p:ext uri="{BB962C8B-B14F-4D97-AF65-F5344CB8AC3E}">
        <p14:creationId xmlns:p14="http://schemas.microsoft.com/office/powerpoint/2010/main" val="20803985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1" y="71562"/>
            <a:ext cx="9079264" cy="1077218"/>
          </a:xfrm>
          <a:prstGeom prst="rect">
            <a:avLst/>
          </a:prstGeom>
          <a:noFill/>
        </p:spPr>
        <p:txBody>
          <a:bodyPr wrap="square" rtlCol="0">
            <a:spAutoFit/>
          </a:bodyPr>
          <a:lstStyle/>
          <a:p>
            <a:r>
              <a:rPr lang="en-US" sz="3200" b="1" dirty="0">
                <a:solidFill>
                  <a:srgbClr val="FF0000"/>
                </a:solidFill>
                <a:latin typeface="Garamond" panose="02020404030301010803" pitchFamily="18" charset="0"/>
              </a:rPr>
              <a:t>NOTIFICATION OF RECTIFICATION OR ERASURE</a:t>
            </a:r>
          </a:p>
        </p:txBody>
      </p:sp>
      <p:sp>
        <p:nvSpPr>
          <p:cNvPr id="5" name="TextBox 4">
            <a:extLst>
              <a:ext uri="{FF2B5EF4-FFF2-40B4-BE49-F238E27FC236}">
                <a16:creationId xmlns:a16="http://schemas.microsoft.com/office/drawing/2014/main" id="{579F9E03-F9B9-42CF-89F9-6B76C9CACBA3}"/>
              </a:ext>
            </a:extLst>
          </p:cNvPr>
          <p:cNvSpPr txBox="1"/>
          <p:nvPr/>
        </p:nvSpPr>
        <p:spPr>
          <a:xfrm>
            <a:off x="0" y="964987"/>
            <a:ext cx="8619214" cy="954107"/>
          </a:xfrm>
          <a:prstGeom prst="rect">
            <a:avLst/>
          </a:prstGeom>
          <a:noFill/>
        </p:spPr>
        <p:txBody>
          <a:bodyPr wrap="square" rtlCol="0">
            <a:spAutoFit/>
          </a:bodyPr>
          <a:lstStyle/>
          <a:p>
            <a:endParaRPr lang="en-US" sz="2800" b="1" dirty="0">
              <a:solidFill>
                <a:srgbClr val="002060"/>
              </a:solidFill>
              <a:latin typeface="Garamond" panose="02020404030301010803" pitchFamily="18" charset="0"/>
            </a:endParaRPr>
          </a:p>
          <a:p>
            <a:r>
              <a:rPr lang="en-US" sz="2800" b="1" dirty="0">
                <a:solidFill>
                  <a:srgbClr val="002060"/>
                </a:solidFill>
                <a:latin typeface="Garamond" panose="02020404030301010803" pitchFamily="18" charset="0"/>
              </a:rPr>
              <a:t>Section 66  </a:t>
            </a:r>
          </a:p>
        </p:txBody>
      </p:sp>
      <p:sp>
        <p:nvSpPr>
          <p:cNvPr id="4" name="TextBox 3">
            <a:extLst>
              <a:ext uri="{FF2B5EF4-FFF2-40B4-BE49-F238E27FC236}">
                <a16:creationId xmlns:a16="http://schemas.microsoft.com/office/drawing/2014/main" id="{579F9E03-F9B9-42CF-89F9-6B76C9CACBA3}"/>
              </a:ext>
            </a:extLst>
          </p:cNvPr>
          <p:cNvSpPr txBox="1"/>
          <p:nvPr/>
        </p:nvSpPr>
        <p:spPr>
          <a:xfrm>
            <a:off x="63609" y="1488206"/>
            <a:ext cx="9015655" cy="1938992"/>
          </a:xfrm>
          <a:prstGeom prst="rect">
            <a:avLst/>
          </a:prstGeom>
          <a:noFill/>
        </p:spPr>
        <p:txBody>
          <a:bodyPr wrap="square" rtlCol="0">
            <a:spAutoFit/>
          </a:bodyPr>
          <a:lstStyle/>
          <a:p>
            <a:pPr marL="457200"/>
            <a:endParaRPr lang="en-US" sz="2400" dirty="0">
              <a:solidFill>
                <a:srgbClr val="002060"/>
              </a:solidFill>
              <a:latin typeface="Garamond" panose="02020404030301010803" pitchFamily="18" charset="0"/>
            </a:endParaRPr>
          </a:p>
          <a:p>
            <a:pPr marL="457200"/>
            <a:r>
              <a:rPr lang="en-US" sz="2400" dirty="0">
                <a:solidFill>
                  <a:srgbClr val="002060"/>
                </a:solidFill>
                <a:latin typeface="Garamond" panose="02020404030301010803" pitchFamily="18" charset="0"/>
              </a:rPr>
              <a:t>A data controller shall communicate any rectification or</a:t>
            </a:r>
          </a:p>
          <a:p>
            <a:pPr marL="457200"/>
            <a:r>
              <a:rPr lang="en-US" sz="2400" dirty="0">
                <a:solidFill>
                  <a:srgbClr val="002060"/>
                </a:solidFill>
                <a:latin typeface="Garamond" panose="02020404030301010803" pitchFamily="18" charset="0"/>
              </a:rPr>
              <a:t>erasure of personal data or restriction of processing carried out in</a:t>
            </a:r>
          </a:p>
          <a:p>
            <a:pPr marL="457200"/>
            <a:r>
              <a:rPr lang="en-US" sz="2400" dirty="0">
                <a:solidFill>
                  <a:srgbClr val="002060"/>
                </a:solidFill>
                <a:latin typeface="Garamond" panose="02020404030301010803" pitchFamily="18" charset="0"/>
              </a:rPr>
              <a:t>accordance with this Act to each recipient to whom the personal</a:t>
            </a:r>
          </a:p>
          <a:p>
            <a:pPr marL="457200"/>
            <a:r>
              <a:rPr lang="en-US" sz="2400" dirty="0">
                <a:solidFill>
                  <a:srgbClr val="002060"/>
                </a:solidFill>
                <a:latin typeface="Garamond" panose="02020404030301010803" pitchFamily="18" charset="0"/>
              </a:rPr>
              <a:t>data have been disclosed, where practicable.</a:t>
            </a:r>
          </a:p>
        </p:txBody>
      </p:sp>
      <p:pic>
        <p:nvPicPr>
          <p:cNvPr id="2" name="Picture 1">
            <a:extLst>
              <a:ext uri="{FF2B5EF4-FFF2-40B4-BE49-F238E27FC236}">
                <a16:creationId xmlns:a16="http://schemas.microsoft.com/office/drawing/2014/main" id="{30F0B1F6-D336-B17B-6C9B-BE8D4800109F}"/>
              </a:ext>
            </a:extLst>
          </p:cNvPr>
          <p:cNvPicPr/>
          <p:nvPr/>
        </p:nvPicPr>
        <p:blipFill>
          <a:blip r:embed="rId3"/>
          <a:stretch>
            <a:fillRect/>
          </a:stretch>
        </p:blipFill>
        <p:spPr>
          <a:xfrm>
            <a:off x="7315199" y="478044"/>
            <a:ext cx="1669773" cy="1077218"/>
          </a:xfrm>
          <a:prstGeom prst="rect">
            <a:avLst/>
          </a:prstGeom>
        </p:spPr>
      </p:pic>
    </p:spTree>
    <p:extLst>
      <p:ext uri="{BB962C8B-B14F-4D97-AF65-F5344CB8AC3E}">
        <p14:creationId xmlns:p14="http://schemas.microsoft.com/office/powerpoint/2010/main" val="22944691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95416" y="71562"/>
            <a:ext cx="9048583" cy="584775"/>
          </a:xfrm>
          <a:prstGeom prst="rect">
            <a:avLst/>
          </a:prstGeom>
          <a:noFill/>
        </p:spPr>
        <p:txBody>
          <a:bodyPr wrap="square" rtlCol="0">
            <a:spAutoFit/>
          </a:bodyPr>
          <a:lstStyle/>
          <a:p>
            <a:r>
              <a:rPr lang="en-US" sz="3200" b="1" dirty="0">
                <a:solidFill>
                  <a:srgbClr val="FF0000"/>
                </a:solidFill>
                <a:latin typeface="Garamond" panose="02020404030301010803" pitchFamily="18" charset="0"/>
              </a:rPr>
              <a:t>DEROGATION FROM RIGHTS</a:t>
            </a:r>
          </a:p>
        </p:txBody>
      </p:sp>
      <p:sp>
        <p:nvSpPr>
          <p:cNvPr id="4" name="TextBox 3">
            <a:extLst>
              <a:ext uri="{FF2B5EF4-FFF2-40B4-BE49-F238E27FC236}">
                <a16:creationId xmlns:a16="http://schemas.microsoft.com/office/drawing/2014/main" id="{579F9E03-F9B9-42CF-89F9-6B76C9CACBA3}"/>
              </a:ext>
            </a:extLst>
          </p:cNvPr>
          <p:cNvSpPr txBox="1"/>
          <p:nvPr/>
        </p:nvSpPr>
        <p:spPr>
          <a:xfrm>
            <a:off x="0" y="656338"/>
            <a:ext cx="8738483" cy="4216539"/>
          </a:xfrm>
          <a:prstGeom prst="rect">
            <a:avLst/>
          </a:prstGeom>
          <a:noFill/>
        </p:spPr>
        <p:txBody>
          <a:bodyPr wrap="square" rtlCol="0">
            <a:spAutoFit/>
          </a:bodyPr>
          <a:lstStyle/>
          <a:p>
            <a:pPr marL="457200"/>
            <a:r>
              <a:rPr lang="en-US" sz="2800" b="1" dirty="0">
                <a:solidFill>
                  <a:srgbClr val="002060"/>
                </a:solidFill>
                <a:latin typeface="Garamond" panose="02020404030301010803" pitchFamily="18" charset="0"/>
              </a:rPr>
              <a:t>Section 67. </a:t>
            </a:r>
          </a:p>
          <a:p>
            <a:pPr marL="457200" indent="-274638"/>
            <a:r>
              <a:rPr lang="en-US" sz="2400" dirty="0">
                <a:solidFill>
                  <a:srgbClr val="002060"/>
                </a:solidFill>
                <a:latin typeface="Garamond" panose="02020404030301010803" pitchFamily="18" charset="0"/>
              </a:rPr>
              <a:t>Rights of Data Subject do not, to extent necessary, apply  </a:t>
            </a:r>
          </a:p>
          <a:p>
            <a:pPr marL="457200" indent="-274638"/>
            <a:r>
              <a:rPr lang="en-US" sz="2400" dirty="0">
                <a:solidFill>
                  <a:srgbClr val="002060"/>
                </a:solidFill>
                <a:latin typeface="Garamond" panose="02020404030301010803" pitchFamily="18" charset="0"/>
              </a:rPr>
              <a:t>(a) compliance with </a:t>
            </a:r>
            <a:r>
              <a:rPr lang="en-US" sz="2400" b="1" dirty="0">
                <a:solidFill>
                  <a:srgbClr val="FF0000"/>
                </a:solidFill>
                <a:latin typeface="Garamond" panose="02020404030301010803" pitchFamily="18" charset="0"/>
              </a:rPr>
              <a:t>legal obligation</a:t>
            </a:r>
            <a:r>
              <a:rPr lang="en-US" sz="2400" dirty="0">
                <a:solidFill>
                  <a:srgbClr val="002060"/>
                </a:solidFill>
                <a:latin typeface="Garamond" panose="02020404030301010803" pitchFamily="18" charset="0"/>
              </a:rPr>
              <a:t>; </a:t>
            </a:r>
          </a:p>
          <a:p>
            <a:pPr marL="457200"/>
            <a:endParaRPr lang="en-US" sz="2400" dirty="0">
              <a:solidFill>
                <a:srgbClr val="002060"/>
              </a:solidFill>
              <a:latin typeface="Garamond" panose="02020404030301010803" pitchFamily="18" charset="0"/>
            </a:endParaRPr>
          </a:p>
          <a:p>
            <a:pPr marL="457200" indent="-274638"/>
            <a:r>
              <a:rPr lang="en-US" sz="2400" dirty="0">
                <a:solidFill>
                  <a:srgbClr val="002060"/>
                </a:solidFill>
                <a:latin typeface="Garamond" panose="02020404030301010803" pitchFamily="18" charset="0"/>
              </a:rPr>
              <a:t>(b) performance of a task in the </a:t>
            </a:r>
            <a:r>
              <a:rPr lang="en-US" sz="2400" b="1" dirty="0">
                <a:solidFill>
                  <a:srgbClr val="FF0000"/>
                </a:solidFill>
                <a:latin typeface="Garamond" panose="02020404030301010803" pitchFamily="18" charset="0"/>
              </a:rPr>
              <a:t>public interest</a:t>
            </a:r>
            <a:r>
              <a:rPr lang="en-US" sz="2400" dirty="0">
                <a:solidFill>
                  <a:srgbClr val="002060"/>
                </a:solidFill>
                <a:latin typeface="Garamond" panose="02020404030301010803" pitchFamily="18" charset="0"/>
              </a:rPr>
              <a:t>;</a:t>
            </a:r>
          </a:p>
          <a:p>
            <a:pPr marL="457200"/>
            <a:endParaRPr lang="en-US" sz="2400" dirty="0">
              <a:solidFill>
                <a:srgbClr val="002060"/>
              </a:solidFill>
              <a:latin typeface="Garamond" panose="02020404030301010803" pitchFamily="18" charset="0"/>
            </a:endParaRPr>
          </a:p>
          <a:p>
            <a:pPr marL="457200" indent="-274638"/>
            <a:r>
              <a:rPr lang="en-US" sz="2400" dirty="0">
                <a:solidFill>
                  <a:srgbClr val="002060"/>
                </a:solidFill>
                <a:latin typeface="Garamond" panose="02020404030301010803" pitchFamily="18" charset="0"/>
              </a:rPr>
              <a:t>(c) </a:t>
            </a:r>
            <a:r>
              <a:rPr lang="en-US" sz="2400" b="1" dirty="0">
                <a:solidFill>
                  <a:srgbClr val="FF0000"/>
                </a:solidFill>
                <a:latin typeface="Garamond" panose="02020404030301010803" pitchFamily="18" charset="0"/>
              </a:rPr>
              <a:t>exercise of official authority </a:t>
            </a:r>
            <a:r>
              <a:rPr lang="en-US" sz="2400" dirty="0">
                <a:solidFill>
                  <a:srgbClr val="002060"/>
                </a:solidFill>
                <a:latin typeface="Garamond" panose="02020404030301010803" pitchFamily="18" charset="0"/>
              </a:rPr>
              <a:t>vested in the data controller;</a:t>
            </a:r>
          </a:p>
          <a:p>
            <a:pPr marL="457200"/>
            <a:endParaRPr lang="en-US" sz="2400" dirty="0">
              <a:solidFill>
                <a:srgbClr val="002060"/>
              </a:solidFill>
              <a:latin typeface="Garamond" panose="02020404030301010803" pitchFamily="18" charset="0"/>
            </a:endParaRPr>
          </a:p>
          <a:p>
            <a:pPr marL="457200" indent="-274638"/>
            <a:r>
              <a:rPr lang="en-US" sz="2400" dirty="0">
                <a:solidFill>
                  <a:srgbClr val="002060"/>
                </a:solidFill>
                <a:latin typeface="Garamond" panose="02020404030301010803" pitchFamily="18" charset="0"/>
              </a:rPr>
              <a:t>(d) for </a:t>
            </a:r>
            <a:r>
              <a:rPr lang="en-US" sz="2400" b="1" dirty="0">
                <a:solidFill>
                  <a:srgbClr val="FF0000"/>
                </a:solidFill>
                <a:latin typeface="Garamond" panose="02020404030301010803" pitchFamily="18" charset="0"/>
              </a:rPr>
              <a:t>scientific or historical research </a:t>
            </a:r>
            <a:r>
              <a:rPr lang="en-US" sz="2400" dirty="0">
                <a:solidFill>
                  <a:srgbClr val="002060"/>
                </a:solidFill>
                <a:latin typeface="Garamond" panose="02020404030301010803" pitchFamily="18" charset="0"/>
              </a:rPr>
              <a:t>purposes; or</a:t>
            </a:r>
          </a:p>
          <a:p>
            <a:pPr marL="457200"/>
            <a:endParaRPr lang="en-US" sz="2400" dirty="0">
              <a:solidFill>
                <a:srgbClr val="002060"/>
              </a:solidFill>
              <a:latin typeface="Garamond" panose="02020404030301010803" pitchFamily="18" charset="0"/>
            </a:endParaRPr>
          </a:p>
          <a:p>
            <a:pPr marL="457200" indent="-274638"/>
            <a:r>
              <a:rPr lang="en-US" sz="2400" dirty="0">
                <a:solidFill>
                  <a:srgbClr val="002060"/>
                </a:solidFill>
                <a:latin typeface="Garamond" panose="02020404030301010803" pitchFamily="18" charset="0"/>
              </a:rPr>
              <a:t>(e) for the establishment, exercise or </a:t>
            </a:r>
            <a:r>
              <a:rPr lang="en-US" sz="2400" b="1" dirty="0" err="1">
                <a:solidFill>
                  <a:srgbClr val="FF0000"/>
                </a:solidFill>
                <a:latin typeface="Garamond" panose="02020404030301010803" pitchFamily="18" charset="0"/>
              </a:rPr>
              <a:t>defence</a:t>
            </a:r>
            <a:r>
              <a:rPr lang="en-US" sz="2400" b="1" dirty="0">
                <a:solidFill>
                  <a:srgbClr val="FF0000"/>
                </a:solidFill>
                <a:latin typeface="Garamond" panose="02020404030301010803" pitchFamily="18" charset="0"/>
              </a:rPr>
              <a:t> of legal claims</a:t>
            </a:r>
            <a:r>
              <a:rPr lang="en-US" sz="2400" dirty="0">
                <a:solidFill>
                  <a:srgbClr val="002060"/>
                </a:solidFill>
                <a:latin typeface="Garamond" panose="02020404030301010803" pitchFamily="18" charset="0"/>
              </a:rPr>
              <a:t>.</a:t>
            </a:r>
          </a:p>
        </p:txBody>
      </p:sp>
      <p:pic>
        <p:nvPicPr>
          <p:cNvPr id="2" name="Picture 1">
            <a:extLst>
              <a:ext uri="{FF2B5EF4-FFF2-40B4-BE49-F238E27FC236}">
                <a16:creationId xmlns:a16="http://schemas.microsoft.com/office/drawing/2014/main" id="{6B5E75FF-2FEE-4B21-9AA5-668B0E116DAB}"/>
              </a:ext>
            </a:extLst>
          </p:cNvPr>
          <p:cNvPicPr/>
          <p:nvPr/>
        </p:nvPicPr>
        <p:blipFill>
          <a:blip r:embed="rId3"/>
          <a:stretch>
            <a:fillRect/>
          </a:stretch>
        </p:blipFill>
        <p:spPr>
          <a:xfrm>
            <a:off x="6714299" y="71561"/>
            <a:ext cx="2024184" cy="1194531"/>
          </a:xfrm>
          <a:prstGeom prst="rect">
            <a:avLst/>
          </a:prstGeom>
        </p:spPr>
      </p:pic>
    </p:spTree>
    <p:extLst>
      <p:ext uri="{BB962C8B-B14F-4D97-AF65-F5344CB8AC3E}">
        <p14:creationId xmlns:p14="http://schemas.microsoft.com/office/powerpoint/2010/main" val="16054375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1" y="0"/>
            <a:ext cx="9079264" cy="523220"/>
          </a:xfrm>
          <a:prstGeom prst="rect">
            <a:avLst/>
          </a:prstGeom>
          <a:noFill/>
        </p:spPr>
        <p:txBody>
          <a:bodyPr wrap="square" rtlCol="0">
            <a:spAutoFit/>
          </a:bodyPr>
          <a:lstStyle/>
          <a:p>
            <a:r>
              <a:rPr lang="en-US" sz="2800" b="1" dirty="0">
                <a:solidFill>
                  <a:srgbClr val="002060"/>
                </a:solidFill>
                <a:latin typeface="Garamond" panose="02020404030301010803" pitchFamily="18" charset="0"/>
              </a:rPr>
              <a:t>COMPLAINTS AND APPEALS UNDER THE ACT</a:t>
            </a:r>
          </a:p>
        </p:txBody>
      </p:sp>
      <p:sp>
        <p:nvSpPr>
          <p:cNvPr id="5" name="TextBox 4">
            <a:extLst>
              <a:ext uri="{FF2B5EF4-FFF2-40B4-BE49-F238E27FC236}">
                <a16:creationId xmlns:a16="http://schemas.microsoft.com/office/drawing/2014/main" id="{579F9E03-F9B9-42CF-89F9-6B76C9CACBA3}"/>
              </a:ext>
            </a:extLst>
          </p:cNvPr>
          <p:cNvSpPr txBox="1"/>
          <p:nvPr/>
        </p:nvSpPr>
        <p:spPr>
          <a:xfrm>
            <a:off x="87464" y="803082"/>
            <a:ext cx="6327191" cy="523220"/>
          </a:xfrm>
          <a:prstGeom prst="rect">
            <a:avLst/>
          </a:prstGeom>
          <a:noFill/>
        </p:spPr>
        <p:txBody>
          <a:bodyPr wrap="square" rtlCol="0">
            <a:spAutoFit/>
          </a:bodyPr>
          <a:lstStyle/>
          <a:p>
            <a:r>
              <a:rPr lang="en-US" sz="2800" b="1" dirty="0">
                <a:solidFill>
                  <a:srgbClr val="002060"/>
                </a:solidFill>
                <a:latin typeface="Garamond" panose="02020404030301010803" pitchFamily="18" charset="0"/>
              </a:rPr>
              <a:t>Section 68   </a:t>
            </a:r>
          </a:p>
        </p:txBody>
      </p:sp>
      <p:sp>
        <p:nvSpPr>
          <p:cNvPr id="4" name="TextBox 3">
            <a:extLst>
              <a:ext uri="{FF2B5EF4-FFF2-40B4-BE49-F238E27FC236}">
                <a16:creationId xmlns:a16="http://schemas.microsoft.com/office/drawing/2014/main" id="{579F9E03-F9B9-42CF-89F9-6B76C9CACBA3}"/>
              </a:ext>
            </a:extLst>
          </p:cNvPr>
          <p:cNvSpPr txBox="1"/>
          <p:nvPr/>
        </p:nvSpPr>
        <p:spPr>
          <a:xfrm>
            <a:off x="0" y="1326301"/>
            <a:ext cx="9144000" cy="2739211"/>
          </a:xfrm>
          <a:prstGeom prst="rect">
            <a:avLst/>
          </a:prstGeom>
          <a:noFill/>
        </p:spPr>
        <p:txBody>
          <a:bodyPr wrap="square" rtlCol="0">
            <a:spAutoFit/>
          </a:bodyPr>
          <a:lstStyle/>
          <a:p>
            <a:r>
              <a:rPr lang="en-US" sz="2400" dirty="0">
                <a:solidFill>
                  <a:srgbClr val="002060"/>
                </a:solidFill>
                <a:latin typeface="Garamond" panose="02020404030301010803" pitchFamily="18" charset="0"/>
              </a:rPr>
              <a:t>Data subject may lodge </a:t>
            </a:r>
            <a:r>
              <a:rPr lang="en-US" sz="2400" b="1" dirty="0">
                <a:solidFill>
                  <a:srgbClr val="FF0000"/>
                </a:solidFill>
                <a:latin typeface="Garamond" panose="02020404030301010803" pitchFamily="18" charset="0"/>
              </a:rPr>
              <a:t>complaint against Data Controller or Processor </a:t>
            </a:r>
            <a:r>
              <a:rPr lang="en-US" sz="2400" dirty="0">
                <a:solidFill>
                  <a:srgbClr val="002060"/>
                </a:solidFill>
                <a:latin typeface="Garamond" panose="02020404030301010803" pitchFamily="18" charset="0"/>
              </a:rPr>
              <a:t>with </a:t>
            </a:r>
            <a:r>
              <a:rPr lang="en-US" sz="2400" b="1" dirty="0">
                <a:solidFill>
                  <a:srgbClr val="FF0000"/>
                </a:solidFill>
                <a:latin typeface="Garamond" panose="02020404030301010803" pitchFamily="18" charset="0"/>
              </a:rPr>
              <a:t>Data Protection Commissioner</a:t>
            </a:r>
            <a:r>
              <a:rPr lang="en-US" sz="2400" dirty="0">
                <a:solidFill>
                  <a:srgbClr val="002060"/>
                </a:solidFill>
                <a:latin typeface="Garamond" panose="02020404030301010803" pitchFamily="18" charset="0"/>
              </a:rPr>
              <a:t>.</a:t>
            </a:r>
          </a:p>
          <a:p>
            <a:pPr marL="457200"/>
            <a:endParaRPr lang="en-US" sz="2400" dirty="0">
              <a:solidFill>
                <a:srgbClr val="002060"/>
              </a:solidFill>
              <a:latin typeface="Garamond" panose="02020404030301010803" pitchFamily="18" charset="0"/>
            </a:endParaRPr>
          </a:p>
          <a:p>
            <a:r>
              <a:rPr lang="en-US" sz="2800" b="1" dirty="0">
                <a:solidFill>
                  <a:srgbClr val="002060"/>
                </a:solidFill>
                <a:latin typeface="Garamond" panose="02020404030301010803" pitchFamily="18" charset="0"/>
              </a:rPr>
              <a:t>Section 69 </a:t>
            </a:r>
          </a:p>
          <a:p>
            <a:r>
              <a:rPr lang="en-US" sz="2400" dirty="0">
                <a:solidFill>
                  <a:srgbClr val="002060"/>
                </a:solidFill>
                <a:latin typeface="Garamond" panose="02020404030301010803" pitchFamily="18" charset="0"/>
              </a:rPr>
              <a:t>A person aggrieved with the decision of the Data Protection Commissioner may </a:t>
            </a:r>
            <a:r>
              <a:rPr lang="en-US" sz="2400" b="1" dirty="0">
                <a:solidFill>
                  <a:srgbClr val="FF0000"/>
                </a:solidFill>
                <a:latin typeface="Garamond" panose="02020404030301010803" pitchFamily="18" charset="0"/>
              </a:rPr>
              <a:t>appeal to the High Court within thirty days </a:t>
            </a:r>
            <a:r>
              <a:rPr lang="en-US" sz="2400" dirty="0">
                <a:solidFill>
                  <a:srgbClr val="002060"/>
                </a:solidFill>
                <a:latin typeface="Garamond" panose="02020404030301010803" pitchFamily="18" charset="0"/>
              </a:rPr>
              <a:t>of the Data Protection Commission’s decision.</a:t>
            </a:r>
          </a:p>
        </p:txBody>
      </p:sp>
      <p:pic>
        <p:nvPicPr>
          <p:cNvPr id="2" name="Picture 1">
            <a:extLst>
              <a:ext uri="{FF2B5EF4-FFF2-40B4-BE49-F238E27FC236}">
                <a16:creationId xmlns:a16="http://schemas.microsoft.com/office/drawing/2014/main" id="{477CA4E1-42DE-C956-2AD5-73FDC4E61889}"/>
              </a:ext>
            </a:extLst>
          </p:cNvPr>
          <p:cNvPicPr/>
          <p:nvPr/>
        </p:nvPicPr>
        <p:blipFill>
          <a:blip r:embed="rId3"/>
          <a:stretch>
            <a:fillRect/>
          </a:stretch>
        </p:blipFill>
        <p:spPr>
          <a:xfrm>
            <a:off x="7135446" y="414215"/>
            <a:ext cx="1852245" cy="1039447"/>
          </a:xfrm>
          <a:prstGeom prst="rect">
            <a:avLst/>
          </a:prstGeom>
        </p:spPr>
      </p:pic>
    </p:spTree>
    <p:extLst>
      <p:ext uri="{BB962C8B-B14F-4D97-AF65-F5344CB8AC3E}">
        <p14:creationId xmlns:p14="http://schemas.microsoft.com/office/powerpoint/2010/main" val="263954951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55659" y="0"/>
            <a:ext cx="8825105" cy="523220"/>
          </a:xfrm>
          <a:prstGeom prst="rect">
            <a:avLst/>
          </a:prstGeom>
          <a:noFill/>
        </p:spPr>
        <p:txBody>
          <a:bodyPr wrap="square" rtlCol="0">
            <a:spAutoFit/>
          </a:bodyPr>
          <a:lstStyle/>
          <a:p>
            <a:r>
              <a:rPr lang="en-US" sz="2800" b="1" dirty="0">
                <a:solidFill>
                  <a:srgbClr val="002060"/>
                </a:solidFill>
                <a:latin typeface="Garamond" panose="02020404030301010803" pitchFamily="18" charset="0"/>
              </a:rPr>
              <a:t>CROSS-BORDER TRANSFER OF PERSONAL DATA</a:t>
            </a:r>
          </a:p>
        </p:txBody>
      </p:sp>
      <p:sp>
        <p:nvSpPr>
          <p:cNvPr id="4" name="TextBox 3">
            <a:extLst>
              <a:ext uri="{FF2B5EF4-FFF2-40B4-BE49-F238E27FC236}">
                <a16:creationId xmlns:a16="http://schemas.microsoft.com/office/drawing/2014/main" id="{579F9E03-F9B9-42CF-89F9-6B76C9CACBA3}"/>
              </a:ext>
            </a:extLst>
          </p:cNvPr>
          <p:cNvSpPr txBox="1"/>
          <p:nvPr/>
        </p:nvSpPr>
        <p:spPr>
          <a:xfrm>
            <a:off x="0" y="691763"/>
            <a:ext cx="9072438" cy="4154984"/>
          </a:xfrm>
          <a:prstGeom prst="rect">
            <a:avLst/>
          </a:prstGeom>
          <a:noFill/>
        </p:spPr>
        <p:txBody>
          <a:bodyPr wrap="square" rtlCol="0">
            <a:spAutoFit/>
          </a:bodyPr>
          <a:lstStyle/>
          <a:p>
            <a:pPr marL="457200" indent="-369888"/>
            <a:r>
              <a:rPr lang="en-US" sz="2400" b="1" dirty="0">
                <a:solidFill>
                  <a:srgbClr val="002060"/>
                </a:solidFill>
                <a:latin typeface="Garamond" panose="02020404030301010803" pitchFamily="18" charset="0"/>
              </a:rPr>
              <a:t>Section 70(1) </a:t>
            </a:r>
          </a:p>
          <a:p>
            <a:pPr marL="87313"/>
            <a:r>
              <a:rPr lang="en-US" sz="2400" dirty="0">
                <a:solidFill>
                  <a:srgbClr val="002060"/>
                </a:solidFill>
                <a:latin typeface="Garamond" panose="02020404030301010803" pitchFamily="18" charset="0"/>
              </a:rPr>
              <a:t>Data Controller to process and </a:t>
            </a:r>
            <a:r>
              <a:rPr lang="en-US" sz="2400" b="1" dirty="0">
                <a:solidFill>
                  <a:srgbClr val="FF0000"/>
                </a:solidFill>
                <a:latin typeface="Garamond" panose="02020404030301010803" pitchFamily="18" charset="0"/>
              </a:rPr>
              <a:t>store personal data </a:t>
            </a:r>
            <a:r>
              <a:rPr lang="en-US" sz="2400" dirty="0">
                <a:solidFill>
                  <a:srgbClr val="002060"/>
                </a:solidFill>
                <a:latin typeface="Garamond" panose="02020404030301010803" pitchFamily="18" charset="0"/>
              </a:rPr>
              <a:t>on server or data </a:t>
            </a:r>
            <a:r>
              <a:rPr lang="en-US" sz="2400" dirty="0" err="1">
                <a:solidFill>
                  <a:srgbClr val="002060"/>
                </a:solidFill>
                <a:latin typeface="Garamond" panose="02020404030301010803" pitchFamily="18" charset="0"/>
              </a:rPr>
              <a:t>centre</a:t>
            </a:r>
            <a:r>
              <a:rPr lang="en-US" sz="2400" dirty="0">
                <a:solidFill>
                  <a:srgbClr val="002060"/>
                </a:solidFill>
                <a:latin typeface="Garamond" panose="02020404030301010803" pitchFamily="18" charset="0"/>
              </a:rPr>
              <a:t> located </a:t>
            </a:r>
            <a:r>
              <a:rPr lang="en-US" sz="2400" b="1" dirty="0">
                <a:solidFill>
                  <a:srgbClr val="FF0000"/>
                </a:solidFill>
                <a:latin typeface="Garamond" panose="02020404030301010803" pitchFamily="18" charset="0"/>
              </a:rPr>
              <a:t>in the Republic</a:t>
            </a:r>
            <a:r>
              <a:rPr lang="en-US" sz="2400" dirty="0">
                <a:solidFill>
                  <a:srgbClr val="002060"/>
                </a:solidFill>
                <a:latin typeface="Garamond" panose="02020404030301010803" pitchFamily="18" charset="0"/>
              </a:rPr>
              <a:t>.</a:t>
            </a:r>
          </a:p>
          <a:p>
            <a:pPr marL="87313"/>
            <a:endParaRPr lang="en-US" sz="2400" b="1" dirty="0">
              <a:solidFill>
                <a:srgbClr val="002060"/>
              </a:solidFill>
              <a:latin typeface="Garamond" panose="02020404030301010803" pitchFamily="18" charset="0"/>
            </a:endParaRPr>
          </a:p>
          <a:p>
            <a:pPr marL="87313"/>
            <a:r>
              <a:rPr lang="en-US" sz="2400" b="1" dirty="0">
                <a:solidFill>
                  <a:srgbClr val="002060"/>
                </a:solidFill>
                <a:latin typeface="Garamond" panose="02020404030301010803" pitchFamily="18" charset="0"/>
              </a:rPr>
              <a:t>Section 70(2) </a:t>
            </a:r>
          </a:p>
          <a:p>
            <a:pPr marL="87313"/>
            <a:r>
              <a:rPr lang="en-US" sz="2400" dirty="0">
                <a:solidFill>
                  <a:srgbClr val="002060"/>
                </a:solidFill>
                <a:latin typeface="Garamond" panose="02020404030301010803" pitchFamily="18" charset="0"/>
              </a:rPr>
              <a:t>Despite subsection (1), the </a:t>
            </a:r>
            <a:r>
              <a:rPr lang="en-US" sz="2400" b="1" dirty="0">
                <a:solidFill>
                  <a:srgbClr val="FF0000"/>
                </a:solidFill>
                <a:latin typeface="Garamond" panose="02020404030301010803" pitchFamily="18" charset="0"/>
              </a:rPr>
              <a:t>Minister may prescribe categories of data </a:t>
            </a:r>
            <a:r>
              <a:rPr lang="en-US" sz="2400" dirty="0">
                <a:solidFill>
                  <a:srgbClr val="002060"/>
                </a:solidFill>
                <a:latin typeface="Garamond" panose="02020404030301010803" pitchFamily="18" charset="0"/>
              </a:rPr>
              <a:t>that may be </a:t>
            </a:r>
            <a:r>
              <a:rPr lang="en-US" sz="2400" b="1" dirty="0">
                <a:solidFill>
                  <a:srgbClr val="FF0000"/>
                </a:solidFill>
                <a:latin typeface="Garamond" panose="02020404030301010803" pitchFamily="18" charset="0"/>
              </a:rPr>
              <a:t>stored outside the Republic</a:t>
            </a:r>
            <a:r>
              <a:rPr lang="en-US" sz="2400" dirty="0">
                <a:solidFill>
                  <a:srgbClr val="002060"/>
                </a:solidFill>
                <a:latin typeface="Garamond" panose="02020404030301010803" pitchFamily="18" charset="0"/>
              </a:rPr>
              <a:t>.</a:t>
            </a:r>
          </a:p>
          <a:p>
            <a:pPr marL="457200"/>
            <a:endParaRPr lang="en-US" sz="2400" dirty="0">
              <a:solidFill>
                <a:srgbClr val="002060"/>
              </a:solidFill>
              <a:latin typeface="Garamond" panose="02020404030301010803" pitchFamily="18" charset="0"/>
            </a:endParaRPr>
          </a:p>
          <a:p>
            <a:pPr marL="457200" indent="-369888"/>
            <a:r>
              <a:rPr lang="en-US" sz="2400" b="1" dirty="0">
                <a:solidFill>
                  <a:srgbClr val="002060"/>
                </a:solidFill>
                <a:latin typeface="Garamond" panose="02020404030301010803" pitchFamily="18" charset="0"/>
              </a:rPr>
              <a:t>Section 70(3) </a:t>
            </a:r>
          </a:p>
          <a:p>
            <a:pPr marL="457200" indent="-369888"/>
            <a:r>
              <a:rPr lang="en-US" sz="2400" dirty="0">
                <a:solidFill>
                  <a:srgbClr val="002060"/>
                </a:solidFill>
                <a:latin typeface="Garamond" panose="02020404030301010803" pitchFamily="18" charset="0"/>
              </a:rPr>
              <a:t>Despite subsection (2), </a:t>
            </a:r>
            <a:r>
              <a:rPr lang="en-US" sz="2400" b="1" dirty="0">
                <a:solidFill>
                  <a:srgbClr val="FF0000"/>
                </a:solidFill>
                <a:latin typeface="Garamond" panose="02020404030301010803" pitchFamily="18" charset="0"/>
              </a:rPr>
              <a:t>sensitive personal data </a:t>
            </a:r>
            <a:r>
              <a:rPr lang="en-US" sz="2400" dirty="0">
                <a:solidFill>
                  <a:srgbClr val="002060"/>
                </a:solidFill>
                <a:latin typeface="Garamond" panose="02020404030301010803" pitchFamily="18" charset="0"/>
              </a:rPr>
              <a:t>shall be</a:t>
            </a:r>
          </a:p>
          <a:p>
            <a:pPr marL="457200" indent="-369888"/>
            <a:r>
              <a:rPr lang="en-US" sz="2400" dirty="0">
                <a:solidFill>
                  <a:srgbClr val="002060"/>
                </a:solidFill>
                <a:latin typeface="Garamond" panose="02020404030301010803" pitchFamily="18" charset="0"/>
              </a:rPr>
              <a:t>processed and stored in a server or data </a:t>
            </a:r>
            <a:r>
              <a:rPr lang="en-US" sz="2400" dirty="0" err="1">
                <a:solidFill>
                  <a:srgbClr val="002060"/>
                </a:solidFill>
                <a:latin typeface="Garamond" panose="02020404030301010803" pitchFamily="18" charset="0"/>
              </a:rPr>
              <a:t>centre</a:t>
            </a:r>
            <a:r>
              <a:rPr lang="en-US" sz="2400" dirty="0">
                <a:solidFill>
                  <a:srgbClr val="002060"/>
                </a:solidFill>
                <a:latin typeface="Garamond" panose="02020404030301010803" pitchFamily="18" charset="0"/>
              </a:rPr>
              <a:t> </a:t>
            </a:r>
            <a:r>
              <a:rPr lang="en-US" sz="2400" dirty="0">
                <a:solidFill>
                  <a:srgbClr val="FF0000"/>
                </a:solidFill>
                <a:latin typeface="Garamond" panose="02020404030301010803" pitchFamily="18" charset="0"/>
              </a:rPr>
              <a:t>located in the Republic</a:t>
            </a:r>
          </a:p>
        </p:txBody>
      </p:sp>
      <p:pic>
        <p:nvPicPr>
          <p:cNvPr id="2" name="Picture 1">
            <a:extLst>
              <a:ext uri="{FF2B5EF4-FFF2-40B4-BE49-F238E27FC236}">
                <a16:creationId xmlns:a16="http://schemas.microsoft.com/office/drawing/2014/main" id="{A22EB3FE-7A6E-1AD4-5384-4AC941A77D8C}"/>
              </a:ext>
            </a:extLst>
          </p:cNvPr>
          <p:cNvPicPr/>
          <p:nvPr/>
        </p:nvPicPr>
        <p:blipFill>
          <a:blip r:embed="rId3"/>
          <a:stretch>
            <a:fillRect/>
          </a:stretch>
        </p:blipFill>
        <p:spPr>
          <a:xfrm>
            <a:off x="7080738" y="1492738"/>
            <a:ext cx="1891323" cy="1079012"/>
          </a:xfrm>
          <a:prstGeom prst="rect">
            <a:avLst/>
          </a:prstGeom>
        </p:spPr>
      </p:pic>
    </p:spTree>
    <p:extLst>
      <p:ext uri="{BB962C8B-B14F-4D97-AF65-F5344CB8AC3E}">
        <p14:creationId xmlns:p14="http://schemas.microsoft.com/office/powerpoint/2010/main" val="39349329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0" y="103366"/>
            <a:ext cx="9143999" cy="954107"/>
          </a:xfrm>
          <a:prstGeom prst="rect">
            <a:avLst/>
          </a:prstGeom>
          <a:noFill/>
        </p:spPr>
        <p:txBody>
          <a:bodyPr wrap="square" rtlCol="0">
            <a:spAutoFit/>
          </a:bodyPr>
          <a:lstStyle/>
          <a:p>
            <a:r>
              <a:rPr lang="en-US" sz="2800" b="1" dirty="0">
                <a:solidFill>
                  <a:srgbClr val="002060"/>
                </a:solidFill>
                <a:highlight>
                  <a:srgbClr val="FFFF00"/>
                </a:highlight>
                <a:latin typeface="Garamond" panose="02020404030301010803" pitchFamily="18" charset="0"/>
              </a:rPr>
              <a:t>CONDITIONS 4 CROSS-BORDER TRANSFER OF PERSONAL DATA</a:t>
            </a:r>
          </a:p>
        </p:txBody>
      </p:sp>
      <p:sp>
        <p:nvSpPr>
          <p:cNvPr id="11" name="TextBox 10">
            <a:extLst>
              <a:ext uri="{FF2B5EF4-FFF2-40B4-BE49-F238E27FC236}">
                <a16:creationId xmlns:a16="http://schemas.microsoft.com/office/drawing/2014/main" id="{579F9E03-F9B9-42CF-89F9-6B76C9CACBA3}"/>
              </a:ext>
            </a:extLst>
          </p:cNvPr>
          <p:cNvSpPr txBox="1"/>
          <p:nvPr/>
        </p:nvSpPr>
        <p:spPr>
          <a:xfrm>
            <a:off x="0" y="884561"/>
            <a:ext cx="9143999" cy="4247317"/>
          </a:xfrm>
          <a:prstGeom prst="rect">
            <a:avLst/>
          </a:prstGeom>
          <a:noFill/>
        </p:spPr>
        <p:txBody>
          <a:bodyPr wrap="square" rtlCol="0">
            <a:spAutoFit/>
          </a:bodyPr>
          <a:lstStyle/>
          <a:p>
            <a:pPr>
              <a:lnSpc>
                <a:spcPct val="150000"/>
              </a:lnSpc>
            </a:pPr>
            <a:r>
              <a:rPr lang="en-US" sz="2000" b="1" dirty="0">
                <a:solidFill>
                  <a:srgbClr val="002060"/>
                </a:solidFill>
                <a:latin typeface="Garamond" panose="02020404030301010803" pitchFamily="18" charset="0"/>
              </a:rPr>
              <a:t>Section 71</a:t>
            </a:r>
          </a:p>
          <a:p>
            <a:pPr>
              <a:lnSpc>
                <a:spcPct val="150000"/>
              </a:lnSpc>
            </a:pPr>
            <a:r>
              <a:rPr lang="en-US" sz="2000" dirty="0">
                <a:solidFill>
                  <a:srgbClr val="002060"/>
                </a:solidFill>
                <a:latin typeface="Garamond" panose="02020404030301010803" pitchFamily="18" charset="0"/>
              </a:rPr>
              <a:t>Personal data other than Minister – Approved categories in Sec 70(2) may be transferred outside Republic where—</a:t>
            </a:r>
          </a:p>
          <a:p>
            <a:pPr>
              <a:lnSpc>
                <a:spcPct val="150000"/>
              </a:lnSpc>
            </a:pPr>
            <a:r>
              <a:rPr lang="en-US" sz="2000" dirty="0">
                <a:solidFill>
                  <a:srgbClr val="002060"/>
                </a:solidFill>
                <a:latin typeface="Garamond" panose="02020404030301010803" pitchFamily="18" charset="0"/>
              </a:rPr>
              <a:t>(a) Consent of Data Subject; and </a:t>
            </a:r>
          </a:p>
          <a:p>
            <a:pPr>
              <a:lnSpc>
                <a:spcPct val="150000"/>
              </a:lnSpc>
            </a:pPr>
            <a:r>
              <a:rPr lang="en-US" sz="2000" dirty="0">
                <a:solidFill>
                  <a:srgbClr val="002060"/>
                </a:solidFill>
                <a:latin typeface="Garamond" panose="02020404030301010803" pitchFamily="18" charset="0"/>
              </a:rPr>
              <a:t>     (</a:t>
            </a:r>
            <a:r>
              <a:rPr lang="en-US" sz="2000" dirty="0" err="1">
                <a:solidFill>
                  <a:srgbClr val="002060"/>
                </a:solidFill>
                <a:latin typeface="Garamond" panose="02020404030301010803" pitchFamily="18" charset="0"/>
              </a:rPr>
              <a:t>i</a:t>
            </a:r>
            <a:r>
              <a:rPr lang="en-US" sz="2000" dirty="0">
                <a:solidFill>
                  <a:srgbClr val="002060"/>
                </a:solidFill>
                <a:latin typeface="Garamond" panose="02020404030301010803" pitchFamily="18" charset="0"/>
              </a:rPr>
              <a:t>) Transfer subject to standard Ct or intragroup schemes approved by DPC; or</a:t>
            </a:r>
          </a:p>
          <a:p>
            <a:pPr marL="622300" indent="-622300">
              <a:lnSpc>
                <a:spcPct val="150000"/>
              </a:lnSpc>
            </a:pPr>
            <a:r>
              <a:rPr lang="en-US" sz="2000" dirty="0">
                <a:solidFill>
                  <a:srgbClr val="002060"/>
                </a:solidFill>
                <a:latin typeface="Garamond" panose="02020404030301010803" pitchFamily="18" charset="0"/>
              </a:rPr>
              <a:t>     (ii) Minister prescribes transfer and criteria [security + adequacy of enforcement in transferee country] or </a:t>
            </a:r>
          </a:p>
          <a:p>
            <a:pPr marL="622300" indent="-622300">
              <a:lnSpc>
                <a:spcPct val="150000"/>
              </a:lnSpc>
            </a:pPr>
            <a:r>
              <a:rPr lang="en-US" sz="2000" dirty="0">
                <a:solidFill>
                  <a:srgbClr val="002060"/>
                </a:solidFill>
                <a:latin typeface="Garamond" panose="02020404030301010803" pitchFamily="18" charset="0"/>
              </a:rPr>
              <a:t>(b) DP Commissioner approves transfer due to necessity. </a:t>
            </a:r>
            <a:r>
              <a:rPr lang="en-US" sz="2000" b="1" dirty="0">
                <a:solidFill>
                  <a:srgbClr val="002060"/>
                </a:solidFill>
                <a:latin typeface="Garamond" panose="02020404030301010803" pitchFamily="18" charset="0"/>
              </a:rPr>
              <a:t>Decision subject to reviewed </a:t>
            </a:r>
          </a:p>
          <a:p>
            <a:pPr>
              <a:lnSpc>
                <a:spcPct val="150000"/>
              </a:lnSpc>
            </a:pPr>
            <a:r>
              <a:rPr lang="en-US" sz="2000" dirty="0">
                <a:solidFill>
                  <a:srgbClr val="002060"/>
                </a:solidFill>
                <a:latin typeface="Garamond" panose="02020404030301010803" pitchFamily="18" charset="0"/>
              </a:rPr>
              <a:t>. </a:t>
            </a:r>
          </a:p>
        </p:txBody>
      </p:sp>
      <p:pic>
        <p:nvPicPr>
          <p:cNvPr id="2" name="Picture 1">
            <a:extLst>
              <a:ext uri="{FF2B5EF4-FFF2-40B4-BE49-F238E27FC236}">
                <a16:creationId xmlns:a16="http://schemas.microsoft.com/office/drawing/2014/main" id="{2F51E9DA-A457-3EEC-2A80-DC92CEC1792E}"/>
              </a:ext>
            </a:extLst>
          </p:cNvPr>
          <p:cNvPicPr/>
          <p:nvPr/>
        </p:nvPicPr>
        <p:blipFill>
          <a:blip r:embed="rId3"/>
          <a:stretch>
            <a:fillRect/>
          </a:stretch>
        </p:blipFill>
        <p:spPr>
          <a:xfrm>
            <a:off x="6861908" y="1719385"/>
            <a:ext cx="1906954" cy="1101969"/>
          </a:xfrm>
          <a:prstGeom prst="rect">
            <a:avLst/>
          </a:prstGeom>
        </p:spPr>
      </p:pic>
    </p:spTree>
    <p:extLst>
      <p:ext uri="{BB962C8B-B14F-4D97-AF65-F5344CB8AC3E}">
        <p14:creationId xmlns:p14="http://schemas.microsoft.com/office/powerpoint/2010/main" val="13037807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0" y="56644"/>
            <a:ext cx="9143999" cy="1077218"/>
          </a:xfrm>
          <a:prstGeom prst="rect">
            <a:avLst/>
          </a:prstGeom>
          <a:noFill/>
        </p:spPr>
        <p:txBody>
          <a:bodyPr wrap="square" rtlCol="0">
            <a:spAutoFit/>
          </a:bodyPr>
          <a:lstStyle/>
          <a:p>
            <a:r>
              <a:rPr lang="en-US" sz="3200" b="1" dirty="0">
                <a:solidFill>
                  <a:srgbClr val="002060"/>
                </a:solidFill>
                <a:latin typeface="Garamond" panose="02020404030301010803" pitchFamily="18" charset="0"/>
              </a:rPr>
              <a:t>CONDITIONS FOR CROSS –BORDER TRANSFER OF PERSONAL DATA</a:t>
            </a:r>
          </a:p>
        </p:txBody>
      </p:sp>
      <p:sp>
        <p:nvSpPr>
          <p:cNvPr id="11" name="TextBox 10">
            <a:extLst>
              <a:ext uri="{FF2B5EF4-FFF2-40B4-BE49-F238E27FC236}">
                <a16:creationId xmlns:a16="http://schemas.microsoft.com/office/drawing/2014/main" id="{579F9E03-F9B9-42CF-89F9-6B76C9CACBA3}"/>
              </a:ext>
            </a:extLst>
          </p:cNvPr>
          <p:cNvSpPr txBox="1"/>
          <p:nvPr/>
        </p:nvSpPr>
        <p:spPr>
          <a:xfrm>
            <a:off x="151074" y="884561"/>
            <a:ext cx="8833899" cy="3785652"/>
          </a:xfrm>
          <a:prstGeom prst="rect">
            <a:avLst/>
          </a:prstGeom>
          <a:noFill/>
        </p:spPr>
        <p:txBody>
          <a:bodyPr wrap="square" rtlCol="0">
            <a:spAutoFit/>
          </a:bodyPr>
          <a:lstStyle/>
          <a:p>
            <a:pPr>
              <a:lnSpc>
                <a:spcPct val="150000"/>
              </a:lnSpc>
            </a:pPr>
            <a:endParaRPr lang="en-US" sz="2000" b="1" dirty="0">
              <a:solidFill>
                <a:srgbClr val="002060"/>
              </a:solidFill>
              <a:latin typeface="Garamond" panose="02020404030301010803" pitchFamily="18" charset="0"/>
            </a:endParaRPr>
          </a:p>
          <a:p>
            <a:pPr>
              <a:lnSpc>
                <a:spcPct val="150000"/>
              </a:lnSpc>
            </a:pPr>
            <a:r>
              <a:rPr lang="en-US" sz="2000" b="1" dirty="0">
                <a:solidFill>
                  <a:srgbClr val="002060"/>
                </a:solidFill>
                <a:latin typeface="Garamond" panose="02020404030301010803" pitchFamily="18" charset="0"/>
              </a:rPr>
              <a:t>Section 71(4) </a:t>
            </a:r>
          </a:p>
          <a:p>
            <a:pPr>
              <a:lnSpc>
                <a:spcPct val="150000"/>
              </a:lnSpc>
            </a:pPr>
            <a:r>
              <a:rPr lang="en-US" sz="2000" dirty="0">
                <a:solidFill>
                  <a:srgbClr val="002060"/>
                </a:solidFill>
                <a:latin typeface="Garamond" panose="02020404030301010803" pitchFamily="18" charset="0"/>
              </a:rPr>
              <a:t>Despite subsection 71(2), </a:t>
            </a:r>
            <a:r>
              <a:rPr lang="en-US" sz="2000" b="1" dirty="0">
                <a:solidFill>
                  <a:srgbClr val="FF0000"/>
                </a:solidFill>
                <a:latin typeface="Garamond" panose="02020404030301010803" pitchFamily="18" charset="0"/>
              </a:rPr>
              <a:t>personal data may be transferred outside the Republic</a:t>
            </a:r>
            <a:r>
              <a:rPr lang="en-US" sz="2000" dirty="0">
                <a:solidFill>
                  <a:srgbClr val="002060"/>
                </a:solidFill>
                <a:latin typeface="Garamond" panose="02020404030301010803" pitchFamily="18" charset="0"/>
              </a:rPr>
              <a:t>—</a:t>
            </a:r>
          </a:p>
          <a:p>
            <a:pPr marL="266700" indent="-266700">
              <a:lnSpc>
                <a:spcPct val="150000"/>
              </a:lnSpc>
            </a:pPr>
            <a:r>
              <a:rPr lang="en-US" sz="2000" dirty="0">
                <a:solidFill>
                  <a:srgbClr val="002060"/>
                </a:solidFill>
                <a:latin typeface="Garamond" panose="02020404030301010803" pitchFamily="18" charset="0"/>
              </a:rPr>
              <a:t>(a) in an </a:t>
            </a:r>
            <a:r>
              <a:rPr lang="en-US" sz="2000" b="1" dirty="0">
                <a:solidFill>
                  <a:srgbClr val="FF0000"/>
                </a:solidFill>
                <a:latin typeface="Garamond" panose="02020404030301010803" pitchFamily="18" charset="0"/>
              </a:rPr>
              <a:t>emergency,</a:t>
            </a:r>
            <a:r>
              <a:rPr lang="en-US" sz="2000" dirty="0">
                <a:solidFill>
                  <a:srgbClr val="002060"/>
                </a:solidFill>
                <a:latin typeface="Garamond" panose="02020404030301010803" pitchFamily="18" charset="0"/>
              </a:rPr>
              <a:t> to person or entity providing health or emergency services; </a:t>
            </a:r>
          </a:p>
          <a:p>
            <a:pPr>
              <a:lnSpc>
                <a:spcPct val="150000"/>
              </a:lnSpc>
            </a:pPr>
            <a:r>
              <a:rPr lang="en-US" sz="2000" dirty="0">
                <a:solidFill>
                  <a:srgbClr val="002060"/>
                </a:solidFill>
                <a:latin typeface="Garamond" panose="02020404030301010803" pitchFamily="18" charset="0"/>
              </a:rPr>
              <a:t>(b) where </a:t>
            </a:r>
            <a:r>
              <a:rPr lang="en-US" sz="2000" b="1" dirty="0">
                <a:solidFill>
                  <a:srgbClr val="FF0000"/>
                </a:solidFill>
                <a:latin typeface="Garamond" panose="02020404030301010803" pitchFamily="18" charset="0"/>
              </a:rPr>
              <a:t>Data Subject explicitly consents </a:t>
            </a:r>
            <a:r>
              <a:rPr lang="en-US" sz="2000" dirty="0">
                <a:solidFill>
                  <a:srgbClr val="002060"/>
                </a:solidFill>
                <a:latin typeface="Garamond" panose="02020404030301010803" pitchFamily="18" charset="0"/>
              </a:rPr>
              <a:t>to transfer of sensitive personal data; and</a:t>
            </a:r>
          </a:p>
          <a:p>
            <a:pPr marL="266700" indent="-266700">
              <a:lnSpc>
                <a:spcPct val="150000"/>
              </a:lnSpc>
            </a:pPr>
            <a:r>
              <a:rPr lang="en-US" sz="2000" dirty="0">
                <a:solidFill>
                  <a:srgbClr val="002060"/>
                </a:solidFill>
                <a:latin typeface="Garamond" panose="02020404030301010803" pitchFamily="18" charset="0"/>
              </a:rPr>
              <a:t>(c) to international Org or country [</a:t>
            </a:r>
            <a:r>
              <a:rPr lang="en-US" sz="2000" b="1" dirty="0">
                <a:solidFill>
                  <a:srgbClr val="002060"/>
                </a:solidFill>
                <a:latin typeface="Garamond" panose="02020404030301010803" pitchFamily="18" charset="0"/>
              </a:rPr>
              <a:t>adequate security? &amp; not where Minister Prescribes?] and </a:t>
            </a:r>
            <a:r>
              <a:rPr lang="en-US" sz="2000" dirty="0">
                <a:solidFill>
                  <a:srgbClr val="002060"/>
                </a:solidFill>
                <a:latin typeface="Garamond" panose="02020404030301010803" pitchFamily="18" charset="0"/>
              </a:rPr>
              <a:t>DPC satisfied that transfer necessary and enforcement of Act not hampered by transfer. </a:t>
            </a:r>
          </a:p>
        </p:txBody>
      </p:sp>
      <p:pic>
        <p:nvPicPr>
          <p:cNvPr id="2" name="Picture 1">
            <a:extLst>
              <a:ext uri="{FF2B5EF4-FFF2-40B4-BE49-F238E27FC236}">
                <a16:creationId xmlns:a16="http://schemas.microsoft.com/office/drawing/2014/main" id="{D8C25846-B4DA-864A-4B9A-561817681AE6}"/>
              </a:ext>
            </a:extLst>
          </p:cNvPr>
          <p:cNvPicPr/>
          <p:nvPr/>
        </p:nvPicPr>
        <p:blipFill>
          <a:blip r:embed="rId3"/>
          <a:stretch>
            <a:fillRect/>
          </a:stretch>
        </p:blipFill>
        <p:spPr>
          <a:xfrm>
            <a:off x="6994768" y="562708"/>
            <a:ext cx="1998157" cy="1156678"/>
          </a:xfrm>
          <a:prstGeom prst="rect">
            <a:avLst/>
          </a:prstGeom>
        </p:spPr>
      </p:pic>
    </p:spTree>
    <p:extLst>
      <p:ext uri="{BB962C8B-B14F-4D97-AF65-F5344CB8AC3E}">
        <p14:creationId xmlns:p14="http://schemas.microsoft.com/office/powerpoint/2010/main" val="26754166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3977" y="0"/>
            <a:ext cx="9143999" cy="1200329"/>
          </a:xfrm>
          <a:prstGeom prst="rect">
            <a:avLst/>
          </a:prstGeom>
          <a:noFill/>
        </p:spPr>
        <p:txBody>
          <a:bodyPr wrap="square" rtlCol="0">
            <a:spAutoFit/>
          </a:bodyPr>
          <a:lstStyle/>
          <a:p>
            <a:r>
              <a:rPr lang="en-US" sz="2400" b="1" dirty="0">
                <a:solidFill>
                  <a:srgbClr val="FF0000"/>
                </a:solidFill>
                <a:latin typeface="Garamond" panose="02020404030301010803" pitchFamily="18" charset="0"/>
              </a:rPr>
              <a:t>COMPENSATION FOR INFRINGEMENT OF RIGHTS</a:t>
            </a:r>
            <a:r>
              <a:rPr lang="en-US" sz="2400" b="1" dirty="0">
                <a:solidFill>
                  <a:srgbClr val="002060"/>
                </a:solidFill>
                <a:latin typeface="Garamond" panose="02020404030301010803" pitchFamily="18" charset="0"/>
              </a:rPr>
              <a:t>; PROHIBITION OF DISCLOSURE AND COMPOUNDING OF OFFENCES        </a:t>
            </a:r>
          </a:p>
        </p:txBody>
      </p:sp>
      <p:sp>
        <p:nvSpPr>
          <p:cNvPr id="11" name="TextBox 10">
            <a:extLst>
              <a:ext uri="{FF2B5EF4-FFF2-40B4-BE49-F238E27FC236}">
                <a16:creationId xmlns:a16="http://schemas.microsoft.com/office/drawing/2014/main" id="{579F9E03-F9B9-42CF-89F9-6B76C9CACBA3}"/>
              </a:ext>
            </a:extLst>
          </p:cNvPr>
          <p:cNvSpPr txBox="1"/>
          <p:nvPr/>
        </p:nvSpPr>
        <p:spPr>
          <a:xfrm>
            <a:off x="-3976" y="884561"/>
            <a:ext cx="8988950" cy="5170646"/>
          </a:xfrm>
          <a:prstGeom prst="rect">
            <a:avLst/>
          </a:prstGeom>
          <a:noFill/>
        </p:spPr>
        <p:txBody>
          <a:bodyPr wrap="square" rtlCol="0">
            <a:spAutoFit/>
          </a:bodyPr>
          <a:lstStyle/>
          <a:p>
            <a:pPr>
              <a:lnSpc>
                <a:spcPct val="150000"/>
              </a:lnSpc>
            </a:pPr>
            <a:endParaRPr lang="en-US" sz="2000" b="1" dirty="0">
              <a:solidFill>
                <a:srgbClr val="002060"/>
              </a:solidFill>
              <a:latin typeface="Garamond" panose="02020404030301010803" pitchFamily="18" charset="0"/>
            </a:endParaRPr>
          </a:p>
          <a:p>
            <a:pPr>
              <a:lnSpc>
                <a:spcPct val="150000"/>
              </a:lnSpc>
            </a:pPr>
            <a:r>
              <a:rPr lang="en-US" sz="2000" b="1" dirty="0">
                <a:solidFill>
                  <a:srgbClr val="002060"/>
                </a:solidFill>
                <a:latin typeface="Garamond" panose="02020404030301010803" pitchFamily="18" charset="0"/>
              </a:rPr>
              <a:t>Section 72 </a:t>
            </a:r>
          </a:p>
          <a:p>
            <a:pPr>
              <a:lnSpc>
                <a:spcPct val="150000"/>
              </a:lnSpc>
            </a:pPr>
            <a:r>
              <a:rPr lang="en-US" sz="2000" b="1" dirty="0">
                <a:solidFill>
                  <a:srgbClr val="FF0000"/>
                </a:solidFill>
                <a:latin typeface="Garamond" panose="02020404030301010803" pitchFamily="18" charset="0"/>
              </a:rPr>
              <a:t>Data Subject may sue for compensation for breach of his/her rights</a:t>
            </a:r>
          </a:p>
          <a:p>
            <a:pPr>
              <a:lnSpc>
                <a:spcPct val="150000"/>
              </a:lnSpc>
            </a:pPr>
            <a:r>
              <a:rPr lang="en-US" sz="2000" b="1" dirty="0">
                <a:solidFill>
                  <a:srgbClr val="002060"/>
                </a:solidFill>
                <a:latin typeface="Garamond" panose="02020404030301010803" pitchFamily="18" charset="0"/>
              </a:rPr>
              <a:t>Section 73   </a:t>
            </a:r>
          </a:p>
          <a:p>
            <a:pPr>
              <a:lnSpc>
                <a:spcPct val="150000"/>
              </a:lnSpc>
            </a:pPr>
            <a:r>
              <a:rPr lang="en-US" sz="2000" dirty="0">
                <a:solidFill>
                  <a:srgbClr val="002060"/>
                </a:solidFill>
                <a:latin typeface="Garamond" panose="02020404030301010803" pitchFamily="18" charset="0"/>
              </a:rPr>
              <a:t>Unauthorized disclosure of sensitive Personal Data prohibited</a:t>
            </a:r>
          </a:p>
          <a:p>
            <a:pPr>
              <a:lnSpc>
                <a:spcPct val="150000"/>
              </a:lnSpc>
            </a:pPr>
            <a:r>
              <a:rPr lang="en-US" sz="2000" dirty="0">
                <a:solidFill>
                  <a:srgbClr val="002060"/>
                </a:solidFill>
                <a:latin typeface="Garamond" panose="02020404030301010803" pitchFamily="18" charset="0"/>
              </a:rPr>
              <a:t> </a:t>
            </a:r>
            <a:r>
              <a:rPr lang="en-US" sz="2000" b="1" dirty="0">
                <a:solidFill>
                  <a:srgbClr val="002060"/>
                </a:solidFill>
                <a:latin typeface="Garamond" panose="02020404030301010803" pitchFamily="18" charset="0"/>
              </a:rPr>
              <a:t>Section 74 </a:t>
            </a:r>
          </a:p>
          <a:p>
            <a:pPr>
              <a:lnSpc>
                <a:spcPct val="150000"/>
              </a:lnSpc>
            </a:pPr>
            <a:r>
              <a:rPr lang="en-US" sz="2000" dirty="0">
                <a:solidFill>
                  <a:srgbClr val="002060"/>
                </a:solidFill>
                <a:latin typeface="Garamond" panose="02020404030301010803" pitchFamily="18" charset="0"/>
              </a:rPr>
              <a:t>Compounding of Offences</a:t>
            </a:r>
          </a:p>
          <a:p>
            <a:pPr>
              <a:lnSpc>
                <a:spcPct val="150000"/>
              </a:lnSpc>
            </a:pPr>
            <a:r>
              <a:rPr lang="en-US" sz="2000" b="1" dirty="0">
                <a:solidFill>
                  <a:srgbClr val="002060"/>
                </a:solidFill>
                <a:latin typeface="Garamond" panose="02020404030301010803" pitchFamily="18" charset="0"/>
              </a:rPr>
              <a:t>  </a:t>
            </a:r>
          </a:p>
          <a:p>
            <a:pPr>
              <a:lnSpc>
                <a:spcPct val="150000"/>
              </a:lnSpc>
            </a:pPr>
            <a:r>
              <a:rPr lang="en-US" sz="2000" dirty="0">
                <a:solidFill>
                  <a:srgbClr val="002060"/>
                </a:solidFill>
                <a:latin typeface="Garamond" panose="02020404030301010803" pitchFamily="18" charset="0"/>
              </a:rPr>
              <a:t> </a:t>
            </a:r>
          </a:p>
          <a:p>
            <a:pPr>
              <a:lnSpc>
                <a:spcPct val="150000"/>
              </a:lnSpc>
            </a:pPr>
            <a:endParaRPr lang="en-US" sz="2000" dirty="0">
              <a:solidFill>
                <a:srgbClr val="002060"/>
              </a:solidFill>
              <a:latin typeface="Garamond" panose="02020404030301010803" pitchFamily="18" charset="0"/>
            </a:endParaRPr>
          </a:p>
          <a:p>
            <a:pPr>
              <a:lnSpc>
                <a:spcPct val="150000"/>
              </a:lnSpc>
            </a:pPr>
            <a:endParaRPr lang="en-US" sz="2000" dirty="0">
              <a:solidFill>
                <a:srgbClr val="002060"/>
              </a:solidFill>
              <a:latin typeface="Garamond" panose="02020404030301010803" pitchFamily="18" charset="0"/>
            </a:endParaRPr>
          </a:p>
        </p:txBody>
      </p:sp>
      <p:pic>
        <p:nvPicPr>
          <p:cNvPr id="2" name="Picture 1">
            <a:extLst>
              <a:ext uri="{FF2B5EF4-FFF2-40B4-BE49-F238E27FC236}">
                <a16:creationId xmlns:a16="http://schemas.microsoft.com/office/drawing/2014/main" id="{6B2F6E1E-F674-6EDE-CE57-5048F5B05F58}"/>
              </a:ext>
            </a:extLst>
          </p:cNvPr>
          <p:cNvPicPr/>
          <p:nvPr/>
        </p:nvPicPr>
        <p:blipFill>
          <a:blip r:embed="rId3"/>
          <a:stretch>
            <a:fillRect/>
          </a:stretch>
        </p:blipFill>
        <p:spPr>
          <a:xfrm>
            <a:off x="6822831" y="750277"/>
            <a:ext cx="2321169" cy="1266092"/>
          </a:xfrm>
          <a:prstGeom prst="rect">
            <a:avLst/>
          </a:prstGeom>
        </p:spPr>
      </p:pic>
    </p:spTree>
    <p:extLst>
      <p:ext uri="{BB962C8B-B14F-4D97-AF65-F5344CB8AC3E}">
        <p14:creationId xmlns:p14="http://schemas.microsoft.com/office/powerpoint/2010/main" val="8483854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80920" y="0"/>
            <a:ext cx="9063079" cy="584775"/>
          </a:xfrm>
          <a:prstGeom prst="rect">
            <a:avLst/>
          </a:prstGeom>
          <a:noFill/>
        </p:spPr>
        <p:txBody>
          <a:bodyPr wrap="square" rtlCol="0">
            <a:spAutoFit/>
          </a:bodyPr>
          <a:lstStyle/>
          <a:p>
            <a:r>
              <a:rPr lang="en-US" sz="3200" b="1" dirty="0">
                <a:solidFill>
                  <a:srgbClr val="002060"/>
                </a:solidFill>
                <a:latin typeface="Garamond" panose="02020404030301010803" pitchFamily="18" charset="0"/>
              </a:rPr>
              <a:t>CODE OF CONDUCT &amp; GUIDELINES </a:t>
            </a:r>
          </a:p>
        </p:txBody>
      </p:sp>
      <p:sp>
        <p:nvSpPr>
          <p:cNvPr id="11" name="TextBox 10">
            <a:extLst>
              <a:ext uri="{FF2B5EF4-FFF2-40B4-BE49-F238E27FC236}">
                <a16:creationId xmlns:a16="http://schemas.microsoft.com/office/drawing/2014/main" id="{579F9E03-F9B9-42CF-89F9-6B76C9CACBA3}"/>
              </a:ext>
            </a:extLst>
          </p:cNvPr>
          <p:cNvSpPr txBox="1"/>
          <p:nvPr/>
        </p:nvSpPr>
        <p:spPr>
          <a:xfrm>
            <a:off x="0" y="584775"/>
            <a:ext cx="8984973" cy="5127237"/>
          </a:xfrm>
          <a:prstGeom prst="rect">
            <a:avLst/>
          </a:prstGeom>
          <a:noFill/>
        </p:spPr>
        <p:txBody>
          <a:bodyPr wrap="square" rtlCol="0">
            <a:spAutoFit/>
          </a:bodyPr>
          <a:lstStyle/>
          <a:p>
            <a:pPr>
              <a:lnSpc>
                <a:spcPct val="150000"/>
              </a:lnSpc>
            </a:pPr>
            <a:r>
              <a:rPr lang="en-US" sz="2000" b="1" dirty="0">
                <a:solidFill>
                  <a:srgbClr val="002060"/>
                </a:solidFill>
                <a:latin typeface="Garamond" panose="02020404030301010803" pitchFamily="18" charset="0"/>
              </a:rPr>
              <a:t>Section 78</a:t>
            </a:r>
          </a:p>
          <a:p>
            <a:pPr>
              <a:lnSpc>
                <a:spcPct val="150000"/>
              </a:lnSpc>
            </a:pPr>
            <a:r>
              <a:rPr lang="en-US" sz="2000" b="1" dirty="0">
                <a:solidFill>
                  <a:srgbClr val="FF0000"/>
                </a:solidFill>
                <a:latin typeface="Garamond" panose="02020404030301010803" pitchFamily="18" charset="0"/>
              </a:rPr>
              <a:t>DPC may issue Code of Conduct in Gazette/ website of general availability in Republic</a:t>
            </a:r>
            <a:r>
              <a:rPr lang="en-US" sz="2000" dirty="0">
                <a:solidFill>
                  <a:srgbClr val="002060"/>
                </a:solidFill>
                <a:latin typeface="Garamond" panose="02020404030301010803" pitchFamily="18" charset="0"/>
              </a:rPr>
              <a:t>.  </a:t>
            </a:r>
          </a:p>
          <a:p>
            <a:pPr>
              <a:lnSpc>
                <a:spcPct val="150000"/>
              </a:lnSpc>
            </a:pPr>
            <a:r>
              <a:rPr lang="en-US" sz="2000" dirty="0">
                <a:solidFill>
                  <a:srgbClr val="002060"/>
                </a:solidFill>
                <a:latin typeface="Garamond" panose="02020404030301010803" pitchFamily="18" charset="0"/>
              </a:rPr>
              <a:t>Code binding on DCs &amp; Data Ps and shall include, among others, provisions relating to </a:t>
            </a:r>
          </a:p>
          <a:p>
            <a:pPr>
              <a:lnSpc>
                <a:spcPct val="150000"/>
              </a:lnSpc>
            </a:pPr>
            <a:r>
              <a:rPr lang="en-US" sz="2000" dirty="0">
                <a:solidFill>
                  <a:srgbClr val="002060"/>
                </a:solidFill>
                <a:latin typeface="Garamond" panose="02020404030301010803" pitchFamily="18" charset="0"/>
              </a:rPr>
              <a:t>(a) provision of confidentiality – related information to Data Subjects; </a:t>
            </a:r>
          </a:p>
          <a:p>
            <a:pPr>
              <a:lnSpc>
                <a:spcPct val="150000"/>
              </a:lnSpc>
            </a:pPr>
            <a:r>
              <a:rPr lang="en-US" sz="2000" dirty="0">
                <a:solidFill>
                  <a:srgbClr val="002060"/>
                </a:solidFill>
                <a:latin typeface="Garamond" panose="02020404030301010803" pitchFamily="18" charset="0"/>
              </a:rPr>
              <a:t>(b) the advertising or representation of services; and </a:t>
            </a:r>
          </a:p>
          <a:p>
            <a:pPr>
              <a:lnSpc>
                <a:spcPct val="150000"/>
              </a:lnSpc>
            </a:pPr>
            <a:r>
              <a:rPr lang="en-US" sz="2000" dirty="0">
                <a:solidFill>
                  <a:srgbClr val="002060"/>
                </a:solidFill>
                <a:latin typeface="Garamond" panose="02020404030301010803" pitchFamily="18" charset="0"/>
              </a:rPr>
              <a:t>(c) Transparence in the processing of Personal Data </a:t>
            </a:r>
          </a:p>
          <a:p>
            <a:pPr>
              <a:lnSpc>
                <a:spcPct val="150000"/>
              </a:lnSpc>
            </a:pPr>
            <a:r>
              <a:rPr lang="en-US" sz="2000" dirty="0">
                <a:solidFill>
                  <a:srgbClr val="002060"/>
                </a:solidFill>
                <a:latin typeface="Garamond" panose="02020404030301010803" pitchFamily="18" charset="0"/>
              </a:rPr>
              <a:t>personal data for all data subjects. </a:t>
            </a:r>
          </a:p>
          <a:p>
            <a:pPr>
              <a:lnSpc>
                <a:spcPct val="150000"/>
              </a:lnSpc>
            </a:pPr>
            <a:r>
              <a:rPr lang="en-US" sz="2000" dirty="0">
                <a:solidFill>
                  <a:srgbClr val="002060"/>
                </a:solidFill>
                <a:latin typeface="Garamond" panose="02020404030301010803" pitchFamily="18" charset="0"/>
              </a:rPr>
              <a:t>Data Protection Commissioner may issue Guidelines in daily newspaper of general circulation.  </a:t>
            </a:r>
          </a:p>
          <a:p>
            <a:pPr>
              <a:lnSpc>
                <a:spcPct val="150000"/>
              </a:lnSpc>
            </a:pPr>
            <a:r>
              <a:rPr lang="en-US" sz="2000" dirty="0">
                <a:solidFill>
                  <a:srgbClr val="002060"/>
                </a:solidFill>
                <a:latin typeface="Garamond" panose="02020404030301010803" pitchFamily="18" charset="0"/>
              </a:rPr>
              <a:t>D</a:t>
            </a:r>
          </a:p>
        </p:txBody>
      </p:sp>
      <p:pic>
        <p:nvPicPr>
          <p:cNvPr id="2" name="Picture 1">
            <a:extLst>
              <a:ext uri="{FF2B5EF4-FFF2-40B4-BE49-F238E27FC236}">
                <a16:creationId xmlns:a16="http://schemas.microsoft.com/office/drawing/2014/main" id="{398986E9-D7E6-ADEC-A166-25ABDFEB0C74}"/>
              </a:ext>
            </a:extLst>
          </p:cNvPr>
          <p:cNvPicPr/>
          <p:nvPr/>
        </p:nvPicPr>
        <p:blipFill>
          <a:blip r:embed="rId3"/>
          <a:stretch>
            <a:fillRect/>
          </a:stretch>
        </p:blipFill>
        <p:spPr>
          <a:xfrm>
            <a:off x="6385167" y="2813538"/>
            <a:ext cx="2508739" cy="1453662"/>
          </a:xfrm>
          <a:prstGeom prst="rect">
            <a:avLst/>
          </a:prstGeom>
        </p:spPr>
      </p:pic>
    </p:spTree>
    <p:extLst>
      <p:ext uri="{BB962C8B-B14F-4D97-AF65-F5344CB8AC3E}">
        <p14:creationId xmlns:p14="http://schemas.microsoft.com/office/powerpoint/2010/main" val="8695152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79F9E03-F9B9-42CF-89F9-6B76C9CACBA3}"/>
              </a:ext>
            </a:extLst>
          </p:cNvPr>
          <p:cNvSpPr txBox="1"/>
          <p:nvPr/>
        </p:nvSpPr>
        <p:spPr>
          <a:xfrm>
            <a:off x="64736" y="0"/>
            <a:ext cx="9079263" cy="584775"/>
          </a:xfrm>
          <a:prstGeom prst="rect">
            <a:avLst/>
          </a:prstGeom>
          <a:noFill/>
        </p:spPr>
        <p:txBody>
          <a:bodyPr wrap="square" rtlCol="0">
            <a:spAutoFit/>
          </a:bodyPr>
          <a:lstStyle/>
          <a:p>
            <a:r>
              <a:rPr lang="en-US" sz="3200" b="1" dirty="0">
                <a:solidFill>
                  <a:srgbClr val="002060"/>
                </a:solidFill>
                <a:latin typeface="Garamond" panose="02020404030301010803" pitchFamily="18" charset="0"/>
              </a:rPr>
              <a:t>AUDITING OF DATA CONTROLLERS</a:t>
            </a:r>
          </a:p>
        </p:txBody>
      </p:sp>
      <p:sp>
        <p:nvSpPr>
          <p:cNvPr id="11" name="TextBox 10">
            <a:extLst>
              <a:ext uri="{FF2B5EF4-FFF2-40B4-BE49-F238E27FC236}">
                <a16:creationId xmlns:a16="http://schemas.microsoft.com/office/drawing/2014/main" id="{579F9E03-F9B9-42CF-89F9-6B76C9CACBA3}"/>
              </a:ext>
            </a:extLst>
          </p:cNvPr>
          <p:cNvSpPr txBox="1"/>
          <p:nvPr/>
        </p:nvSpPr>
        <p:spPr>
          <a:xfrm>
            <a:off x="64736" y="584775"/>
            <a:ext cx="8920237" cy="3280578"/>
          </a:xfrm>
          <a:prstGeom prst="rect">
            <a:avLst/>
          </a:prstGeom>
          <a:noFill/>
        </p:spPr>
        <p:txBody>
          <a:bodyPr wrap="square" rtlCol="0">
            <a:spAutoFit/>
          </a:bodyPr>
          <a:lstStyle/>
          <a:p>
            <a:pPr>
              <a:lnSpc>
                <a:spcPct val="150000"/>
              </a:lnSpc>
            </a:pPr>
            <a:endParaRPr lang="en-US" sz="2000" b="1" dirty="0">
              <a:solidFill>
                <a:srgbClr val="002060"/>
              </a:solidFill>
              <a:latin typeface="Garamond" panose="02020404030301010803" pitchFamily="18" charset="0"/>
            </a:endParaRPr>
          </a:p>
          <a:p>
            <a:pPr>
              <a:lnSpc>
                <a:spcPct val="150000"/>
              </a:lnSpc>
            </a:pPr>
            <a:r>
              <a:rPr lang="en-US" sz="2000" b="1" dirty="0">
                <a:solidFill>
                  <a:srgbClr val="002060"/>
                </a:solidFill>
                <a:latin typeface="Garamond" panose="02020404030301010803" pitchFamily="18" charset="0"/>
              </a:rPr>
              <a:t>Section 81</a:t>
            </a:r>
          </a:p>
          <a:p>
            <a:pPr>
              <a:lnSpc>
                <a:spcPct val="150000"/>
              </a:lnSpc>
            </a:pPr>
            <a:r>
              <a:rPr lang="en-US" sz="2000" dirty="0">
                <a:solidFill>
                  <a:srgbClr val="002060"/>
                </a:solidFill>
                <a:latin typeface="Garamond" panose="02020404030301010803" pitchFamily="18" charset="0"/>
              </a:rPr>
              <a:t>DPC or independent Licensed independent Data Auditor shall, unless otherwise provided under this Act, </a:t>
            </a:r>
            <a:r>
              <a:rPr lang="en-US" sz="2000" b="1" dirty="0">
                <a:solidFill>
                  <a:srgbClr val="FF0000"/>
                </a:solidFill>
                <a:latin typeface="Garamond" panose="02020404030301010803" pitchFamily="18" charset="0"/>
              </a:rPr>
              <a:t>annually audit the policies and conduct of Data Controller</a:t>
            </a:r>
            <a:r>
              <a:rPr lang="en-US" sz="2000" dirty="0">
                <a:solidFill>
                  <a:srgbClr val="002060"/>
                </a:solidFill>
                <a:latin typeface="Garamond" panose="02020404030301010803" pitchFamily="18" charset="0"/>
              </a:rPr>
              <a:t>. </a:t>
            </a:r>
          </a:p>
          <a:p>
            <a:pPr>
              <a:lnSpc>
                <a:spcPct val="150000"/>
              </a:lnSpc>
            </a:pPr>
            <a:r>
              <a:rPr lang="en-US" sz="2000" dirty="0">
                <a:solidFill>
                  <a:srgbClr val="002060"/>
                </a:solidFill>
                <a:latin typeface="Garamond" panose="02020404030301010803" pitchFamily="18" charset="0"/>
              </a:rPr>
              <a:t>Where Data Controller authorized to store data outside the Republic, such </a:t>
            </a:r>
            <a:r>
              <a:rPr lang="en-US" sz="2000" b="1" dirty="0">
                <a:solidFill>
                  <a:srgbClr val="FF0000"/>
                </a:solidFill>
                <a:latin typeface="Garamond" panose="02020404030301010803" pitchFamily="18" charset="0"/>
              </a:rPr>
              <a:t>Data Controller shall bear the cost of auditing the audit. </a:t>
            </a:r>
          </a:p>
        </p:txBody>
      </p:sp>
      <p:pic>
        <p:nvPicPr>
          <p:cNvPr id="2" name="Picture 1">
            <a:extLst>
              <a:ext uri="{FF2B5EF4-FFF2-40B4-BE49-F238E27FC236}">
                <a16:creationId xmlns:a16="http://schemas.microsoft.com/office/drawing/2014/main" id="{482F4558-15C4-A0FF-5165-7A46F4D25628}"/>
              </a:ext>
            </a:extLst>
          </p:cNvPr>
          <p:cNvPicPr/>
          <p:nvPr/>
        </p:nvPicPr>
        <p:blipFill>
          <a:blip r:embed="rId3"/>
          <a:stretch>
            <a:fillRect/>
          </a:stretch>
        </p:blipFill>
        <p:spPr>
          <a:xfrm>
            <a:off x="6960789" y="375139"/>
            <a:ext cx="2024184" cy="1180123"/>
          </a:xfrm>
          <a:prstGeom prst="rect">
            <a:avLst/>
          </a:prstGeom>
        </p:spPr>
      </p:pic>
    </p:spTree>
    <p:extLst>
      <p:ext uri="{BB962C8B-B14F-4D97-AF65-F5344CB8AC3E}">
        <p14:creationId xmlns:p14="http://schemas.microsoft.com/office/powerpoint/2010/main" val="196069885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1A5E499-7D77-8ED8-7B46-277FB3629BC8}"/>
              </a:ext>
            </a:extLst>
          </p:cNvPr>
          <p:cNvPicPr/>
          <p:nvPr/>
        </p:nvPicPr>
        <p:blipFill>
          <a:blip r:embed="rId2"/>
          <a:stretch>
            <a:fillRect/>
          </a:stretch>
        </p:blipFill>
        <p:spPr>
          <a:xfrm>
            <a:off x="414215" y="1070708"/>
            <a:ext cx="7916985" cy="3251200"/>
          </a:xfrm>
          <a:prstGeom prst="rect">
            <a:avLst/>
          </a:prstGeom>
        </p:spPr>
      </p:pic>
    </p:spTree>
    <p:extLst>
      <p:ext uri="{BB962C8B-B14F-4D97-AF65-F5344CB8AC3E}">
        <p14:creationId xmlns:p14="http://schemas.microsoft.com/office/powerpoint/2010/main" val="14196888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ill Sans - ZICTA">
      <a:majorFont>
        <a:latin typeface="Gill Sans MT"/>
        <a:ea typeface=""/>
        <a:cs typeface=""/>
      </a:majorFont>
      <a:minorFont>
        <a:latin typeface="Gill Sans M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3902</TotalTime>
  <Words>4108</Words>
  <Application>Microsoft Office PowerPoint</Application>
  <PresentationFormat>On-screen Show (16:9)</PresentationFormat>
  <Paragraphs>622</Paragraphs>
  <Slides>58</Slides>
  <Notes>57</Notes>
  <HiddenSlides>0</HiddenSlides>
  <MMClips>0</MMClips>
  <ScaleCrop>false</ScaleCrop>
  <HeadingPairs>
    <vt:vector size="4" baseType="variant">
      <vt:variant>
        <vt:lpstr>Theme</vt:lpstr>
      </vt:variant>
      <vt:variant>
        <vt:i4>1</vt:i4>
      </vt:variant>
      <vt:variant>
        <vt:lpstr>Slide Titles</vt:lpstr>
      </vt:variant>
      <vt:variant>
        <vt:i4>58</vt:i4>
      </vt:variant>
    </vt:vector>
  </HeadingPairs>
  <TitlesOfParts>
    <vt:vector size="5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S.</dc:creator>
  <cp:lastModifiedBy>katuma malama</cp:lastModifiedBy>
  <cp:revision>231</cp:revision>
  <dcterms:created xsi:type="dcterms:W3CDTF">2020-02-04T06:40:53Z</dcterms:created>
  <dcterms:modified xsi:type="dcterms:W3CDTF">2023-03-07T18:56:41Z</dcterms:modified>
</cp:coreProperties>
</file>