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8" r:id="rId4"/>
    <p:sldId id="257" r:id="rId5"/>
    <p:sldId id="340" r:id="rId6"/>
    <p:sldId id="334" r:id="rId7"/>
    <p:sldId id="333" r:id="rId8"/>
    <p:sldId id="326" r:id="rId9"/>
    <p:sldId id="327" r:id="rId10"/>
    <p:sldId id="328" r:id="rId11"/>
    <p:sldId id="275" r:id="rId12"/>
    <p:sldId id="312" r:id="rId13"/>
    <p:sldId id="313" r:id="rId14"/>
    <p:sldId id="314" r:id="rId15"/>
    <p:sldId id="315" r:id="rId16"/>
    <p:sldId id="316" r:id="rId17"/>
    <p:sldId id="317" r:id="rId18"/>
    <p:sldId id="329" r:id="rId19"/>
    <p:sldId id="330" r:id="rId20"/>
    <p:sldId id="331" r:id="rId21"/>
    <p:sldId id="263" r:id="rId22"/>
    <p:sldId id="273" r:id="rId23"/>
    <p:sldId id="274" r:id="rId24"/>
    <p:sldId id="332" r:id="rId25"/>
    <p:sldId id="318" r:id="rId26"/>
    <p:sldId id="319" r:id="rId27"/>
    <p:sldId id="335" r:id="rId28"/>
    <p:sldId id="320" r:id="rId29"/>
    <p:sldId id="336" r:id="rId30"/>
    <p:sldId id="321" r:id="rId31"/>
    <p:sldId id="339" r:id="rId32"/>
    <p:sldId id="322" r:id="rId33"/>
    <p:sldId id="338" r:id="rId34"/>
    <p:sldId id="323" r:id="rId35"/>
    <p:sldId id="325" r:id="rId36"/>
    <p:sldId id="324" r:id="rId37"/>
    <p:sldId id="337" r:id="rId38"/>
    <p:sldId id="311" r:id="rId39"/>
    <p:sldId id="259" r:id="rId40"/>
    <p:sldId id="260" r:id="rId41"/>
    <p:sldId id="271" r:id="rId42"/>
    <p:sldId id="267" r:id="rId43"/>
    <p:sldId id="264" r:id="rId44"/>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2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 /><Relationship Id="rId13" Type="http://schemas.openxmlformats.org/officeDocument/2006/relationships/slide" Target="slides/slide11.xml" /><Relationship Id="rId18" Type="http://schemas.openxmlformats.org/officeDocument/2006/relationships/slide" Target="slides/slide16.xml" /><Relationship Id="rId26" Type="http://schemas.openxmlformats.org/officeDocument/2006/relationships/slide" Target="slides/slide24.xml" /><Relationship Id="rId39" Type="http://schemas.openxmlformats.org/officeDocument/2006/relationships/slide" Target="slides/slide37.xml" /><Relationship Id="rId3" Type="http://schemas.openxmlformats.org/officeDocument/2006/relationships/slide" Target="slides/slide1.xml" /><Relationship Id="rId21" Type="http://schemas.openxmlformats.org/officeDocument/2006/relationships/slide" Target="slides/slide19.xml" /><Relationship Id="rId34" Type="http://schemas.openxmlformats.org/officeDocument/2006/relationships/slide" Target="slides/slide32.xml" /><Relationship Id="rId42" Type="http://schemas.openxmlformats.org/officeDocument/2006/relationships/slide" Target="slides/slide40.xml" /><Relationship Id="rId47" Type="http://schemas.openxmlformats.org/officeDocument/2006/relationships/theme" Target="theme/theme1.xml" /><Relationship Id="rId7" Type="http://schemas.openxmlformats.org/officeDocument/2006/relationships/slide" Target="slides/slide5.xml" /><Relationship Id="rId12" Type="http://schemas.openxmlformats.org/officeDocument/2006/relationships/slide" Target="slides/slide10.xml" /><Relationship Id="rId17" Type="http://schemas.openxmlformats.org/officeDocument/2006/relationships/slide" Target="slides/slide15.xml" /><Relationship Id="rId25" Type="http://schemas.openxmlformats.org/officeDocument/2006/relationships/slide" Target="slides/slide23.xml" /><Relationship Id="rId33" Type="http://schemas.openxmlformats.org/officeDocument/2006/relationships/slide" Target="slides/slide31.xml" /><Relationship Id="rId38" Type="http://schemas.openxmlformats.org/officeDocument/2006/relationships/slide" Target="slides/slide36.xml" /><Relationship Id="rId46" Type="http://schemas.openxmlformats.org/officeDocument/2006/relationships/viewProps" Target="viewProps.xml" /><Relationship Id="rId2" Type="http://schemas.openxmlformats.org/officeDocument/2006/relationships/slideMaster" Target="slideMasters/slideMaster2.xml" /><Relationship Id="rId16" Type="http://schemas.openxmlformats.org/officeDocument/2006/relationships/slide" Target="slides/slide14.xml" /><Relationship Id="rId20" Type="http://schemas.openxmlformats.org/officeDocument/2006/relationships/slide" Target="slides/slide18.xml" /><Relationship Id="rId29" Type="http://schemas.openxmlformats.org/officeDocument/2006/relationships/slide" Target="slides/slide27.xml" /><Relationship Id="rId41" Type="http://schemas.openxmlformats.org/officeDocument/2006/relationships/slide" Target="slides/slide39.xml" /><Relationship Id="rId1" Type="http://schemas.openxmlformats.org/officeDocument/2006/relationships/slideMaster" Target="slideMasters/slideMaster1.xml" /><Relationship Id="rId6" Type="http://schemas.openxmlformats.org/officeDocument/2006/relationships/slide" Target="slides/slide4.xml" /><Relationship Id="rId11" Type="http://schemas.openxmlformats.org/officeDocument/2006/relationships/slide" Target="slides/slide9.xml" /><Relationship Id="rId24" Type="http://schemas.openxmlformats.org/officeDocument/2006/relationships/slide" Target="slides/slide22.xml" /><Relationship Id="rId32" Type="http://schemas.openxmlformats.org/officeDocument/2006/relationships/slide" Target="slides/slide30.xml" /><Relationship Id="rId37" Type="http://schemas.openxmlformats.org/officeDocument/2006/relationships/slide" Target="slides/slide35.xml" /><Relationship Id="rId40" Type="http://schemas.openxmlformats.org/officeDocument/2006/relationships/slide" Target="slides/slide38.xml" /><Relationship Id="rId45" Type="http://schemas.openxmlformats.org/officeDocument/2006/relationships/presProps" Target="presProps.xml" /><Relationship Id="rId5" Type="http://schemas.openxmlformats.org/officeDocument/2006/relationships/slide" Target="slides/slide3.xml" /><Relationship Id="rId15" Type="http://schemas.openxmlformats.org/officeDocument/2006/relationships/slide" Target="slides/slide13.xml" /><Relationship Id="rId23" Type="http://schemas.openxmlformats.org/officeDocument/2006/relationships/slide" Target="slides/slide21.xml" /><Relationship Id="rId28" Type="http://schemas.openxmlformats.org/officeDocument/2006/relationships/slide" Target="slides/slide26.xml" /><Relationship Id="rId36" Type="http://schemas.openxmlformats.org/officeDocument/2006/relationships/slide" Target="slides/slide34.xml" /><Relationship Id="rId10" Type="http://schemas.openxmlformats.org/officeDocument/2006/relationships/slide" Target="slides/slide8.xml" /><Relationship Id="rId19" Type="http://schemas.openxmlformats.org/officeDocument/2006/relationships/slide" Target="slides/slide17.xml" /><Relationship Id="rId31" Type="http://schemas.openxmlformats.org/officeDocument/2006/relationships/slide" Target="slides/slide29.xml" /><Relationship Id="rId44" Type="http://schemas.openxmlformats.org/officeDocument/2006/relationships/slide" Target="slides/slide42.xml" /><Relationship Id="rId4" Type="http://schemas.openxmlformats.org/officeDocument/2006/relationships/slide" Target="slides/slide2.xml" /><Relationship Id="rId9" Type="http://schemas.openxmlformats.org/officeDocument/2006/relationships/slide" Target="slides/slide7.xml" /><Relationship Id="rId14" Type="http://schemas.openxmlformats.org/officeDocument/2006/relationships/slide" Target="slides/slide12.xml" /><Relationship Id="rId22" Type="http://schemas.openxmlformats.org/officeDocument/2006/relationships/slide" Target="slides/slide20.xml" /><Relationship Id="rId27" Type="http://schemas.openxmlformats.org/officeDocument/2006/relationships/slide" Target="slides/slide25.xml" /><Relationship Id="rId30" Type="http://schemas.openxmlformats.org/officeDocument/2006/relationships/slide" Target="slides/slide28.xml" /><Relationship Id="rId35" Type="http://schemas.openxmlformats.org/officeDocument/2006/relationships/slide" Target="slides/slide33.xml" /><Relationship Id="rId43" Type="http://schemas.openxmlformats.org/officeDocument/2006/relationships/slide" Target="slides/slide41.xml" /><Relationship Id="rId48"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 /><Relationship Id="rId1" Type="http://schemas.openxmlformats.org/officeDocument/2006/relationships/audio" Target="../media/audio1.wav" /></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audio" Target="../media/audio1.wav"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9A3BABB-3C5F-4A3F-AFAC-8504C9E7E474}" type="slidenum">
              <a:rPr lang="es-ES" altLang="en-US"/>
              <a:pPr>
                <a:defRPr/>
              </a:pPr>
              <a:t>‹#›</a:t>
            </a:fld>
            <a:endParaRPr lang="es-ES" altLang="en-US"/>
          </a:p>
        </p:txBody>
      </p:sp>
    </p:spTree>
    <p:extLst>
      <p:ext uri="{BB962C8B-B14F-4D97-AF65-F5344CB8AC3E}">
        <p14:creationId xmlns:p14="http://schemas.microsoft.com/office/powerpoint/2010/main" val="1282954759"/>
      </p:ext>
    </p:extLst>
  </p:cSld>
  <p:clrMapOvr>
    <a:masterClrMapping/>
  </p:clrMapOvr>
  <p:transition spd="slow">
    <p:checker/>
    <p:sndAc>
      <p:stSnd>
        <p:snd r:embed="rId1" name="bomb.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F69E2B3-0C83-4E39-B67C-0C2872BDA83C}" type="slidenum">
              <a:rPr lang="es-ES" altLang="en-US"/>
              <a:pPr>
                <a:defRPr/>
              </a:pPr>
              <a:t>‹#›</a:t>
            </a:fld>
            <a:endParaRPr lang="es-ES" altLang="en-US"/>
          </a:p>
        </p:txBody>
      </p:sp>
    </p:spTree>
    <p:extLst>
      <p:ext uri="{BB962C8B-B14F-4D97-AF65-F5344CB8AC3E}">
        <p14:creationId xmlns:p14="http://schemas.microsoft.com/office/powerpoint/2010/main" val="1965845406"/>
      </p:ext>
    </p:extLst>
  </p:cSld>
  <p:clrMapOvr>
    <a:masterClrMapping/>
  </p:clrMapOvr>
  <p:transition spd="slow">
    <p:checker/>
    <p:sndAc>
      <p:stSnd>
        <p:snd r:embed="rId1" name="bomb.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48EAC88-63FB-44BF-BA5F-CBBDA205E34B}" type="slidenum">
              <a:rPr lang="es-ES" altLang="en-US"/>
              <a:pPr>
                <a:defRPr/>
              </a:pPr>
              <a:t>‹#›</a:t>
            </a:fld>
            <a:endParaRPr lang="es-ES" altLang="en-US"/>
          </a:p>
        </p:txBody>
      </p:sp>
    </p:spTree>
    <p:extLst>
      <p:ext uri="{BB962C8B-B14F-4D97-AF65-F5344CB8AC3E}">
        <p14:creationId xmlns:p14="http://schemas.microsoft.com/office/powerpoint/2010/main" val="2435055732"/>
      </p:ext>
    </p:extLst>
  </p:cSld>
  <p:clrMapOvr>
    <a:masterClrMapping/>
  </p:clrMapOvr>
  <p:transition spd="slow">
    <p:checker/>
    <p:sndAc>
      <p:stSnd>
        <p:snd r:embed="rId1" name="bomb.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D1D6EA3-01BF-4073-94FE-110CFAE923DD}" type="slidenum">
              <a:rPr lang="es-ES" altLang="en-US"/>
              <a:pPr>
                <a:defRPr/>
              </a:pPr>
              <a:t>‹#›</a:t>
            </a:fld>
            <a:endParaRPr lang="es-ES" altLang="en-US"/>
          </a:p>
        </p:txBody>
      </p:sp>
    </p:spTree>
    <p:extLst>
      <p:ext uri="{BB962C8B-B14F-4D97-AF65-F5344CB8AC3E}">
        <p14:creationId xmlns:p14="http://schemas.microsoft.com/office/powerpoint/2010/main" val="1577664881"/>
      </p:ext>
    </p:extLst>
  </p:cSld>
  <p:clrMapOvr>
    <a:masterClrMapping/>
  </p:clrMapOvr>
  <p:transition spd="slow">
    <p:checker/>
    <p:sndAc>
      <p:stSnd>
        <p:snd r:embed="rId1" name="bomb.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CE30720-A5FD-474B-9414-3E6B5F08EB2F}" type="slidenum">
              <a:rPr lang="es-ES" altLang="en-US"/>
              <a:pPr>
                <a:defRPr/>
              </a:pPr>
              <a:t>‹#›</a:t>
            </a:fld>
            <a:endParaRPr lang="es-ES" altLang="en-US"/>
          </a:p>
        </p:txBody>
      </p:sp>
    </p:spTree>
    <p:extLst>
      <p:ext uri="{BB962C8B-B14F-4D97-AF65-F5344CB8AC3E}">
        <p14:creationId xmlns:p14="http://schemas.microsoft.com/office/powerpoint/2010/main" val="2889669224"/>
      </p:ext>
    </p:extLst>
  </p:cSld>
  <p:clrMapOvr>
    <a:masterClrMapping/>
  </p:clrMapOvr>
  <p:transition spd="slow">
    <p:checker/>
    <p:sndAc>
      <p:stSnd>
        <p:snd r:embed="rId1" name="bomb.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04EEBD6-9F96-49A5-8609-27225AE26F9E}" type="slidenum">
              <a:rPr lang="es-ES" altLang="en-US"/>
              <a:pPr>
                <a:defRPr/>
              </a:pPr>
              <a:t>‹#›</a:t>
            </a:fld>
            <a:endParaRPr lang="es-ES" altLang="en-US"/>
          </a:p>
        </p:txBody>
      </p:sp>
    </p:spTree>
    <p:extLst>
      <p:ext uri="{BB962C8B-B14F-4D97-AF65-F5344CB8AC3E}">
        <p14:creationId xmlns:p14="http://schemas.microsoft.com/office/powerpoint/2010/main" val="903089417"/>
      </p:ext>
    </p:extLst>
  </p:cSld>
  <p:clrMapOvr>
    <a:masterClrMapping/>
  </p:clrMapOvr>
  <p:transition spd="slow">
    <p:checker/>
    <p:sndAc>
      <p:stSnd>
        <p:snd r:embed="rId1" name="bomb.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6"/>
          <p:cNvSpPr>
            <a:spLocks noGrp="1" noChangeArrowheads="1"/>
          </p:cNvSpPr>
          <p:nvPr>
            <p:ph type="sldNum" sz="quarter" idx="12"/>
          </p:nvPr>
        </p:nvSpPr>
        <p:spPr>
          <a:ln/>
        </p:spPr>
        <p:txBody>
          <a:bodyPr/>
          <a:lstStyle>
            <a:lvl1pPr>
              <a:defRPr/>
            </a:lvl1pPr>
          </a:lstStyle>
          <a:p>
            <a:pPr>
              <a:defRPr/>
            </a:pPr>
            <a:fld id="{D615E4F1-F803-4129-BD6B-80E0605DB330}" type="slidenum">
              <a:rPr lang="es-ES" altLang="en-US"/>
              <a:pPr>
                <a:defRPr/>
              </a:pPr>
              <a:t>‹#›</a:t>
            </a:fld>
            <a:endParaRPr lang="es-ES" altLang="en-US"/>
          </a:p>
        </p:txBody>
      </p:sp>
    </p:spTree>
    <p:extLst>
      <p:ext uri="{BB962C8B-B14F-4D97-AF65-F5344CB8AC3E}">
        <p14:creationId xmlns:p14="http://schemas.microsoft.com/office/powerpoint/2010/main" val="852725707"/>
      </p:ext>
    </p:extLst>
  </p:cSld>
  <p:clrMapOvr>
    <a:masterClrMapping/>
  </p:clrMapOvr>
  <p:transition spd="slow">
    <p:checker/>
    <p:sndAc>
      <p:stSnd>
        <p:snd r:embed="rId1" name="bomb.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9" name="Rectangle 6"/>
          <p:cNvSpPr>
            <a:spLocks noGrp="1" noChangeArrowheads="1"/>
          </p:cNvSpPr>
          <p:nvPr>
            <p:ph type="sldNum" sz="quarter" idx="12"/>
          </p:nvPr>
        </p:nvSpPr>
        <p:spPr>
          <a:ln/>
        </p:spPr>
        <p:txBody>
          <a:bodyPr/>
          <a:lstStyle>
            <a:lvl1pPr>
              <a:defRPr/>
            </a:lvl1pPr>
          </a:lstStyle>
          <a:p>
            <a:pPr>
              <a:defRPr/>
            </a:pPr>
            <a:fld id="{6FBB0F0F-E094-43C7-8A4C-3AFE23405D55}" type="slidenum">
              <a:rPr lang="es-ES" altLang="en-US"/>
              <a:pPr>
                <a:defRPr/>
              </a:pPr>
              <a:t>‹#›</a:t>
            </a:fld>
            <a:endParaRPr lang="es-ES" altLang="en-US"/>
          </a:p>
        </p:txBody>
      </p:sp>
    </p:spTree>
    <p:extLst>
      <p:ext uri="{BB962C8B-B14F-4D97-AF65-F5344CB8AC3E}">
        <p14:creationId xmlns:p14="http://schemas.microsoft.com/office/powerpoint/2010/main" val="4098858102"/>
      </p:ext>
    </p:extLst>
  </p:cSld>
  <p:clrMapOvr>
    <a:masterClrMapping/>
  </p:clrMapOvr>
  <p:transition spd="slow">
    <p:checker/>
    <p:sndAc>
      <p:stSnd>
        <p:snd r:embed="rId1" name="bomb.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5" name="Rectangle 6"/>
          <p:cNvSpPr>
            <a:spLocks noGrp="1" noChangeArrowheads="1"/>
          </p:cNvSpPr>
          <p:nvPr>
            <p:ph type="sldNum" sz="quarter" idx="12"/>
          </p:nvPr>
        </p:nvSpPr>
        <p:spPr>
          <a:ln/>
        </p:spPr>
        <p:txBody>
          <a:bodyPr/>
          <a:lstStyle>
            <a:lvl1pPr>
              <a:defRPr/>
            </a:lvl1pPr>
          </a:lstStyle>
          <a:p>
            <a:pPr>
              <a:defRPr/>
            </a:pPr>
            <a:fld id="{9DE5C9CA-58D6-4593-AC15-3AA907C04BD5}" type="slidenum">
              <a:rPr lang="es-ES" altLang="en-US"/>
              <a:pPr>
                <a:defRPr/>
              </a:pPr>
              <a:t>‹#›</a:t>
            </a:fld>
            <a:endParaRPr lang="es-ES" altLang="en-US"/>
          </a:p>
        </p:txBody>
      </p:sp>
    </p:spTree>
    <p:extLst>
      <p:ext uri="{BB962C8B-B14F-4D97-AF65-F5344CB8AC3E}">
        <p14:creationId xmlns:p14="http://schemas.microsoft.com/office/powerpoint/2010/main" val="1726244256"/>
      </p:ext>
    </p:extLst>
  </p:cSld>
  <p:clrMapOvr>
    <a:masterClrMapping/>
  </p:clrMapOvr>
  <p:transition spd="slow">
    <p:checker/>
    <p:sndAc>
      <p:stSnd>
        <p:snd r:embed="rId1" name="bomb.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4" name="Rectangle 6"/>
          <p:cNvSpPr>
            <a:spLocks noGrp="1" noChangeArrowheads="1"/>
          </p:cNvSpPr>
          <p:nvPr>
            <p:ph type="sldNum" sz="quarter" idx="12"/>
          </p:nvPr>
        </p:nvSpPr>
        <p:spPr>
          <a:ln/>
        </p:spPr>
        <p:txBody>
          <a:bodyPr/>
          <a:lstStyle>
            <a:lvl1pPr>
              <a:defRPr/>
            </a:lvl1pPr>
          </a:lstStyle>
          <a:p>
            <a:pPr>
              <a:defRPr/>
            </a:pPr>
            <a:fld id="{8D5EB72A-A810-4D49-97A9-DCB219CF461D}" type="slidenum">
              <a:rPr lang="es-ES" altLang="en-US"/>
              <a:pPr>
                <a:defRPr/>
              </a:pPr>
              <a:t>‹#›</a:t>
            </a:fld>
            <a:endParaRPr lang="es-ES" altLang="en-US"/>
          </a:p>
        </p:txBody>
      </p:sp>
    </p:spTree>
    <p:extLst>
      <p:ext uri="{BB962C8B-B14F-4D97-AF65-F5344CB8AC3E}">
        <p14:creationId xmlns:p14="http://schemas.microsoft.com/office/powerpoint/2010/main" val="503921501"/>
      </p:ext>
    </p:extLst>
  </p:cSld>
  <p:clrMapOvr>
    <a:masterClrMapping/>
  </p:clrMapOvr>
  <p:transition spd="slow">
    <p:checker/>
    <p:sndAc>
      <p:stSnd>
        <p:snd r:embed="rId1" name="bomb.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6"/>
          <p:cNvSpPr>
            <a:spLocks noGrp="1" noChangeArrowheads="1"/>
          </p:cNvSpPr>
          <p:nvPr>
            <p:ph type="sldNum" sz="quarter" idx="12"/>
          </p:nvPr>
        </p:nvSpPr>
        <p:spPr>
          <a:ln/>
        </p:spPr>
        <p:txBody>
          <a:bodyPr/>
          <a:lstStyle>
            <a:lvl1pPr>
              <a:defRPr/>
            </a:lvl1pPr>
          </a:lstStyle>
          <a:p>
            <a:pPr>
              <a:defRPr/>
            </a:pPr>
            <a:fld id="{D1D6FB53-51F7-4F42-A524-72B47AC6428A}" type="slidenum">
              <a:rPr lang="es-ES" altLang="en-US"/>
              <a:pPr>
                <a:defRPr/>
              </a:pPr>
              <a:t>‹#›</a:t>
            </a:fld>
            <a:endParaRPr lang="es-ES" altLang="en-US"/>
          </a:p>
        </p:txBody>
      </p:sp>
    </p:spTree>
    <p:extLst>
      <p:ext uri="{BB962C8B-B14F-4D97-AF65-F5344CB8AC3E}">
        <p14:creationId xmlns:p14="http://schemas.microsoft.com/office/powerpoint/2010/main" val="3813653603"/>
      </p:ext>
    </p:extLst>
  </p:cSld>
  <p:clrMapOvr>
    <a:masterClrMapping/>
  </p:clrMapOvr>
  <p:transition spd="slow">
    <p:checker/>
    <p:sndAc>
      <p:stSnd>
        <p:snd r:embed="rId1" name="bomb.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74DAF6F-F1C6-45AE-9662-F87939F73CAE}" type="slidenum">
              <a:rPr lang="es-ES" altLang="en-US"/>
              <a:pPr>
                <a:defRPr/>
              </a:pPr>
              <a:t>‹#›</a:t>
            </a:fld>
            <a:endParaRPr lang="es-ES" altLang="en-US"/>
          </a:p>
        </p:txBody>
      </p:sp>
    </p:spTree>
    <p:extLst>
      <p:ext uri="{BB962C8B-B14F-4D97-AF65-F5344CB8AC3E}">
        <p14:creationId xmlns:p14="http://schemas.microsoft.com/office/powerpoint/2010/main" val="3703026901"/>
      </p:ext>
    </p:extLst>
  </p:cSld>
  <p:clrMapOvr>
    <a:masterClrMapping/>
  </p:clrMapOvr>
  <p:transition spd="slow">
    <p:checker/>
    <p:sndAc>
      <p:stSnd>
        <p:snd r:embed="rId1" name="bomb.wav"/>
      </p:stSnd>
    </p:sndAc>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1A4E12E-1B65-4EB6-9292-C66DB1A7C50A}" type="slidenum">
              <a:rPr lang="es-ES" altLang="en-US"/>
              <a:pPr>
                <a:defRPr/>
              </a:pPr>
              <a:t>‹#›</a:t>
            </a:fld>
            <a:endParaRPr lang="es-ES" altLang="en-US"/>
          </a:p>
        </p:txBody>
      </p:sp>
    </p:spTree>
    <p:extLst>
      <p:ext uri="{BB962C8B-B14F-4D97-AF65-F5344CB8AC3E}">
        <p14:creationId xmlns:p14="http://schemas.microsoft.com/office/powerpoint/2010/main" val="1819540947"/>
      </p:ext>
    </p:extLst>
  </p:cSld>
  <p:clrMapOvr>
    <a:masterClrMapping/>
  </p:clrMapOvr>
  <p:transition spd="slow">
    <p:checker/>
    <p:sndAc>
      <p:stSnd>
        <p:snd r:embed="rId1" name="bomb.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3C8F674-4C6F-4583-8445-2AC26EF240D8}" type="slidenum">
              <a:rPr lang="es-ES" altLang="en-US"/>
              <a:pPr>
                <a:defRPr/>
              </a:pPr>
              <a:t>‹#›</a:t>
            </a:fld>
            <a:endParaRPr lang="es-ES" altLang="en-US"/>
          </a:p>
        </p:txBody>
      </p:sp>
    </p:spTree>
    <p:extLst>
      <p:ext uri="{BB962C8B-B14F-4D97-AF65-F5344CB8AC3E}">
        <p14:creationId xmlns:p14="http://schemas.microsoft.com/office/powerpoint/2010/main" val="4160051632"/>
      </p:ext>
    </p:extLst>
  </p:cSld>
  <p:clrMapOvr>
    <a:masterClrMapping/>
  </p:clrMapOvr>
  <p:transition spd="slow">
    <p:checker/>
    <p:sndAc>
      <p:stSnd>
        <p:snd r:embed="rId1" name="bomb.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7563DF8-BFD7-40F9-908C-04584F600EDC}" type="slidenum">
              <a:rPr lang="es-ES" altLang="en-US"/>
              <a:pPr>
                <a:defRPr/>
              </a:pPr>
              <a:t>‹#›</a:t>
            </a:fld>
            <a:endParaRPr lang="es-ES" altLang="en-US"/>
          </a:p>
        </p:txBody>
      </p:sp>
    </p:spTree>
    <p:extLst>
      <p:ext uri="{BB962C8B-B14F-4D97-AF65-F5344CB8AC3E}">
        <p14:creationId xmlns:p14="http://schemas.microsoft.com/office/powerpoint/2010/main" val="4253132666"/>
      </p:ext>
    </p:extLst>
  </p:cSld>
  <p:clrMapOvr>
    <a:masterClrMapping/>
  </p:clrMapOvr>
  <p:transition spd="slow">
    <p:checker/>
    <p:sndAc>
      <p:stSnd>
        <p:snd r:embed="rId1" name="bomb.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839B960-3CD1-48F7-9BEE-9322EAC19D56}" type="slidenum">
              <a:rPr lang="es-ES" altLang="en-US"/>
              <a:pPr>
                <a:defRPr/>
              </a:pPr>
              <a:t>‹#›</a:t>
            </a:fld>
            <a:endParaRPr lang="es-ES" altLang="en-US"/>
          </a:p>
        </p:txBody>
      </p:sp>
    </p:spTree>
    <p:extLst>
      <p:ext uri="{BB962C8B-B14F-4D97-AF65-F5344CB8AC3E}">
        <p14:creationId xmlns:p14="http://schemas.microsoft.com/office/powerpoint/2010/main" val="4163936672"/>
      </p:ext>
    </p:extLst>
  </p:cSld>
  <p:clrMapOvr>
    <a:masterClrMapping/>
  </p:clrMapOvr>
  <p:transition spd="slow">
    <p:checker/>
    <p:sndAc>
      <p:stSnd>
        <p:snd r:embed="rId1" name="bomb.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C240203-5FAF-4806-B3D5-12937642C505}" type="slidenum">
              <a:rPr lang="es-ES" altLang="en-US"/>
              <a:pPr>
                <a:defRPr/>
              </a:pPr>
              <a:t>‹#›</a:t>
            </a:fld>
            <a:endParaRPr lang="es-ES" altLang="en-US"/>
          </a:p>
        </p:txBody>
      </p:sp>
    </p:spTree>
    <p:extLst>
      <p:ext uri="{BB962C8B-B14F-4D97-AF65-F5344CB8AC3E}">
        <p14:creationId xmlns:p14="http://schemas.microsoft.com/office/powerpoint/2010/main" val="1186136125"/>
      </p:ext>
    </p:extLst>
  </p:cSld>
  <p:clrMapOvr>
    <a:masterClrMapping/>
  </p:clrMapOvr>
  <p:transition spd="slow">
    <p:checker/>
    <p:sndAc>
      <p:stSnd>
        <p:snd r:embed="rId1" name="bomb.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9" name="Rectangle 6"/>
          <p:cNvSpPr>
            <a:spLocks noGrp="1" noChangeArrowheads="1"/>
          </p:cNvSpPr>
          <p:nvPr>
            <p:ph type="sldNum" sz="quarter" idx="12"/>
          </p:nvPr>
        </p:nvSpPr>
        <p:spPr>
          <a:ln/>
        </p:spPr>
        <p:txBody>
          <a:bodyPr/>
          <a:lstStyle>
            <a:lvl1pPr>
              <a:defRPr/>
            </a:lvl1pPr>
          </a:lstStyle>
          <a:p>
            <a:pPr>
              <a:defRPr/>
            </a:pPr>
            <a:fld id="{B5ECBFD9-570F-493B-9812-5BE296DFE0F7}" type="slidenum">
              <a:rPr lang="es-ES" altLang="en-US"/>
              <a:pPr>
                <a:defRPr/>
              </a:pPr>
              <a:t>‹#›</a:t>
            </a:fld>
            <a:endParaRPr lang="es-ES" altLang="en-US"/>
          </a:p>
        </p:txBody>
      </p:sp>
    </p:spTree>
    <p:extLst>
      <p:ext uri="{BB962C8B-B14F-4D97-AF65-F5344CB8AC3E}">
        <p14:creationId xmlns:p14="http://schemas.microsoft.com/office/powerpoint/2010/main" val="1719443621"/>
      </p:ext>
    </p:extLst>
  </p:cSld>
  <p:clrMapOvr>
    <a:masterClrMapping/>
  </p:clrMapOvr>
  <p:transition spd="slow">
    <p:checker/>
    <p:sndAc>
      <p:stSnd>
        <p:snd r:embed="rId1" name="bomb.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5" name="Rectangle 6"/>
          <p:cNvSpPr>
            <a:spLocks noGrp="1" noChangeArrowheads="1"/>
          </p:cNvSpPr>
          <p:nvPr>
            <p:ph type="sldNum" sz="quarter" idx="12"/>
          </p:nvPr>
        </p:nvSpPr>
        <p:spPr>
          <a:ln/>
        </p:spPr>
        <p:txBody>
          <a:bodyPr/>
          <a:lstStyle>
            <a:lvl1pPr>
              <a:defRPr/>
            </a:lvl1pPr>
          </a:lstStyle>
          <a:p>
            <a:pPr>
              <a:defRPr/>
            </a:pPr>
            <a:fld id="{B60B0DE6-9895-46E1-A773-7151637251F2}" type="slidenum">
              <a:rPr lang="es-ES" altLang="en-US"/>
              <a:pPr>
                <a:defRPr/>
              </a:pPr>
              <a:t>‹#›</a:t>
            </a:fld>
            <a:endParaRPr lang="es-ES" altLang="en-US"/>
          </a:p>
        </p:txBody>
      </p:sp>
    </p:spTree>
    <p:extLst>
      <p:ext uri="{BB962C8B-B14F-4D97-AF65-F5344CB8AC3E}">
        <p14:creationId xmlns:p14="http://schemas.microsoft.com/office/powerpoint/2010/main" val="288799530"/>
      </p:ext>
    </p:extLst>
  </p:cSld>
  <p:clrMapOvr>
    <a:masterClrMapping/>
  </p:clrMapOvr>
  <p:transition spd="slow">
    <p:checker/>
    <p:sndAc>
      <p:stSnd>
        <p:snd r:embed="rId1" name="bomb.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4" name="Rectangle 6"/>
          <p:cNvSpPr>
            <a:spLocks noGrp="1" noChangeArrowheads="1"/>
          </p:cNvSpPr>
          <p:nvPr>
            <p:ph type="sldNum" sz="quarter" idx="12"/>
          </p:nvPr>
        </p:nvSpPr>
        <p:spPr>
          <a:ln/>
        </p:spPr>
        <p:txBody>
          <a:bodyPr/>
          <a:lstStyle>
            <a:lvl1pPr>
              <a:defRPr/>
            </a:lvl1pPr>
          </a:lstStyle>
          <a:p>
            <a:pPr>
              <a:defRPr/>
            </a:pPr>
            <a:fld id="{A7178895-BC63-4C8A-9E35-7633C90CA274}" type="slidenum">
              <a:rPr lang="es-ES" altLang="en-US"/>
              <a:pPr>
                <a:defRPr/>
              </a:pPr>
              <a:t>‹#›</a:t>
            </a:fld>
            <a:endParaRPr lang="es-ES" altLang="en-US"/>
          </a:p>
        </p:txBody>
      </p:sp>
    </p:spTree>
    <p:extLst>
      <p:ext uri="{BB962C8B-B14F-4D97-AF65-F5344CB8AC3E}">
        <p14:creationId xmlns:p14="http://schemas.microsoft.com/office/powerpoint/2010/main" val="681390408"/>
      </p:ext>
    </p:extLst>
  </p:cSld>
  <p:clrMapOvr>
    <a:masterClrMapping/>
  </p:clrMapOvr>
  <p:transition spd="slow">
    <p:checker/>
    <p:sndAc>
      <p:stSnd>
        <p:snd r:embed="rId1" name="bomb.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3BD815B-1FFC-41EE-98EA-351BF9C153D6}" type="slidenum">
              <a:rPr lang="es-ES" altLang="en-US"/>
              <a:pPr>
                <a:defRPr/>
              </a:pPr>
              <a:t>‹#›</a:t>
            </a:fld>
            <a:endParaRPr lang="es-ES" altLang="en-US"/>
          </a:p>
        </p:txBody>
      </p:sp>
    </p:spTree>
    <p:extLst>
      <p:ext uri="{BB962C8B-B14F-4D97-AF65-F5344CB8AC3E}">
        <p14:creationId xmlns:p14="http://schemas.microsoft.com/office/powerpoint/2010/main" val="667677745"/>
      </p:ext>
    </p:extLst>
  </p:cSld>
  <p:clrMapOvr>
    <a:masterClrMapping/>
  </p:clrMapOvr>
  <p:transition spd="slow">
    <p:checker/>
    <p:sndAc>
      <p:stSnd>
        <p:snd r:embed="rId1" name="bomb.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CF082B6-3051-4EC6-BF13-2D1F449A2F3F}" type="slidenum">
              <a:rPr lang="es-ES" altLang="en-US"/>
              <a:pPr>
                <a:defRPr/>
              </a:pPr>
              <a:t>‹#›</a:t>
            </a:fld>
            <a:endParaRPr lang="es-ES" altLang="en-US"/>
          </a:p>
        </p:txBody>
      </p:sp>
    </p:spTree>
    <p:extLst>
      <p:ext uri="{BB962C8B-B14F-4D97-AF65-F5344CB8AC3E}">
        <p14:creationId xmlns:p14="http://schemas.microsoft.com/office/powerpoint/2010/main" val="4140913583"/>
      </p:ext>
    </p:extLst>
  </p:cSld>
  <p:clrMapOvr>
    <a:masterClrMapping/>
  </p:clrMapOvr>
  <p:transition spd="slow">
    <p:checker/>
    <p:sndAc>
      <p:stSnd>
        <p:snd r:embed="rId1" name="bomb.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audio" Target="../media/audio1.wav"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image" Target="../media/image1.jpeg" /></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 /><Relationship Id="rId13" Type="http://schemas.openxmlformats.org/officeDocument/2006/relationships/audio" Target="../media/audio1.wav" /><Relationship Id="rId3" Type="http://schemas.openxmlformats.org/officeDocument/2006/relationships/slideLayout" Target="../slideLayouts/slideLayout14.xml" /><Relationship Id="rId7" Type="http://schemas.openxmlformats.org/officeDocument/2006/relationships/slideLayout" Target="../slideLayouts/slideLayout18.xml" /><Relationship Id="rId12" Type="http://schemas.openxmlformats.org/officeDocument/2006/relationships/theme" Target="../theme/theme2.xml" /><Relationship Id="rId2" Type="http://schemas.openxmlformats.org/officeDocument/2006/relationships/slideLayout" Target="../slideLayouts/slideLayout13.xml" /><Relationship Id="rId1" Type="http://schemas.openxmlformats.org/officeDocument/2006/relationships/slideLayout" Target="../slideLayouts/slideLayout12.xml" /><Relationship Id="rId6" Type="http://schemas.openxmlformats.org/officeDocument/2006/relationships/slideLayout" Target="../slideLayouts/slideLayout17.xml" /><Relationship Id="rId11" Type="http://schemas.openxmlformats.org/officeDocument/2006/relationships/slideLayout" Target="../slideLayouts/slideLayout22.xml" /><Relationship Id="rId5" Type="http://schemas.openxmlformats.org/officeDocument/2006/relationships/slideLayout" Target="../slideLayouts/slideLayout16.xml" /><Relationship Id="rId10" Type="http://schemas.openxmlformats.org/officeDocument/2006/relationships/slideLayout" Target="../slideLayouts/slideLayout21.xml" /><Relationship Id="rId4" Type="http://schemas.openxmlformats.org/officeDocument/2006/relationships/slideLayout" Target="../slideLayouts/slideLayout15.xml" /><Relationship Id="rId9" Type="http://schemas.openxmlformats.org/officeDocument/2006/relationships/slideLayout" Target="../slideLayouts/slideLayout20.xml" /><Relationship Id="rId14" Type="http://schemas.openxmlformats.org/officeDocument/2006/relationships/image" Target="../media/image1.jpe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n-U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s-E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s-E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34539457-39A5-49A3-A73F-568F71B0C73C}" type="slidenum">
              <a:rPr lang="es-ES" altLang="en-US"/>
              <a:pPr>
                <a:defRPr/>
              </a:pPr>
              <a:t>‹#›</a:t>
            </a:fld>
            <a:endParaRPr lang="es-E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hecker/>
    <p:sndAc>
      <p:stSnd>
        <p:snd r:embed="rId13" name="bomb.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n-US"/>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s-E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s-E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0EF98937-E720-48C1-B2EA-CBE8819A03EF}" type="slidenum">
              <a:rPr lang="es-ES" altLang="en-US"/>
              <a:pPr>
                <a:defRPr/>
              </a:pPr>
              <a:t>‹#›</a:t>
            </a:fld>
            <a:endParaRPr lang="es-ES" alt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spd="slow">
    <p:checker/>
    <p:sndAc>
      <p:stSnd>
        <p:snd r:embed="rId13" name="bomb.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audio" Target="../media/audio1.wav"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audio" Target="../media/audio1.wav" /><Relationship Id="rId1" Type="http://schemas.openxmlformats.org/officeDocument/2006/relationships/slideLayout" Target="../slideLayouts/slideLayout12.xml" /></Relationships>
</file>

<file path=ppt/slides/_rels/slide5.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audio" Target="../media/audio1.wav"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9388" y="333375"/>
            <a:ext cx="8785225" cy="6624638"/>
          </a:xfrm>
        </p:spPr>
        <p:txBody>
          <a:bodyPr/>
          <a:lstStyle/>
          <a:p>
            <a:pPr eaLnBrk="1" hangingPunct="1">
              <a:defRPr/>
            </a:pPr>
            <a:r>
              <a:rPr lang="es-ES" altLang="en-US" sz="2400" b="1" i="1" dirty="0">
                <a:solidFill>
                  <a:schemeClr val="accent5"/>
                </a:solidFill>
                <a:latin typeface="Garamond" pitchFamily="18" charset="0"/>
              </a:rPr>
              <a:t>INFORMATION TECHNOLOGY LAW</a:t>
            </a:r>
            <a:br>
              <a:rPr lang="es-ES" altLang="en-US" sz="2400" b="1" i="1" dirty="0">
                <a:solidFill>
                  <a:schemeClr val="accent5"/>
                </a:solidFill>
                <a:latin typeface="Garamond" pitchFamily="18" charset="0"/>
              </a:rPr>
            </a:br>
            <a:br>
              <a:rPr lang="es-ES" altLang="en-US" sz="2000" b="1" dirty="0">
                <a:solidFill>
                  <a:schemeClr val="accent5"/>
                </a:solidFill>
                <a:latin typeface="Garamond" pitchFamily="18" charset="0"/>
              </a:rPr>
            </a:br>
            <a:br>
              <a:rPr lang="es-ES" altLang="en-US" sz="2000" b="1" dirty="0">
                <a:solidFill>
                  <a:schemeClr val="accent5"/>
                </a:solidFill>
                <a:latin typeface="Garamond" pitchFamily="18" charset="0"/>
              </a:rPr>
            </a:br>
            <a:br>
              <a:rPr lang="es-ES" altLang="en-US" sz="2000" b="1" dirty="0">
                <a:solidFill>
                  <a:schemeClr val="accent5"/>
                </a:solidFill>
                <a:latin typeface="Garamond" pitchFamily="18" charset="0"/>
              </a:rPr>
            </a:br>
            <a:r>
              <a:rPr lang="en-GB" altLang="en-US" sz="2000" b="1" dirty="0">
                <a:solidFill>
                  <a:schemeClr val="accent5"/>
                </a:solidFill>
                <a:latin typeface="Garamond" pitchFamily="18" charset="0"/>
              </a:rPr>
              <a:t>UNIT 4: INFORMATION TECHNOLOGY CONTRACTS</a:t>
            </a:r>
            <a:br>
              <a:rPr lang="en-GB" altLang="en-US" sz="2000" b="1" dirty="0">
                <a:solidFill>
                  <a:schemeClr val="accent5"/>
                </a:solidFill>
                <a:latin typeface="Garamond" pitchFamily="18" charset="0"/>
              </a:rPr>
            </a:br>
            <a:br>
              <a:rPr lang="es-ES" altLang="en-US" sz="2800" dirty="0">
                <a:solidFill>
                  <a:schemeClr val="accent5"/>
                </a:solidFill>
                <a:latin typeface="Garamond" pitchFamily="18" charset="0"/>
              </a:rPr>
            </a:br>
            <a:br>
              <a:rPr lang="es-ES" altLang="en-US" sz="2000" b="1" dirty="0">
                <a:solidFill>
                  <a:schemeClr val="accent5"/>
                </a:solidFill>
                <a:latin typeface="Book Antiqua" pitchFamily="18" charset="0"/>
              </a:rPr>
            </a:br>
            <a:br>
              <a:rPr lang="es-ES" altLang="en-US" sz="2000" b="1" dirty="0">
                <a:solidFill>
                  <a:schemeClr val="accent5"/>
                </a:solidFill>
                <a:latin typeface="Garamond" pitchFamily="18" charset="0"/>
              </a:rPr>
            </a:br>
            <a:br>
              <a:rPr lang="es-ES" altLang="en-US" sz="3200" dirty="0">
                <a:solidFill>
                  <a:schemeClr val="accent5"/>
                </a:solidFill>
                <a:latin typeface="Garamond" pitchFamily="18" charset="0"/>
              </a:rPr>
            </a:br>
            <a:br>
              <a:rPr lang="es-ES" altLang="en-US" sz="3200" dirty="0">
                <a:solidFill>
                  <a:schemeClr val="accent5"/>
                </a:solidFill>
                <a:latin typeface="Garamond" pitchFamily="18" charset="0"/>
              </a:rPr>
            </a:br>
            <a:br>
              <a:rPr lang="es-ES" altLang="en-US" sz="3200" dirty="0">
                <a:solidFill>
                  <a:schemeClr val="accent5"/>
                </a:solidFill>
                <a:latin typeface="Garamond" pitchFamily="18" charset="0"/>
              </a:rPr>
            </a:br>
            <a:br>
              <a:rPr lang="es-ES" altLang="en-US" sz="3200" dirty="0">
                <a:solidFill>
                  <a:schemeClr val="accent5"/>
                </a:solidFill>
                <a:latin typeface="Garamond" pitchFamily="18" charset="0"/>
              </a:rPr>
            </a:br>
            <a:br>
              <a:rPr lang="es-ES" altLang="en-US" sz="3200" dirty="0">
                <a:solidFill>
                  <a:schemeClr val="accent5"/>
                </a:solidFill>
                <a:latin typeface="Garamond" pitchFamily="18" charset="0"/>
              </a:rPr>
            </a:br>
            <a:br>
              <a:rPr lang="es-ES" altLang="en-US" sz="3200" dirty="0">
                <a:solidFill>
                  <a:schemeClr val="accent5"/>
                </a:solidFill>
                <a:latin typeface="Garamond" pitchFamily="18" charset="0"/>
              </a:rPr>
            </a:br>
            <a:r>
              <a:rPr lang="es-ES" altLang="en-US" sz="1400" i="1" dirty="0">
                <a:solidFill>
                  <a:schemeClr val="accent5"/>
                </a:solidFill>
                <a:latin typeface="Garamond" pitchFamily="18" charset="0"/>
              </a:rPr>
              <a:t>Thomas K. Malama LLM, LLB, Law Practice Certificate; Post Graduate Diploma – Legislative Drafting </a:t>
            </a:r>
          </a:p>
        </p:txBody>
      </p:sp>
    </p:spTree>
  </p:cSld>
  <p:clrMapOvr>
    <a:masterClrMapping/>
  </p:clrMapOvr>
  <p:transition spd="slow">
    <p:checker/>
    <p:sndAc>
      <p:stSnd>
        <p:snd r:embed="rId2" name="bomb.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defRPr/>
            </a:pPr>
            <a:r>
              <a:rPr lang="en-GB" sz="3600" i="1" dirty="0">
                <a:solidFill>
                  <a:schemeClr val="accent5"/>
                </a:solidFill>
                <a:latin typeface="Garamond" panose="02020404030301010803" pitchFamily="18" charset="0"/>
              </a:rPr>
              <a:t>Provisions in Licence  Agreement For Off the Shelf  Software</a:t>
            </a:r>
            <a:endParaRPr lang="en-GB" altLang="en-US" sz="3600" b="1" dirty="0">
              <a:solidFill>
                <a:schemeClr val="accent1"/>
              </a:solidFill>
              <a:latin typeface="Garamond" pitchFamily="18" charset="0"/>
            </a:endParaRPr>
          </a:p>
        </p:txBody>
      </p:sp>
      <p:sp>
        <p:nvSpPr>
          <p:cNvPr id="3" name="Content Placeholder 2"/>
          <p:cNvSpPr>
            <a:spLocks noGrp="1"/>
          </p:cNvSpPr>
          <p:nvPr>
            <p:ph idx="1"/>
          </p:nvPr>
        </p:nvSpPr>
        <p:spPr>
          <a:xfrm>
            <a:off x="457200" y="1600200"/>
            <a:ext cx="8229600" cy="4781550"/>
          </a:xfrm>
        </p:spPr>
        <p:txBody>
          <a:bodyPr/>
          <a:lstStyle/>
          <a:p>
            <a:pPr marL="0" indent="0">
              <a:buFontTx/>
              <a:buNone/>
              <a:defRPr/>
            </a:pPr>
            <a:r>
              <a:rPr lang="en-GB" sz="2800" i="1" dirty="0">
                <a:solidFill>
                  <a:schemeClr val="bg1"/>
                </a:solidFill>
                <a:latin typeface="Garamond" panose="02020404030301010803" pitchFamily="18" charset="0"/>
              </a:rPr>
              <a:t>Software usually acquired through a non exclusive licence granted by the copyright holder .  Licence usually contains following terms among others:</a:t>
            </a:r>
          </a:p>
          <a:p>
            <a:pPr marL="0" indent="0">
              <a:buFontTx/>
              <a:buNone/>
              <a:defRPr/>
            </a:pPr>
            <a:endParaRPr lang="en-GB" sz="2800" i="1" dirty="0">
              <a:solidFill>
                <a:schemeClr val="bg1"/>
              </a:solidFill>
              <a:latin typeface="Garamond" panose="02020404030301010803" pitchFamily="18" charset="0"/>
            </a:endParaRPr>
          </a:p>
          <a:p>
            <a:pPr>
              <a:spcBef>
                <a:spcPct val="0"/>
              </a:spcBef>
              <a:buFont typeface="Wingdings" panose="05000000000000000000" pitchFamily="2" charset="2"/>
              <a:buChar char="Ø"/>
              <a:tabLst>
                <a:tab pos="5943600" algn="l"/>
              </a:tabLst>
              <a:defRPr/>
            </a:pPr>
            <a:r>
              <a:rPr lang="en-US" altLang="en-US" sz="2800" i="1" u="sng" dirty="0">
                <a:solidFill>
                  <a:schemeClr val="bg1"/>
                </a:solidFill>
                <a:latin typeface="Garamond" panose="02020404030301010803" pitchFamily="18" charset="0"/>
                <a:ea typeface="Times New Roman" pitchFamily="18" charset="0"/>
              </a:rPr>
              <a:t>Term</a:t>
            </a:r>
            <a:r>
              <a:rPr lang="en-US" altLang="en-US" sz="2800" i="1" dirty="0">
                <a:solidFill>
                  <a:schemeClr val="bg1"/>
                </a:solidFill>
                <a:latin typeface="Garamond" panose="02020404030301010803" pitchFamily="18" charset="0"/>
                <a:ea typeface="Times New Roman" pitchFamily="18" charset="0"/>
              </a:rPr>
              <a:t> – Effective date, duration and extensions of the Contract for purchasing Software Licenses maintenance. . </a:t>
            </a:r>
            <a:endParaRPr lang="en-GB" altLang="en-US" sz="2800" i="1" dirty="0">
              <a:solidFill>
                <a:schemeClr val="bg1"/>
              </a:solidFill>
              <a:latin typeface="Garamond" panose="02020404030301010803" pitchFamily="18" charset="0"/>
            </a:endParaRPr>
          </a:p>
          <a:p>
            <a:pPr marL="0" indent="0">
              <a:spcBef>
                <a:spcPct val="0"/>
              </a:spcBef>
              <a:buFontTx/>
              <a:buNone/>
              <a:tabLst>
                <a:tab pos="5943600" algn="l"/>
              </a:tabLst>
              <a:defRPr/>
            </a:pPr>
            <a:r>
              <a:rPr lang="en-US" altLang="en-US" sz="2800" i="1" dirty="0">
                <a:solidFill>
                  <a:schemeClr val="bg1"/>
                </a:solidFill>
                <a:latin typeface="Garamond" panose="02020404030301010803" pitchFamily="18" charset="0"/>
                <a:ea typeface="Times New Roman" pitchFamily="18" charset="0"/>
              </a:rPr>
              <a:t> </a:t>
            </a:r>
            <a:endParaRPr lang="en-GB" altLang="en-US" sz="2800" i="1" dirty="0">
              <a:solidFill>
                <a:schemeClr val="bg1"/>
              </a:solidFill>
              <a:latin typeface="Garamond" panose="02020404030301010803" pitchFamily="18" charset="0"/>
            </a:endParaRPr>
          </a:p>
          <a:p>
            <a:pPr>
              <a:spcBef>
                <a:spcPct val="0"/>
              </a:spcBef>
              <a:buFont typeface="Wingdings" panose="05000000000000000000" pitchFamily="2" charset="2"/>
              <a:buChar char="Ø"/>
              <a:tabLst>
                <a:tab pos="5943600" algn="l"/>
              </a:tabLst>
              <a:defRPr/>
            </a:pPr>
            <a:r>
              <a:rPr lang="en-US" altLang="en-US" sz="2800" i="1" u="sng" dirty="0" bmk="_Toc333405211">
                <a:solidFill>
                  <a:schemeClr val="bg1"/>
                </a:solidFill>
                <a:latin typeface="Garamond" panose="02020404030301010803" pitchFamily="18" charset="0"/>
                <a:ea typeface="Times New Roman" pitchFamily="18" charset="0"/>
              </a:rPr>
              <a:t>Survivorship</a:t>
            </a:r>
            <a:r>
              <a:rPr lang="en-US" altLang="en-US" sz="2800" i="1" dirty="0" bmk="_Toc333405211">
                <a:solidFill>
                  <a:schemeClr val="bg1"/>
                </a:solidFill>
                <a:latin typeface="Garamond" panose="02020404030301010803" pitchFamily="18" charset="0"/>
                <a:ea typeface="Times New Roman" pitchFamily="18" charset="0"/>
              </a:rPr>
              <a:t> – Some provisions remain in force after  Contract’s expiration. IP Rights &amp; confidential Info. etc. </a:t>
            </a:r>
            <a:endParaRPr lang="en-GB" altLang="en-US" sz="2800" i="1" dirty="0">
              <a:solidFill>
                <a:schemeClr val="bg1"/>
              </a:solidFill>
              <a:latin typeface="Garamond" panose="02020404030301010803" pitchFamily="18" charset="0"/>
            </a:endParaRPr>
          </a:p>
          <a:p>
            <a:pPr marL="0" indent="0">
              <a:spcBef>
                <a:spcPct val="0"/>
              </a:spcBef>
              <a:buFontTx/>
              <a:buNone/>
              <a:tabLst>
                <a:tab pos="5943600" algn="l"/>
              </a:tabLst>
              <a:defRPr/>
            </a:pPr>
            <a:endParaRPr lang="en-US" altLang="en-US" sz="2800" i="1" dirty="0">
              <a:solidFill>
                <a:schemeClr val="bg1"/>
              </a:solidFill>
              <a:latin typeface="Garamond" panose="02020404030301010803" pitchFamily="18" charset="0"/>
              <a:ea typeface="Times New Roman" pitchFamily="18" charset="0"/>
            </a:endParaRPr>
          </a:p>
          <a:p>
            <a:pPr>
              <a:spcBef>
                <a:spcPct val="0"/>
              </a:spcBef>
              <a:buFont typeface="Wingdings" panose="05000000000000000000" pitchFamily="2" charset="2"/>
              <a:buChar char="Ø"/>
              <a:tabLst>
                <a:tab pos="5943600" algn="l"/>
              </a:tabLst>
              <a:defRPr/>
            </a:pPr>
            <a:r>
              <a:rPr lang="en-US" altLang="en-US" sz="2800" i="1" u="sng" dirty="0">
                <a:solidFill>
                  <a:schemeClr val="bg1"/>
                </a:solidFill>
                <a:latin typeface="Garamond" panose="02020404030301010803" pitchFamily="18" charset="0"/>
                <a:ea typeface="Times New Roman" pitchFamily="18" charset="0"/>
              </a:rPr>
              <a:t>P</a:t>
            </a:r>
            <a:r>
              <a:rPr lang="en-US" altLang="en-US" sz="2800" i="1" u="sng" dirty="0" bmk="">
                <a:solidFill>
                  <a:schemeClr val="bg1"/>
                </a:solidFill>
                <a:latin typeface="Garamond" panose="02020404030301010803" pitchFamily="18" charset="0"/>
                <a:ea typeface="Times New Roman" pitchFamily="18" charset="0"/>
              </a:rPr>
              <a:t>rice &amp; Payment </a:t>
            </a:r>
            <a:r>
              <a:rPr lang="en-US" altLang="en-US" sz="2800" i="1" dirty="0" bmk="">
                <a:solidFill>
                  <a:schemeClr val="bg1"/>
                </a:solidFill>
                <a:latin typeface="Garamond" panose="02020404030301010803" pitchFamily="18" charset="0"/>
                <a:ea typeface="Times New Roman" pitchFamily="18" charset="0"/>
              </a:rPr>
              <a:t>– Invoicing instructions and price </a:t>
            </a:r>
            <a:endParaRPr lang="en-GB" sz="2800" dirty="0">
              <a:solidFill>
                <a:schemeClr val="bg1"/>
              </a:solidFill>
            </a:endParaRPr>
          </a:p>
        </p:txBody>
      </p:sp>
      <p:sp>
        <p:nvSpPr>
          <p:cNvPr id="11268" name="Rectangle 5"/>
          <p:cNvSpPr>
            <a:spLocks noChangeArrowheads="1"/>
          </p:cNvSpPr>
          <p:nvPr/>
        </p:nvSpPr>
        <p:spPr bwMode="auto">
          <a:xfrm>
            <a:off x="0" y="44450"/>
            <a:ext cx="554038" cy="368300"/>
          </a:xfrm>
          <a:prstGeom prst="rect">
            <a:avLst/>
          </a:prstGeom>
          <a:solidFill>
            <a:srgbClr val="CC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056" anchor="ctr">
            <a:spAutoFit/>
          </a:bodyPr>
          <a:lstStyle>
            <a:lvl1pPr eaLnBrk="0" hangingPunct="0">
              <a:spcBef>
                <a:spcPct val="20000"/>
              </a:spcBef>
              <a:buChar char="•"/>
              <a:tabLst>
                <a:tab pos="5943600" algn="l"/>
              </a:tabLst>
              <a:defRPr sz="3200">
                <a:solidFill>
                  <a:schemeClr val="tx1"/>
                </a:solidFill>
                <a:latin typeface="Arial" charset="0"/>
              </a:defRPr>
            </a:lvl1pPr>
            <a:lvl2pPr marL="742950" indent="-285750" eaLnBrk="0" hangingPunct="0">
              <a:spcBef>
                <a:spcPct val="20000"/>
              </a:spcBef>
              <a:buChar char="–"/>
              <a:tabLst>
                <a:tab pos="5943600" algn="l"/>
              </a:tabLst>
              <a:defRPr sz="2800">
                <a:solidFill>
                  <a:schemeClr val="tx1"/>
                </a:solidFill>
                <a:latin typeface="Arial" charset="0"/>
              </a:defRPr>
            </a:lvl2pPr>
            <a:lvl3pPr marL="1143000" indent="-228600" eaLnBrk="0" hangingPunct="0">
              <a:spcBef>
                <a:spcPct val="20000"/>
              </a:spcBef>
              <a:buChar char="•"/>
              <a:tabLst>
                <a:tab pos="5943600" algn="l"/>
              </a:tabLst>
              <a:defRPr sz="2400">
                <a:solidFill>
                  <a:schemeClr val="tx1"/>
                </a:solidFill>
                <a:latin typeface="Arial" charset="0"/>
              </a:defRPr>
            </a:lvl3pPr>
            <a:lvl4pPr marL="1600200" indent="-228600" eaLnBrk="0" hangingPunct="0">
              <a:spcBef>
                <a:spcPct val="20000"/>
              </a:spcBef>
              <a:buChar char="–"/>
              <a:tabLst>
                <a:tab pos="5943600" algn="l"/>
              </a:tabLst>
              <a:defRPr sz="2000">
                <a:solidFill>
                  <a:schemeClr val="tx1"/>
                </a:solidFill>
                <a:latin typeface="Arial" charset="0"/>
              </a:defRPr>
            </a:lvl4pPr>
            <a:lvl5pPr marL="2057400" indent="-228600" eaLnBrk="0" hangingPunct="0">
              <a:spcBef>
                <a:spcPct val="20000"/>
              </a:spcBef>
              <a:buChar char="»"/>
              <a:tabLst>
                <a:tab pos="59436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9436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9436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9436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943600" algn="l"/>
              </a:tabLst>
              <a:defRPr sz="2000">
                <a:solidFill>
                  <a:schemeClr val="tx1"/>
                </a:solidFill>
                <a:latin typeface="Arial" charset="0"/>
              </a:defRPr>
            </a:lvl9pPr>
          </a:lstStyle>
          <a:p>
            <a:pPr>
              <a:spcBef>
                <a:spcPct val="0"/>
              </a:spcBef>
              <a:buFontTx/>
              <a:buNone/>
            </a:pPr>
            <a:endParaRPr lang="en-US" altLang="en-US" sz="1800"/>
          </a:p>
        </p:txBody>
      </p:sp>
    </p:spTree>
  </p:cSld>
  <p:clrMapOvr>
    <a:masterClrMapping/>
  </p:clrMapOvr>
  <p:transition spd="slow">
    <p:checker/>
    <p:sndAc>
      <p:stSnd>
        <p:snd r:embed="rId2" name="bomb.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defRPr/>
            </a:pPr>
            <a:r>
              <a:rPr lang="en-GB" sz="3600" i="1" dirty="0">
                <a:solidFill>
                  <a:schemeClr val="accent5"/>
                </a:solidFill>
                <a:latin typeface="Garamond" panose="02020404030301010803" pitchFamily="18" charset="0"/>
              </a:rPr>
              <a:t>Provisions in Licence  Agreement For Off the Shelf  Software </a:t>
            </a:r>
            <a:r>
              <a:rPr lang="en-GB" altLang="en-US" sz="3600" i="1" dirty="0">
                <a:solidFill>
                  <a:srgbClr val="DAEDEF"/>
                </a:solidFill>
                <a:latin typeface="Garamond" pitchFamily="18" charset="0"/>
              </a:rPr>
              <a:t>[</a:t>
            </a:r>
            <a:r>
              <a:rPr lang="en-GB" altLang="en-US" sz="3600" i="1" dirty="0" err="1">
                <a:solidFill>
                  <a:srgbClr val="DAEDEF"/>
                </a:solidFill>
                <a:latin typeface="Garamond" pitchFamily="18" charset="0"/>
              </a:rPr>
              <a:t>Cont</a:t>
            </a:r>
            <a:r>
              <a:rPr lang="en-GB" altLang="en-US" sz="3600" i="1" dirty="0">
                <a:solidFill>
                  <a:srgbClr val="DAEDEF"/>
                </a:solidFill>
                <a:latin typeface="Garamond" pitchFamily="18" charset="0"/>
              </a:rPr>
              <a:t>]</a:t>
            </a:r>
            <a:endParaRPr lang="en-GB" altLang="en-US" dirty="0"/>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US" i="1" u="sng" dirty="0">
                <a:solidFill>
                  <a:schemeClr val="bg1"/>
                </a:solidFill>
                <a:latin typeface="Garamond" panose="02020404030301010803" pitchFamily="18" charset="0"/>
              </a:rPr>
              <a:t>License Grant </a:t>
            </a:r>
            <a:r>
              <a:rPr lang="en-US" i="1" dirty="0">
                <a:solidFill>
                  <a:schemeClr val="bg1"/>
                </a:solidFill>
                <a:latin typeface="Garamond" panose="02020404030301010803" pitchFamily="18" charset="0"/>
              </a:rPr>
              <a:t>–  Scope of </a:t>
            </a:r>
            <a:r>
              <a:rPr lang="en-US" i="1" dirty="0" err="1">
                <a:solidFill>
                  <a:schemeClr val="bg1"/>
                </a:solidFill>
                <a:latin typeface="Garamond" panose="02020404030301010803" pitchFamily="18" charset="0"/>
              </a:rPr>
              <a:t>licence</a:t>
            </a:r>
            <a:r>
              <a:rPr lang="en-US" i="1" dirty="0">
                <a:solidFill>
                  <a:schemeClr val="bg1"/>
                </a:solidFill>
                <a:latin typeface="Garamond" panose="02020404030301010803" pitchFamily="18" charset="0"/>
              </a:rPr>
              <a:t>/ understanding regarding what is being licensed.</a:t>
            </a:r>
          </a:p>
          <a:p>
            <a:pPr marL="0" indent="0">
              <a:buFontTx/>
              <a:buNone/>
              <a:defRPr/>
            </a:pPr>
            <a:endParaRPr lang="en-GB" i="1" dirty="0">
              <a:solidFill>
                <a:schemeClr val="bg1"/>
              </a:solidFill>
              <a:latin typeface="Garamond" panose="02020404030301010803" pitchFamily="18" charset="0"/>
            </a:endParaRPr>
          </a:p>
          <a:p>
            <a:pPr>
              <a:buFont typeface="Wingdings" panose="05000000000000000000" pitchFamily="2" charset="2"/>
              <a:buChar char="Ø"/>
              <a:defRPr/>
            </a:pPr>
            <a:r>
              <a:rPr lang="en-US" i="1" u="sng" dirty="0">
                <a:solidFill>
                  <a:schemeClr val="bg1"/>
                </a:solidFill>
                <a:latin typeface="Garamond" panose="02020404030301010803" pitchFamily="18" charset="0"/>
              </a:rPr>
              <a:t>Non Exclusivity of </a:t>
            </a:r>
            <a:r>
              <a:rPr lang="en-US" i="1" u="sng" dirty="0" err="1">
                <a:solidFill>
                  <a:schemeClr val="bg1"/>
                </a:solidFill>
                <a:latin typeface="Garamond" panose="02020404030301010803" pitchFamily="18" charset="0"/>
              </a:rPr>
              <a:t>Licence</a:t>
            </a:r>
            <a:r>
              <a:rPr lang="en-US" i="1" u="sng" dirty="0">
                <a:solidFill>
                  <a:schemeClr val="bg1"/>
                </a:solidFill>
                <a:latin typeface="Garamond" panose="02020404030301010803" pitchFamily="18" charset="0"/>
              </a:rPr>
              <a:t> - </a:t>
            </a:r>
            <a:r>
              <a:rPr lang="en-US" i="1" u="sng" dirty="0" err="1">
                <a:solidFill>
                  <a:schemeClr val="bg1"/>
                </a:solidFill>
                <a:latin typeface="Garamond" panose="02020404030301010803" pitchFamily="18" charset="0"/>
              </a:rPr>
              <a:t>Licence</a:t>
            </a:r>
            <a:r>
              <a:rPr lang="en-US" i="1" u="sng" dirty="0">
                <a:solidFill>
                  <a:schemeClr val="bg1"/>
                </a:solidFill>
                <a:latin typeface="Garamond" panose="02020404030301010803" pitchFamily="18" charset="0"/>
              </a:rPr>
              <a:t> usually non exclusive. </a:t>
            </a:r>
          </a:p>
          <a:p>
            <a:pPr marL="0" indent="0">
              <a:buFontTx/>
              <a:buNone/>
              <a:defRPr/>
            </a:pPr>
            <a:endParaRPr lang="en-US" i="1" u="sng" dirty="0">
              <a:solidFill>
                <a:schemeClr val="bg1"/>
              </a:solidFill>
              <a:latin typeface="Garamond" panose="02020404030301010803" pitchFamily="18" charset="0"/>
            </a:endParaRPr>
          </a:p>
          <a:p>
            <a:pPr>
              <a:buFont typeface="Wingdings" panose="05000000000000000000" pitchFamily="2" charset="2"/>
              <a:buChar char="Ø"/>
              <a:defRPr/>
            </a:pPr>
            <a:r>
              <a:rPr lang="en-US" i="1" u="sng" dirty="0">
                <a:solidFill>
                  <a:schemeClr val="bg1"/>
                </a:solidFill>
                <a:latin typeface="Garamond" panose="02020404030301010803" pitchFamily="18" charset="0"/>
              </a:rPr>
              <a:t>Modification </a:t>
            </a:r>
            <a:r>
              <a:rPr lang="en-US" i="1" dirty="0">
                <a:solidFill>
                  <a:schemeClr val="bg1"/>
                </a:solidFill>
                <a:latin typeface="Garamond" panose="02020404030301010803" pitchFamily="18" charset="0"/>
              </a:rPr>
              <a:t> - Is buyer allowed to modify</a:t>
            </a:r>
            <a:endParaRPr lang="en-GB" dirty="0"/>
          </a:p>
        </p:txBody>
      </p:sp>
    </p:spTree>
  </p:cSld>
  <p:clrMapOvr>
    <a:masterClrMapping/>
  </p:clrMapOvr>
  <p:transition spd="slow">
    <p:checker/>
    <p:sndAc>
      <p:stSnd>
        <p:snd r:embed="rId2" name="bomb.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defRPr/>
            </a:pPr>
            <a:r>
              <a:rPr lang="en-GB" sz="3600" i="1" dirty="0">
                <a:solidFill>
                  <a:schemeClr val="accent5"/>
                </a:solidFill>
                <a:latin typeface="Garamond" panose="02020404030301010803" pitchFamily="18" charset="0"/>
              </a:rPr>
              <a:t>Provisions in Licence  Agreement For Off the Shelf  Software </a:t>
            </a:r>
            <a:r>
              <a:rPr lang="en-GB" altLang="en-US" sz="3600" i="1" dirty="0">
                <a:solidFill>
                  <a:srgbClr val="DAEDEF"/>
                </a:solidFill>
                <a:latin typeface="Garamond" pitchFamily="18" charset="0"/>
              </a:rPr>
              <a:t>[</a:t>
            </a:r>
            <a:r>
              <a:rPr lang="en-GB" altLang="en-US" sz="3600" i="1" dirty="0" err="1">
                <a:solidFill>
                  <a:srgbClr val="DAEDEF"/>
                </a:solidFill>
                <a:latin typeface="Garamond" pitchFamily="18" charset="0"/>
              </a:rPr>
              <a:t>Cont</a:t>
            </a:r>
            <a:r>
              <a:rPr lang="en-GB" altLang="en-US" sz="3600" i="1" dirty="0">
                <a:solidFill>
                  <a:srgbClr val="DAEDEF"/>
                </a:solidFill>
                <a:latin typeface="Garamond" pitchFamily="18" charset="0"/>
              </a:rPr>
              <a:t>]</a:t>
            </a:r>
            <a:endParaRPr lang="en-GB" altLang="en-US" sz="3600" dirty="0"/>
          </a:p>
        </p:txBody>
      </p:sp>
      <p:sp>
        <p:nvSpPr>
          <p:cNvPr id="11267" name="Content Placeholder 2"/>
          <p:cNvSpPr>
            <a:spLocks noGrp="1"/>
          </p:cNvSpPr>
          <p:nvPr>
            <p:ph idx="1"/>
          </p:nvPr>
        </p:nvSpPr>
        <p:spPr/>
        <p:txBody>
          <a:bodyPr/>
          <a:lstStyle/>
          <a:p>
            <a:pPr>
              <a:buFont typeface="Wingdings" pitchFamily="2" charset="2"/>
              <a:buChar char="Ø"/>
              <a:defRPr/>
            </a:pPr>
            <a:r>
              <a:rPr lang="en-US" altLang="en-US" i="1" u="sng" dirty="0">
                <a:solidFill>
                  <a:schemeClr val="bg1"/>
                </a:solidFill>
                <a:latin typeface="Garamond" pitchFamily="18" charset="0"/>
              </a:rPr>
              <a:t>Software Ownership </a:t>
            </a:r>
            <a:r>
              <a:rPr lang="en-US" altLang="en-US" i="1" dirty="0">
                <a:solidFill>
                  <a:schemeClr val="bg1"/>
                </a:solidFill>
                <a:latin typeface="Garamond" pitchFamily="18" charset="0"/>
              </a:rPr>
              <a:t>– Warrants that Vendor is owner of Software / has rights to license it to Purchaser.</a:t>
            </a:r>
          </a:p>
          <a:p>
            <a:pPr>
              <a:buFont typeface="Wingdings" pitchFamily="2" charset="2"/>
              <a:buChar char="Ø"/>
              <a:defRPr/>
            </a:pPr>
            <a:endParaRPr lang="en-GB" altLang="en-US" i="1" dirty="0">
              <a:solidFill>
                <a:schemeClr val="bg1"/>
              </a:solidFill>
              <a:latin typeface="Garamond" pitchFamily="18" charset="0"/>
            </a:endParaRPr>
          </a:p>
          <a:p>
            <a:pPr>
              <a:buFont typeface="Wingdings" pitchFamily="2" charset="2"/>
              <a:buChar char="Ø"/>
              <a:defRPr/>
            </a:pPr>
            <a:r>
              <a:rPr lang="en-US" altLang="en-US" i="1" u="sng" dirty="0">
                <a:solidFill>
                  <a:srgbClr val="FF0000"/>
                </a:solidFill>
                <a:latin typeface="Garamond" pitchFamily="18" charset="0"/>
              </a:rPr>
              <a:t>Software Code Escrow </a:t>
            </a:r>
            <a:r>
              <a:rPr lang="en-US" altLang="en-US" i="1" dirty="0">
                <a:solidFill>
                  <a:srgbClr val="FF0000"/>
                </a:solidFill>
                <a:latin typeface="Garamond" pitchFamily="18" charset="0"/>
              </a:rPr>
              <a:t>– Right to continued use &amp; access to source code warranty / maintenance expires/ vendor liquidated. </a:t>
            </a:r>
          </a:p>
          <a:p>
            <a:pPr marL="0" indent="0">
              <a:buFontTx/>
              <a:buNone/>
              <a:defRPr/>
            </a:pPr>
            <a:r>
              <a:rPr lang="en-US" altLang="en-US" i="1" dirty="0">
                <a:solidFill>
                  <a:srgbClr val="FF0000"/>
                </a:solidFill>
                <a:latin typeface="Garamond" pitchFamily="18" charset="0"/>
              </a:rPr>
              <a:t>[Should S</a:t>
            </a:r>
            <a:r>
              <a:rPr lang="en-GB" altLang="en-US" i="1" dirty="0" err="1">
                <a:solidFill>
                  <a:srgbClr val="FF0000"/>
                </a:solidFill>
                <a:latin typeface="Garamond" pitchFamily="18" charset="0"/>
              </a:rPr>
              <a:t>ource</a:t>
            </a:r>
            <a:r>
              <a:rPr lang="en-GB" altLang="en-US" i="1" dirty="0">
                <a:solidFill>
                  <a:srgbClr val="FF0000"/>
                </a:solidFill>
                <a:latin typeface="Garamond" pitchFamily="18" charset="0"/>
              </a:rPr>
              <a:t> Code be released to licensee if licensor fails to maintain &amp; update software?] Need 3</a:t>
            </a:r>
            <a:r>
              <a:rPr lang="en-GB" altLang="en-US" i="1" baseline="30000" dirty="0">
                <a:solidFill>
                  <a:srgbClr val="FF0000"/>
                </a:solidFill>
                <a:latin typeface="Garamond" pitchFamily="18" charset="0"/>
              </a:rPr>
              <a:t>rd</a:t>
            </a:r>
            <a:r>
              <a:rPr lang="en-GB" altLang="en-US" i="1" dirty="0">
                <a:solidFill>
                  <a:srgbClr val="FF0000"/>
                </a:solidFill>
                <a:latin typeface="Garamond" pitchFamily="18" charset="0"/>
              </a:rPr>
              <a:t> party escrow agreement </a:t>
            </a:r>
            <a:r>
              <a:rPr lang="en-US" altLang="en-US" i="1" dirty="0">
                <a:solidFill>
                  <a:srgbClr val="FF0000"/>
                </a:solidFill>
                <a:latin typeface="Garamond" pitchFamily="18" charset="0"/>
              </a:rPr>
              <a:t> </a:t>
            </a:r>
            <a:endParaRPr lang="en-GB" altLang="en-US" i="1" dirty="0">
              <a:solidFill>
                <a:srgbClr val="FF0000"/>
              </a:solidFill>
              <a:latin typeface="Garamond" pitchFamily="18" charset="0"/>
            </a:endParaRPr>
          </a:p>
          <a:p>
            <a:pPr>
              <a:defRPr/>
            </a:pPr>
            <a:endParaRPr lang="en-GB" altLang="en-US" dirty="0"/>
          </a:p>
        </p:txBody>
      </p:sp>
    </p:spTree>
  </p:cSld>
  <p:clrMapOvr>
    <a:masterClrMapping/>
  </p:clrMapOvr>
  <p:transition spd="slow">
    <p:checker/>
    <p:sndAc>
      <p:stSnd>
        <p:snd r:embed="rId2" name="bomb.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i="1" dirty="0">
                <a:solidFill>
                  <a:schemeClr val="accent5"/>
                </a:solidFill>
                <a:latin typeface="Garamond" panose="02020404030301010803" pitchFamily="18" charset="0"/>
              </a:rPr>
              <a:t>Provisions in Licence  Agreement For Off the Shelf  Software [</a:t>
            </a:r>
            <a:r>
              <a:rPr lang="en-GB" sz="3600" i="1" dirty="0" err="1">
                <a:solidFill>
                  <a:schemeClr val="accent5"/>
                </a:solidFill>
                <a:latin typeface="Garamond" panose="02020404030301010803" pitchFamily="18" charset="0"/>
              </a:rPr>
              <a:t>Cont</a:t>
            </a:r>
            <a:r>
              <a:rPr lang="en-GB" sz="3600" i="1" dirty="0">
                <a:solidFill>
                  <a:schemeClr val="accent5"/>
                </a:solidFill>
                <a:latin typeface="Garamond" panose="02020404030301010803" pitchFamily="18" charset="0"/>
              </a:rPr>
              <a:t>]</a:t>
            </a:r>
          </a:p>
        </p:txBody>
      </p:sp>
      <p:sp>
        <p:nvSpPr>
          <p:cNvPr id="3" name="Content Placeholder 2"/>
          <p:cNvSpPr>
            <a:spLocks noGrp="1"/>
          </p:cNvSpPr>
          <p:nvPr>
            <p:ph idx="1"/>
          </p:nvPr>
        </p:nvSpPr>
        <p:spPr/>
        <p:txBody>
          <a:bodyPr/>
          <a:lstStyle/>
          <a:p>
            <a:pPr marL="571500" indent="-457200">
              <a:spcBef>
                <a:spcPts val="600"/>
              </a:spcBef>
              <a:spcAft>
                <a:spcPts val="600"/>
              </a:spcAft>
              <a:buFont typeface="Wingdings" panose="05000000000000000000" pitchFamily="2" charset="2"/>
              <a:buChar char="Ø"/>
              <a:tabLst>
                <a:tab pos="5943600" algn="l"/>
              </a:tabLst>
              <a:defRPr/>
            </a:pPr>
            <a:r>
              <a:rPr lang="en-US" i="1" u="sng" dirty="0">
                <a:solidFill>
                  <a:schemeClr val="bg1"/>
                </a:solidFill>
                <a:latin typeface="Garamond" panose="02020404030301010803" pitchFamily="18" charset="0"/>
                <a:ea typeface="Times New Roman"/>
              </a:rPr>
              <a:t>Compliance with Standards </a:t>
            </a:r>
            <a:r>
              <a:rPr lang="en-US" i="1" dirty="0">
                <a:solidFill>
                  <a:schemeClr val="bg1"/>
                </a:solidFill>
                <a:latin typeface="Garamond" panose="02020404030301010803" pitchFamily="18" charset="0"/>
                <a:ea typeface="Times New Roman"/>
              </a:rPr>
              <a:t>– </a:t>
            </a:r>
          </a:p>
          <a:p>
            <a:pPr marL="627063" indent="-512763">
              <a:spcBef>
                <a:spcPts val="600"/>
              </a:spcBef>
              <a:spcAft>
                <a:spcPts val="600"/>
              </a:spcAft>
              <a:buFontTx/>
              <a:buNone/>
              <a:tabLst>
                <a:tab pos="5943600" algn="l"/>
              </a:tabLst>
              <a:defRPr/>
            </a:pPr>
            <a:r>
              <a:rPr lang="en-US" i="1" dirty="0">
                <a:solidFill>
                  <a:schemeClr val="bg1"/>
                </a:solidFill>
                <a:latin typeface="Garamond" panose="02020404030301010803" pitchFamily="18" charset="0"/>
                <a:ea typeface="Times New Roman"/>
              </a:rPr>
              <a:t>	Vendor required to comply with specified Software standards International Standards Organization (ISO)etc.</a:t>
            </a:r>
          </a:p>
          <a:p>
            <a:pPr marL="571500" indent="-457200">
              <a:spcBef>
                <a:spcPts val="600"/>
              </a:spcBef>
              <a:spcAft>
                <a:spcPts val="600"/>
              </a:spcAft>
              <a:buFont typeface="Wingdings" panose="05000000000000000000" pitchFamily="2" charset="2"/>
              <a:buChar char="Ø"/>
              <a:tabLst>
                <a:tab pos="5943600" algn="l"/>
              </a:tabLst>
              <a:defRPr/>
            </a:pPr>
            <a:r>
              <a:rPr lang="en-GB" i="1" u="sng" dirty="0">
                <a:solidFill>
                  <a:schemeClr val="bg1"/>
                </a:solidFill>
                <a:latin typeface="Garamond" panose="02020404030301010803" pitchFamily="18" charset="0"/>
                <a:ea typeface="Times New Roman"/>
              </a:rPr>
              <a:t>Vendor’s Responsibilities </a:t>
            </a:r>
            <a:r>
              <a:rPr lang="en-GB" i="1" dirty="0">
                <a:solidFill>
                  <a:schemeClr val="bg1"/>
                </a:solidFill>
                <a:latin typeface="Garamond" panose="02020404030301010803" pitchFamily="18" charset="0"/>
                <a:ea typeface="Times New Roman"/>
              </a:rPr>
              <a:t>– expectations</a:t>
            </a:r>
            <a:r>
              <a:rPr lang="en-GB" i="1">
                <a:solidFill>
                  <a:schemeClr val="bg1"/>
                </a:solidFill>
                <a:latin typeface="Garamond" panose="02020404030301010803" pitchFamily="18" charset="0"/>
                <a:ea typeface="Times New Roman"/>
              </a:rPr>
              <a:t>, deliverables must </a:t>
            </a:r>
            <a:r>
              <a:rPr lang="en-GB" i="1" dirty="0">
                <a:solidFill>
                  <a:schemeClr val="bg1"/>
                </a:solidFill>
                <a:latin typeface="Garamond" panose="02020404030301010803" pitchFamily="18" charset="0"/>
                <a:ea typeface="Times New Roman"/>
              </a:rPr>
              <a:t>be clearly defined</a:t>
            </a:r>
          </a:p>
          <a:p>
            <a:pPr>
              <a:defRPr/>
            </a:pPr>
            <a:endParaRPr lang="en-GB" dirty="0"/>
          </a:p>
        </p:txBody>
      </p:sp>
    </p:spTree>
  </p:cSld>
  <p:clrMapOvr>
    <a:masterClrMapping/>
  </p:clrMapOvr>
  <p:transition spd="slow">
    <p:checker/>
    <p:sndAc>
      <p:stSnd>
        <p:snd r:embed="rId2" name="bomb.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i="1" dirty="0">
                <a:solidFill>
                  <a:schemeClr val="accent5"/>
                </a:solidFill>
                <a:latin typeface="Garamond" panose="02020404030301010803" pitchFamily="18" charset="0"/>
              </a:rPr>
              <a:t>Provisions in Licence  Agreement For Off the Shelf  Software [</a:t>
            </a:r>
            <a:r>
              <a:rPr lang="en-GB" sz="3600" i="1" dirty="0" err="1">
                <a:solidFill>
                  <a:schemeClr val="accent5"/>
                </a:solidFill>
                <a:latin typeface="Garamond" panose="02020404030301010803" pitchFamily="18" charset="0"/>
              </a:rPr>
              <a:t>Cont</a:t>
            </a:r>
            <a:r>
              <a:rPr lang="en-GB" sz="3600" i="1" dirty="0">
                <a:solidFill>
                  <a:schemeClr val="accent5"/>
                </a:solidFill>
                <a:latin typeface="Garamond" panose="02020404030301010803" pitchFamily="18" charset="0"/>
              </a:rPr>
              <a:t>]</a:t>
            </a:r>
            <a:endParaRPr lang="en-GB" sz="3600" dirty="0"/>
          </a:p>
        </p:txBody>
      </p:sp>
      <p:sp>
        <p:nvSpPr>
          <p:cNvPr id="15363" name="Content Placeholder 2"/>
          <p:cNvSpPr>
            <a:spLocks noGrp="1"/>
          </p:cNvSpPr>
          <p:nvPr>
            <p:ph idx="1"/>
          </p:nvPr>
        </p:nvSpPr>
        <p:spPr/>
        <p:txBody>
          <a:bodyPr/>
          <a:lstStyle/>
          <a:p>
            <a:pPr>
              <a:buFont typeface="Wingdings" pitchFamily="2" charset="2"/>
              <a:buChar char="Ø"/>
            </a:pPr>
            <a:r>
              <a:rPr lang="en-US" altLang="en-US" i="1" u="sng">
                <a:solidFill>
                  <a:schemeClr val="bg1"/>
                </a:solidFill>
                <a:latin typeface="Garamond" pitchFamily="18" charset="0"/>
              </a:rPr>
              <a:t>Shipping &amp; Risk of Loss </a:t>
            </a:r>
            <a:r>
              <a:rPr lang="en-US" altLang="en-US" i="1">
                <a:solidFill>
                  <a:schemeClr val="bg1"/>
                </a:solidFill>
                <a:latin typeface="Garamond" pitchFamily="18" charset="0"/>
              </a:rPr>
              <a:t>– Responsibility for cost &amp; method of transportation. Risk of loss during shipment if software not downloaded or accessed from the Internet. </a:t>
            </a:r>
            <a:endParaRPr lang="en-GB" altLang="en-US" i="1">
              <a:solidFill>
                <a:schemeClr val="bg1"/>
              </a:solidFill>
              <a:latin typeface="Garamond" pitchFamily="18" charset="0"/>
            </a:endParaRPr>
          </a:p>
          <a:p>
            <a:pPr>
              <a:buFont typeface="Wingdings" pitchFamily="2" charset="2"/>
              <a:buChar char="Ø"/>
            </a:pPr>
            <a:r>
              <a:rPr lang="en-US" altLang="en-US" i="1" u="sng">
                <a:solidFill>
                  <a:schemeClr val="bg1"/>
                </a:solidFill>
                <a:latin typeface="Garamond" pitchFamily="18" charset="0"/>
              </a:rPr>
              <a:t>Delivery</a:t>
            </a:r>
            <a:r>
              <a:rPr lang="en-US" altLang="en-US" i="1">
                <a:solidFill>
                  <a:schemeClr val="bg1"/>
                </a:solidFill>
                <a:latin typeface="Garamond" pitchFamily="18" charset="0"/>
              </a:rPr>
              <a:t> – Terms, dates, and conditions for delivery. </a:t>
            </a:r>
          </a:p>
          <a:p>
            <a:pPr>
              <a:buFont typeface="Wingdings" pitchFamily="2" charset="2"/>
              <a:buChar char="Ø"/>
            </a:pPr>
            <a:r>
              <a:rPr lang="en-US" altLang="en-US" i="1" u="sng">
                <a:solidFill>
                  <a:schemeClr val="bg1"/>
                </a:solidFill>
                <a:latin typeface="Garamond" pitchFamily="18" charset="0"/>
              </a:rPr>
              <a:t>Installation</a:t>
            </a:r>
            <a:r>
              <a:rPr lang="en-US" altLang="en-US" i="1">
                <a:solidFill>
                  <a:schemeClr val="bg1"/>
                </a:solidFill>
                <a:latin typeface="Garamond" pitchFamily="18" charset="0"/>
              </a:rPr>
              <a:t>  - Rules for installation [where applicable] – e,g equipment on which to install, expense of installation, &amp; standards to be followed during installation</a:t>
            </a:r>
            <a:endParaRPr lang="en-GB" altLang="en-US" i="1">
              <a:solidFill>
                <a:schemeClr val="bg1"/>
              </a:solidFill>
              <a:latin typeface="Garamond" pitchFamily="18" charset="0"/>
            </a:endParaRPr>
          </a:p>
          <a:p>
            <a:endParaRPr lang="en-GB" altLang="en-US"/>
          </a:p>
        </p:txBody>
      </p:sp>
    </p:spTree>
  </p:cSld>
  <p:clrMapOvr>
    <a:masterClrMapping/>
  </p:clrMapOvr>
  <p:transition spd="slow">
    <p:checker/>
    <p:sndAc>
      <p:stSnd>
        <p:snd r:embed="rId2" name="bomb.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i="1" dirty="0">
                <a:solidFill>
                  <a:schemeClr val="accent5"/>
                </a:solidFill>
                <a:latin typeface="Garamond" panose="02020404030301010803" pitchFamily="18" charset="0"/>
              </a:rPr>
              <a:t>Provisions in Licence  Agreement For Off the Shelf  Software [</a:t>
            </a:r>
            <a:r>
              <a:rPr lang="en-GB" sz="3600" i="1" dirty="0" err="1">
                <a:solidFill>
                  <a:schemeClr val="accent5"/>
                </a:solidFill>
                <a:latin typeface="Garamond" panose="02020404030301010803" pitchFamily="18" charset="0"/>
              </a:rPr>
              <a:t>Cont</a:t>
            </a:r>
            <a:r>
              <a:rPr lang="en-GB" sz="3600" i="1" dirty="0">
                <a:solidFill>
                  <a:schemeClr val="accent5"/>
                </a:solidFill>
                <a:latin typeface="Garamond" panose="02020404030301010803" pitchFamily="18" charset="0"/>
              </a:rPr>
              <a:t>]</a:t>
            </a:r>
            <a:endParaRPr lang="en-GB" sz="3600" dirty="0"/>
          </a:p>
        </p:txBody>
      </p:sp>
      <p:sp>
        <p:nvSpPr>
          <p:cNvPr id="22531" name="Content Placeholder 2"/>
          <p:cNvSpPr>
            <a:spLocks noGrp="1"/>
          </p:cNvSpPr>
          <p:nvPr>
            <p:ph idx="1"/>
          </p:nvPr>
        </p:nvSpPr>
        <p:spPr/>
        <p:txBody>
          <a:bodyPr/>
          <a:lstStyle/>
          <a:p>
            <a:pPr>
              <a:buFont typeface="Wingdings" pitchFamily="2" charset="2"/>
              <a:buChar char="Ø"/>
              <a:defRPr/>
            </a:pPr>
            <a:r>
              <a:rPr lang="en-US" altLang="en-US" sz="2800" i="1" u="sng" dirty="0">
                <a:solidFill>
                  <a:schemeClr val="bg1"/>
                </a:solidFill>
                <a:latin typeface="Garamond" pitchFamily="18" charset="0"/>
              </a:rPr>
              <a:t>Software Upgrades </a:t>
            </a:r>
            <a:r>
              <a:rPr lang="en-US" altLang="en-US" sz="2800" i="1" dirty="0">
                <a:solidFill>
                  <a:schemeClr val="bg1"/>
                </a:solidFill>
                <a:latin typeface="Garamond" pitchFamily="18" charset="0"/>
              </a:rPr>
              <a:t>– Conditions for upgrade etc. </a:t>
            </a:r>
          </a:p>
          <a:p>
            <a:pPr marL="0" indent="0">
              <a:buFontTx/>
              <a:buNone/>
              <a:defRPr/>
            </a:pPr>
            <a:endParaRPr lang="en-GB" altLang="en-US" sz="2800" i="1" dirty="0">
              <a:solidFill>
                <a:schemeClr val="bg1"/>
              </a:solidFill>
              <a:latin typeface="Garamond" pitchFamily="18" charset="0"/>
            </a:endParaRPr>
          </a:p>
          <a:p>
            <a:pPr>
              <a:buFont typeface="Wingdings" pitchFamily="2" charset="2"/>
              <a:buChar char="Ø"/>
              <a:defRPr/>
            </a:pPr>
            <a:r>
              <a:rPr lang="en-US" altLang="en-US" sz="2800" i="1" dirty="0">
                <a:solidFill>
                  <a:schemeClr val="bg1"/>
                </a:solidFill>
                <a:latin typeface="Garamond" pitchFamily="18" charset="0"/>
              </a:rPr>
              <a:t> </a:t>
            </a:r>
            <a:r>
              <a:rPr lang="en-US" altLang="en-US" sz="2800" i="1" u="sng" dirty="0">
                <a:solidFill>
                  <a:schemeClr val="bg1"/>
                </a:solidFill>
                <a:latin typeface="Garamond" pitchFamily="18" charset="0"/>
              </a:rPr>
              <a:t>Software Maintenance and Support </a:t>
            </a:r>
            <a:r>
              <a:rPr lang="en-US" altLang="en-US" sz="2800" i="1" dirty="0">
                <a:solidFill>
                  <a:schemeClr val="bg1"/>
                </a:solidFill>
                <a:latin typeface="Garamond" pitchFamily="18" charset="0"/>
              </a:rPr>
              <a:t>– Vendor’s responsibilities to correct problems, provide updates etc.</a:t>
            </a:r>
          </a:p>
          <a:p>
            <a:pPr>
              <a:buFont typeface="Wingdings" pitchFamily="2" charset="2"/>
              <a:buChar char="Ø"/>
              <a:defRPr/>
            </a:pPr>
            <a:endParaRPr lang="en-GB" altLang="en-US" sz="2800" i="1" dirty="0">
              <a:solidFill>
                <a:schemeClr val="bg1"/>
              </a:solidFill>
              <a:latin typeface="Garamond" pitchFamily="18" charset="0"/>
            </a:endParaRPr>
          </a:p>
          <a:p>
            <a:pPr>
              <a:buFont typeface="Wingdings" pitchFamily="2" charset="2"/>
              <a:buChar char="Ø"/>
              <a:defRPr/>
            </a:pPr>
            <a:r>
              <a:rPr lang="en-US" altLang="en-US" sz="2800" i="1" dirty="0">
                <a:solidFill>
                  <a:schemeClr val="bg1"/>
                </a:solidFill>
                <a:latin typeface="Garamond" pitchFamily="18" charset="0"/>
              </a:rPr>
              <a:t> </a:t>
            </a:r>
            <a:r>
              <a:rPr lang="en-US" altLang="en-US" sz="2800" i="1" u="sng" dirty="0">
                <a:solidFill>
                  <a:schemeClr val="bg1"/>
                </a:solidFill>
                <a:latin typeface="Garamond" pitchFamily="18" charset="0"/>
              </a:rPr>
              <a:t>Training</a:t>
            </a:r>
            <a:r>
              <a:rPr lang="en-US" altLang="en-US" sz="2800" i="1" dirty="0">
                <a:solidFill>
                  <a:schemeClr val="bg1"/>
                </a:solidFill>
                <a:latin typeface="Garamond" pitchFamily="18" charset="0"/>
              </a:rPr>
              <a:t>  - Provisions for training  </a:t>
            </a:r>
          </a:p>
          <a:p>
            <a:pPr>
              <a:buFont typeface="Wingdings" pitchFamily="2" charset="2"/>
              <a:buChar char="Ø"/>
              <a:defRPr/>
            </a:pPr>
            <a:endParaRPr lang="en-GB" altLang="en-US" sz="2800" i="1" dirty="0">
              <a:solidFill>
                <a:schemeClr val="bg1"/>
              </a:solidFill>
              <a:latin typeface="Garamond" pitchFamily="18" charset="0"/>
            </a:endParaRPr>
          </a:p>
          <a:p>
            <a:pPr>
              <a:buFont typeface="Wingdings" pitchFamily="2" charset="2"/>
              <a:buChar char="Ø"/>
              <a:defRPr/>
            </a:pPr>
            <a:r>
              <a:rPr lang="en-US" altLang="en-US" sz="2800" i="1" u="sng" dirty="0">
                <a:solidFill>
                  <a:schemeClr val="bg1"/>
                </a:solidFill>
                <a:latin typeface="Garamond" pitchFamily="18" charset="0"/>
              </a:rPr>
              <a:t>Protection of Confidential Information </a:t>
            </a:r>
            <a:r>
              <a:rPr lang="en-US" altLang="en-US" sz="2800" i="1" dirty="0">
                <a:solidFill>
                  <a:schemeClr val="bg1"/>
                </a:solidFill>
                <a:latin typeface="Garamond" pitchFamily="18" charset="0"/>
              </a:rPr>
              <a:t>- Use or disclosure of  info. for purpose not directly connected with performance of Contract.</a:t>
            </a:r>
            <a:endParaRPr lang="en-GB" altLang="en-US" sz="2800" i="1" dirty="0">
              <a:solidFill>
                <a:schemeClr val="bg1"/>
              </a:solidFill>
              <a:latin typeface="Garamond" pitchFamily="18" charset="0"/>
            </a:endParaRPr>
          </a:p>
          <a:p>
            <a:pPr>
              <a:defRPr/>
            </a:pPr>
            <a:r>
              <a:rPr lang="en-US" altLang="en-US" i="1" dirty="0">
                <a:solidFill>
                  <a:schemeClr val="bg1"/>
                </a:solidFill>
                <a:latin typeface="Garamond" pitchFamily="18" charset="0"/>
              </a:rPr>
              <a:t>.</a:t>
            </a:r>
            <a:endParaRPr lang="en-GB" altLang="en-US" i="1" dirty="0">
              <a:solidFill>
                <a:schemeClr val="bg1"/>
              </a:solidFill>
              <a:latin typeface="Garamond" pitchFamily="18" charset="0"/>
            </a:endParaRPr>
          </a:p>
          <a:p>
            <a:pPr>
              <a:defRPr/>
            </a:pPr>
            <a:r>
              <a:rPr lang="en-US" altLang="en-US" i="1" dirty="0">
                <a:solidFill>
                  <a:schemeClr val="bg1"/>
                </a:solidFill>
                <a:latin typeface="Garamond" pitchFamily="18" charset="0"/>
              </a:rPr>
              <a:t>Governing Law (required)</a:t>
            </a:r>
            <a:endParaRPr lang="en-GB" altLang="en-US" i="1" dirty="0">
              <a:solidFill>
                <a:schemeClr val="bg1"/>
              </a:solidFill>
              <a:latin typeface="Garamond" pitchFamily="18" charset="0"/>
            </a:endParaRPr>
          </a:p>
          <a:p>
            <a:pPr>
              <a:defRPr/>
            </a:pPr>
            <a:r>
              <a:rPr lang="en-US" altLang="en-US" i="1" dirty="0">
                <a:solidFill>
                  <a:schemeClr val="bg1"/>
                </a:solidFill>
                <a:latin typeface="Garamond" pitchFamily="18" charset="0"/>
              </a:rPr>
              <a:t>Governing Law – Washington State law shall govern the Contract. Since commercial law varies from state to state, it is important to include the governing law, particularly when dealing with out-of-state vendors.</a:t>
            </a:r>
            <a:endParaRPr lang="en-GB" altLang="en-US" i="1" dirty="0">
              <a:solidFill>
                <a:schemeClr val="bg1"/>
              </a:solidFill>
              <a:latin typeface="Garamond" pitchFamily="18" charset="0"/>
            </a:endParaRPr>
          </a:p>
          <a:p>
            <a:pPr>
              <a:defRPr/>
            </a:pPr>
            <a:r>
              <a:rPr lang="en-US" altLang="en-US" i="1" dirty="0">
                <a:solidFill>
                  <a:schemeClr val="bg1"/>
                </a:solidFill>
                <a:latin typeface="Garamond" pitchFamily="18" charset="0"/>
              </a:rPr>
              <a:t>Venue – The venue is the locality where a trial occurs. Any lawsuit involving the Contract would be filed in the county stated in this clause. For agencies in the Olympia area, for example, this is Thurston County.</a:t>
            </a:r>
            <a:endParaRPr lang="en-GB" altLang="en-US" i="1" dirty="0">
              <a:solidFill>
                <a:schemeClr val="bg1"/>
              </a:solidFill>
              <a:latin typeface="Garamond" pitchFamily="18" charset="0"/>
            </a:endParaRPr>
          </a:p>
          <a:p>
            <a:pPr>
              <a:defRPr/>
            </a:pPr>
            <a:endParaRPr lang="en-GB" altLang="en-US" dirty="0"/>
          </a:p>
        </p:txBody>
      </p:sp>
    </p:spTree>
  </p:cSld>
  <p:clrMapOvr>
    <a:masterClrMapping/>
  </p:clrMapOvr>
  <p:transition spd="slow">
    <p:checker/>
    <p:sndAc>
      <p:stSnd>
        <p:snd r:embed="rId2" name="bomb.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i="1" dirty="0">
                <a:solidFill>
                  <a:schemeClr val="accent5"/>
                </a:solidFill>
                <a:latin typeface="Garamond" panose="02020404030301010803" pitchFamily="18" charset="0"/>
              </a:rPr>
              <a:t>Provisions in Licence  Agreement For Off the Shelf  Software [</a:t>
            </a:r>
            <a:r>
              <a:rPr lang="en-GB" sz="3600" i="1" dirty="0" err="1">
                <a:solidFill>
                  <a:schemeClr val="accent5"/>
                </a:solidFill>
                <a:latin typeface="Garamond" panose="02020404030301010803" pitchFamily="18" charset="0"/>
              </a:rPr>
              <a:t>Cont</a:t>
            </a:r>
            <a:r>
              <a:rPr lang="en-GB" sz="3600" i="1" dirty="0">
                <a:solidFill>
                  <a:schemeClr val="accent5"/>
                </a:solidFill>
                <a:latin typeface="Garamond" panose="02020404030301010803" pitchFamily="18" charset="0"/>
              </a:rPr>
              <a:t>]</a:t>
            </a:r>
          </a:p>
        </p:txBody>
      </p:sp>
      <p:sp>
        <p:nvSpPr>
          <p:cNvPr id="23555" name="Content Placeholder 2"/>
          <p:cNvSpPr>
            <a:spLocks noGrp="1"/>
          </p:cNvSpPr>
          <p:nvPr>
            <p:ph idx="1"/>
          </p:nvPr>
        </p:nvSpPr>
        <p:spPr/>
        <p:txBody>
          <a:bodyPr/>
          <a:lstStyle/>
          <a:p>
            <a:pPr>
              <a:buFont typeface="Wingdings" pitchFamily="2" charset="2"/>
              <a:buChar char="Ø"/>
              <a:defRPr/>
            </a:pPr>
            <a:r>
              <a:rPr lang="en-US" altLang="en-US" i="1" u="sng" dirty="0">
                <a:solidFill>
                  <a:schemeClr val="bg1"/>
                </a:solidFill>
                <a:latin typeface="Garamond" pitchFamily="18" charset="0"/>
              </a:rPr>
              <a:t>Assignment</a:t>
            </a:r>
            <a:r>
              <a:rPr lang="en-US" altLang="en-US" i="1" dirty="0">
                <a:solidFill>
                  <a:schemeClr val="bg1"/>
                </a:solidFill>
                <a:latin typeface="Garamond" pitchFamily="18" charset="0"/>
              </a:rPr>
              <a:t> – Assignment can occur  - E.g. one company buys another and new company takes over responsibility for performing contractual duties. Provision describes conditions for either party to assign this Contract. </a:t>
            </a:r>
          </a:p>
          <a:p>
            <a:pPr marL="0" indent="0">
              <a:buFontTx/>
              <a:buNone/>
              <a:defRPr/>
            </a:pPr>
            <a:endParaRPr lang="en-US" altLang="en-US" i="1" dirty="0">
              <a:solidFill>
                <a:schemeClr val="bg1"/>
              </a:solidFill>
              <a:latin typeface="Garamond" pitchFamily="18" charset="0"/>
            </a:endParaRPr>
          </a:p>
          <a:p>
            <a:pPr>
              <a:buFont typeface="Wingdings" pitchFamily="2" charset="2"/>
              <a:buChar char="Ø"/>
              <a:defRPr/>
            </a:pPr>
            <a:r>
              <a:rPr lang="en-US" altLang="en-US" i="1" u="sng" dirty="0">
                <a:solidFill>
                  <a:schemeClr val="bg1"/>
                </a:solidFill>
                <a:latin typeface="Garamond" pitchFamily="18" charset="0"/>
              </a:rPr>
              <a:t>IP Rights Indemnification</a:t>
            </a:r>
            <a:r>
              <a:rPr lang="en-US" altLang="en-US" i="1" dirty="0">
                <a:solidFill>
                  <a:schemeClr val="bg1"/>
                </a:solidFill>
                <a:latin typeface="Garamond" pitchFamily="18" charset="0"/>
              </a:rPr>
              <a:t> – This section establishes each party’s responsibility in case of  intellectual property right infringement.</a:t>
            </a:r>
            <a:endParaRPr lang="en-GB" altLang="en-US" i="1" dirty="0">
              <a:solidFill>
                <a:schemeClr val="bg1"/>
              </a:solidFill>
              <a:latin typeface="Garamond" pitchFamily="18" charset="0"/>
            </a:endParaRPr>
          </a:p>
          <a:p>
            <a:pPr>
              <a:defRPr/>
            </a:pPr>
            <a:endParaRPr lang="en-GB" altLang="en-US" dirty="0"/>
          </a:p>
        </p:txBody>
      </p:sp>
    </p:spTree>
  </p:cSld>
  <p:clrMapOvr>
    <a:masterClrMapping/>
  </p:clrMapOvr>
  <p:transition spd="slow">
    <p:checker/>
    <p:sndAc>
      <p:stSnd>
        <p:snd r:embed="rId2" name="bomb.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altLang="en-US" sz="4000" i="1">
                <a:solidFill>
                  <a:srgbClr val="DAEDEF"/>
                </a:solidFill>
                <a:latin typeface="Garamond" pitchFamily="18" charset="0"/>
              </a:rPr>
              <a:t>Software Acquisition Options  </a:t>
            </a:r>
            <a:br>
              <a:rPr lang="en-GB" altLang="en-US" sz="4000" i="1">
                <a:solidFill>
                  <a:srgbClr val="DAEDEF"/>
                </a:solidFill>
                <a:latin typeface="Garamond" pitchFamily="18" charset="0"/>
              </a:rPr>
            </a:br>
            <a:r>
              <a:rPr lang="en-GB" altLang="en-US" sz="4000" i="1">
                <a:solidFill>
                  <a:srgbClr val="DAEDEF"/>
                </a:solidFill>
                <a:latin typeface="Garamond" pitchFamily="18" charset="0"/>
              </a:rPr>
              <a:t>Option 2. Customized [Bespoke] Software </a:t>
            </a:r>
            <a:endParaRPr lang="en-GB" altLang="en-US" sz="4000"/>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i="1" dirty="0">
                <a:solidFill>
                  <a:schemeClr val="bg1"/>
                </a:solidFill>
                <a:latin typeface="Garamond" panose="02020404030301010803" pitchFamily="18" charset="0"/>
              </a:rPr>
              <a:t>Bespoke software is written especially for you, to meet your specific business requirements.</a:t>
            </a:r>
          </a:p>
          <a:p>
            <a:pPr marL="0" indent="0">
              <a:buFontTx/>
              <a:buNone/>
              <a:defRPr/>
            </a:pPr>
            <a:r>
              <a:rPr lang="en-GB" i="1" u="sng" dirty="0">
                <a:solidFill>
                  <a:schemeClr val="bg1"/>
                </a:solidFill>
                <a:latin typeface="Garamond" panose="02020404030301010803" pitchFamily="18" charset="0"/>
              </a:rPr>
              <a:t>Advantages</a:t>
            </a:r>
          </a:p>
          <a:p>
            <a:pPr>
              <a:buFont typeface="Wingdings" panose="05000000000000000000" pitchFamily="2" charset="2"/>
              <a:buChar char="Ø"/>
              <a:defRPr/>
            </a:pPr>
            <a:r>
              <a:rPr lang="en-GB" i="1" dirty="0">
                <a:solidFill>
                  <a:schemeClr val="bg1"/>
                </a:solidFill>
                <a:latin typeface="Garamond" panose="02020404030301010803" pitchFamily="18" charset="0"/>
              </a:rPr>
              <a:t>“ </a:t>
            </a:r>
            <a:r>
              <a:rPr lang="en-GB" i="1" u="sng" dirty="0">
                <a:solidFill>
                  <a:schemeClr val="bg1"/>
                </a:solidFill>
                <a:latin typeface="Garamond" panose="02020404030301010803" pitchFamily="18" charset="0"/>
              </a:rPr>
              <a:t>Made to Measure</a:t>
            </a:r>
            <a:r>
              <a:rPr lang="en-GB" i="1" dirty="0">
                <a:solidFill>
                  <a:schemeClr val="bg1"/>
                </a:solidFill>
                <a:latin typeface="Garamond" panose="02020404030301010803" pitchFamily="18" charset="0"/>
              </a:rPr>
              <a:t>” - Developed for you. Designed to meet your specific needs. </a:t>
            </a:r>
          </a:p>
          <a:p>
            <a:pPr marL="0" indent="0">
              <a:buFontTx/>
              <a:buNone/>
              <a:defRPr/>
            </a:pPr>
            <a:endParaRPr lang="en-GB" i="1" dirty="0">
              <a:solidFill>
                <a:schemeClr val="bg1"/>
              </a:solidFill>
              <a:latin typeface="Garamond" panose="02020404030301010803" pitchFamily="18" charset="0"/>
            </a:endParaRPr>
          </a:p>
          <a:p>
            <a:pPr>
              <a:buFont typeface="Wingdings" panose="05000000000000000000" pitchFamily="2" charset="2"/>
              <a:buChar char="Ø"/>
              <a:defRPr/>
            </a:pPr>
            <a:r>
              <a:rPr lang="en-GB" i="1" u="sng" dirty="0">
                <a:solidFill>
                  <a:schemeClr val="bg1"/>
                </a:solidFill>
                <a:latin typeface="Garamond" panose="02020404030301010803" pitchFamily="18" charset="0"/>
              </a:rPr>
              <a:t>No per-user fees</a:t>
            </a:r>
            <a:r>
              <a:rPr lang="en-GB" i="1" dirty="0">
                <a:solidFill>
                  <a:schemeClr val="bg1"/>
                </a:solidFill>
                <a:latin typeface="Garamond" panose="02020404030301010803" pitchFamily="18" charset="0"/>
              </a:rPr>
              <a:t>. No payment of extra per-user fees as your business grows.</a:t>
            </a:r>
          </a:p>
          <a:p>
            <a:pPr>
              <a:defRPr/>
            </a:pPr>
            <a:endParaRPr lang="en-GB" dirty="0"/>
          </a:p>
        </p:txBody>
      </p:sp>
    </p:spTree>
  </p:cSld>
  <p:clrMapOvr>
    <a:masterClrMapping/>
  </p:clrMapOvr>
  <p:transition spd="slow">
    <p:checker/>
    <p:sndAc>
      <p:stSnd>
        <p:snd r:embed="rId2" name="bomb.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altLang="en-US" sz="3200" i="1">
                <a:solidFill>
                  <a:srgbClr val="DAEDEF"/>
                </a:solidFill>
                <a:latin typeface="Garamond" pitchFamily="18" charset="0"/>
              </a:rPr>
              <a:t>Software Acquisition Options  </a:t>
            </a:r>
            <a:br>
              <a:rPr lang="en-GB" altLang="en-US" sz="3200" i="1">
                <a:solidFill>
                  <a:srgbClr val="DAEDEF"/>
                </a:solidFill>
                <a:latin typeface="Garamond" pitchFamily="18" charset="0"/>
              </a:rPr>
            </a:br>
            <a:r>
              <a:rPr lang="en-GB" altLang="en-US" sz="3200" i="1">
                <a:solidFill>
                  <a:srgbClr val="DAEDEF"/>
                </a:solidFill>
                <a:latin typeface="Garamond" pitchFamily="18" charset="0"/>
              </a:rPr>
              <a:t>Option 2. Customized [Bespoke] Software Advantages </a:t>
            </a:r>
            <a:endParaRPr lang="en-GB" altLang="en-US" sz="3200"/>
          </a:p>
        </p:txBody>
      </p:sp>
      <p:sp>
        <p:nvSpPr>
          <p:cNvPr id="19459" name="Content Placeholder 2"/>
          <p:cNvSpPr>
            <a:spLocks noGrp="1"/>
          </p:cNvSpPr>
          <p:nvPr>
            <p:ph idx="1"/>
          </p:nvPr>
        </p:nvSpPr>
        <p:spPr/>
        <p:txBody>
          <a:bodyPr/>
          <a:lstStyle/>
          <a:p>
            <a:pPr>
              <a:lnSpc>
                <a:spcPct val="115000"/>
              </a:lnSpc>
              <a:spcAft>
                <a:spcPts val="1000"/>
              </a:spcAft>
              <a:buFont typeface="Wingdings" pitchFamily="2" charset="2"/>
              <a:buChar char="Ø"/>
            </a:pPr>
            <a:r>
              <a:rPr lang="en-GB" altLang="en-US" sz="3600" i="1" u="sng" dirty="0">
                <a:solidFill>
                  <a:schemeClr val="bg1"/>
                </a:solidFill>
                <a:latin typeface="Garamond" pitchFamily="18" charset="0"/>
                <a:ea typeface="Calibri" pitchFamily="34" charset="0"/>
                <a:cs typeface="Times New Roman" pitchFamily="18" charset="0"/>
              </a:rPr>
              <a:t>You own the intellectual property</a:t>
            </a:r>
            <a:r>
              <a:rPr lang="en-GB" altLang="en-US" sz="3600" i="1" dirty="0">
                <a:solidFill>
                  <a:schemeClr val="bg1"/>
                </a:solidFill>
                <a:latin typeface="Garamond" pitchFamily="18" charset="0"/>
                <a:ea typeface="Calibri" pitchFamily="34" charset="0"/>
                <a:cs typeface="Times New Roman" pitchFamily="18" charset="0"/>
              </a:rPr>
              <a:t>, so you are not tied to a specific vendor that could potentially disappear at any time. [</a:t>
            </a:r>
            <a:r>
              <a:rPr lang="en-GB" altLang="en-US" sz="2800" i="1" dirty="0">
                <a:solidFill>
                  <a:schemeClr val="accent1"/>
                </a:solidFill>
                <a:latin typeface="Garamond" pitchFamily="18" charset="0"/>
                <a:ea typeface="Calibri" pitchFamily="34" charset="0"/>
                <a:cs typeface="Times New Roman" pitchFamily="18" charset="0"/>
              </a:rPr>
              <a:t>Section 10 Copyright Act</a:t>
            </a:r>
            <a:r>
              <a:rPr lang="en-GB" altLang="en-US" sz="3600" i="1" dirty="0">
                <a:solidFill>
                  <a:schemeClr val="bg1"/>
                </a:solidFill>
                <a:latin typeface="Garamond" pitchFamily="18" charset="0"/>
                <a:ea typeface="Calibri" pitchFamily="34" charset="0"/>
                <a:cs typeface="Times New Roman" pitchFamily="18" charset="0"/>
              </a:rPr>
              <a:t>]</a:t>
            </a:r>
            <a:endParaRPr lang="en-GB" altLang="en-US" sz="3600" dirty="0">
              <a:solidFill>
                <a:schemeClr val="bg1"/>
              </a:solidFill>
              <a:latin typeface="Garamond" pitchFamily="18" charset="0"/>
              <a:ea typeface="Calibri" pitchFamily="34" charset="0"/>
              <a:cs typeface="Times New Roman" pitchFamily="18" charset="0"/>
            </a:endParaRPr>
          </a:p>
          <a:p>
            <a:pPr>
              <a:lnSpc>
                <a:spcPct val="115000"/>
              </a:lnSpc>
              <a:spcAft>
                <a:spcPts val="1000"/>
              </a:spcAft>
              <a:buFont typeface="Wingdings" pitchFamily="2" charset="2"/>
              <a:buChar char="Ø"/>
            </a:pPr>
            <a:r>
              <a:rPr lang="en-GB" altLang="en-US" sz="3600" i="1" u="sng" dirty="0">
                <a:solidFill>
                  <a:schemeClr val="bg1"/>
                </a:solidFill>
                <a:latin typeface="Garamond" pitchFamily="18" charset="0"/>
                <a:ea typeface="Calibri" pitchFamily="34" charset="0"/>
                <a:cs typeface="Times New Roman" pitchFamily="18" charset="0"/>
              </a:rPr>
              <a:t>Competitive advantage</a:t>
            </a:r>
            <a:r>
              <a:rPr lang="en-GB" altLang="en-US" sz="3600" i="1" dirty="0">
                <a:solidFill>
                  <a:schemeClr val="bg1"/>
                </a:solidFill>
                <a:latin typeface="Garamond" pitchFamily="18" charset="0"/>
                <a:ea typeface="Calibri" pitchFamily="34" charset="0"/>
                <a:cs typeface="Times New Roman" pitchFamily="18" charset="0"/>
              </a:rPr>
              <a:t>. Your competitors won’t have the same software &amp; this could give you a competitive advantage.</a:t>
            </a:r>
            <a:endParaRPr lang="en-GB" altLang="en-US" sz="3600" dirty="0">
              <a:solidFill>
                <a:schemeClr val="bg1"/>
              </a:solidFill>
              <a:latin typeface="Garamond" pitchFamily="18" charset="0"/>
              <a:ea typeface="Calibri" pitchFamily="34" charset="0"/>
              <a:cs typeface="Times New Roman" pitchFamily="18" charset="0"/>
            </a:endParaRPr>
          </a:p>
          <a:p>
            <a:endParaRPr lang="en-GB" altLang="en-US" dirty="0">
              <a:ea typeface="Calibri" pitchFamily="34" charset="0"/>
              <a:cs typeface="Times New Roman" pitchFamily="18" charset="0"/>
            </a:endParaRPr>
          </a:p>
        </p:txBody>
      </p:sp>
    </p:spTree>
  </p:cSld>
  <p:clrMapOvr>
    <a:masterClrMapping/>
  </p:clrMapOvr>
  <p:transition spd="slow">
    <p:checker/>
    <p:sndAc>
      <p:stSnd>
        <p:snd r:embed="rId2" name="bomb.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altLang="en-US" sz="3600" i="1">
                <a:solidFill>
                  <a:srgbClr val="DAEDEF"/>
                </a:solidFill>
                <a:latin typeface="Garamond" pitchFamily="18" charset="0"/>
              </a:rPr>
              <a:t>Software Acquisition Options  </a:t>
            </a:r>
            <a:br>
              <a:rPr lang="en-GB" altLang="en-US" sz="3600" i="1">
                <a:solidFill>
                  <a:srgbClr val="DAEDEF"/>
                </a:solidFill>
                <a:latin typeface="Garamond" pitchFamily="18" charset="0"/>
              </a:rPr>
            </a:br>
            <a:r>
              <a:rPr lang="en-GB" altLang="en-US" sz="3600" i="1">
                <a:solidFill>
                  <a:srgbClr val="DAEDEF"/>
                </a:solidFill>
                <a:latin typeface="Garamond" pitchFamily="18" charset="0"/>
              </a:rPr>
              <a:t>Option 2. Customized  Software Disadvantages</a:t>
            </a:r>
            <a:endParaRPr lang="en-GB" altLang="en-US" sz="3600"/>
          </a:p>
        </p:txBody>
      </p:sp>
      <p:sp>
        <p:nvSpPr>
          <p:cNvPr id="3" name="Content Placeholder 2"/>
          <p:cNvSpPr>
            <a:spLocks noGrp="1"/>
          </p:cNvSpPr>
          <p:nvPr>
            <p:ph idx="1"/>
          </p:nvPr>
        </p:nvSpPr>
        <p:spPr/>
        <p:txBody>
          <a:bodyPr/>
          <a:lstStyle/>
          <a:p>
            <a:pPr marL="0" indent="0">
              <a:buFontTx/>
              <a:buNone/>
              <a:defRPr/>
            </a:pPr>
            <a:r>
              <a:rPr lang="en-GB" i="1" u="sng" dirty="0">
                <a:solidFill>
                  <a:schemeClr val="bg1"/>
                </a:solidFill>
                <a:latin typeface="Garamond" panose="02020404030301010803" pitchFamily="18" charset="0"/>
              </a:rPr>
              <a:t>Disadvantages</a:t>
            </a:r>
          </a:p>
          <a:p>
            <a:pPr marL="0" indent="0">
              <a:buFontTx/>
              <a:buNone/>
              <a:defRPr/>
            </a:pPr>
            <a:endParaRPr lang="en-GB" i="1" u="sng" dirty="0">
              <a:solidFill>
                <a:schemeClr val="bg1"/>
              </a:solidFill>
              <a:latin typeface="Garamond" panose="02020404030301010803" pitchFamily="18" charset="0"/>
            </a:endParaRPr>
          </a:p>
          <a:p>
            <a:pPr>
              <a:buFont typeface="Wingdings" panose="05000000000000000000" pitchFamily="2" charset="2"/>
              <a:buChar char="Ø"/>
              <a:defRPr/>
            </a:pPr>
            <a:r>
              <a:rPr lang="en-GB" i="1" u="sng" dirty="0">
                <a:solidFill>
                  <a:schemeClr val="bg1"/>
                </a:solidFill>
                <a:latin typeface="Garamond" panose="02020404030301010803" pitchFamily="18" charset="0"/>
              </a:rPr>
              <a:t>Higher initial costs</a:t>
            </a:r>
            <a:r>
              <a:rPr lang="en-GB" i="1" dirty="0">
                <a:solidFill>
                  <a:schemeClr val="bg1"/>
                </a:solidFill>
                <a:latin typeface="Garamond" panose="02020404030301010803" pitchFamily="18" charset="0"/>
              </a:rPr>
              <a:t>. [Economies of scale]</a:t>
            </a:r>
          </a:p>
          <a:p>
            <a:pPr marL="0" indent="0">
              <a:buFontTx/>
              <a:buNone/>
              <a:defRPr/>
            </a:pPr>
            <a:endParaRPr lang="en-GB" i="1" dirty="0">
              <a:solidFill>
                <a:schemeClr val="bg1"/>
              </a:solidFill>
              <a:latin typeface="Garamond" panose="02020404030301010803" pitchFamily="18" charset="0"/>
            </a:endParaRPr>
          </a:p>
          <a:p>
            <a:pPr>
              <a:buFont typeface="Wingdings" panose="05000000000000000000" pitchFamily="2" charset="2"/>
              <a:buChar char="Ø"/>
              <a:defRPr/>
            </a:pPr>
            <a:r>
              <a:rPr lang="en-GB" i="1" u="sng" dirty="0">
                <a:solidFill>
                  <a:schemeClr val="bg1"/>
                </a:solidFill>
                <a:latin typeface="Garamond" panose="02020404030301010803" pitchFamily="18" charset="0"/>
              </a:rPr>
              <a:t>Takes longer</a:t>
            </a:r>
            <a:r>
              <a:rPr lang="en-GB" i="1" dirty="0">
                <a:solidFill>
                  <a:schemeClr val="bg1"/>
                </a:solidFill>
                <a:latin typeface="Garamond" panose="02020404030301010803" pitchFamily="18" charset="0"/>
              </a:rPr>
              <a:t>. Depending on the size and complexity of the software, it may take months or even years to develop.</a:t>
            </a:r>
          </a:p>
        </p:txBody>
      </p:sp>
    </p:spTree>
  </p:cSld>
  <p:clrMapOvr>
    <a:masterClrMapping/>
  </p:clrMapOvr>
  <p:transition spd="slow">
    <p:checker/>
    <p:sndAc>
      <p:stSnd>
        <p:snd r:embed="rId2" name="bomb.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GB" altLang="en-US" sz="3600" i="1" dirty="0">
                <a:solidFill>
                  <a:schemeClr val="accent1"/>
                </a:solidFill>
                <a:latin typeface="Garamond" pitchFamily="18" charset="0"/>
              </a:rPr>
              <a:t>Fundamentals of Information Technology Contracts </a:t>
            </a:r>
          </a:p>
        </p:txBody>
      </p:sp>
      <p:sp>
        <p:nvSpPr>
          <p:cNvPr id="4099" name="Content Placeholder 2"/>
          <p:cNvSpPr>
            <a:spLocks noGrp="1"/>
          </p:cNvSpPr>
          <p:nvPr>
            <p:ph idx="1"/>
          </p:nvPr>
        </p:nvSpPr>
        <p:spPr>
          <a:xfrm>
            <a:off x="323850" y="1600200"/>
            <a:ext cx="8362950" cy="4852988"/>
          </a:xfrm>
        </p:spPr>
        <p:txBody>
          <a:bodyPr/>
          <a:lstStyle/>
          <a:p>
            <a:pPr>
              <a:buFont typeface="Wingdings" panose="05000000000000000000" pitchFamily="2" charset="2"/>
              <a:buChar char="Ø"/>
              <a:defRPr/>
            </a:pPr>
            <a:r>
              <a:rPr lang="en-GB" sz="2800" i="1" dirty="0">
                <a:solidFill>
                  <a:schemeClr val="bg1"/>
                </a:solidFill>
                <a:latin typeface="Garamond" panose="02020404030301010803" pitchFamily="18" charset="0"/>
              </a:rPr>
              <a:t>I.T contracts subject to same laws and principles as any other contracts. </a:t>
            </a:r>
          </a:p>
          <a:p>
            <a:pPr>
              <a:buFont typeface="Wingdings" panose="05000000000000000000" pitchFamily="2" charset="2"/>
              <a:buChar char="Ø"/>
              <a:defRPr/>
            </a:pPr>
            <a:r>
              <a:rPr lang="en-GB" sz="2800" i="1" dirty="0">
                <a:solidFill>
                  <a:schemeClr val="bg1"/>
                </a:solidFill>
                <a:latin typeface="Garamond" panose="02020404030301010803" pitchFamily="18" charset="0"/>
              </a:rPr>
              <a:t>H/ever Courts consider them differently coz of often intangible nature of the information technology world.   </a:t>
            </a:r>
          </a:p>
          <a:p>
            <a:pPr marL="0" indent="0">
              <a:buFontTx/>
              <a:buNone/>
              <a:defRPr/>
            </a:pPr>
            <a:r>
              <a:rPr lang="en-GB" sz="2800" i="1" dirty="0">
                <a:solidFill>
                  <a:schemeClr val="bg1"/>
                </a:solidFill>
                <a:latin typeface="Garamond" panose="02020404030301010803" pitchFamily="18" charset="0"/>
              </a:rPr>
              <a:t> </a:t>
            </a:r>
          </a:p>
          <a:p>
            <a:pPr marL="0" indent="0">
              <a:buFontTx/>
              <a:buNone/>
              <a:defRPr/>
            </a:pPr>
            <a:r>
              <a:rPr lang="en-GB" sz="2800" i="1" dirty="0">
                <a:solidFill>
                  <a:schemeClr val="bg1"/>
                </a:solidFill>
                <a:latin typeface="Garamond" panose="02020404030301010803" pitchFamily="18" charset="0"/>
              </a:rPr>
              <a:t>A precise definition of “data base” in the context of a specific contract was not only crucial to the outcome of </a:t>
            </a:r>
            <a:r>
              <a:rPr lang="en-GB" sz="2800" i="1" dirty="0" err="1">
                <a:solidFill>
                  <a:schemeClr val="bg1"/>
                </a:solidFill>
                <a:latin typeface="Garamond" panose="02020404030301010803" pitchFamily="18" charset="0"/>
              </a:rPr>
              <a:t>Vogon</a:t>
            </a:r>
            <a:r>
              <a:rPr lang="en-GB" sz="2800" i="1" dirty="0">
                <a:solidFill>
                  <a:schemeClr val="bg1"/>
                </a:solidFill>
                <a:latin typeface="Garamond" panose="02020404030301010803" pitchFamily="18" charset="0"/>
              </a:rPr>
              <a:t> International Ltd v Serious Fraud Office [2004], but also worth several tens of thousands of pounds.</a:t>
            </a:r>
          </a:p>
          <a:p>
            <a:pPr marL="0" indent="0">
              <a:buFontTx/>
              <a:buNone/>
              <a:defRPr/>
            </a:pPr>
            <a:endParaRPr lang="en-GB" sz="2800" i="1" dirty="0">
              <a:solidFill>
                <a:schemeClr val="bg1"/>
              </a:solidFill>
              <a:latin typeface="Garamond" panose="02020404030301010803" pitchFamily="18" charset="0"/>
            </a:endParaRPr>
          </a:p>
          <a:p>
            <a:pPr eaLnBrk="1" hangingPunct="1">
              <a:defRPr/>
            </a:pPr>
            <a:endParaRPr lang="en-GB" altLang="en-US" i="1" dirty="0"/>
          </a:p>
        </p:txBody>
      </p:sp>
    </p:spTree>
  </p:cSld>
  <p:clrMapOvr>
    <a:masterClrMapping/>
  </p:clrMapOvr>
  <p:transition spd="slow">
    <p:checker/>
    <p:sndAc>
      <p:stSnd>
        <p:snd r:embed="rId2" name="bomb.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defRPr/>
            </a:pPr>
            <a:r>
              <a:rPr lang="en-GB" altLang="en-US" sz="3600" i="1" dirty="0">
                <a:solidFill>
                  <a:schemeClr val="accent5"/>
                </a:solidFill>
                <a:latin typeface="Garamond" panose="02020404030301010803" pitchFamily="18" charset="0"/>
              </a:rPr>
              <a:t>Provisions in Contracts For Development of Customized Software  </a:t>
            </a:r>
          </a:p>
        </p:txBody>
      </p:sp>
      <p:sp>
        <p:nvSpPr>
          <p:cNvPr id="6147" name="Content Placeholder 2"/>
          <p:cNvSpPr>
            <a:spLocks noGrp="1"/>
          </p:cNvSpPr>
          <p:nvPr>
            <p:ph idx="1"/>
          </p:nvPr>
        </p:nvSpPr>
        <p:spPr/>
        <p:txBody>
          <a:bodyPr/>
          <a:lstStyle/>
          <a:p>
            <a:pPr eaLnBrk="1" hangingPunct="1">
              <a:buFont typeface="Wingdings" pitchFamily="2" charset="2"/>
              <a:buChar char="Ø"/>
              <a:defRPr/>
            </a:pPr>
            <a:r>
              <a:rPr lang="en-GB" altLang="en-US" sz="2800" i="1" u="sng" dirty="0">
                <a:solidFill>
                  <a:schemeClr val="bg1"/>
                </a:solidFill>
                <a:latin typeface="Garamond" pitchFamily="18" charset="0"/>
              </a:rPr>
              <a:t>Contract Term</a:t>
            </a:r>
          </a:p>
          <a:p>
            <a:pPr marL="0" indent="363538" eaLnBrk="1" hangingPunct="1">
              <a:buFontTx/>
              <a:buNone/>
              <a:defRPr/>
            </a:pPr>
            <a:r>
              <a:rPr lang="en-GB" altLang="en-US" sz="2800" i="1" dirty="0">
                <a:solidFill>
                  <a:schemeClr val="bg1"/>
                </a:solidFill>
                <a:latin typeface="Garamond" pitchFamily="18" charset="0"/>
              </a:rPr>
              <a:t>Period of contract </a:t>
            </a:r>
          </a:p>
          <a:p>
            <a:pPr eaLnBrk="1" hangingPunct="1">
              <a:buFont typeface="Wingdings" pitchFamily="2" charset="2"/>
              <a:buChar char="Ø"/>
              <a:defRPr/>
            </a:pPr>
            <a:r>
              <a:rPr lang="en-GB" altLang="en-US" sz="2800" i="1" u="sng" dirty="0">
                <a:solidFill>
                  <a:schemeClr val="bg1"/>
                </a:solidFill>
                <a:latin typeface="Garamond" pitchFamily="18" charset="0"/>
              </a:rPr>
              <a:t>Contract Price</a:t>
            </a:r>
            <a:r>
              <a:rPr lang="en-GB" altLang="en-US" sz="2800" i="1" dirty="0">
                <a:solidFill>
                  <a:schemeClr val="bg1"/>
                </a:solidFill>
                <a:latin typeface="Garamond" pitchFamily="18" charset="0"/>
              </a:rPr>
              <a:t> </a:t>
            </a:r>
          </a:p>
          <a:p>
            <a:pPr marL="0" indent="363538" eaLnBrk="1" hangingPunct="1">
              <a:buFontTx/>
              <a:buNone/>
              <a:defRPr/>
            </a:pPr>
            <a:r>
              <a:rPr lang="en-GB" altLang="en-US" sz="2800" i="1" dirty="0">
                <a:solidFill>
                  <a:schemeClr val="bg1"/>
                </a:solidFill>
                <a:latin typeface="Garamond" pitchFamily="18" charset="0"/>
              </a:rPr>
              <a:t>What is payable to developer for discharge of obligations </a:t>
            </a:r>
          </a:p>
          <a:p>
            <a:pPr eaLnBrk="1" hangingPunct="1">
              <a:buFont typeface="Wingdings" pitchFamily="2" charset="2"/>
              <a:buChar char="Ø"/>
              <a:defRPr/>
            </a:pPr>
            <a:r>
              <a:rPr lang="en-GB" altLang="en-US" sz="2800" i="1" u="sng" dirty="0">
                <a:solidFill>
                  <a:schemeClr val="bg1"/>
                </a:solidFill>
                <a:latin typeface="Garamond" pitchFamily="18" charset="0"/>
              </a:rPr>
              <a:t>Independent Contractor [Unless otherwise agreed upon]</a:t>
            </a:r>
          </a:p>
          <a:p>
            <a:pPr marL="0" indent="363538" eaLnBrk="1" hangingPunct="1">
              <a:buFontTx/>
              <a:buNone/>
              <a:defRPr/>
            </a:pPr>
            <a:r>
              <a:rPr lang="en-GB" altLang="en-US" sz="2800" i="1" dirty="0">
                <a:solidFill>
                  <a:schemeClr val="bg1"/>
                </a:solidFill>
                <a:latin typeface="Garamond" pitchFamily="18" charset="0"/>
              </a:rPr>
              <a:t>Developer is independent contractor not employee </a:t>
            </a:r>
          </a:p>
          <a:p>
            <a:pPr eaLnBrk="1" hangingPunct="1">
              <a:buFont typeface="Wingdings" pitchFamily="2" charset="2"/>
              <a:buChar char="Ø"/>
              <a:defRPr/>
            </a:pPr>
            <a:r>
              <a:rPr lang="en-GB" altLang="en-US" sz="2800" i="1" u="sng" dirty="0">
                <a:solidFill>
                  <a:schemeClr val="bg1"/>
                </a:solidFill>
                <a:latin typeface="Garamond" pitchFamily="18" charset="0"/>
              </a:rPr>
              <a:t>Ownership</a:t>
            </a:r>
            <a:r>
              <a:rPr lang="en-GB" altLang="en-US" sz="2800" i="1" dirty="0">
                <a:solidFill>
                  <a:schemeClr val="bg1"/>
                </a:solidFill>
                <a:latin typeface="Garamond" pitchFamily="18" charset="0"/>
              </a:rPr>
              <a:t>  </a:t>
            </a:r>
          </a:p>
          <a:p>
            <a:pPr marL="0" indent="363538" eaLnBrk="1" hangingPunct="1">
              <a:buFontTx/>
              <a:buNone/>
              <a:defRPr/>
            </a:pPr>
            <a:r>
              <a:rPr lang="en-GB" altLang="en-US" sz="2800" i="1" dirty="0">
                <a:solidFill>
                  <a:schemeClr val="bg1"/>
                </a:solidFill>
                <a:latin typeface="Garamond" pitchFamily="18" charset="0"/>
              </a:rPr>
              <a:t>[unless agreed otherwise]  software + IP Rights owned by Client</a:t>
            </a:r>
          </a:p>
        </p:txBody>
      </p:sp>
    </p:spTree>
  </p:cSld>
  <p:clrMapOvr>
    <a:masterClrMapping/>
  </p:clrMapOvr>
  <p:transition spd="slow">
    <p:checker/>
    <p:sndAc>
      <p:stSnd>
        <p:snd r:embed="rId2" name="bomb.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defRPr/>
            </a:pPr>
            <a:r>
              <a:rPr lang="en-GB" altLang="en-US" sz="4000" i="1" dirty="0">
                <a:solidFill>
                  <a:schemeClr val="accent5"/>
                </a:solidFill>
                <a:latin typeface="Garamond" panose="02020404030301010803" pitchFamily="18" charset="0"/>
              </a:rPr>
              <a:t>Provisions in Contracts For Development of Customized Software [</a:t>
            </a:r>
            <a:r>
              <a:rPr lang="en-GB" altLang="en-US" sz="4000" i="1" dirty="0" err="1">
                <a:solidFill>
                  <a:schemeClr val="accent5"/>
                </a:solidFill>
                <a:latin typeface="Garamond" panose="02020404030301010803" pitchFamily="18" charset="0"/>
              </a:rPr>
              <a:t>Cont</a:t>
            </a:r>
            <a:r>
              <a:rPr lang="en-GB" altLang="en-US" sz="4000" i="1" dirty="0">
                <a:solidFill>
                  <a:schemeClr val="accent5"/>
                </a:solidFill>
                <a:latin typeface="Garamond" panose="02020404030301010803" pitchFamily="18" charset="0"/>
              </a:rPr>
              <a:t>]</a:t>
            </a:r>
          </a:p>
        </p:txBody>
      </p:sp>
      <p:sp>
        <p:nvSpPr>
          <p:cNvPr id="3" name="Content Placeholder 2"/>
          <p:cNvSpPr>
            <a:spLocks noGrp="1"/>
          </p:cNvSpPr>
          <p:nvPr>
            <p:ph idx="1"/>
          </p:nvPr>
        </p:nvSpPr>
        <p:spPr>
          <a:xfrm>
            <a:off x="323850" y="1341438"/>
            <a:ext cx="8496300" cy="5183187"/>
          </a:xfrm>
        </p:spPr>
        <p:txBody>
          <a:bodyPr/>
          <a:lstStyle/>
          <a:p>
            <a:pPr marL="0" indent="0">
              <a:buFontTx/>
              <a:buNone/>
              <a:defRPr/>
            </a:pPr>
            <a:endParaRPr lang="en-GB" sz="2000" i="1" dirty="0">
              <a:solidFill>
                <a:schemeClr val="bg1"/>
              </a:solidFill>
              <a:latin typeface="Garamond" panose="02020404030301010803" pitchFamily="18" charset="0"/>
            </a:endParaRPr>
          </a:p>
          <a:p>
            <a:pPr marL="0" indent="0">
              <a:buFontTx/>
              <a:buNone/>
              <a:defRPr/>
            </a:pPr>
            <a:r>
              <a:rPr lang="en-GB" sz="2000" i="1" dirty="0">
                <a:solidFill>
                  <a:schemeClr val="bg1"/>
                </a:solidFill>
                <a:latin typeface="Garamond" panose="02020404030301010803" pitchFamily="18" charset="0"/>
              </a:rPr>
              <a:t> </a:t>
            </a:r>
            <a:r>
              <a:rPr lang="en-GB" sz="2400" i="1" u="sng" dirty="0">
                <a:solidFill>
                  <a:schemeClr val="bg1"/>
                </a:solidFill>
                <a:latin typeface="Garamond" panose="02020404030301010803" pitchFamily="18" charset="0"/>
              </a:rPr>
              <a:t>Acceptance testing</a:t>
            </a:r>
          </a:p>
          <a:p>
            <a:pPr marL="0" indent="0">
              <a:buFontTx/>
              <a:buNone/>
              <a:defRPr/>
            </a:pPr>
            <a:r>
              <a:rPr lang="en-GB" sz="2400" i="1" dirty="0">
                <a:solidFill>
                  <a:schemeClr val="bg1"/>
                </a:solidFill>
                <a:latin typeface="Garamond" panose="02020404030301010803" pitchFamily="18" charset="0"/>
              </a:rPr>
              <a:t> Designed to observe software in typical extremes under which it will be expected to operate. Software must perform well in these tests to be accepted for use.</a:t>
            </a:r>
          </a:p>
          <a:p>
            <a:pPr marL="0" indent="0">
              <a:buFontTx/>
              <a:buNone/>
              <a:defRPr/>
            </a:pPr>
            <a:r>
              <a:rPr lang="en-GB" sz="2400" i="1" dirty="0">
                <a:solidFill>
                  <a:schemeClr val="bg1"/>
                </a:solidFill>
                <a:latin typeface="Garamond" panose="02020404030301010803" pitchFamily="18" charset="0"/>
              </a:rPr>
              <a:t> </a:t>
            </a:r>
          </a:p>
          <a:p>
            <a:pPr>
              <a:buFont typeface="Wingdings" panose="05000000000000000000" pitchFamily="2" charset="2"/>
              <a:buChar char="Ø"/>
              <a:defRPr/>
            </a:pPr>
            <a:r>
              <a:rPr lang="en-GB" sz="2400" i="1" u="sng" dirty="0">
                <a:solidFill>
                  <a:schemeClr val="bg1"/>
                </a:solidFill>
                <a:latin typeface="Garamond" panose="02020404030301010803" pitchFamily="18" charset="0"/>
              </a:rPr>
              <a:t>Payment terms</a:t>
            </a:r>
          </a:p>
          <a:p>
            <a:pPr marL="0" indent="0">
              <a:buFontTx/>
              <a:buNone/>
              <a:defRPr/>
            </a:pPr>
            <a:r>
              <a:rPr lang="en-GB" sz="2400" i="1" dirty="0">
                <a:solidFill>
                  <a:schemeClr val="bg1"/>
                </a:solidFill>
                <a:latin typeface="Garamond" panose="02020404030301010803" pitchFamily="18" charset="0"/>
              </a:rPr>
              <a:t> Ensure fair and acceptable terms in the circumstances. In many cases, this will mean instalment payments linked to agreed milestones in the development process or time spent.</a:t>
            </a:r>
          </a:p>
          <a:p>
            <a:pPr>
              <a:buFont typeface="Wingdings" panose="05000000000000000000" pitchFamily="2" charset="2"/>
              <a:buChar char="Ø"/>
              <a:defRPr/>
            </a:pPr>
            <a:endParaRPr lang="en-GB" sz="2400" i="1" dirty="0">
              <a:solidFill>
                <a:schemeClr val="bg1"/>
              </a:solidFill>
              <a:latin typeface="Garamond" panose="02020404030301010803" pitchFamily="18" charset="0"/>
            </a:endParaRPr>
          </a:p>
          <a:p>
            <a:pPr>
              <a:buFont typeface="Wingdings" panose="05000000000000000000" pitchFamily="2" charset="2"/>
              <a:buChar char="Ø"/>
              <a:defRPr/>
            </a:pPr>
            <a:r>
              <a:rPr lang="en-GB" sz="2400" i="1" u="sng" dirty="0">
                <a:solidFill>
                  <a:schemeClr val="bg1"/>
                </a:solidFill>
                <a:latin typeface="Garamond" panose="02020404030301010803" pitchFamily="18" charset="0"/>
              </a:rPr>
              <a:t>Warranties</a:t>
            </a:r>
          </a:p>
          <a:p>
            <a:pPr marL="0" indent="0">
              <a:buFontTx/>
              <a:buNone/>
              <a:defRPr/>
            </a:pPr>
            <a:r>
              <a:rPr lang="en-GB" sz="2400" i="1" dirty="0">
                <a:solidFill>
                  <a:schemeClr val="bg1"/>
                </a:solidFill>
                <a:latin typeface="Garamond" panose="02020404030301010803" pitchFamily="18" charset="0"/>
              </a:rPr>
              <a:t> Developer’s responsibility for correcting problems that may arise after delivery.</a:t>
            </a:r>
          </a:p>
          <a:p>
            <a:pPr marL="0" indent="0">
              <a:buFontTx/>
              <a:buNone/>
              <a:defRPr/>
            </a:pPr>
            <a:r>
              <a:rPr lang="en-GB" sz="2800" i="1" dirty="0">
                <a:solidFill>
                  <a:schemeClr val="bg1"/>
                </a:solidFill>
                <a:latin typeface="Garamond" panose="02020404030301010803" pitchFamily="18" charset="0"/>
              </a:rPr>
              <a:t> </a:t>
            </a:r>
          </a:p>
          <a:p>
            <a:pPr marL="0" indent="0">
              <a:buFontTx/>
              <a:buNone/>
              <a:defRPr/>
            </a:pPr>
            <a:endParaRPr lang="en-GB" sz="2400" i="1" dirty="0">
              <a:solidFill>
                <a:schemeClr val="bg1"/>
              </a:solidFill>
              <a:latin typeface="Garamond" panose="02020404030301010803" pitchFamily="18" charset="0"/>
            </a:endParaRPr>
          </a:p>
        </p:txBody>
      </p:sp>
    </p:spTree>
  </p:cSld>
  <p:clrMapOvr>
    <a:masterClrMapping/>
  </p:clrMapOvr>
  <p:transition spd="slow">
    <p:checker/>
    <p:sndAc>
      <p:stSnd>
        <p:snd r:embed="rId2" name="bomb.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defRPr/>
            </a:pPr>
            <a:r>
              <a:rPr lang="en-GB" altLang="en-US" sz="3600" i="1" dirty="0">
                <a:solidFill>
                  <a:schemeClr val="accent5"/>
                </a:solidFill>
                <a:latin typeface="Garamond" panose="02020404030301010803" pitchFamily="18" charset="0"/>
              </a:rPr>
              <a:t>Provisions in Contracts For Development of Customized Software </a:t>
            </a:r>
            <a:r>
              <a:rPr lang="en-GB" sz="3600" i="1" dirty="0">
                <a:solidFill>
                  <a:schemeClr val="accent5"/>
                </a:solidFill>
                <a:latin typeface="Garamond" panose="02020404030301010803" pitchFamily="18" charset="0"/>
              </a:rPr>
              <a:t>[</a:t>
            </a:r>
            <a:r>
              <a:rPr lang="en-GB" sz="3600" i="1" dirty="0" err="1">
                <a:solidFill>
                  <a:schemeClr val="accent5"/>
                </a:solidFill>
                <a:latin typeface="Garamond" panose="02020404030301010803" pitchFamily="18" charset="0"/>
              </a:rPr>
              <a:t>Cont</a:t>
            </a:r>
            <a:r>
              <a:rPr lang="en-GB" sz="3600" i="1" dirty="0">
                <a:solidFill>
                  <a:schemeClr val="accent5"/>
                </a:solidFill>
                <a:latin typeface="Garamond" panose="02020404030301010803" pitchFamily="18" charset="0"/>
              </a:rPr>
              <a:t>]</a:t>
            </a:r>
            <a:endParaRPr lang="en-GB" altLang="en-US" sz="3600" i="1" dirty="0">
              <a:solidFill>
                <a:schemeClr val="accent5"/>
              </a:solidFill>
              <a:latin typeface="Garamond" pitchFamily="18" charset="0"/>
            </a:endParaRPr>
          </a:p>
        </p:txBody>
      </p:sp>
      <p:sp>
        <p:nvSpPr>
          <p:cNvPr id="3" name="Content Placeholder 2"/>
          <p:cNvSpPr>
            <a:spLocks noGrp="1"/>
          </p:cNvSpPr>
          <p:nvPr>
            <p:ph idx="1"/>
          </p:nvPr>
        </p:nvSpPr>
        <p:spPr>
          <a:xfrm>
            <a:off x="457200" y="1600200"/>
            <a:ext cx="8229600" cy="4708525"/>
          </a:xfrm>
        </p:spPr>
        <p:txBody>
          <a:bodyPr/>
          <a:lstStyle/>
          <a:p>
            <a:pPr>
              <a:buFont typeface="Wingdings" panose="05000000000000000000" pitchFamily="2" charset="2"/>
              <a:buChar char="Ø"/>
              <a:defRPr/>
            </a:pPr>
            <a:r>
              <a:rPr lang="en-GB" sz="2800" i="1" dirty="0">
                <a:solidFill>
                  <a:schemeClr val="bg1"/>
                </a:solidFill>
                <a:latin typeface="Garamond" panose="02020404030301010803" pitchFamily="18" charset="0"/>
              </a:rPr>
              <a:t> </a:t>
            </a:r>
            <a:r>
              <a:rPr lang="en-GB" sz="2800" i="1" u="sng" dirty="0">
                <a:solidFill>
                  <a:schemeClr val="bg1"/>
                </a:solidFill>
                <a:latin typeface="Garamond" panose="02020404030301010803" pitchFamily="18" charset="0"/>
              </a:rPr>
              <a:t>Delivery </a:t>
            </a:r>
          </a:p>
          <a:p>
            <a:pPr marL="0" indent="0">
              <a:buFontTx/>
              <a:buNone/>
              <a:defRPr/>
            </a:pPr>
            <a:r>
              <a:rPr lang="en-GB" sz="2800" i="1" dirty="0">
                <a:solidFill>
                  <a:schemeClr val="bg1"/>
                </a:solidFill>
                <a:latin typeface="Garamond" panose="02020404030301010803" pitchFamily="18" charset="0"/>
              </a:rPr>
              <a:t> Contract must specify form of  providing software [</a:t>
            </a:r>
            <a:r>
              <a:rPr lang="en-GB" sz="2800" i="1" dirty="0" err="1">
                <a:solidFill>
                  <a:schemeClr val="bg1"/>
                </a:solidFill>
                <a:latin typeface="Garamond" panose="02020404030301010803" pitchFamily="18" charset="0"/>
              </a:rPr>
              <a:t>E,g</a:t>
            </a:r>
            <a:r>
              <a:rPr lang="en-GB" sz="2800" i="1" dirty="0">
                <a:solidFill>
                  <a:schemeClr val="bg1"/>
                </a:solidFill>
                <a:latin typeface="Garamond" panose="02020404030301010803" pitchFamily="18" charset="0"/>
              </a:rPr>
              <a:t> disc/ other storage device.].</a:t>
            </a:r>
          </a:p>
          <a:p>
            <a:pPr marL="0" indent="0">
              <a:buFontTx/>
              <a:buNone/>
              <a:defRPr/>
            </a:pPr>
            <a:endParaRPr lang="en-GB" sz="2800" i="1" dirty="0">
              <a:solidFill>
                <a:schemeClr val="bg1"/>
              </a:solidFill>
              <a:latin typeface="Garamond" panose="02020404030301010803" pitchFamily="18" charset="0"/>
            </a:endParaRPr>
          </a:p>
          <a:p>
            <a:pPr>
              <a:buFont typeface="Wingdings" panose="05000000000000000000" pitchFamily="2" charset="2"/>
              <a:buChar char="Ø"/>
              <a:defRPr/>
            </a:pPr>
            <a:r>
              <a:rPr lang="en-GB" sz="2800" i="1" dirty="0">
                <a:solidFill>
                  <a:schemeClr val="bg1"/>
                </a:solidFill>
                <a:latin typeface="Garamond" panose="02020404030301010803" pitchFamily="18" charset="0"/>
              </a:rPr>
              <a:t> </a:t>
            </a:r>
            <a:r>
              <a:rPr lang="en-GB" sz="2800" i="1" u="sng" dirty="0">
                <a:solidFill>
                  <a:schemeClr val="bg1"/>
                </a:solidFill>
                <a:latin typeface="Garamond" panose="02020404030301010803" pitchFamily="18" charset="0"/>
              </a:rPr>
              <a:t>Software maintenance</a:t>
            </a:r>
          </a:p>
          <a:p>
            <a:pPr marL="0" indent="0">
              <a:buFontTx/>
              <a:buNone/>
              <a:defRPr/>
            </a:pPr>
            <a:r>
              <a:rPr lang="en-GB" sz="2800" i="1" dirty="0">
                <a:solidFill>
                  <a:schemeClr val="bg1"/>
                </a:solidFill>
                <a:latin typeface="Garamond" panose="02020404030301010803" pitchFamily="18" charset="0"/>
              </a:rPr>
              <a:t>     Periodic maintenance? Payment for maintenance? 	</a:t>
            </a:r>
          </a:p>
          <a:p>
            <a:pPr>
              <a:buFont typeface="Wingdings" panose="05000000000000000000" pitchFamily="2" charset="2"/>
              <a:buChar char="Ø"/>
              <a:defRPr/>
            </a:pPr>
            <a:endParaRPr lang="en-GB" sz="2800" i="1" u="sng" dirty="0">
              <a:solidFill>
                <a:schemeClr val="bg1"/>
              </a:solidFill>
              <a:latin typeface="Garamond" panose="02020404030301010803" pitchFamily="18" charset="0"/>
            </a:endParaRPr>
          </a:p>
          <a:p>
            <a:pPr>
              <a:buFont typeface="Wingdings" panose="05000000000000000000" pitchFamily="2" charset="2"/>
              <a:buChar char="Ø"/>
              <a:defRPr/>
            </a:pPr>
            <a:r>
              <a:rPr lang="en-GB" sz="2800" i="1" u="sng" dirty="0">
                <a:solidFill>
                  <a:schemeClr val="bg1"/>
                </a:solidFill>
                <a:latin typeface="Garamond" panose="02020404030301010803" pitchFamily="18" charset="0"/>
              </a:rPr>
              <a:t>Sanctions for Breach of  Contract Provisions  </a:t>
            </a:r>
          </a:p>
          <a:p>
            <a:pPr marL="0" indent="0">
              <a:buFontTx/>
              <a:buNone/>
              <a:defRPr/>
            </a:pPr>
            <a:endParaRPr lang="en-GB" sz="4400" i="1" dirty="0">
              <a:solidFill>
                <a:schemeClr val="bg1"/>
              </a:solidFill>
              <a:latin typeface="Garamond" panose="02020404030301010803" pitchFamily="18" charset="0"/>
            </a:endParaRPr>
          </a:p>
          <a:p>
            <a:pPr>
              <a:defRPr/>
            </a:pPr>
            <a:endParaRPr lang="en-GB" sz="3600" dirty="0"/>
          </a:p>
        </p:txBody>
      </p:sp>
    </p:spTree>
  </p:cSld>
  <p:clrMapOvr>
    <a:masterClrMapping/>
  </p:clrMapOvr>
  <p:transition spd="slow">
    <p:checker/>
    <p:sndAc>
      <p:stSnd>
        <p:snd r:embed="rId2" name="bomb.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br>
              <a:rPr lang="en-GB" altLang="en-US" i="1">
                <a:solidFill>
                  <a:schemeClr val="bg1"/>
                </a:solidFill>
                <a:latin typeface="Garamond" pitchFamily="18" charset="0"/>
              </a:rPr>
            </a:br>
            <a:r>
              <a:rPr lang="en-GB" altLang="en-US" sz="3600" i="1">
                <a:solidFill>
                  <a:srgbClr val="DAEDEF"/>
                </a:solidFill>
                <a:latin typeface="Garamond" pitchFamily="18" charset="0"/>
              </a:rPr>
              <a:t>Software Acquisition Options  </a:t>
            </a:r>
            <a:br>
              <a:rPr lang="en-GB" altLang="en-US" sz="3600" i="1">
                <a:solidFill>
                  <a:srgbClr val="DAEDEF"/>
                </a:solidFill>
                <a:latin typeface="Garamond" pitchFamily="18" charset="0"/>
              </a:rPr>
            </a:br>
            <a:r>
              <a:rPr lang="en-GB" altLang="en-US" sz="3600" i="1">
                <a:solidFill>
                  <a:srgbClr val="DAEDEF"/>
                </a:solidFill>
                <a:latin typeface="Garamond" pitchFamily="18" charset="0"/>
              </a:rPr>
              <a:t>Option 3 : The Hybrid Solution</a:t>
            </a:r>
            <a:br>
              <a:rPr lang="en-GB" altLang="en-US" i="1">
                <a:solidFill>
                  <a:schemeClr val="bg1"/>
                </a:solidFill>
                <a:latin typeface="Garamond" pitchFamily="18" charset="0"/>
              </a:rPr>
            </a:br>
            <a:endParaRPr lang="en-GB" altLang="en-US"/>
          </a:p>
        </p:txBody>
      </p:sp>
      <p:sp>
        <p:nvSpPr>
          <p:cNvPr id="3" name="Content Placeholder 2"/>
          <p:cNvSpPr>
            <a:spLocks noGrp="1"/>
          </p:cNvSpPr>
          <p:nvPr>
            <p:ph idx="1"/>
          </p:nvPr>
        </p:nvSpPr>
        <p:spPr/>
        <p:txBody>
          <a:bodyPr/>
          <a:lstStyle/>
          <a:p>
            <a:pPr>
              <a:defRPr/>
            </a:pPr>
            <a:endParaRPr lang="en-GB" i="1" dirty="0">
              <a:solidFill>
                <a:schemeClr val="bg1"/>
              </a:solidFill>
              <a:latin typeface="Garamond" panose="02020404030301010803" pitchFamily="18" charset="0"/>
            </a:endParaRPr>
          </a:p>
          <a:p>
            <a:pPr marL="0" indent="0">
              <a:buFontTx/>
              <a:buNone/>
              <a:defRPr/>
            </a:pPr>
            <a:r>
              <a:rPr lang="en-GB" sz="4400" i="1" dirty="0">
                <a:solidFill>
                  <a:schemeClr val="bg1"/>
                </a:solidFill>
                <a:latin typeface="Garamond" panose="02020404030301010803" pitchFamily="18" charset="0"/>
              </a:rPr>
              <a:t>Off-the-shelf package that fits [e.g.] 80% of your requirements, then have it customised to fit the other 20%. </a:t>
            </a:r>
          </a:p>
          <a:p>
            <a:pPr marL="0" indent="0">
              <a:buFontTx/>
              <a:buNone/>
              <a:defRPr/>
            </a:pPr>
            <a:r>
              <a:rPr lang="en-GB" sz="4400" i="1" dirty="0">
                <a:solidFill>
                  <a:schemeClr val="bg1"/>
                </a:solidFill>
                <a:latin typeface="Garamond" panose="02020404030301010803" pitchFamily="18" charset="0"/>
              </a:rPr>
              <a:t> </a:t>
            </a:r>
          </a:p>
          <a:p>
            <a:pPr>
              <a:defRPr/>
            </a:pPr>
            <a:endParaRPr lang="en-GB" dirty="0"/>
          </a:p>
        </p:txBody>
      </p:sp>
    </p:spTree>
  </p:cSld>
  <p:clrMapOvr>
    <a:masterClrMapping/>
  </p:clrMapOvr>
  <p:transition spd="slow">
    <p:checker/>
    <p:sndAc>
      <p:stSnd>
        <p:snd r:embed="rId2" name="bomb.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altLang="en-US" sz="4000" i="1" dirty="0">
                <a:solidFill>
                  <a:srgbClr val="DAEDEF"/>
                </a:solidFill>
                <a:latin typeface="Garamond" pitchFamily="18" charset="0"/>
              </a:rPr>
              <a:t>Software Acquisition Options  </a:t>
            </a:r>
            <a:br>
              <a:rPr lang="en-GB" altLang="en-US" sz="4000" i="1" dirty="0">
                <a:solidFill>
                  <a:srgbClr val="DAEDEF"/>
                </a:solidFill>
                <a:latin typeface="Garamond" pitchFamily="18" charset="0"/>
              </a:rPr>
            </a:br>
            <a:r>
              <a:rPr lang="en-GB" altLang="en-US" sz="4000" i="1" dirty="0">
                <a:solidFill>
                  <a:srgbClr val="DAEDEF"/>
                </a:solidFill>
                <a:latin typeface="Garamond" pitchFamily="18" charset="0"/>
              </a:rPr>
              <a:t>Option 4 : </a:t>
            </a:r>
            <a:r>
              <a:rPr lang="en-GB" sz="4000" i="1" dirty="0">
                <a:solidFill>
                  <a:schemeClr val="accent5"/>
                </a:solidFill>
                <a:latin typeface="Garamond" panose="02020404030301010803" pitchFamily="18" charset="0"/>
              </a:rPr>
              <a:t>Open Source Software</a:t>
            </a:r>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sz="2800" i="1" dirty="0">
                <a:solidFill>
                  <a:schemeClr val="bg1"/>
                </a:solidFill>
                <a:latin typeface="Garamond" panose="02020404030301010803" pitchFamily="18" charset="0"/>
              </a:rPr>
              <a:t>The concept of free software began in 1984 with Richard Stallman, a Massachusetts Institute of Technology (MIT) researcher. Stallman was concerned that computing would be dominated by a few powerful people. </a:t>
            </a:r>
          </a:p>
          <a:p>
            <a:pPr marL="0" indent="0">
              <a:buFontTx/>
              <a:buNone/>
              <a:defRPr/>
            </a:pPr>
            <a:r>
              <a:rPr lang="en-GB" sz="2800" i="1" dirty="0">
                <a:solidFill>
                  <a:schemeClr val="bg1"/>
                </a:solidFill>
                <a:latin typeface="Garamond" panose="02020404030301010803" pitchFamily="18" charset="0"/>
              </a:rPr>
              <a:t> </a:t>
            </a:r>
          </a:p>
          <a:p>
            <a:pPr>
              <a:buFont typeface="Wingdings" panose="05000000000000000000" pitchFamily="2" charset="2"/>
              <a:buChar char="Ø"/>
              <a:defRPr/>
            </a:pPr>
            <a:r>
              <a:rPr lang="en-GB" sz="2800" i="1" dirty="0">
                <a:solidFill>
                  <a:schemeClr val="bg1"/>
                </a:solidFill>
                <a:latin typeface="Garamond" panose="02020404030301010803" pitchFamily="18" charset="0"/>
              </a:rPr>
              <a:t>A program is “free” if you can run the program for any purpose; you have the freedom to modify the program (requiring access to the source code); you have the freedom to redistribute copies with</a:t>
            </a:r>
          </a:p>
          <a:p>
            <a:pPr marL="363538" indent="-363538">
              <a:buFontTx/>
              <a:buNone/>
              <a:defRPr/>
            </a:pPr>
            <a:r>
              <a:rPr lang="en-GB" sz="2800" i="1" dirty="0">
                <a:solidFill>
                  <a:schemeClr val="bg1"/>
                </a:solidFill>
                <a:latin typeface="Garamond" panose="02020404030301010803" pitchFamily="18" charset="0"/>
              </a:rPr>
              <a:t>    or without a fee; and you have the freedom to distribute modified    versions of the program</a:t>
            </a:r>
          </a:p>
        </p:txBody>
      </p:sp>
    </p:spTree>
  </p:cSld>
  <p:clrMapOvr>
    <a:masterClrMapping/>
  </p:clrMapOvr>
  <p:transition spd="slow">
    <p:checker/>
    <p:sndAc>
      <p:stSnd>
        <p:snd r:embed="rId2" name="bomb.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altLang="en-US" i="1" dirty="0">
                <a:solidFill>
                  <a:srgbClr val="DAEDEF"/>
                </a:solidFill>
                <a:latin typeface="Garamond" pitchFamily="18" charset="0"/>
              </a:rPr>
              <a:t>Software Acquisition Options  </a:t>
            </a:r>
            <a:br>
              <a:rPr lang="en-GB" altLang="en-US" i="1" dirty="0">
                <a:solidFill>
                  <a:srgbClr val="DAEDEF"/>
                </a:solidFill>
                <a:latin typeface="Garamond" pitchFamily="18" charset="0"/>
              </a:rPr>
            </a:br>
            <a:r>
              <a:rPr lang="en-GB" altLang="en-US" i="1" dirty="0">
                <a:solidFill>
                  <a:srgbClr val="DAEDEF"/>
                </a:solidFill>
                <a:latin typeface="Garamond" pitchFamily="18" charset="0"/>
              </a:rPr>
              <a:t>Option 4 : </a:t>
            </a:r>
            <a:r>
              <a:rPr lang="en-GB" i="1" dirty="0">
                <a:solidFill>
                  <a:schemeClr val="accent5"/>
                </a:solidFill>
                <a:latin typeface="Garamond" panose="02020404030301010803" pitchFamily="18" charset="0"/>
              </a:rPr>
              <a:t>Open Source Software [</a:t>
            </a:r>
            <a:r>
              <a:rPr lang="en-GB" i="1" dirty="0" err="1">
                <a:solidFill>
                  <a:schemeClr val="accent5"/>
                </a:solidFill>
                <a:latin typeface="Garamond" panose="02020404030301010803" pitchFamily="18" charset="0"/>
              </a:rPr>
              <a:t>Cont</a:t>
            </a:r>
            <a:r>
              <a:rPr lang="en-GB" i="1" dirty="0">
                <a:solidFill>
                  <a:schemeClr val="accent5"/>
                </a:solidFill>
                <a:latin typeface="Garamond" panose="02020404030301010803" pitchFamily="18" charset="0"/>
              </a:rPr>
              <a:t>]</a:t>
            </a:r>
          </a:p>
        </p:txBody>
      </p:sp>
      <p:sp>
        <p:nvSpPr>
          <p:cNvPr id="26627" name="Content Placeholder 2"/>
          <p:cNvSpPr>
            <a:spLocks noGrp="1"/>
          </p:cNvSpPr>
          <p:nvPr>
            <p:ph idx="1"/>
          </p:nvPr>
        </p:nvSpPr>
        <p:spPr/>
        <p:txBody>
          <a:bodyPr/>
          <a:lstStyle/>
          <a:p>
            <a:pPr>
              <a:buFont typeface="Wingdings" pitchFamily="2" charset="2"/>
              <a:buChar char="Ø"/>
            </a:pPr>
            <a:r>
              <a:rPr lang="en-GB" altLang="en-US" sz="2800" i="1">
                <a:solidFill>
                  <a:schemeClr val="bg1"/>
                </a:solidFill>
                <a:latin typeface="Garamond" pitchFamily="18" charset="0"/>
              </a:rPr>
              <a:t>Free Redistribution</a:t>
            </a:r>
          </a:p>
          <a:p>
            <a:pPr>
              <a:buFont typeface="Wingdings" pitchFamily="2" charset="2"/>
              <a:buChar char="Ø"/>
            </a:pPr>
            <a:r>
              <a:rPr lang="en-GB" altLang="en-US" sz="2800" i="1">
                <a:solidFill>
                  <a:schemeClr val="bg1"/>
                </a:solidFill>
                <a:latin typeface="Garamond" pitchFamily="18" charset="0"/>
              </a:rPr>
              <a:t>Must include source code  and allow distribution</a:t>
            </a:r>
          </a:p>
          <a:p>
            <a:pPr>
              <a:buFont typeface="Wingdings" pitchFamily="2" charset="2"/>
              <a:buChar char="Ø"/>
            </a:pPr>
            <a:r>
              <a:rPr lang="en-GB" altLang="en-US" sz="2800" i="1">
                <a:solidFill>
                  <a:schemeClr val="bg1"/>
                </a:solidFill>
                <a:latin typeface="Garamond" pitchFamily="18" charset="0"/>
              </a:rPr>
              <a:t>Derived Works - The license must allow modifications and derived works</a:t>
            </a:r>
          </a:p>
          <a:p>
            <a:pPr>
              <a:buFont typeface="Wingdings" pitchFamily="2" charset="2"/>
              <a:buChar char="Ø"/>
            </a:pPr>
            <a:r>
              <a:rPr lang="en-GB" altLang="en-US" sz="2800" i="1">
                <a:solidFill>
                  <a:schemeClr val="bg1"/>
                </a:solidFill>
                <a:latin typeface="Garamond" pitchFamily="18" charset="0"/>
              </a:rPr>
              <a:t>No Discrimination Against Persons or Groups.</a:t>
            </a:r>
          </a:p>
          <a:p>
            <a:pPr>
              <a:buFont typeface="Wingdings" pitchFamily="2" charset="2"/>
              <a:buChar char="Ø"/>
            </a:pPr>
            <a:r>
              <a:rPr lang="en-GB" altLang="en-US" sz="2800" i="1">
                <a:solidFill>
                  <a:schemeClr val="bg1"/>
                </a:solidFill>
                <a:latin typeface="Garamond" pitchFamily="18" charset="0"/>
              </a:rPr>
              <a:t>No Discrimination Against Fields of endeavor. E.g. Restricting use in a business, or for genetic research.</a:t>
            </a:r>
          </a:p>
          <a:p>
            <a:pPr>
              <a:buFont typeface="Wingdings" pitchFamily="2" charset="2"/>
              <a:buChar char="Ø"/>
            </a:pPr>
            <a:r>
              <a:rPr lang="en-GB" altLang="en-US" sz="2800" i="1">
                <a:solidFill>
                  <a:schemeClr val="bg1"/>
                </a:solidFill>
                <a:latin typeface="Garamond" pitchFamily="18" charset="0"/>
              </a:rPr>
              <a:t>License Must Be Technology Neutral. Licence not predicated on any individual technology or style of interface.”</a:t>
            </a:r>
          </a:p>
        </p:txBody>
      </p:sp>
    </p:spTree>
  </p:cSld>
  <p:clrMapOvr>
    <a:masterClrMapping/>
  </p:clrMapOvr>
  <p:transition spd="slow">
    <p:checker/>
    <p:sndAc>
      <p:stSnd>
        <p:snd r:embed="rId2" name="bomb.wav"/>
      </p:stSnd>
    </p:sndAc>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i="1" dirty="0">
                <a:solidFill>
                  <a:schemeClr val="accent5"/>
                </a:solidFill>
                <a:latin typeface="Garamond" panose="02020404030301010803" pitchFamily="18" charset="0"/>
              </a:rPr>
              <a:t>3 Types Of I.T. Contract:  Type II – Hardware </a:t>
            </a:r>
            <a:endParaRPr lang="en-GB" dirty="0"/>
          </a:p>
        </p:txBody>
      </p:sp>
      <p:sp>
        <p:nvSpPr>
          <p:cNvPr id="3" name="Content Placeholder 2"/>
          <p:cNvSpPr>
            <a:spLocks noGrp="1"/>
          </p:cNvSpPr>
          <p:nvPr>
            <p:ph idx="1"/>
          </p:nvPr>
        </p:nvSpPr>
        <p:spPr/>
        <p:txBody>
          <a:bodyPr/>
          <a:lstStyle/>
          <a:p>
            <a:pPr>
              <a:defRPr/>
            </a:pPr>
            <a:endParaRPr lang="en-GB" dirty="0"/>
          </a:p>
          <a:p>
            <a:pPr>
              <a:defRPr/>
            </a:pPr>
            <a:endParaRPr lang="en-GB" dirty="0"/>
          </a:p>
          <a:p>
            <a:pPr>
              <a:defRPr/>
            </a:pPr>
            <a:endParaRPr lang="en-GB" dirty="0"/>
          </a:p>
          <a:p>
            <a:pPr marL="0" indent="0" algn="ctr">
              <a:buFontTx/>
              <a:buNone/>
              <a:defRPr/>
            </a:pPr>
            <a:r>
              <a:rPr lang="en-GB" sz="9600" i="1" dirty="0">
                <a:solidFill>
                  <a:schemeClr val="bg1"/>
                </a:solidFill>
                <a:latin typeface="Garamond" panose="02020404030301010803" pitchFamily="18" charset="0"/>
              </a:rPr>
              <a:t>Hardware</a:t>
            </a:r>
            <a:r>
              <a:rPr lang="en-GB" sz="9600" dirty="0"/>
              <a:t> </a:t>
            </a:r>
          </a:p>
        </p:txBody>
      </p:sp>
    </p:spTree>
  </p:cSld>
  <p:clrMapOvr>
    <a:masterClrMapping/>
  </p:clrMapOvr>
  <p:transition spd="slow">
    <p:checker/>
    <p:sndAc>
      <p:stSnd>
        <p:snd r:embed="rId2" name="bomb.wav"/>
      </p:stSnd>
    </p:sndAc>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4800" i="1" dirty="0">
                <a:solidFill>
                  <a:schemeClr val="accent5"/>
                </a:solidFill>
                <a:latin typeface="Garamond" panose="02020404030301010803" pitchFamily="18" charset="0"/>
              </a:rPr>
              <a:t>Provisions in Hardware Contracts</a:t>
            </a:r>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sz="2800" i="1" dirty="0">
                <a:solidFill>
                  <a:schemeClr val="bg1"/>
                </a:solidFill>
                <a:latin typeface="Garamond" panose="02020404030301010803" pitchFamily="18" charset="0"/>
              </a:rPr>
              <a:t>Price, Delivery, Conformity with Description </a:t>
            </a:r>
          </a:p>
          <a:p>
            <a:pPr>
              <a:buFont typeface="Wingdings" panose="05000000000000000000" pitchFamily="2" charset="2"/>
              <a:buChar char="Ø"/>
              <a:defRPr/>
            </a:pPr>
            <a:r>
              <a:rPr lang="en-GB" sz="2800" i="1" dirty="0">
                <a:solidFill>
                  <a:schemeClr val="bg1"/>
                </a:solidFill>
                <a:latin typeface="Garamond" panose="02020404030301010803" pitchFamily="18" charset="0"/>
              </a:rPr>
              <a:t>Installation and On Site Repair</a:t>
            </a:r>
          </a:p>
          <a:p>
            <a:pPr>
              <a:buFont typeface="Wingdings" panose="05000000000000000000" pitchFamily="2" charset="2"/>
              <a:buChar char="Ø"/>
              <a:defRPr/>
            </a:pPr>
            <a:r>
              <a:rPr lang="en-GB" sz="2800" i="1" dirty="0">
                <a:solidFill>
                  <a:schemeClr val="bg1"/>
                </a:solidFill>
                <a:latin typeface="Garamond" panose="02020404030301010803" pitchFamily="18" charset="0"/>
              </a:rPr>
              <a:t>Warranties, Support and Maintenance</a:t>
            </a:r>
          </a:p>
          <a:p>
            <a:pPr marL="0" indent="0">
              <a:buFontTx/>
              <a:buNone/>
              <a:defRPr/>
            </a:pPr>
            <a:r>
              <a:rPr lang="en-GB" sz="2800" i="1" u="sng" dirty="0">
                <a:solidFill>
                  <a:srgbClr val="FFFFFF"/>
                </a:solidFill>
                <a:latin typeface="Garamond" panose="02020404030301010803" pitchFamily="18" charset="0"/>
              </a:rPr>
              <a:t>For Hardware Maintenance Agreement: </a:t>
            </a:r>
          </a:p>
          <a:p>
            <a:pPr marL="0" indent="0">
              <a:buFontTx/>
              <a:buNone/>
              <a:defRPr/>
            </a:pPr>
            <a:r>
              <a:rPr lang="en-GB" sz="2800" i="1" dirty="0">
                <a:solidFill>
                  <a:srgbClr val="FFFFFF"/>
                </a:solidFill>
                <a:latin typeface="Garamond" panose="02020404030301010803" pitchFamily="18" charset="0"/>
              </a:rPr>
              <a:t>The Client shall give full access to the location and equipment to enable the Contractor provide maintenance services &amp; the Client shall make available such information, facilities and services as are reasonable for the performance of the obligations under this Agreement. </a:t>
            </a:r>
          </a:p>
        </p:txBody>
      </p:sp>
    </p:spTree>
  </p:cSld>
  <p:clrMapOvr>
    <a:masterClrMapping/>
  </p:clrMapOvr>
  <p:transition spd="slow">
    <p:checker/>
    <p:sndAc>
      <p:stSnd>
        <p:snd r:embed="rId2" name="bomb.wav"/>
      </p:stSnd>
    </p:sndAc>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i="1" dirty="0">
                <a:solidFill>
                  <a:schemeClr val="accent5"/>
                </a:solidFill>
                <a:latin typeface="Garamond" panose="02020404030301010803" pitchFamily="18" charset="0"/>
              </a:rPr>
              <a:t>3 Types Of I.T. Contract:  Type III – Website Development</a:t>
            </a:r>
            <a:endParaRPr lang="en-GB" dirty="0"/>
          </a:p>
        </p:txBody>
      </p:sp>
      <p:sp>
        <p:nvSpPr>
          <p:cNvPr id="3" name="Content Placeholder 2"/>
          <p:cNvSpPr>
            <a:spLocks noGrp="1"/>
          </p:cNvSpPr>
          <p:nvPr>
            <p:ph idx="1"/>
          </p:nvPr>
        </p:nvSpPr>
        <p:spPr/>
        <p:txBody>
          <a:bodyPr/>
          <a:lstStyle/>
          <a:p>
            <a:pPr>
              <a:defRPr/>
            </a:pPr>
            <a:endParaRPr lang="en-GB" dirty="0"/>
          </a:p>
          <a:p>
            <a:pPr>
              <a:defRPr/>
            </a:pPr>
            <a:endParaRPr lang="en-GB" dirty="0"/>
          </a:p>
          <a:p>
            <a:pPr marL="0" indent="0" algn="ctr">
              <a:buFontTx/>
              <a:buNone/>
              <a:defRPr/>
            </a:pPr>
            <a:r>
              <a:rPr lang="en-GB" sz="4400" i="1" dirty="0">
                <a:solidFill>
                  <a:schemeClr val="bg1"/>
                </a:solidFill>
                <a:latin typeface="Garamond" panose="02020404030301010803" pitchFamily="18" charset="0"/>
              </a:rPr>
              <a:t>WEBSITE DEVELOPMENT</a:t>
            </a:r>
          </a:p>
        </p:txBody>
      </p:sp>
    </p:spTree>
  </p:cSld>
  <p:clrMapOvr>
    <a:masterClrMapping/>
  </p:clrMapOvr>
  <p:transition spd="slow">
    <p:checker/>
    <p:sndAc>
      <p:stSnd>
        <p:snd r:embed="rId2" name="bomb.wav"/>
      </p:stSnd>
    </p:sndAc>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4000" i="1" dirty="0">
                <a:solidFill>
                  <a:srgbClr val="DAEDEF"/>
                </a:solidFill>
                <a:latin typeface="Garamond" panose="02020404030301010803" pitchFamily="18" charset="0"/>
              </a:rPr>
              <a:t>Provisions in Website Development Agreement </a:t>
            </a:r>
            <a:endParaRPr lang="en-GB" sz="3600" i="1" dirty="0">
              <a:solidFill>
                <a:schemeClr val="accent5"/>
              </a:solidFill>
              <a:latin typeface="Garamond" panose="02020404030301010803" pitchFamily="18" charset="0"/>
            </a:endParaRPr>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i="1" u="sng" dirty="0">
                <a:solidFill>
                  <a:schemeClr val="bg1"/>
                </a:solidFill>
                <a:latin typeface="Garamond" panose="02020404030301010803" pitchFamily="18" charset="0"/>
              </a:rPr>
              <a:t>SCOPE OF WORK</a:t>
            </a:r>
          </a:p>
          <a:p>
            <a:pPr marL="0" indent="363538">
              <a:buFontTx/>
              <a:buNone/>
              <a:defRPr/>
            </a:pPr>
            <a:r>
              <a:rPr lang="en-GB" i="1" dirty="0">
                <a:solidFill>
                  <a:schemeClr val="bg1"/>
                </a:solidFill>
                <a:latin typeface="Garamond" panose="02020404030301010803" pitchFamily="18" charset="0"/>
              </a:rPr>
              <a:t>Description of project and deliverables </a:t>
            </a:r>
          </a:p>
          <a:p>
            <a:pPr marL="0" indent="363538">
              <a:buFontTx/>
              <a:buNone/>
              <a:defRPr/>
            </a:pPr>
            <a:endParaRPr lang="en-GB" i="1" dirty="0">
              <a:solidFill>
                <a:schemeClr val="bg1"/>
              </a:solidFill>
              <a:latin typeface="Garamond" panose="02020404030301010803" pitchFamily="18" charset="0"/>
            </a:endParaRPr>
          </a:p>
          <a:p>
            <a:pPr>
              <a:buFont typeface="Wingdings" panose="05000000000000000000" pitchFamily="2" charset="2"/>
              <a:buChar char="Ø"/>
              <a:defRPr/>
            </a:pPr>
            <a:r>
              <a:rPr lang="en-GB" i="1" u="sng" dirty="0">
                <a:solidFill>
                  <a:schemeClr val="bg1"/>
                </a:solidFill>
                <a:latin typeface="Garamond" panose="02020404030301010803" pitchFamily="18" charset="0"/>
              </a:rPr>
              <a:t>DESIGN</a:t>
            </a:r>
          </a:p>
          <a:p>
            <a:pPr marL="363538" indent="-363538">
              <a:buFontTx/>
              <a:buNone/>
              <a:defRPr/>
            </a:pPr>
            <a:r>
              <a:rPr lang="en-GB" i="1" dirty="0">
                <a:solidFill>
                  <a:schemeClr val="bg1"/>
                </a:solidFill>
                <a:latin typeface="Garamond" panose="02020404030301010803" pitchFamily="18" charset="0"/>
              </a:rPr>
              <a:t>	Developer agrees to attain design approval from the Client prior to beginning development by submitting detailed draft design for Client review. Client’s website will only include previously agreed upon content</a:t>
            </a:r>
          </a:p>
          <a:p>
            <a:pPr>
              <a:defRPr/>
            </a:pPr>
            <a:endParaRPr lang="en-GB" dirty="0"/>
          </a:p>
        </p:txBody>
      </p:sp>
    </p:spTree>
  </p:cSld>
  <p:clrMapOvr>
    <a:masterClrMapping/>
  </p:clrMapOvr>
  <p:transition spd="slow">
    <p:checker/>
    <p:sndAc>
      <p:stSnd>
        <p:snd r:embed="rId2" name="bomb.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95288" y="260350"/>
            <a:ext cx="8229600" cy="941388"/>
          </a:xfrm>
        </p:spPr>
        <p:txBody>
          <a:bodyPr/>
          <a:lstStyle/>
          <a:p>
            <a:pPr eaLnBrk="1" hangingPunct="1">
              <a:defRPr/>
            </a:pPr>
            <a:r>
              <a:rPr lang="en-GB" altLang="en-US" sz="3600" i="1" dirty="0">
                <a:solidFill>
                  <a:schemeClr val="accent1"/>
                </a:solidFill>
                <a:latin typeface="Garamond" pitchFamily="18" charset="0"/>
              </a:rPr>
              <a:t>Fundamentals of Information Technology Contracts [</a:t>
            </a:r>
            <a:r>
              <a:rPr lang="en-GB" altLang="en-US" sz="3600" i="1" dirty="0" err="1">
                <a:solidFill>
                  <a:schemeClr val="accent1"/>
                </a:solidFill>
                <a:latin typeface="Garamond" pitchFamily="18" charset="0"/>
              </a:rPr>
              <a:t>Cont</a:t>
            </a:r>
            <a:r>
              <a:rPr lang="en-GB" altLang="en-US" sz="3600" i="1" dirty="0">
                <a:solidFill>
                  <a:schemeClr val="accent1"/>
                </a:solidFill>
                <a:latin typeface="Garamond" pitchFamily="18" charset="0"/>
              </a:rPr>
              <a:t>] </a:t>
            </a:r>
            <a:endParaRPr lang="en-US" altLang="en-US" sz="3600" i="1" dirty="0">
              <a:solidFill>
                <a:schemeClr val="accent5"/>
              </a:solidFill>
              <a:latin typeface="Garamond" panose="02020404030301010803" pitchFamily="18" charset="0"/>
            </a:endParaRPr>
          </a:p>
        </p:txBody>
      </p:sp>
      <p:sp>
        <p:nvSpPr>
          <p:cNvPr id="5123" name="Rectangle 3"/>
          <p:cNvSpPr>
            <a:spLocks noGrp="1" noChangeArrowheads="1"/>
          </p:cNvSpPr>
          <p:nvPr>
            <p:ph type="body" idx="1"/>
          </p:nvPr>
        </p:nvSpPr>
        <p:spPr>
          <a:xfrm>
            <a:off x="395288" y="1600200"/>
            <a:ext cx="8291512" cy="4924425"/>
          </a:xfrm>
        </p:spPr>
        <p:txBody>
          <a:bodyPr/>
          <a:lstStyle/>
          <a:p>
            <a:pPr marL="0" indent="0" algn="just" eaLnBrk="1" hangingPunct="1">
              <a:lnSpc>
                <a:spcPct val="115000"/>
              </a:lnSpc>
              <a:buSzPts val="1000"/>
              <a:buFontTx/>
              <a:buNone/>
              <a:tabLst>
                <a:tab pos="457200" algn="l"/>
              </a:tabLst>
              <a:defRPr/>
            </a:pPr>
            <a:r>
              <a:rPr lang="en-GB" sz="2400" b="1" i="1" dirty="0">
                <a:solidFill>
                  <a:schemeClr val="bg1"/>
                </a:solidFill>
                <a:latin typeface="Garamond" panose="02020404030301010803" pitchFamily="18" charset="0"/>
              </a:rPr>
              <a:t>3  Main types of  I.T. Agreements:  </a:t>
            </a:r>
          </a:p>
          <a:p>
            <a:pPr>
              <a:buFont typeface="Wingdings" panose="05000000000000000000" pitchFamily="2" charset="2"/>
              <a:buChar char="Ø"/>
              <a:defRPr/>
            </a:pPr>
            <a:r>
              <a:rPr lang="en-GB" sz="2400" b="1" i="1" u="sng" dirty="0">
                <a:solidFill>
                  <a:schemeClr val="bg1"/>
                </a:solidFill>
                <a:latin typeface="Garamond" panose="02020404030301010803" pitchFamily="18" charset="0"/>
              </a:rPr>
              <a:t>I. For Software  </a:t>
            </a:r>
          </a:p>
          <a:p>
            <a:pPr marL="714375" indent="-714375">
              <a:buFontTx/>
              <a:buNone/>
              <a:tabLst>
                <a:tab pos="363538" algn="l"/>
              </a:tabLst>
              <a:defRPr/>
            </a:pPr>
            <a:r>
              <a:rPr lang="en-GB" sz="2400" i="1" dirty="0">
                <a:solidFill>
                  <a:schemeClr val="bg1"/>
                </a:solidFill>
                <a:latin typeface="Garamond" panose="02020404030301010803" pitchFamily="18" charset="0"/>
              </a:rPr>
              <a:t>	(a) Off the Shelf – No ownership / IP rights  - mere non- exclusive licence.</a:t>
            </a:r>
          </a:p>
          <a:p>
            <a:pPr marL="714375" indent="-714375">
              <a:buFontTx/>
              <a:buNone/>
              <a:tabLst>
                <a:tab pos="363538" algn="l"/>
              </a:tabLst>
              <a:defRPr/>
            </a:pPr>
            <a:r>
              <a:rPr lang="en-GB" sz="2400" i="1" dirty="0">
                <a:solidFill>
                  <a:schemeClr val="bg1"/>
                </a:solidFill>
                <a:latin typeface="Garamond" panose="02020404030301010803" pitchFamily="18" charset="0"/>
              </a:rPr>
              <a:t>     (b) Customized  - Ownership &amp; IP rights may be acquired.   </a:t>
            </a:r>
          </a:p>
          <a:p>
            <a:pPr marL="363538" indent="0">
              <a:buFontTx/>
              <a:buNone/>
              <a:defRPr/>
            </a:pPr>
            <a:r>
              <a:rPr lang="en-GB" sz="1800" i="1" dirty="0">
                <a:solidFill>
                  <a:srgbClr val="00B0F0"/>
                </a:solidFill>
                <a:latin typeface="Garamond" panose="02020404030301010803" pitchFamily="18" charset="0"/>
              </a:rPr>
              <a:t>Off  the Shelf Software is by licence available on a non – exclusive basis and standard terms.</a:t>
            </a:r>
          </a:p>
          <a:p>
            <a:pPr marL="363538" indent="0">
              <a:buFontTx/>
              <a:buNone/>
              <a:defRPr/>
            </a:pPr>
            <a:r>
              <a:rPr lang="en-GB" sz="1800" i="1" dirty="0">
                <a:solidFill>
                  <a:srgbClr val="00B0F0"/>
                </a:solidFill>
                <a:latin typeface="Garamond" panose="02020404030301010803" pitchFamily="18" charset="0"/>
              </a:rPr>
              <a:t>[Law Insider.com, Off the Shelf Software Licence Definition]</a:t>
            </a:r>
          </a:p>
          <a:p>
            <a:pPr marL="363538" indent="0">
              <a:buFontTx/>
              <a:buNone/>
              <a:defRPr/>
            </a:pPr>
            <a:r>
              <a:rPr lang="en-GB" sz="1800" i="1" dirty="0">
                <a:solidFill>
                  <a:srgbClr val="00B0F0"/>
                </a:solidFill>
                <a:latin typeface="Garamond" panose="02020404030301010803" pitchFamily="18" charset="0"/>
              </a:rPr>
              <a:t>Custom Software Vs Off the Shelf: Pros and Cons [</a:t>
            </a:r>
            <a:r>
              <a:rPr lang="en-GB" sz="1800" i="1" dirty="0" err="1">
                <a:solidFill>
                  <a:srgbClr val="00B0F0"/>
                </a:solidFill>
                <a:latin typeface="Garamond" panose="02020404030301010803" pitchFamily="18" charset="0"/>
              </a:rPr>
              <a:t>Cleverdev</a:t>
            </a:r>
            <a:r>
              <a:rPr lang="en-GB" sz="1800" i="1" dirty="0">
                <a:solidFill>
                  <a:srgbClr val="00B0F0"/>
                </a:solidFill>
                <a:latin typeface="Garamond" panose="02020404030301010803" pitchFamily="18" charset="0"/>
              </a:rPr>
              <a:t>, cleverdevsoftware.com</a:t>
            </a:r>
            <a:r>
              <a:rPr lang="en-GB" sz="1800" i="1" dirty="0">
                <a:solidFill>
                  <a:schemeClr val="bg1"/>
                </a:solidFill>
                <a:latin typeface="Garamond" panose="02020404030301010803" pitchFamily="18" charset="0"/>
              </a:rPr>
              <a:t>]</a:t>
            </a:r>
          </a:p>
          <a:p>
            <a:pPr marL="363538" indent="-363538">
              <a:buFont typeface="Wingdings" panose="05000000000000000000" pitchFamily="2" charset="2"/>
              <a:buChar char="Ø"/>
              <a:defRPr/>
            </a:pPr>
            <a:r>
              <a:rPr lang="en-GB" sz="2400" i="1" dirty="0">
                <a:solidFill>
                  <a:schemeClr val="bg1"/>
                </a:solidFill>
                <a:latin typeface="Garamond" panose="02020404030301010803" pitchFamily="18" charset="0"/>
              </a:rPr>
              <a:t>II. </a:t>
            </a:r>
            <a:r>
              <a:rPr lang="en-GB" sz="2400" b="1" i="1" u="sng" dirty="0">
                <a:solidFill>
                  <a:schemeClr val="bg1"/>
                </a:solidFill>
                <a:latin typeface="Garamond" panose="02020404030301010803" pitchFamily="18" charset="0"/>
              </a:rPr>
              <a:t>For Hardware acquisition</a:t>
            </a:r>
          </a:p>
          <a:p>
            <a:pPr marL="0" indent="714375">
              <a:buFontTx/>
              <a:buNone/>
              <a:defRPr/>
            </a:pPr>
            <a:r>
              <a:rPr lang="en-GB" sz="2400" i="1" dirty="0">
                <a:solidFill>
                  <a:schemeClr val="bg1"/>
                </a:solidFill>
                <a:latin typeface="Garamond" panose="02020404030301010803" pitchFamily="18" charset="0"/>
              </a:rPr>
              <a:t>Computer hardware can be bought outright or hired.</a:t>
            </a:r>
          </a:p>
          <a:p>
            <a:pPr marL="0" indent="801688">
              <a:buFontTx/>
              <a:buNone/>
              <a:defRPr/>
            </a:pPr>
            <a:endParaRPr lang="en-GB" sz="2400" i="1" dirty="0">
              <a:solidFill>
                <a:schemeClr val="bg1"/>
              </a:solidFill>
              <a:latin typeface="Garamond" panose="02020404030301010803" pitchFamily="18" charset="0"/>
            </a:endParaRPr>
          </a:p>
          <a:p>
            <a:pPr>
              <a:buFont typeface="Wingdings" panose="05000000000000000000" pitchFamily="2" charset="2"/>
              <a:buChar char="Ø"/>
              <a:defRPr/>
            </a:pPr>
            <a:r>
              <a:rPr lang="en-GB" altLang="en-US" sz="2400" i="1" dirty="0">
                <a:solidFill>
                  <a:schemeClr val="bg1"/>
                </a:solidFill>
                <a:latin typeface="Garamond" panose="02020404030301010803" pitchFamily="18" charset="0"/>
              </a:rPr>
              <a:t>III. </a:t>
            </a:r>
            <a:r>
              <a:rPr lang="en-GB" altLang="en-US" sz="2400" b="1" i="1" u="sng" dirty="0">
                <a:solidFill>
                  <a:schemeClr val="bg1"/>
                </a:solidFill>
                <a:latin typeface="Garamond" panose="02020404030301010803" pitchFamily="18" charset="0"/>
              </a:rPr>
              <a:t>For Development of Website </a:t>
            </a:r>
            <a:endParaRPr lang="en-US" altLang="en-US" sz="2400" b="1" i="1" u="sng" dirty="0">
              <a:solidFill>
                <a:schemeClr val="bg1"/>
              </a:solidFill>
              <a:latin typeface="Garamond" pitchFamily="18" charset="0"/>
            </a:endParaRPr>
          </a:p>
        </p:txBody>
      </p:sp>
    </p:spTree>
  </p:cSld>
  <p:clrMapOvr>
    <a:masterClrMapping/>
  </p:clrMapOvr>
  <p:transition spd="slow">
    <p:checker/>
    <p:sndAc>
      <p:stSnd>
        <p:snd r:embed="rId2" name="bomb.wav"/>
      </p:stSnd>
    </p:sndAc>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altLang="en-US" i="1">
                <a:solidFill>
                  <a:srgbClr val="DAEDEF"/>
                </a:solidFill>
                <a:latin typeface="Garamond" pitchFamily="18" charset="0"/>
              </a:rPr>
              <a:t>Website Development Agreement [Cont]</a:t>
            </a:r>
            <a:endParaRPr lang="en-GB" altLang="en-US"/>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i="1" dirty="0">
                <a:solidFill>
                  <a:schemeClr val="bg1"/>
                </a:solidFill>
                <a:latin typeface="Garamond" panose="02020404030301010803" pitchFamily="18" charset="0"/>
              </a:rPr>
              <a:t>LICENSE </a:t>
            </a:r>
          </a:p>
          <a:p>
            <a:pPr marL="0" indent="0">
              <a:buFontTx/>
              <a:buNone/>
              <a:defRPr/>
            </a:pPr>
            <a:r>
              <a:rPr lang="en-GB" i="1" dirty="0">
                <a:solidFill>
                  <a:schemeClr val="bg1"/>
                </a:solidFill>
                <a:latin typeface="Garamond" panose="02020404030301010803" pitchFamily="18" charset="0"/>
              </a:rPr>
              <a:t>Designer grants to Client a non-exclusive, perpetual and worldwide license to use and display the Final Deliverables in accordance with this Agreement.</a:t>
            </a:r>
          </a:p>
          <a:p>
            <a:pPr marL="0" indent="0">
              <a:buFontTx/>
              <a:buNone/>
              <a:defRPr/>
            </a:pPr>
            <a:r>
              <a:rPr lang="en-GB" i="1" dirty="0">
                <a:solidFill>
                  <a:schemeClr val="bg1"/>
                </a:solidFill>
                <a:latin typeface="Garamond" panose="02020404030301010803" pitchFamily="18" charset="0"/>
              </a:rPr>
              <a:t>Or </a:t>
            </a:r>
          </a:p>
          <a:p>
            <a:pPr marL="0" indent="0">
              <a:buFontTx/>
              <a:buNone/>
              <a:defRPr/>
            </a:pPr>
            <a:r>
              <a:rPr lang="en-GB" i="1" dirty="0">
                <a:solidFill>
                  <a:schemeClr val="bg1"/>
                </a:solidFill>
                <a:latin typeface="Garamond" panose="02020404030301010803" pitchFamily="18" charset="0"/>
              </a:rPr>
              <a:t>Client may own rights as per agreement of parties. </a:t>
            </a:r>
          </a:p>
          <a:p>
            <a:pPr>
              <a:defRPr/>
            </a:pPr>
            <a:endParaRPr lang="en-GB" dirty="0"/>
          </a:p>
        </p:txBody>
      </p:sp>
    </p:spTree>
  </p:cSld>
  <p:clrMapOvr>
    <a:masterClrMapping/>
  </p:clrMapOvr>
  <p:transition spd="slow">
    <p:checker/>
    <p:sndAc>
      <p:stSnd>
        <p:snd r:embed="rId2" name="bomb.wav"/>
      </p:stSnd>
    </p:sndAc>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n-US" sz="4000" i="1">
                <a:solidFill>
                  <a:srgbClr val="DAEDEF"/>
                </a:solidFill>
                <a:latin typeface="Garamond" pitchFamily="18" charset="0"/>
              </a:rPr>
              <a:t>Website Development Agreement [Cont]</a:t>
            </a:r>
            <a:endParaRPr lang="en-GB" altLang="en-US"/>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i="1" u="sng" dirty="0">
                <a:solidFill>
                  <a:schemeClr val="bg1"/>
                </a:solidFill>
                <a:latin typeface="Garamond" panose="02020404030301010803" pitchFamily="18" charset="0"/>
              </a:rPr>
              <a:t>PRICE</a:t>
            </a:r>
          </a:p>
          <a:p>
            <a:pPr marL="0" indent="0">
              <a:buFontTx/>
              <a:buNone/>
              <a:defRPr/>
            </a:pPr>
            <a:r>
              <a:rPr lang="en-GB" i="1" dirty="0">
                <a:solidFill>
                  <a:schemeClr val="bg1"/>
                </a:solidFill>
                <a:latin typeface="Garamond" panose="02020404030301010803" pitchFamily="18" charset="0"/>
              </a:rPr>
              <a:t>“This agreement shall be invoiced on a time / material basis. The Developer shall deliver an invoice every 30 days which details all hours and additional costs the Client is responsible for. The Client agrees to pay each invoice within 30 days of receipt from the Developer” </a:t>
            </a:r>
          </a:p>
          <a:p>
            <a:pPr marL="0" indent="0">
              <a:buFontTx/>
              <a:buNone/>
              <a:defRPr/>
            </a:pPr>
            <a:r>
              <a:rPr lang="en-GB" i="1" dirty="0">
                <a:solidFill>
                  <a:schemeClr val="bg1"/>
                </a:solidFill>
                <a:latin typeface="Garamond" panose="02020404030301010803" pitchFamily="18" charset="0"/>
              </a:rPr>
              <a:t>Or invoiced on a Milestone basis?  </a:t>
            </a:r>
          </a:p>
          <a:p>
            <a:pPr>
              <a:defRPr/>
            </a:pPr>
            <a:endParaRPr lang="en-GB" dirty="0"/>
          </a:p>
        </p:txBody>
      </p:sp>
    </p:spTree>
  </p:cSld>
  <p:clrMapOvr>
    <a:masterClrMapping/>
  </p:clrMapOvr>
  <p:transition spd="slow">
    <p:checker/>
    <p:sndAc>
      <p:stSnd>
        <p:snd r:embed="rId2" name="bomb.wav"/>
      </p:stSnd>
    </p:sndAc>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altLang="en-US" i="1">
                <a:solidFill>
                  <a:srgbClr val="DAEDEF"/>
                </a:solidFill>
                <a:latin typeface="Garamond" pitchFamily="18" charset="0"/>
              </a:rPr>
              <a:t>Website Development Agreement [Cont]</a:t>
            </a:r>
            <a:endParaRPr lang="en-GB" altLang="en-US"/>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i="1" dirty="0">
                <a:solidFill>
                  <a:schemeClr val="bg1"/>
                </a:solidFill>
                <a:latin typeface="Garamond" panose="02020404030301010803" pitchFamily="18" charset="0"/>
              </a:rPr>
              <a:t>Developer Credit: inclusion of credit for  Developer  on website; retention of website credit for Developer</a:t>
            </a:r>
          </a:p>
          <a:p>
            <a:pPr marL="0" indent="0">
              <a:buFontTx/>
              <a:buNone/>
              <a:defRPr/>
            </a:pPr>
            <a:endParaRPr lang="en-GB" i="1" dirty="0">
              <a:solidFill>
                <a:schemeClr val="bg1"/>
              </a:solidFill>
              <a:latin typeface="Garamond" panose="02020404030301010803" pitchFamily="18" charset="0"/>
            </a:endParaRPr>
          </a:p>
          <a:p>
            <a:pPr>
              <a:buFont typeface="Wingdings" panose="05000000000000000000" pitchFamily="2" charset="2"/>
              <a:buChar char="Ø"/>
              <a:defRPr/>
            </a:pPr>
            <a:r>
              <a:rPr lang="en-GB" i="1" dirty="0">
                <a:solidFill>
                  <a:schemeClr val="bg1"/>
                </a:solidFill>
                <a:latin typeface="Garamond" panose="02020404030301010803" pitchFamily="18" charset="0"/>
              </a:rPr>
              <a:t>Developer’s use of the most current technology</a:t>
            </a:r>
          </a:p>
          <a:p>
            <a:pPr marL="0" indent="0">
              <a:buFontTx/>
              <a:buNone/>
              <a:defRPr/>
            </a:pPr>
            <a:r>
              <a:rPr lang="en-GB" i="1" dirty="0">
                <a:solidFill>
                  <a:schemeClr val="bg1"/>
                </a:solidFill>
                <a:latin typeface="Garamond" panose="02020404030301010803" pitchFamily="18" charset="0"/>
              </a:rPr>
              <a:t> </a:t>
            </a:r>
          </a:p>
          <a:p>
            <a:pPr>
              <a:buFont typeface="Wingdings" panose="05000000000000000000" pitchFamily="2" charset="2"/>
              <a:buChar char="Ø"/>
              <a:defRPr/>
            </a:pPr>
            <a:r>
              <a:rPr lang="en-GB" i="1" dirty="0">
                <a:solidFill>
                  <a:schemeClr val="bg1"/>
                </a:solidFill>
                <a:latin typeface="Garamond" panose="02020404030301010803" pitchFamily="18" charset="0"/>
              </a:rPr>
              <a:t>Change to Scope: agree what happens and steps to be taken/ cost </a:t>
            </a:r>
            <a:r>
              <a:rPr lang="en-GB" i="1" dirty="0" err="1">
                <a:solidFill>
                  <a:schemeClr val="bg1"/>
                </a:solidFill>
                <a:latin typeface="Garamond" panose="02020404030301010803" pitchFamily="18" charset="0"/>
              </a:rPr>
              <a:t>etc</a:t>
            </a:r>
            <a:r>
              <a:rPr lang="en-GB" i="1" dirty="0">
                <a:solidFill>
                  <a:schemeClr val="bg1"/>
                </a:solidFill>
                <a:latin typeface="Garamond" panose="02020404030301010803" pitchFamily="18" charset="0"/>
              </a:rPr>
              <a:t> </a:t>
            </a:r>
          </a:p>
          <a:p>
            <a:pPr>
              <a:buFont typeface="Wingdings" panose="05000000000000000000" pitchFamily="2" charset="2"/>
              <a:buChar char="Ø"/>
              <a:defRPr/>
            </a:pPr>
            <a:endParaRPr lang="en-GB" i="1" dirty="0">
              <a:solidFill>
                <a:schemeClr val="bg1"/>
              </a:solidFill>
              <a:latin typeface="Garamond" panose="02020404030301010803" pitchFamily="18" charset="0"/>
            </a:endParaRPr>
          </a:p>
        </p:txBody>
      </p:sp>
    </p:spTree>
  </p:cSld>
  <p:clrMapOvr>
    <a:masterClrMapping/>
  </p:clrMapOvr>
  <p:transition spd="slow">
    <p:checker/>
    <p:sndAc>
      <p:stSnd>
        <p:snd r:embed="rId2" name="bomb.wav"/>
      </p:stSnd>
    </p:sndAc>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altLang="en-US" sz="4000" i="1">
                <a:solidFill>
                  <a:srgbClr val="DAEDEF"/>
                </a:solidFill>
                <a:latin typeface="Garamond" pitchFamily="18" charset="0"/>
              </a:rPr>
              <a:t>Website Development Agreement [Cont]</a:t>
            </a:r>
            <a:endParaRPr lang="en-GB" altLang="en-US"/>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sz="2800" i="1" u="sng" dirty="0">
                <a:solidFill>
                  <a:schemeClr val="bg1"/>
                </a:solidFill>
                <a:latin typeface="Garamond" panose="02020404030301010803" pitchFamily="18" charset="0"/>
              </a:rPr>
              <a:t>COMMUNICATION OF RISKS OF DELAY </a:t>
            </a:r>
          </a:p>
          <a:p>
            <a:pPr marL="363538" indent="0">
              <a:buFontTx/>
              <a:buNone/>
              <a:defRPr/>
            </a:pPr>
            <a:r>
              <a:rPr lang="en-GB" sz="2800" i="1" dirty="0">
                <a:solidFill>
                  <a:schemeClr val="bg1"/>
                </a:solidFill>
                <a:latin typeface="Garamond" panose="02020404030301010803" pitchFamily="18" charset="0"/>
              </a:rPr>
              <a:t>Developer agrees to notify company if any risks or schedule delays may take place effecting delivery dates and presentation of the final website.</a:t>
            </a:r>
          </a:p>
          <a:p>
            <a:pPr marL="363538" indent="0">
              <a:buFontTx/>
              <a:buNone/>
              <a:defRPr/>
            </a:pPr>
            <a:endParaRPr lang="en-GB" sz="2800" i="1" dirty="0">
              <a:solidFill>
                <a:schemeClr val="bg1"/>
              </a:solidFill>
              <a:latin typeface="Garamond" panose="02020404030301010803" pitchFamily="18" charset="0"/>
            </a:endParaRPr>
          </a:p>
          <a:p>
            <a:pPr marL="363538" indent="0">
              <a:buFontTx/>
              <a:buNone/>
              <a:defRPr/>
            </a:pPr>
            <a:r>
              <a:rPr lang="en-GB" sz="2800" i="1" u="sng" dirty="0">
                <a:solidFill>
                  <a:schemeClr val="bg1"/>
                </a:solidFill>
                <a:latin typeface="Garamond" panose="02020404030301010803" pitchFamily="18" charset="0"/>
              </a:rPr>
              <a:t>ACCESS TO WEBSITE DURING DESIGN STAGE </a:t>
            </a:r>
          </a:p>
          <a:p>
            <a:pPr marL="363538" indent="0">
              <a:buFontTx/>
              <a:buNone/>
              <a:defRPr/>
            </a:pPr>
            <a:r>
              <a:rPr lang="en-GB" sz="2800" i="1" dirty="0">
                <a:solidFill>
                  <a:schemeClr val="bg1"/>
                </a:solidFill>
                <a:latin typeface="Garamond" panose="02020404030301010803" pitchFamily="18" charset="0"/>
              </a:rPr>
              <a:t>Until final approval, no portions of above site will be made available to end users without the correct password and username combination.</a:t>
            </a:r>
          </a:p>
          <a:p>
            <a:pPr marL="363538" indent="0">
              <a:buFontTx/>
              <a:buNone/>
              <a:defRPr/>
            </a:pPr>
            <a:endParaRPr lang="en-GB" i="1" dirty="0">
              <a:solidFill>
                <a:schemeClr val="bg1"/>
              </a:solidFill>
              <a:latin typeface="Garamond" panose="02020404030301010803" pitchFamily="18" charset="0"/>
            </a:endParaRPr>
          </a:p>
        </p:txBody>
      </p:sp>
    </p:spTree>
  </p:cSld>
  <p:clrMapOvr>
    <a:masterClrMapping/>
  </p:clrMapOvr>
  <p:transition spd="slow">
    <p:checker/>
    <p:sndAc>
      <p:stSnd>
        <p:snd r:embed="rId2" name="bomb.wav"/>
      </p:stSnd>
    </p:sndAc>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n-US" sz="4000" i="1">
                <a:solidFill>
                  <a:srgbClr val="DAEDEF"/>
                </a:solidFill>
                <a:latin typeface="Garamond" pitchFamily="18" charset="0"/>
              </a:rPr>
              <a:t>Website Development Agreement [Cont]</a:t>
            </a:r>
            <a:endParaRPr lang="en-GB" altLang="en-US" sz="4000"/>
          </a:p>
        </p:txBody>
      </p:sp>
      <p:sp>
        <p:nvSpPr>
          <p:cNvPr id="3" name="Content Placeholder 2"/>
          <p:cNvSpPr>
            <a:spLocks noGrp="1"/>
          </p:cNvSpPr>
          <p:nvPr>
            <p:ph idx="1"/>
          </p:nvPr>
        </p:nvSpPr>
        <p:spPr/>
        <p:txBody>
          <a:bodyPr/>
          <a:lstStyle/>
          <a:p>
            <a:pPr>
              <a:buFont typeface="Wingdings" panose="05000000000000000000" pitchFamily="2" charset="2"/>
              <a:buChar char="Ø"/>
              <a:defRPr/>
            </a:pPr>
            <a:r>
              <a:rPr lang="en-GB" i="1" u="sng" dirty="0">
                <a:solidFill>
                  <a:schemeClr val="bg1"/>
                </a:solidFill>
                <a:latin typeface="Garamond" panose="02020404030301010803" pitchFamily="18" charset="0"/>
              </a:rPr>
              <a:t>DELIVERY UP OF DEVELOPED MATERIALS </a:t>
            </a:r>
          </a:p>
          <a:p>
            <a:pPr marL="363538" indent="0">
              <a:buFontTx/>
              <a:buNone/>
              <a:defRPr/>
            </a:pPr>
            <a:r>
              <a:rPr lang="en-GB" i="1" dirty="0">
                <a:solidFill>
                  <a:schemeClr val="bg1"/>
                </a:solidFill>
                <a:latin typeface="Garamond" panose="02020404030301010803" pitchFamily="18" charset="0"/>
              </a:rPr>
              <a:t>Upon completion and approval of its final Web Site, or termination of this Agreement, whichever occurs earlier, the Developer shall deliver any and all materials developed in the course of discharging its obligations under this Agreement and any other items deemed necessary for the operation of the website.</a:t>
            </a:r>
          </a:p>
          <a:p>
            <a:pPr>
              <a:defRPr/>
            </a:pPr>
            <a:endParaRPr lang="en-GB" dirty="0"/>
          </a:p>
        </p:txBody>
      </p:sp>
    </p:spTree>
  </p:cSld>
  <p:clrMapOvr>
    <a:masterClrMapping/>
  </p:clrMapOvr>
  <p:transition spd="slow">
    <p:checker/>
    <p:sndAc>
      <p:stSnd>
        <p:snd r:embed="rId2" name="bomb.wav"/>
      </p:stSnd>
    </p:sndAc>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altLang="en-US" sz="4000" i="1">
                <a:solidFill>
                  <a:srgbClr val="DAEDEF"/>
                </a:solidFill>
                <a:latin typeface="Garamond" pitchFamily="18" charset="0"/>
              </a:rPr>
              <a:t>Website Development Agreement [Cont]</a:t>
            </a:r>
            <a:endParaRPr lang="en-GB" altLang="en-US"/>
          </a:p>
        </p:txBody>
      </p:sp>
      <p:sp>
        <p:nvSpPr>
          <p:cNvPr id="3" name="Content Placeholder 2"/>
          <p:cNvSpPr>
            <a:spLocks noGrp="1"/>
          </p:cNvSpPr>
          <p:nvPr>
            <p:ph idx="1"/>
          </p:nvPr>
        </p:nvSpPr>
        <p:spPr/>
        <p:txBody>
          <a:bodyPr/>
          <a:lstStyle/>
          <a:p>
            <a:pPr marL="0" indent="0">
              <a:buFontTx/>
              <a:buNone/>
              <a:defRPr/>
            </a:pPr>
            <a:r>
              <a:rPr lang="en-GB" sz="3600" i="1" u="sng" dirty="0">
                <a:solidFill>
                  <a:schemeClr val="bg1"/>
                </a:solidFill>
                <a:latin typeface="Garamond" panose="02020404030301010803" pitchFamily="18" charset="0"/>
              </a:rPr>
              <a:t>ACCEPTANCE </a:t>
            </a:r>
          </a:p>
          <a:p>
            <a:pPr marL="0" indent="0">
              <a:buFontTx/>
              <a:buNone/>
              <a:defRPr/>
            </a:pPr>
            <a:r>
              <a:rPr lang="en-GB" sz="3600" i="1" dirty="0">
                <a:solidFill>
                  <a:schemeClr val="bg1"/>
                </a:solidFill>
                <a:latin typeface="Garamond" panose="02020404030301010803" pitchFamily="18" charset="0"/>
              </a:rPr>
              <a:t>Developer agrees to present developed website by 23rd September 2017 at University of Lusaka for final approval and acceptance by Client. Developer shall provide all necessary computers and staff to effectively achieve such Presentation.</a:t>
            </a:r>
          </a:p>
          <a:p>
            <a:pPr>
              <a:defRPr/>
            </a:pPr>
            <a:endParaRPr lang="en-GB" dirty="0"/>
          </a:p>
        </p:txBody>
      </p:sp>
    </p:spTree>
  </p:cSld>
  <p:clrMapOvr>
    <a:masterClrMapping/>
  </p:clrMapOvr>
  <p:transition spd="slow">
    <p:checker/>
    <p:sndAc>
      <p:stSnd>
        <p:snd r:embed="rId2" name="bomb.wav"/>
      </p:stSnd>
    </p:sndAc>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i="1" dirty="0">
                <a:solidFill>
                  <a:schemeClr val="accent5"/>
                </a:solidFill>
                <a:latin typeface="Garamond" panose="02020404030301010803" pitchFamily="18" charset="0"/>
              </a:rPr>
              <a:t>Liability For Defective Hardware or Software </a:t>
            </a:r>
            <a:endParaRPr lang="en-GB" dirty="0"/>
          </a:p>
        </p:txBody>
      </p:sp>
      <p:sp>
        <p:nvSpPr>
          <p:cNvPr id="37891" name="Content Placeholder 2"/>
          <p:cNvSpPr>
            <a:spLocks noGrp="1"/>
          </p:cNvSpPr>
          <p:nvPr>
            <p:ph idx="1"/>
          </p:nvPr>
        </p:nvSpPr>
        <p:spPr/>
        <p:txBody>
          <a:bodyPr/>
          <a:lstStyle/>
          <a:p>
            <a:pPr>
              <a:buFont typeface="Wingdings" pitchFamily="2" charset="2"/>
              <a:buChar char="Ø"/>
            </a:pPr>
            <a:r>
              <a:rPr lang="en-GB" altLang="en-US" sz="3600" i="1">
                <a:solidFill>
                  <a:schemeClr val="bg1"/>
                </a:solidFill>
                <a:latin typeface="Garamond" pitchFamily="18" charset="0"/>
              </a:rPr>
              <a:t>Contractual</a:t>
            </a:r>
          </a:p>
          <a:p>
            <a:pPr>
              <a:buFont typeface="Wingdings" pitchFamily="2" charset="2"/>
              <a:buChar char="Ø"/>
            </a:pPr>
            <a:endParaRPr lang="en-GB" altLang="en-US" sz="3600" i="1">
              <a:solidFill>
                <a:schemeClr val="bg1"/>
              </a:solidFill>
              <a:latin typeface="Garamond" pitchFamily="18" charset="0"/>
            </a:endParaRPr>
          </a:p>
          <a:p>
            <a:pPr>
              <a:buFont typeface="Wingdings" pitchFamily="2" charset="2"/>
              <a:buChar char="Ø"/>
            </a:pPr>
            <a:r>
              <a:rPr lang="en-GB" altLang="en-US" sz="3600" i="1">
                <a:solidFill>
                  <a:schemeClr val="bg1"/>
                </a:solidFill>
                <a:latin typeface="Garamond" pitchFamily="18" charset="0"/>
              </a:rPr>
              <a:t>Tortious </a:t>
            </a:r>
          </a:p>
          <a:p>
            <a:pPr>
              <a:buFont typeface="Wingdings" pitchFamily="2" charset="2"/>
              <a:buChar char="Ø"/>
            </a:pPr>
            <a:endParaRPr lang="en-GB" altLang="en-US" sz="3600" i="1">
              <a:solidFill>
                <a:schemeClr val="bg1"/>
              </a:solidFill>
              <a:latin typeface="Garamond" pitchFamily="18" charset="0"/>
            </a:endParaRPr>
          </a:p>
          <a:p>
            <a:pPr>
              <a:buFont typeface="Wingdings" pitchFamily="2" charset="2"/>
              <a:buChar char="Ø"/>
            </a:pPr>
            <a:r>
              <a:rPr lang="en-GB" altLang="en-US" sz="3600" i="1">
                <a:solidFill>
                  <a:schemeClr val="bg1"/>
                </a:solidFill>
                <a:latin typeface="Garamond" pitchFamily="18" charset="0"/>
              </a:rPr>
              <a:t>Negligent Misstatement</a:t>
            </a:r>
          </a:p>
          <a:p>
            <a:pPr>
              <a:buFont typeface="Wingdings" pitchFamily="2" charset="2"/>
              <a:buChar char="Ø"/>
            </a:pPr>
            <a:endParaRPr lang="en-GB" altLang="en-US" sz="3600" i="1">
              <a:solidFill>
                <a:schemeClr val="bg1"/>
              </a:solidFill>
              <a:latin typeface="Garamond" pitchFamily="18" charset="0"/>
            </a:endParaRPr>
          </a:p>
          <a:p>
            <a:pPr>
              <a:buFont typeface="Wingdings" pitchFamily="2" charset="2"/>
              <a:buChar char="Ø"/>
            </a:pPr>
            <a:r>
              <a:rPr lang="en-GB" altLang="en-US" sz="3600" i="1">
                <a:solidFill>
                  <a:schemeClr val="bg1"/>
                </a:solidFill>
                <a:latin typeface="Garamond" pitchFamily="18" charset="0"/>
              </a:rPr>
              <a:t>Product Liability</a:t>
            </a:r>
          </a:p>
        </p:txBody>
      </p:sp>
    </p:spTree>
  </p:cSld>
  <p:clrMapOvr>
    <a:masterClrMapping/>
  </p:clrMapOvr>
  <p:transition spd="slow">
    <p:checker/>
    <p:sndAc>
      <p:stSnd>
        <p:snd r:embed="rId2" name="bomb.wav"/>
      </p:stSnd>
    </p:sndAc>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4000" i="1" dirty="0">
                <a:solidFill>
                  <a:schemeClr val="accent5"/>
                </a:solidFill>
                <a:latin typeface="Garamond" panose="02020404030301010803" pitchFamily="18" charset="0"/>
              </a:rPr>
              <a:t>Contractual </a:t>
            </a:r>
            <a:r>
              <a:rPr lang="en-GB" sz="4000" i="1" u="sng" dirty="0">
                <a:solidFill>
                  <a:schemeClr val="accent5"/>
                </a:solidFill>
                <a:latin typeface="Garamond" panose="02020404030301010803" pitchFamily="18" charset="0"/>
              </a:rPr>
              <a:t> </a:t>
            </a:r>
            <a:br>
              <a:rPr lang="en-GB" sz="4000" i="1" u="sng" dirty="0">
                <a:solidFill>
                  <a:schemeClr val="accent5"/>
                </a:solidFill>
                <a:latin typeface="Garamond" panose="02020404030301010803" pitchFamily="18" charset="0"/>
              </a:rPr>
            </a:br>
            <a:r>
              <a:rPr lang="en-GB" sz="4000" i="1" dirty="0">
                <a:solidFill>
                  <a:schemeClr val="accent5"/>
                </a:solidFill>
                <a:latin typeface="Garamond" panose="02020404030301010803" pitchFamily="18" charset="0"/>
              </a:rPr>
              <a:t>Liability For Defective Hardware or Software </a:t>
            </a:r>
            <a:endParaRPr lang="en-GB" sz="4000" dirty="0"/>
          </a:p>
        </p:txBody>
      </p:sp>
      <p:sp>
        <p:nvSpPr>
          <p:cNvPr id="38915" name="Content Placeholder 2"/>
          <p:cNvSpPr>
            <a:spLocks noGrp="1"/>
          </p:cNvSpPr>
          <p:nvPr>
            <p:ph idx="1"/>
          </p:nvPr>
        </p:nvSpPr>
        <p:spPr/>
        <p:txBody>
          <a:bodyPr/>
          <a:lstStyle/>
          <a:p>
            <a:pPr marL="0" indent="0">
              <a:buFontTx/>
              <a:buNone/>
            </a:pPr>
            <a:endParaRPr lang="en-GB" altLang="en-US" sz="2800" i="1" u="sng">
              <a:solidFill>
                <a:schemeClr val="bg1"/>
              </a:solidFill>
              <a:latin typeface="Garamond" pitchFamily="18" charset="0"/>
            </a:endParaRPr>
          </a:p>
          <a:p>
            <a:pPr marL="0" indent="0">
              <a:buFontTx/>
              <a:buNone/>
            </a:pPr>
            <a:r>
              <a:rPr lang="en-GB" altLang="en-US" sz="2800" i="1" u="sng">
                <a:solidFill>
                  <a:schemeClr val="bg1"/>
                </a:solidFill>
                <a:latin typeface="Garamond" pitchFamily="18" charset="0"/>
              </a:rPr>
              <a:t>St Albans City &amp; DC v International Computers [1996]</a:t>
            </a:r>
          </a:p>
          <a:p>
            <a:pPr marL="0" indent="0">
              <a:buFontTx/>
              <a:buNone/>
            </a:pPr>
            <a:r>
              <a:rPr lang="en-GB" altLang="en-US" sz="2800" i="1">
                <a:solidFill>
                  <a:schemeClr val="bg1"/>
                </a:solidFill>
                <a:latin typeface="Garamond" pitchFamily="18" charset="0"/>
              </a:rPr>
              <a:t>Contract to provide software limited liability to £100,000. Errors in the software resulted in loss of £1,313,846. The council claimed breach of contract. </a:t>
            </a:r>
          </a:p>
          <a:p>
            <a:pPr marL="0" indent="0">
              <a:buFontTx/>
              <a:buNone/>
            </a:pPr>
            <a:endParaRPr lang="en-GB" altLang="en-US" sz="2800" i="1">
              <a:solidFill>
                <a:schemeClr val="bg1"/>
              </a:solidFill>
              <a:latin typeface="Garamond" pitchFamily="18" charset="0"/>
            </a:endParaRPr>
          </a:p>
          <a:p>
            <a:pPr marL="0" indent="0">
              <a:buFontTx/>
              <a:buNone/>
            </a:pPr>
            <a:r>
              <a:rPr lang="en-GB" altLang="en-US" sz="2800" b="1" i="1">
                <a:solidFill>
                  <a:schemeClr val="bg1"/>
                </a:solidFill>
                <a:latin typeface="Garamond" pitchFamily="18" charset="0"/>
              </a:rPr>
              <a:t>Court:</a:t>
            </a:r>
            <a:r>
              <a:rPr lang="en-GB" altLang="en-US" sz="2800" i="1">
                <a:solidFill>
                  <a:schemeClr val="bg1"/>
                </a:solidFill>
                <a:latin typeface="Garamond" pitchFamily="18" charset="0"/>
              </a:rPr>
              <a:t> </a:t>
            </a:r>
            <a:r>
              <a:rPr lang="en-GB" altLang="en-US" sz="2800" b="1" i="1" u="sng">
                <a:solidFill>
                  <a:schemeClr val="bg1"/>
                </a:solidFill>
                <a:latin typeface="Garamond" pitchFamily="18" charset="0"/>
              </a:rPr>
              <a:t>Full sum was payable</a:t>
            </a:r>
            <a:r>
              <a:rPr lang="en-GB" altLang="en-US" sz="2800" i="1">
                <a:solidFill>
                  <a:schemeClr val="bg1"/>
                </a:solidFill>
                <a:latin typeface="Garamond" pitchFamily="18" charset="0"/>
              </a:rPr>
              <a:t>. Exclusion clause was unreasonable. Council was in a weaker bargaining position because they had financial restraints and were not in the commercial field.</a:t>
            </a:r>
            <a:endParaRPr lang="en-GB" altLang="en-US" sz="2800" i="1" u="sng">
              <a:solidFill>
                <a:schemeClr val="bg1"/>
              </a:solidFill>
              <a:latin typeface="Garamond" pitchFamily="18" charset="0"/>
            </a:endParaRPr>
          </a:p>
        </p:txBody>
      </p:sp>
    </p:spTree>
  </p:cSld>
  <p:clrMapOvr>
    <a:masterClrMapping/>
  </p:clrMapOvr>
  <p:transition spd="slow">
    <p:checker/>
    <p:sndAc>
      <p:stSnd>
        <p:snd r:embed="rId2" name="bomb.wav"/>
      </p:stSnd>
    </p:sndAc>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GB" sz="3200" i="1" dirty="0">
                <a:solidFill>
                  <a:schemeClr val="accent5"/>
                </a:solidFill>
                <a:latin typeface="Garamond" panose="02020404030301010803" pitchFamily="18" charset="0"/>
              </a:rPr>
              <a:t>Contractual Liability For Defective Hardware Or Software  </a:t>
            </a:r>
            <a:r>
              <a:rPr lang="en-GB" sz="3600" i="1" dirty="0">
                <a:solidFill>
                  <a:schemeClr val="accent5"/>
                </a:solidFill>
                <a:latin typeface="Garamond" panose="02020404030301010803" pitchFamily="18" charset="0"/>
              </a:rPr>
              <a:t>[Continued]</a:t>
            </a:r>
          </a:p>
        </p:txBody>
      </p:sp>
      <p:sp>
        <p:nvSpPr>
          <p:cNvPr id="3" name="Content Placeholder 2"/>
          <p:cNvSpPr>
            <a:spLocks noGrp="1"/>
          </p:cNvSpPr>
          <p:nvPr>
            <p:ph idx="1"/>
          </p:nvPr>
        </p:nvSpPr>
        <p:spPr>
          <a:xfrm>
            <a:off x="250825" y="1600200"/>
            <a:ext cx="8435975" cy="5257800"/>
          </a:xfrm>
        </p:spPr>
        <p:txBody>
          <a:bodyPr/>
          <a:lstStyle/>
          <a:p>
            <a:pPr marL="0" indent="0" eaLnBrk="1" hangingPunct="1">
              <a:buFontTx/>
              <a:buNone/>
              <a:defRPr/>
            </a:pPr>
            <a:r>
              <a:rPr lang="en-GB" sz="2000" b="1" i="1" u="sng" dirty="0">
                <a:solidFill>
                  <a:schemeClr val="bg1"/>
                </a:solidFill>
                <a:latin typeface="Garamond" panose="02020404030301010803" pitchFamily="18" charset="0"/>
              </a:rPr>
              <a:t>Kingsway Hall Hotel Ltd v Red Sky IT (Hounslow) Ltd [2010] EWHC 965 </a:t>
            </a:r>
          </a:p>
          <a:p>
            <a:pPr marL="0" indent="0" eaLnBrk="1" hangingPunct="1">
              <a:buFontTx/>
              <a:buNone/>
              <a:defRPr/>
            </a:pPr>
            <a:endParaRPr lang="en-GB" sz="1400" b="1" i="1" u="sng" dirty="0">
              <a:solidFill>
                <a:schemeClr val="bg1"/>
              </a:solidFill>
              <a:latin typeface="Garamond" panose="02020404030301010803" pitchFamily="18" charset="0"/>
            </a:endParaRPr>
          </a:p>
          <a:p>
            <a:pPr marL="0" indent="0">
              <a:buFontTx/>
              <a:buNone/>
              <a:defRPr/>
            </a:pPr>
            <a:r>
              <a:rPr lang="en-GB" sz="2400" i="1" dirty="0">
                <a:solidFill>
                  <a:schemeClr val="bg1"/>
                </a:solidFill>
                <a:latin typeface="Garamond" panose="02020404030301010803" pitchFamily="18" charset="0"/>
              </a:rPr>
              <a:t>Red Sky sold hotel management software. Hotel sued for loss of business due to software's faults &amp; extra staff employed to cover for its failings.</a:t>
            </a:r>
          </a:p>
          <a:p>
            <a:pPr marL="0" indent="0">
              <a:buFontTx/>
              <a:buNone/>
              <a:defRPr/>
            </a:pPr>
            <a:r>
              <a:rPr lang="en-GB" sz="2400" i="1" dirty="0">
                <a:solidFill>
                  <a:schemeClr val="bg1"/>
                </a:solidFill>
                <a:latin typeface="Garamond" panose="02020404030301010803" pitchFamily="18" charset="0"/>
              </a:rPr>
              <a:t>Red Sky: Terms &amp; conditions limited remedy to making use of maintenance and support provision software ill performed. </a:t>
            </a:r>
          </a:p>
          <a:p>
            <a:pPr marL="0" indent="0">
              <a:buFontTx/>
              <a:buNone/>
              <a:defRPr/>
            </a:pPr>
            <a:endParaRPr lang="en-GB" sz="2400" i="1" dirty="0">
              <a:solidFill>
                <a:schemeClr val="bg1"/>
              </a:solidFill>
              <a:latin typeface="Garamond" panose="02020404030301010803" pitchFamily="18" charset="0"/>
            </a:endParaRPr>
          </a:p>
          <a:p>
            <a:pPr marL="0" indent="0">
              <a:buFontTx/>
              <a:buNone/>
              <a:defRPr/>
            </a:pPr>
            <a:r>
              <a:rPr lang="en-GB" sz="2400" i="1" u="sng" dirty="0">
                <a:solidFill>
                  <a:schemeClr val="bg1"/>
                </a:solidFill>
                <a:latin typeface="Garamond" panose="02020404030301010803" pitchFamily="18" charset="0"/>
              </a:rPr>
              <a:t>The High Court</a:t>
            </a:r>
            <a:r>
              <a:rPr lang="en-GB" sz="2400" i="1" dirty="0">
                <a:solidFill>
                  <a:schemeClr val="bg1"/>
                </a:solidFill>
                <a:latin typeface="Garamond" panose="02020404030301010803" pitchFamily="18" charset="0"/>
              </a:rPr>
              <a:t>:  </a:t>
            </a:r>
          </a:p>
          <a:p>
            <a:pPr marL="0" indent="0">
              <a:buFontTx/>
              <a:buNone/>
              <a:defRPr/>
            </a:pPr>
            <a:r>
              <a:rPr lang="en-GB" sz="2400" i="1" dirty="0">
                <a:solidFill>
                  <a:schemeClr val="bg1"/>
                </a:solidFill>
                <a:latin typeface="Garamond" panose="02020404030301010803" pitchFamily="18" charset="0"/>
              </a:rPr>
              <a:t>Exclusion Clause unfair under Unfair Contract Terms Act. Exclusion clause ineffectual coz  full set of software operating documents not provided &amp; Kingsway relied on what Red Sky claimed. Standard terms envisaged customer investigating the software and deciding based on demonstrations + Operating Documents which Red Sky had previously supplied," Customer relied on Red Sky's' advice. "</a:t>
            </a:r>
          </a:p>
          <a:p>
            <a:pPr eaLnBrk="1" hangingPunct="1">
              <a:defRPr/>
            </a:pPr>
            <a:endParaRPr lang="en-GB" sz="1800" dirty="0"/>
          </a:p>
        </p:txBody>
      </p:sp>
    </p:spTree>
  </p:cSld>
  <p:clrMapOvr>
    <a:masterClrMapping/>
  </p:clrMapOvr>
  <p:transition spd="slow">
    <p:checker/>
    <p:sndAc>
      <p:stSnd>
        <p:snd r:embed="rId2" name="bomb.wav"/>
      </p:stSnd>
    </p:sndAc>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GB" sz="3600" i="1" dirty="0">
                <a:solidFill>
                  <a:schemeClr val="accent5"/>
                </a:solidFill>
                <a:latin typeface="Garamond" panose="02020404030301010803" pitchFamily="18" charset="0"/>
              </a:rPr>
              <a:t>Tortious Liability For Defective Hardware /Software  [Negligence]</a:t>
            </a:r>
          </a:p>
        </p:txBody>
      </p:sp>
      <p:sp>
        <p:nvSpPr>
          <p:cNvPr id="8195" name="Content Placeholder 2"/>
          <p:cNvSpPr>
            <a:spLocks noGrp="1"/>
          </p:cNvSpPr>
          <p:nvPr>
            <p:ph idx="1"/>
          </p:nvPr>
        </p:nvSpPr>
        <p:spPr>
          <a:xfrm>
            <a:off x="457200" y="1600200"/>
            <a:ext cx="8229600" cy="5257800"/>
          </a:xfrm>
        </p:spPr>
        <p:txBody>
          <a:bodyPr/>
          <a:lstStyle/>
          <a:p>
            <a:pPr marL="0" indent="0">
              <a:buFontTx/>
              <a:buNone/>
              <a:defRPr/>
            </a:pPr>
            <a:r>
              <a:rPr lang="en-GB" i="1" u="sng" dirty="0">
                <a:solidFill>
                  <a:schemeClr val="bg1"/>
                </a:solidFill>
                <a:latin typeface="Garamond" panose="02020404030301010803" pitchFamily="18" charset="0"/>
              </a:rPr>
              <a:t>Negligence </a:t>
            </a:r>
          </a:p>
          <a:p>
            <a:pPr marL="0" indent="0">
              <a:buFontTx/>
              <a:buNone/>
              <a:defRPr/>
            </a:pPr>
            <a:r>
              <a:rPr lang="en-GB" i="1" dirty="0">
                <a:solidFill>
                  <a:schemeClr val="bg1"/>
                </a:solidFill>
                <a:latin typeface="Garamond" panose="02020404030301010803" pitchFamily="18" charset="0"/>
              </a:rPr>
              <a:t>Negligence imposes liability on a person who has acted carelessly. </a:t>
            </a:r>
          </a:p>
          <a:p>
            <a:pPr marL="514350" indent="-514350">
              <a:buFontTx/>
              <a:buAutoNum type="arabicPeriod"/>
              <a:defRPr/>
            </a:pPr>
            <a:r>
              <a:rPr lang="en-GB" i="1" dirty="0">
                <a:solidFill>
                  <a:schemeClr val="bg1"/>
                </a:solidFill>
                <a:latin typeface="Garamond" panose="02020404030301010803" pitchFamily="18" charset="0"/>
              </a:rPr>
              <a:t>Duty of care owed to the injured party </a:t>
            </a:r>
          </a:p>
          <a:p>
            <a:pPr marL="514350" indent="-514350">
              <a:buFontTx/>
              <a:buAutoNum type="arabicPeriod"/>
              <a:defRPr/>
            </a:pPr>
            <a:r>
              <a:rPr lang="en-GB" i="1" dirty="0">
                <a:solidFill>
                  <a:schemeClr val="bg1"/>
                </a:solidFill>
                <a:latin typeface="Garamond" panose="02020404030301010803" pitchFamily="18" charset="0"/>
              </a:rPr>
              <a:t>breach of that duty of care </a:t>
            </a:r>
          </a:p>
          <a:p>
            <a:pPr marL="514350" indent="-514350">
              <a:buFontTx/>
              <a:buAutoNum type="arabicPeriod"/>
              <a:defRPr/>
            </a:pPr>
            <a:r>
              <a:rPr lang="en-GB" i="1" dirty="0">
                <a:solidFill>
                  <a:schemeClr val="bg1"/>
                </a:solidFill>
                <a:latin typeface="Garamond" panose="02020404030301010803" pitchFamily="18" charset="0"/>
              </a:rPr>
              <a:t>Consequential loss, i.e. loss which is a direct result of the breach of duty of care.</a:t>
            </a:r>
          </a:p>
          <a:p>
            <a:pPr marL="0" indent="0">
              <a:buNone/>
              <a:defRPr/>
            </a:pPr>
            <a:r>
              <a:rPr lang="en-GB" altLang="en-US" sz="1400" b="1" i="1" dirty="0" err="1">
                <a:solidFill>
                  <a:schemeClr val="bg1"/>
                </a:solidFill>
                <a:latin typeface="Garamond" panose="02020404030301010803" pitchFamily="18" charset="0"/>
              </a:rPr>
              <a:t>Arida</a:t>
            </a:r>
            <a:r>
              <a:rPr lang="en-GB" altLang="en-US" sz="1400" b="1" i="1" dirty="0">
                <a:solidFill>
                  <a:schemeClr val="bg1"/>
                </a:solidFill>
                <a:latin typeface="Garamond" panose="02020404030301010803" pitchFamily="18" charset="0"/>
              </a:rPr>
              <a:t> </a:t>
            </a:r>
            <a:r>
              <a:rPr lang="en-GB" altLang="en-US" sz="1400" b="1" i="1" dirty="0" err="1">
                <a:solidFill>
                  <a:schemeClr val="bg1"/>
                </a:solidFill>
                <a:latin typeface="Garamond" panose="02020404030301010803" pitchFamily="18" charset="0"/>
              </a:rPr>
              <a:t>Chulu</a:t>
            </a:r>
            <a:r>
              <a:rPr lang="en-GB" altLang="en-US" sz="1400" b="1" i="1" dirty="0">
                <a:solidFill>
                  <a:schemeClr val="bg1"/>
                </a:solidFill>
                <a:latin typeface="Garamond" panose="02020404030301010803" pitchFamily="18" charset="0"/>
              </a:rPr>
              <a:t>  SCZ N0. 28/2000 - Duty from Food &amp; Drug Act -  Breach occurred  - Plaintiff suffered damage [Nausea]</a:t>
            </a:r>
          </a:p>
          <a:p>
            <a:pPr marL="0" indent="0">
              <a:buNone/>
              <a:defRPr/>
            </a:pPr>
            <a:r>
              <a:rPr lang="en-GB" altLang="en-US" sz="1400" b="1" i="1" dirty="0">
                <a:solidFill>
                  <a:schemeClr val="bg1"/>
                </a:solidFill>
                <a:latin typeface="Garamond" panose="02020404030301010803" pitchFamily="18" charset="0"/>
              </a:rPr>
              <a:t>Reuben Mwanza SCZ No. 59/2000 – </a:t>
            </a:r>
            <a:r>
              <a:rPr lang="en-GB" altLang="en-US" sz="1400" b="1" i="1">
                <a:solidFill>
                  <a:schemeClr val="bg1"/>
                </a:solidFill>
                <a:latin typeface="Garamond" panose="02020404030301010803" pitchFamily="18" charset="0"/>
              </a:rPr>
              <a:t>Dead lizard in beer</a:t>
            </a:r>
            <a:endParaRPr lang="en-GB" altLang="en-US" sz="1400" b="1" i="1" dirty="0">
              <a:solidFill>
                <a:schemeClr val="bg1"/>
              </a:solidFill>
              <a:latin typeface="Garamond" panose="02020404030301010803" pitchFamily="18" charset="0"/>
            </a:endParaRPr>
          </a:p>
          <a:p>
            <a:pPr marL="0" indent="0">
              <a:buNone/>
              <a:defRPr/>
            </a:pPr>
            <a:r>
              <a:rPr lang="en-GB" altLang="en-US" sz="1400" b="1" i="1" dirty="0">
                <a:solidFill>
                  <a:schemeClr val="bg1"/>
                </a:solidFill>
                <a:latin typeface="Garamond" panose="02020404030301010803" pitchFamily="18" charset="0"/>
              </a:rPr>
              <a:t> </a:t>
            </a:r>
          </a:p>
        </p:txBody>
      </p:sp>
    </p:spTree>
  </p:cSld>
  <p:clrMapOvr>
    <a:masterClrMapping/>
  </p:clrMapOvr>
  <p:transition spd="slow">
    <p:checker/>
    <p:sndAc>
      <p:stSnd>
        <p:snd r:embed="rId2" name="bomb.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AC961-2FE5-7D6F-EA8E-D775A6A61176}"/>
              </a:ext>
            </a:extLst>
          </p:cNvPr>
          <p:cNvSpPr>
            <a:spLocks noGrp="1"/>
          </p:cNvSpPr>
          <p:nvPr>
            <p:ph type="title"/>
          </p:nvPr>
        </p:nvSpPr>
        <p:spPr>
          <a:xfrm>
            <a:off x="251520" y="188640"/>
            <a:ext cx="8640960" cy="1228998"/>
          </a:xfrm>
        </p:spPr>
        <p:txBody>
          <a:bodyPr/>
          <a:lstStyle/>
          <a:p>
            <a:r>
              <a:rPr kumimoji="0" lang="en-GB" altLang="en-US" sz="3600" b="0" i="1" u="none" strike="noStrike" kern="0" cap="none" spc="0" normalizeH="0" baseline="0" noProof="0" dirty="0">
                <a:ln>
                  <a:noFill/>
                </a:ln>
                <a:solidFill>
                  <a:srgbClr val="BBE0E3"/>
                </a:solidFill>
                <a:effectLst/>
                <a:uLnTx/>
                <a:uFillTx/>
                <a:latin typeface="Garamond" pitchFamily="18" charset="0"/>
                <a:ea typeface="+mj-ea"/>
                <a:cs typeface="+mj-cs"/>
              </a:rPr>
              <a:t>Fundamentals of Information Technology Contracts [</a:t>
            </a:r>
            <a:r>
              <a:rPr kumimoji="0" lang="en-GB" altLang="en-US" sz="3600" b="0" i="1" u="none" strike="noStrike" kern="0" cap="none" spc="0" normalizeH="0" baseline="0" noProof="0" dirty="0" err="1">
                <a:ln>
                  <a:noFill/>
                </a:ln>
                <a:solidFill>
                  <a:srgbClr val="BBE0E3"/>
                </a:solidFill>
                <a:effectLst/>
                <a:uLnTx/>
                <a:uFillTx/>
                <a:latin typeface="Garamond" pitchFamily="18" charset="0"/>
                <a:ea typeface="+mj-ea"/>
                <a:cs typeface="+mj-cs"/>
              </a:rPr>
              <a:t>Cont</a:t>
            </a:r>
            <a:r>
              <a:rPr kumimoji="0" lang="en-GB" altLang="en-US" sz="3600" b="0" i="1" u="none" strike="noStrike" kern="0" cap="none" spc="0" normalizeH="0" baseline="0" noProof="0" dirty="0">
                <a:ln>
                  <a:noFill/>
                </a:ln>
                <a:solidFill>
                  <a:srgbClr val="BBE0E3"/>
                </a:solidFill>
                <a:effectLst/>
                <a:uLnTx/>
                <a:uFillTx/>
                <a:latin typeface="Garamond" pitchFamily="18" charset="0"/>
                <a:ea typeface="+mj-ea"/>
                <a:cs typeface="+mj-cs"/>
              </a:rPr>
              <a:t>] </a:t>
            </a:r>
            <a:r>
              <a:rPr lang="en-US" sz="3600" i="1" dirty="0">
                <a:solidFill>
                  <a:schemeClr val="accent1"/>
                </a:solidFill>
                <a:latin typeface="Garamond" pitchFamily="18" charset="0"/>
              </a:rPr>
              <a:t>Ownership of IP Rights in Bespoke Software</a:t>
            </a:r>
            <a:endParaRPr lang="en-GB" sz="3600" i="1" dirty="0">
              <a:solidFill>
                <a:schemeClr val="accent1"/>
              </a:solidFill>
              <a:latin typeface="Garamond" pitchFamily="18" charset="0"/>
            </a:endParaRPr>
          </a:p>
        </p:txBody>
      </p:sp>
      <p:sp>
        <p:nvSpPr>
          <p:cNvPr id="3" name="Content Placeholder 2">
            <a:extLst>
              <a:ext uri="{FF2B5EF4-FFF2-40B4-BE49-F238E27FC236}">
                <a16:creationId xmlns:a16="http://schemas.microsoft.com/office/drawing/2014/main" id="{3AC16904-5A5A-A276-8018-9AB1DBCCED67}"/>
              </a:ext>
            </a:extLst>
          </p:cNvPr>
          <p:cNvSpPr>
            <a:spLocks noGrp="1"/>
          </p:cNvSpPr>
          <p:nvPr>
            <p:ph idx="1"/>
          </p:nvPr>
        </p:nvSpPr>
        <p:spPr>
          <a:xfrm>
            <a:off x="208072" y="1628800"/>
            <a:ext cx="8640960" cy="4781128"/>
          </a:xfrm>
        </p:spPr>
        <p:txBody>
          <a:bodyPr/>
          <a:lstStyle/>
          <a:p>
            <a:pPr marL="0" indent="0">
              <a:buNone/>
            </a:pPr>
            <a:r>
              <a:rPr lang="en-GB" sz="2800" i="1" dirty="0">
                <a:solidFill>
                  <a:schemeClr val="bg1"/>
                </a:solidFill>
                <a:latin typeface="Garamond" panose="02020404030301010803" pitchFamily="18" charset="0"/>
              </a:rPr>
              <a:t>Section 10 [3][b] Copyright and Performance Rights Act </a:t>
            </a:r>
          </a:p>
          <a:p>
            <a:pPr marL="0" indent="0">
              <a:buNone/>
            </a:pPr>
            <a:r>
              <a:rPr lang="en-GB" sz="2800" i="1" dirty="0">
                <a:solidFill>
                  <a:schemeClr val="bg1"/>
                </a:solidFill>
                <a:latin typeface="Garamond" panose="02020404030301010803" pitchFamily="18" charset="0"/>
              </a:rPr>
              <a:t>“Where a work other than a broadcast or cable program is made by the author on commission of some other person , the person who commissioned the work shall be the first owner of the copyright.</a:t>
            </a:r>
          </a:p>
          <a:p>
            <a:pPr marL="0" indent="0">
              <a:buNone/>
            </a:pPr>
            <a:endParaRPr lang="en-GB" sz="2800" i="1" dirty="0">
              <a:solidFill>
                <a:schemeClr val="bg1"/>
              </a:solidFill>
              <a:latin typeface="Garamond" panose="02020404030301010803" pitchFamily="18" charset="0"/>
            </a:endParaRPr>
          </a:p>
          <a:p>
            <a:pPr marL="0" indent="0">
              <a:buNone/>
            </a:pPr>
            <a:r>
              <a:rPr lang="en-GB" sz="2800" i="1" dirty="0">
                <a:solidFill>
                  <a:schemeClr val="bg1"/>
                </a:solidFill>
                <a:latin typeface="Garamond" panose="02020404030301010803" pitchFamily="18" charset="0"/>
              </a:rPr>
              <a:t>“In the development setting, if the developer has been hired to create custom code more or less from scratch, the customer will likely insist on receiving the source code and ownership rights over the work”  </a:t>
            </a:r>
          </a:p>
          <a:p>
            <a:pPr marL="0" indent="0">
              <a:buNone/>
            </a:pPr>
            <a:r>
              <a:rPr lang="en-GB" sz="2000" i="1" dirty="0">
                <a:solidFill>
                  <a:srgbClr val="00B0F0"/>
                </a:solidFill>
                <a:latin typeface="Garamond" panose="02020404030301010803" pitchFamily="18" charset="0"/>
              </a:rPr>
              <a:t>Mark Tyson, IP Rights in Software Development Agreements.  tkntysonlaw.com</a:t>
            </a:r>
          </a:p>
          <a:p>
            <a:pPr marL="0" indent="0">
              <a:buNone/>
            </a:pPr>
            <a:endParaRPr lang="en-GB" sz="2000" i="1" dirty="0">
              <a:solidFill>
                <a:srgbClr val="00B0F0"/>
              </a:solidFill>
              <a:latin typeface="Garamond" panose="02020404030301010803" pitchFamily="18" charset="0"/>
            </a:endParaRPr>
          </a:p>
          <a:p>
            <a:pPr marL="0" indent="0">
              <a:buNone/>
            </a:pPr>
            <a:r>
              <a:rPr lang="en-GB" sz="2800" i="1" dirty="0">
                <a:solidFill>
                  <a:schemeClr val="bg1"/>
                </a:solidFill>
                <a:latin typeface="Garamond" panose="02020404030301010803" pitchFamily="18" charset="0"/>
              </a:rPr>
              <a:t> </a:t>
            </a:r>
          </a:p>
          <a:p>
            <a:pPr marL="0" indent="0">
              <a:buNone/>
            </a:pPr>
            <a:r>
              <a:rPr lang="en-GB" sz="2800" i="1" dirty="0">
                <a:solidFill>
                  <a:schemeClr val="bg1"/>
                </a:solidFill>
                <a:latin typeface="Garamond" panose="02020404030301010803" pitchFamily="18" charset="0"/>
              </a:rPr>
              <a:t>  </a:t>
            </a:r>
          </a:p>
        </p:txBody>
      </p:sp>
    </p:spTree>
    <p:extLst>
      <p:ext uri="{BB962C8B-B14F-4D97-AF65-F5344CB8AC3E}">
        <p14:creationId xmlns:p14="http://schemas.microsoft.com/office/powerpoint/2010/main" val="2189072594"/>
      </p:ext>
    </p:extLst>
  </p:cSld>
  <p:clrMapOvr>
    <a:masterClrMapping/>
  </p:clrMapOvr>
  <p:transition spd="slow">
    <p:checker/>
    <p:sndAc>
      <p:stSnd>
        <p:snd r:embed="rId2" name="bomb.wav"/>
      </p:stSnd>
    </p:sndAc>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200" i="1" dirty="0">
                <a:solidFill>
                  <a:schemeClr val="accent5"/>
                </a:solidFill>
                <a:latin typeface="Garamond" panose="02020404030301010803" pitchFamily="18" charset="0"/>
              </a:rPr>
              <a:t>Tortious Liability For Defective Hardware Software  [Negligent Misstatement]</a:t>
            </a:r>
          </a:p>
        </p:txBody>
      </p:sp>
      <p:sp>
        <p:nvSpPr>
          <p:cNvPr id="41987" name="Content Placeholder 2"/>
          <p:cNvSpPr>
            <a:spLocks noGrp="1"/>
          </p:cNvSpPr>
          <p:nvPr>
            <p:ph idx="1"/>
          </p:nvPr>
        </p:nvSpPr>
        <p:spPr>
          <a:xfrm>
            <a:off x="457200" y="1600200"/>
            <a:ext cx="8229600" cy="4781550"/>
          </a:xfrm>
        </p:spPr>
        <p:txBody>
          <a:bodyPr/>
          <a:lstStyle/>
          <a:p>
            <a:pPr marL="0" indent="0">
              <a:buFontTx/>
              <a:buNone/>
            </a:pPr>
            <a:r>
              <a:rPr lang="en-GB" altLang="en-US" i="1" u="sng">
                <a:solidFill>
                  <a:schemeClr val="bg1"/>
                </a:solidFill>
                <a:latin typeface="Garamond" pitchFamily="18" charset="0"/>
              </a:rPr>
              <a:t>Negligent misstatement  </a:t>
            </a:r>
          </a:p>
          <a:p>
            <a:pPr marL="0" indent="0">
              <a:buFontTx/>
              <a:buNone/>
            </a:pPr>
            <a:r>
              <a:rPr lang="en-GB" altLang="en-US" i="1">
                <a:solidFill>
                  <a:schemeClr val="bg1"/>
                </a:solidFill>
                <a:latin typeface="Garamond" pitchFamily="18" charset="0"/>
              </a:rPr>
              <a:t>Liability for negligence is significant with regard to software that provides advice. </a:t>
            </a:r>
          </a:p>
          <a:p>
            <a:pPr marL="0" indent="0">
              <a:buFontTx/>
              <a:buNone/>
            </a:pPr>
            <a:r>
              <a:rPr lang="en-GB" altLang="en-US" i="1">
                <a:solidFill>
                  <a:schemeClr val="bg1"/>
                </a:solidFill>
                <a:latin typeface="Garamond" pitchFamily="18" charset="0"/>
              </a:rPr>
              <a:t>Tortious liability for negligent advice is called negligent misstatement. If the advice generated by an expert system (decision support system) is incorrect, the developers of the system may be liable in negligent misstatement to the recipient of the advice</a:t>
            </a:r>
          </a:p>
        </p:txBody>
      </p:sp>
    </p:spTree>
  </p:cSld>
  <p:clrMapOvr>
    <a:masterClrMapping/>
  </p:clrMapOvr>
  <p:transition spd="slow">
    <p:checker/>
    <p:sndAc>
      <p:stSnd>
        <p:snd r:embed="rId2" name="bomb.wav"/>
      </p:stSnd>
    </p:sndAc>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GB" sz="3200" i="1" dirty="0">
                <a:solidFill>
                  <a:schemeClr val="accent5"/>
                </a:solidFill>
                <a:latin typeface="Garamond" panose="02020404030301010803" pitchFamily="18" charset="0"/>
              </a:rPr>
              <a:t>Tortious Liability For Defective Hardware Software  [Product Liability]</a:t>
            </a:r>
            <a:endParaRPr lang="en-GB" altLang="en-US" sz="3200" i="1" dirty="0">
              <a:solidFill>
                <a:schemeClr val="accent5"/>
              </a:solidFill>
              <a:latin typeface="Garamond" pitchFamily="18" charset="0"/>
            </a:endParaRPr>
          </a:p>
        </p:txBody>
      </p:sp>
      <p:sp>
        <p:nvSpPr>
          <p:cNvPr id="43011" name="Content Placeholder 2"/>
          <p:cNvSpPr>
            <a:spLocks noGrp="1"/>
          </p:cNvSpPr>
          <p:nvPr>
            <p:ph idx="1"/>
          </p:nvPr>
        </p:nvSpPr>
        <p:spPr>
          <a:xfrm>
            <a:off x="250825" y="1600200"/>
            <a:ext cx="8569325" cy="4997450"/>
          </a:xfrm>
        </p:spPr>
        <p:txBody>
          <a:bodyPr/>
          <a:lstStyle/>
          <a:p>
            <a:pPr marL="0" indent="0">
              <a:buFontTx/>
              <a:buNone/>
            </a:pPr>
            <a:r>
              <a:rPr lang="en-GB" altLang="en-US" i="1" u="sng" dirty="0">
                <a:solidFill>
                  <a:schemeClr val="bg1"/>
                </a:solidFill>
                <a:latin typeface="Garamond" pitchFamily="18" charset="0"/>
              </a:rPr>
              <a:t>Product Liability</a:t>
            </a:r>
          </a:p>
          <a:p>
            <a:pPr marL="0" indent="0">
              <a:buFontTx/>
              <a:buNone/>
            </a:pPr>
            <a:endParaRPr lang="en-GB" altLang="en-US" sz="2800" i="1" dirty="0">
              <a:solidFill>
                <a:schemeClr val="bg1"/>
              </a:solidFill>
              <a:latin typeface="Garamond" pitchFamily="18" charset="0"/>
            </a:endParaRPr>
          </a:p>
          <a:p>
            <a:pPr marL="0" indent="0">
              <a:buFontTx/>
              <a:buNone/>
            </a:pPr>
            <a:r>
              <a:rPr lang="en-GB" altLang="en-US" sz="2800" i="1" dirty="0">
                <a:solidFill>
                  <a:schemeClr val="bg1"/>
                </a:solidFill>
                <a:latin typeface="Garamond" pitchFamily="18" charset="0"/>
              </a:rPr>
              <a:t>With the passing of the Consumer Protection Act 1987 following the EC Directive (85/374/EEC) the concept of product liability has been part of UK law …The effect of the Directive and the Act is to create liability without fault on the part of the producer of a defective product that causes death or personal injury or any loss or damage to property including land.  </a:t>
            </a:r>
          </a:p>
          <a:p>
            <a:pPr marL="0" indent="0">
              <a:buFontTx/>
              <a:buNone/>
            </a:pPr>
            <a:endParaRPr lang="en-GB" altLang="en-US" sz="2800" i="1">
              <a:solidFill>
                <a:schemeClr val="bg1"/>
              </a:solidFill>
              <a:latin typeface="Garamond" pitchFamily="18" charset="0"/>
            </a:endParaRPr>
          </a:p>
          <a:p>
            <a:pPr marL="0" indent="0">
              <a:buFontTx/>
              <a:buNone/>
            </a:pPr>
            <a:r>
              <a:rPr lang="en-GB" altLang="en-US" sz="2800" i="1">
                <a:solidFill>
                  <a:schemeClr val="bg1"/>
                </a:solidFill>
                <a:latin typeface="Garamond" pitchFamily="18" charset="0"/>
              </a:rPr>
              <a:t>Mobile </a:t>
            </a:r>
            <a:r>
              <a:rPr lang="en-GB" altLang="en-US" sz="2800" i="1" dirty="0">
                <a:solidFill>
                  <a:schemeClr val="bg1"/>
                </a:solidFill>
                <a:latin typeface="Garamond" pitchFamily="18" charset="0"/>
              </a:rPr>
              <a:t>Motors vs John </a:t>
            </a:r>
            <a:r>
              <a:rPr lang="en-GB" altLang="en-US" sz="2800" i="1" dirty="0" err="1">
                <a:solidFill>
                  <a:schemeClr val="bg1"/>
                </a:solidFill>
                <a:latin typeface="Garamond" pitchFamily="18" charset="0"/>
              </a:rPr>
              <a:t>Mulwila</a:t>
            </a:r>
            <a:r>
              <a:rPr lang="en-GB" altLang="en-US" sz="2800" i="1" dirty="0">
                <a:solidFill>
                  <a:schemeClr val="bg1"/>
                </a:solidFill>
                <a:latin typeface="Garamond" pitchFamily="18" charset="0"/>
              </a:rPr>
              <a:t> Appeal 13 of 2009 </a:t>
            </a:r>
          </a:p>
          <a:p>
            <a:pPr marL="0" indent="0">
              <a:buFontTx/>
              <a:buNone/>
            </a:pPr>
            <a:r>
              <a:rPr lang="en-GB" altLang="en-US" sz="3600" dirty="0">
                <a:solidFill>
                  <a:schemeClr val="bg1"/>
                </a:solidFill>
                <a:latin typeface="Garamond" pitchFamily="18" charset="0"/>
              </a:rPr>
              <a:t> </a:t>
            </a:r>
          </a:p>
          <a:p>
            <a:pPr marL="0" indent="0">
              <a:buFontTx/>
              <a:buNone/>
            </a:pPr>
            <a:endParaRPr lang="en-GB" altLang="en-US" sz="3600" dirty="0">
              <a:solidFill>
                <a:schemeClr val="bg1"/>
              </a:solidFill>
              <a:latin typeface="Garamond" pitchFamily="18" charset="0"/>
            </a:endParaRPr>
          </a:p>
        </p:txBody>
      </p:sp>
    </p:spTree>
  </p:cSld>
  <p:clrMapOvr>
    <a:masterClrMapping/>
  </p:clrMapOvr>
  <p:transition spd="slow">
    <p:checker/>
    <p:sndAc>
      <p:stSnd>
        <p:snd r:embed="rId2" name="bomb.wav"/>
      </p:stSnd>
    </p:sndAc>
  </p:transition>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179388" y="333375"/>
            <a:ext cx="8785225" cy="3743325"/>
          </a:xfrm>
        </p:spPr>
        <p:txBody>
          <a:bodyPr/>
          <a:lstStyle/>
          <a:p>
            <a:pPr eaLnBrk="1" hangingPunct="1"/>
            <a:br>
              <a:rPr lang="es-ES" altLang="en-US" sz="2000" b="1">
                <a:solidFill>
                  <a:schemeClr val="bg1"/>
                </a:solidFill>
                <a:latin typeface="Book Antiqua" pitchFamily="18" charset="0"/>
              </a:rPr>
            </a:br>
            <a:br>
              <a:rPr lang="es-ES" altLang="en-US" sz="2000" b="1">
                <a:solidFill>
                  <a:schemeClr val="bg1"/>
                </a:solidFill>
                <a:latin typeface="Book Antiqua" pitchFamily="18" charset="0"/>
              </a:rPr>
            </a:br>
            <a:r>
              <a:rPr lang="es-ES" altLang="en-US" sz="4000" b="1">
                <a:solidFill>
                  <a:schemeClr val="bg1"/>
                </a:solidFill>
                <a:latin typeface="Garamond" pitchFamily="18" charset="0"/>
              </a:rPr>
              <a:t>INFORMATION TECHNOLOGY LAW</a:t>
            </a:r>
            <a:br>
              <a:rPr lang="es-ES" altLang="en-US" sz="4000" b="1">
                <a:solidFill>
                  <a:schemeClr val="bg1"/>
                </a:solidFill>
                <a:latin typeface="Garamond" pitchFamily="18" charset="0"/>
              </a:rPr>
            </a:br>
            <a:br>
              <a:rPr lang="es-ES" altLang="en-US" sz="4000" b="1">
                <a:solidFill>
                  <a:schemeClr val="bg1"/>
                </a:solidFill>
                <a:latin typeface="Garamond" pitchFamily="18" charset="0"/>
              </a:rPr>
            </a:br>
            <a:br>
              <a:rPr lang="es-ES" altLang="en-US" sz="2000" b="1">
                <a:solidFill>
                  <a:schemeClr val="bg1"/>
                </a:solidFill>
                <a:latin typeface="Book Antiqua" pitchFamily="18" charset="0"/>
              </a:rPr>
            </a:br>
            <a:r>
              <a:rPr lang="es-ES" altLang="en-US" sz="4800" b="1" i="1">
                <a:solidFill>
                  <a:schemeClr val="bg1"/>
                </a:solidFill>
                <a:latin typeface="Book Antiqua" pitchFamily="18" charset="0"/>
              </a:rPr>
              <a:t>End of Lecture </a:t>
            </a:r>
            <a:br>
              <a:rPr lang="es-ES" altLang="en-US" sz="4800" b="1">
                <a:solidFill>
                  <a:schemeClr val="bg1"/>
                </a:solidFill>
                <a:latin typeface="Book Antiqua" pitchFamily="18" charset="0"/>
              </a:rPr>
            </a:br>
            <a:br>
              <a:rPr lang="es-ES" altLang="en-US" sz="4800" b="1">
                <a:solidFill>
                  <a:schemeClr val="bg1"/>
                </a:solidFill>
                <a:latin typeface="Book Antiqua" pitchFamily="18" charset="0"/>
              </a:rPr>
            </a:br>
            <a:br>
              <a:rPr lang="es-ES" altLang="en-US" sz="2000" b="1">
                <a:solidFill>
                  <a:schemeClr val="bg1"/>
                </a:solidFill>
                <a:latin typeface="Book Antiqua" pitchFamily="18" charset="0"/>
              </a:rPr>
            </a:br>
            <a:br>
              <a:rPr lang="es-ES" altLang="en-US" sz="2400" b="1">
                <a:solidFill>
                  <a:schemeClr val="bg1"/>
                </a:solidFill>
                <a:latin typeface="Book Antiqua" pitchFamily="18" charset="0"/>
              </a:rPr>
            </a:br>
            <a:endParaRPr lang="es-ES" altLang="en-US" sz="2400" b="1">
              <a:solidFill>
                <a:schemeClr val="bg1"/>
              </a:solidFill>
              <a:latin typeface="Book Antiqua" pitchFamily="18" charset="0"/>
            </a:endParaRPr>
          </a:p>
        </p:txBody>
      </p:sp>
    </p:spTree>
  </p:cSld>
  <p:clrMapOvr>
    <a:masterClrMapping/>
  </p:clrMapOvr>
  <p:transition spd="slow">
    <p:checker/>
    <p:sndAc>
      <p:stSnd>
        <p:snd r:embed="rId2" name="bomb.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4800" i="1" dirty="0">
                <a:solidFill>
                  <a:schemeClr val="accent5"/>
                </a:solidFill>
                <a:latin typeface="Garamond" panose="02020404030301010803" pitchFamily="18" charset="0"/>
              </a:rPr>
              <a:t>3 Types Of I.T. Contract:  Type I – Software </a:t>
            </a:r>
          </a:p>
        </p:txBody>
      </p:sp>
      <p:sp>
        <p:nvSpPr>
          <p:cNvPr id="3" name="Content Placeholder 2"/>
          <p:cNvSpPr>
            <a:spLocks noGrp="1"/>
          </p:cNvSpPr>
          <p:nvPr>
            <p:ph idx="1"/>
          </p:nvPr>
        </p:nvSpPr>
        <p:spPr/>
        <p:txBody>
          <a:bodyPr/>
          <a:lstStyle/>
          <a:p>
            <a:pPr>
              <a:defRPr/>
            </a:pPr>
            <a:endParaRPr lang="en-GB" dirty="0"/>
          </a:p>
          <a:p>
            <a:pPr>
              <a:defRPr/>
            </a:pPr>
            <a:endParaRPr lang="en-GB" dirty="0"/>
          </a:p>
          <a:p>
            <a:pPr marL="0" indent="0" algn="ctr">
              <a:buFontTx/>
              <a:buNone/>
              <a:defRPr/>
            </a:pPr>
            <a:r>
              <a:rPr lang="en-GB" sz="8800" i="1" dirty="0">
                <a:solidFill>
                  <a:schemeClr val="bg1"/>
                </a:solidFill>
                <a:latin typeface="Garamond" panose="02020404030301010803" pitchFamily="18" charset="0"/>
              </a:rPr>
              <a:t>Software</a:t>
            </a:r>
          </a:p>
        </p:txBody>
      </p:sp>
    </p:spTree>
  </p:cSld>
  <p:clrMapOvr>
    <a:masterClrMapping/>
  </p:clrMapOvr>
  <p:transition spd="slow">
    <p:checker/>
    <p:sndAc>
      <p:stSnd>
        <p:snd r:embed="rId2" name="bomb.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sz="5400" i="1">
                <a:solidFill>
                  <a:srgbClr val="BBE0E3"/>
                </a:solidFill>
                <a:latin typeface="Garamond" pitchFamily="18" charset="0"/>
              </a:rPr>
              <a:t>Software Agreements [General]</a:t>
            </a:r>
            <a:endParaRPr lang="en-GB" altLang="en-US" sz="5400"/>
          </a:p>
        </p:txBody>
      </p:sp>
      <p:sp>
        <p:nvSpPr>
          <p:cNvPr id="3" name="Content Placeholder 2"/>
          <p:cNvSpPr>
            <a:spLocks noGrp="1"/>
          </p:cNvSpPr>
          <p:nvPr>
            <p:ph idx="1"/>
          </p:nvPr>
        </p:nvSpPr>
        <p:spPr/>
        <p:txBody>
          <a:bodyPr/>
          <a:lstStyle/>
          <a:p>
            <a:pPr marL="0" indent="0">
              <a:buFontTx/>
              <a:buNone/>
              <a:defRPr/>
            </a:pPr>
            <a:r>
              <a:rPr lang="en-GB" sz="2800" i="1" dirty="0">
                <a:solidFill>
                  <a:schemeClr val="bg1"/>
                </a:solidFill>
                <a:latin typeface="Garamond" panose="02020404030301010803" pitchFamily="18" charset="0"/>
              </a:rPr>
              <a:t>Software agreements usually associated with 2 Concepts: </a:t>
            </a:r>
          </a:p>
          <a:p>
            <a:pPr marL="0" indent="0">
              <a:buFontTx/>
              <a:buNone/>
              <a:defRPr/>
            </a:pPr>
            <a:endParaRPr lang="en-GB" sz="2800" i="1" dirty="0">
              <a:solidFill>
                <a:schemeClr val="bg1"/>
              </a:solidFill>
              <a:latin typeface="Garamond" panose="02020404030301010803" pitchFamily="18" charset="0"/>
            </a:endParaRPr>
          </a:p>
          <a:p>
            <a:pPr>
              <a:buFont typeface="Wingdings" panose="05000000000000000000" pitchFamily="2" charset="2"/>
              <a:buChar char="Ø"/>
              <a:defRPr/>
            </a:pPr>
            <a:r>
              <a:rPr lang="en-GB" sz="2800" i="1" dirty="0">
                <a:solidFill>
                  <a:schemeClr val="bg1"/>
                </a:solidFill>
                <a:latin typeface="Garamond" panose="02020404030301010803" pitchFamily="18" charset="0"/>
              </a:rPr>
              <a:t>Shrink-wrap: “By opening the packaging on this box you agree to the terms and conditions of the license.” [The terms and conditions of the license are more often than not located inside the box] </a:t>
            </a:r>
          </a:p>
          <a:p>
            <a:pPr marL="0" indent="0">
              <a:buFontTx/>
              <a:buNone/>
              <a:defRPr/>
            </a:pPr>
            <a:endParaRPr lang="en-GB" sz="2800" i="1" dirty="0">
              <a:solidFill>
                <a:schemeClr val="bg1"/>
              </a:solidFill>
              <a:latin typeface="Garamond" panose="02020404030301010803" pitchFamily="18" charset="0"/>
            </a:endParaRPr>
          </a:p>
          <a:p>
            <a:pPr>
              <a:buFont typeface="Wingdings" panose="05000000000000000000" pitchFamily="2" charset="2"/>
              <a:buChar char="Ø"/>
              <a:defRPr/>
            </a:pPr>
            <a:r>
              <a:rPr lang="en-GB" sz="2800" i="1" dirty="0">
                <a:solidFill>
                  <a:schemeClr val="bg1"/>
                </a:solidFill>
                <a:latin typeface="Garamond" panose="02020404030301010803" pitchFamily="18" charset="0"/>
              </a:rPr>
              <a:t> Click-wrap: Party enters into a contract by clicking the “I agree” or “I accept” button which is preceded by terms and conditions. </a:t>
            </a:r>
          </a:p>
          <a:p>
            <a:pPr>
              <a:defRPr/>
            </a:pPr>
            <a:endParaRPr lang="en-GB" dirty="0"/>
          </a:p>
        </p:txBody>
      </p:sp>
    </p:spTree>
  </p:cSld>
  <p:clrMapOvr>
    <a:masterClrMapping/>
  </p:clrMapOvr>
  <p:transition spd="slow">
    <p:checker/>
    <p:sndAc>
      <p:stSnd>
        <p:snd r:embed="rId2" name="bomb.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09675"/>
          </a:xfrm>
        </p:spPr>
        <p:txBody>
          <a:bodyPr/>
          <a:lstStyle/>
          <a:p>
            <a:pPr>
              <a:defRPr/>
            </a:pPr>
            <a:r>
              <a:rPr lang="en-GB" sz="3600" i="1" dirty="0">
                <a:solidFill>
                  <a:schemeClr val="accent5"/>
                </a:solidFill>
                <a:latin typeface="Garamond" panose="02020404030301010803" pitchFamily="18" charset="0"/>
              </a:rPr>
              <a:t>Software Acquisition Options  </a:t>
            </a:r>
            <a:br>
              <a:rPr lang="en-GB" sz="3600" i="1" dirty="0">
                <a:solidFill>
                  <a:schemeClr val="accent5"/>
                </a:solidFill>
                <a:latin typeface="Garamond" panose="02020404030301010803" pitchFamily="18" charset="0"/>
              </a:rPr>
            </a:br>
            <a:r>
              <a:rPr lang="en-GB" sz="3600" i="1" dirty="0">
                <a:solidFill>
                  <a:schemeClr val="accent5"/>
                </a:solidFill>
                <a:latin typeface="Garamond" panose="02020404030301010803" pitchFamily="18" charset="0"/>
              </a:rPr>
              <a:t>Option 1. Off The Shelf </a:t>
            </a:r>
          </a:p>
        </p:txBody>
      </p:sp>
      <p:sp>
        <p:nvSpPr>
          <p:cNvPr id="3" name="Content Placeholder 2"/>
          <p:cNvSpPr>
            <a:spLocks noGrp="1"/>
          </p:cNvSpPr>
          <p:nvPr>
            <p:ph idx="1"/>
          </p:nvPr>
        </p:nvSpPr>
        <p:spPr/>
        <p:txBody>
          <a:bodyPr/>
          <a:lstStyle/>
          <a:p>
            <a:pPr marL="0" indent="0">
              <a:buFontTx/>
              <a:buNone/>
              <a:defRPr/>
            </a:pPr>
            <a:r>
              <a:rPr lang="en-GB" i="1" dirty="0">
                <a:solidFill>
                  <a:schemeClr val="bg1"/>
                </a:solidFill>
                <a:latin typeface="Garamond" panose="02020404030301010803" pitchFamily="18" charset="0"/>
              </a:rPr>
              <a:t>Ready-made &amp; available to population usually thru licence </a:t>
            </a:r>
          </a:p>
          <a:p>
            <a:pPr marL="0" indent="0">
              <a:buFontTx/>
              <a:buNone/>
              <a:defRPr/>
            </a:pPr>
            <a:r>
              <a:rPr lang="en-GB" i="1" u="sng" dirty="0">
                <a:solidFill>
                  <a:schemeClr val="bg1"/>
                </a:solidFill>
                <a:latin typeface="Garamond" panose="02020404030301010803" pitchFamily="18" charset="0"/>
              </a:rPr>
              <a:t>Advantages</a:t>
            </a:r>
          </a:p>
          <a:p>
            <a:pPr>
              <a:buFont typeface="Wingdings" panose="05000000000000000000" pitchFamily="2" charset="2"/>
              <a:buChar char="Ø"/>
              <a:defRPr/>
            </a:pPr>
            <a:r>
              <a:rPr lang="en-GB" i="1" u="sng" dirty="0">
                <a:solidFill>
                  <a:schemeClr val="bg1"/>
                </a:solidFill>
                <a:latin typeface="Garamond" panose="02020404030301010803" pitchFamily="18" charset="0"/>
              </a:rPr>
              <a:t>Cheaper</a:t>
            </a:r>
            <a:r>
              <a:rPr lang="en-GB" i="1" dirty="0">
                <a:solidFill>
                  <a:schemeClr val="bg1"/>
                </a:solidFill>
                <a:latin typeface="Garamond" panose="02020404030301010803" pitchFamily="18" charset="0"/>
              </a:rPr>
              <a:t>: Economies of Scale [The development costs spread across a large number of users].</a:t>
            </a:r>
          </a:p>
          <a:p>
            <a:pPr>
              <a:buFont typeface="Wingdings" panose="05000000000000000000" pitchFamily="2" charset="2"/>
              <a:buChar char="Ø"/>
              <a:defRPr/>
            </a:pPr>
            <a:r>
              <a:rPr lang="en-GB" i="1" u="sng" dirty="0">
                <a:solidFill>
                  <a:schemeClr val="bg1"/>
                </a:solidFill>
                <a:latin typeface="Garamond" panose="02020404030301010803" pitchFamily="18" charset="0"/>
              </a:rPr>
              <a:t>Immediate availability</a:t>
            </a:r>
            <a:r>
              <a:rPr lang="en-GB" i="1" dirty="0">
                <a:solidFill>
                  <a:schemeClr val="bg1"/>
                </a:solidFill>
                <a:latin typeface="Garamond" panose="02020404030301010803" pitchFamily="18" charset="0"/>
              </a:rPr>
              <a:t>.</a:t>
            </a:r>
          </a:p>
          <a:p>
            <a:pPr marL="0" indent="0">
              <a:buFontTx/>
              <a:buNone/>
              <a:defRPr/>
            </a:pPr>
            <a:endParaRPr lang="en-GB" i="1" dirty="0">
              <a:solidFill>
                <a:schemeClr val="bg1"/>
              </a:solidFill>
              <a:latin typeface="Garamond" panose="02020404030301010803" pitchFamily="18" charset="0"/>
            </a:endParaRPr>
          </a:p>
          <a:p>
            <a:pPr>
              <a:buFont typeface="Wingdings" panose="05000000000000000000" pitchFamily="2" charset="2"/>
              <a:buChar char="Ø"/>
              <a:defRPr/>
            </a:pPr>
            <a:r>
              <a:rPr lang="en-GB" i="1" dirty="0">
                <a:solidFill>
                  <a:schemeClr val="bg1"/>
                </a:solidFill>
                <a:latin typeface="Garamond" panose="02020404030301010803" pitchFamily="18" charset="0"/>
              </a:rPr>
              <a:t> </a:t>
            </a:r>
            <a:r>
              <a:rPr lang="en-GB" i="1" u="sng" dirty="0">
                <a:solidFill>
                  <a:schemeClr val="bg1"/>
                </a:solidFill>
                <a:latin typeface="Garamond" panose="02020404030301010803" pitchFamily="18" charset="0"/>
              </a:rPr>
              <a:t>Lower training costs</a:t>
            </a:r>
            <a:r>
              <a:rPr lang="en-GB" i="1" dirty="0">
                <a:solidFill>
                  <a:schemeClr val="bg1"/>
                </a:solidFill>
                <a:latin typeface="Garamond" panose="02020404030301010803" pitchFamily="18" charset="0"/>
              </a:rPr>
              <a:t>./ there may be pre-existing training materials and courses. </a:t>
            </a:r>
          </a:p>
          <a:p>
            <a:pPr>
              <a:defRPr/>
            </a:pPr>
            <a:endParaRPr lang="en-GB" i="1" dirty="0"/>
          </a:p>
        </p:txBody>
      </p:sp>
    </p:spTree>
  </p:cSld>
  <p:clrMapOvr>
    <a:masterClrMapping/>
  </p:clrMapOvr>
  <p:transition spd="slow">
    <p:checker/>
    <p:sndAc>
      <p:stSnd>
        <p:snd r:embed="rId2" name="bomb.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sz="3600" i="1">
                <a:solidFill>
                  <a:srgbClr val="DAEDEF"/>
                </a:solidFill>
                <a:latin typeface="Garamond" pitchFamily="18" charset="0"/>
              </a:rPr>
              <a:t>Software Acquisition Options </a:t>
            </a:r>
            <a:br>
              <a:rPr lang="en-GB" altLang="en-US" sz="3600" i="1">
                <a:solidFill>
                  <a:srgbClr val="DAEDEF"/>
                </a:solidFill>
                <a:latin typeface="Garamond" pitchFamily="18" charset="0"/>
              </a:rPr>
            </a:br>
            <a:r>
              <a:rPr lang="en-GB" altLang="en-US" sz="3600" i="1">
                <a:solidFill>
                  <a:srgbClr val="DAEDEF"/>
                </a:solidFill>
                <a:latin typeface="Garamond" pitchFamily="18" charset="0"/>
              </a:rPr>
              <a:t>Option 1. Off The Shelf  [Advantage Cont</a:t>
            </a:r>
            <a:r>
              <a:rPr lang="en-GB" altLang="en-US" sz="3200" i="1">
                <a:solidFill>
                  <a:srgbClr val="DAEDEF"/>
                </a:solidFill>
                <a:latin typeface="Garamond" pitchFamily="18" charset="0"/>
              </a:rPr>
              <a:t>]</a:t>
            </a:r>
            <a:endParaRPr lang="en-GB" altLang="en-US"/>
          </a:p>
        </p:txBody>
      </p:sp>
      <p:sp>
        <p:nvSpPr>
          <p:cNvPr id="9219" name="Content Placeholder 2"/>
          <p:cNvSpPr>
            <a:spLocks noGrp="1"/>
          </p:cNvSpPr>
          <p:nvPr>
            <p:ph idx="1"/>
          </p:nvPr>
        </p:nvSpPr>
        <p:spPr/>
        <p:txBody>
          <a:bodyPr/>
          <a:lstStyle/>
          <a:p>
            <a:pPr>
              <a:buFont typeface="Wingdings" pitchFamily="2" charset="2"/>
              <a:buChar char="Ø"/>
            </a:pPr>
            <a:r>
              <a:rPr lang="en-GB" altLang="en-US" i="1" u="sng">
                <a:solidFill>
                  <a:schemeClr val="bg1"/>
                </a:solidFill>
                <a:latin typeface="Garamond" pitchFamily="18" charset="0"/>
              </a:rPr>
              <a:t>Community support</a:t>
            </a:r>
            <a:r>
              <a:rPr lang="en-GB" altLang="en-US" i="1">
                <a:solidFill>
                  <a:schemeClr val="bg1"/>
                </a:solidFill>
                <a:latin typeface="Garamond" pitchFamily="18" charset="0"/>
              </a:rPr>
              <a:t>. Books, forums &amp; online communities offering support can help you resolve issues.</a:t>
            </a:r>
          </a:p>
          <a:p>
            <a:endParaRPr lang="en-GB" altLang="en-US" i="1">
              <a:solidFill>
                <a:schemeClr val="bg1"/>
              </a:solidFill>
              <a:latin typeface="Garamond" pitchFamily="18" charset="0"/>
            </a:endParaRPr>
          </a:p>
          <a:p>
            <a:pPr>
              <a:buFont typeface="Wingdings" pitchFamily="2" charset="2"/>
              <a:buChar char="Ø"/>
            </a:pPr>
            <a:r>
              <a:rPr lang="en-GB" altLang="en-US" i="1" u="sng">
                <a:solidFill>
                  <a:schemeClr val="bg1"/>
                </a:solidFill>
                <a:latin typeface="Garamond" pitchFamily="18" charset="0"/>
              </a:rPr>
              <a:t>More functionality</a:t>
            </a:r>
            <a:r>
              <a:rPr lang="en-GB" altLang="en-US" i="1">
                <a:solidFill>
                  <a:schemeClr val="bg1"/>
                </a:solidFill>
                <a:latin typeface="Garamond" pitchFamily="18" charset="0"/>
              </a:rPr>
              <a:t>. Often has more functionality, coz developers try to meet requirements of as many users. </a:t>
            </a:r>
          </a:p>
          <a:p>
            <a:pPr>
              <a:buFont typeface="Wingdings" pitchFamily="2" charset="2"/>
              <a:buChar char="Ø"/>
            </a:pPr>
            <a:endParaRPr lang="en-GB" altLang="en-US" i="1">
              <a:solidFill>
                <a:schemeClr val="bg1"/>
              </a:solidFill>
              <a:latin typeface="Garamond" pitchFamily="18" charset="0"/>
            </a:endParaRPr>
          </a:p>
          <a:p>
            <a:pPr>
              <a:buFont typeface="Wingdings" pitchFamily="2" charset="2"/>
              <a:buChar char="Ø"/>
            </a:pPr>
            <a:r>
              <a:rPr lang="en-GB" altLang="en-US" i="1" u="sng">
                <a:solidFill>
                  <a:schemeClr val="bg1"/>
                </a:solidFill>
                <a:latin typeface="Garamond" pitchFamily="18" charset="0"/>
              </a:rPr>
              <a:t>Upgrades</a:t>
            </a:r>
            <a:r>
              <a:rPr lang="en-GB" altLang="en-US" i="1">
                <a:solidFill>
                  <a:schemeClr val="bg1"/>
                </a:solidFill>
                <a:latin typeface="Garamond" pitchFamily="18" charset="0"/>
              </a:rPr>
              <a:t>. Vendor continues to develop software making upgrades available for free or at reduced cost. </a:t>
            </a:r>
          </a:p>
          <a:p>
            <a:pPr>
              <a:buFont typeface="Wingdings" pitchFamily="2" charset="2"/>
              <a:buChar char="Ø"/>
            </a:pPr>
            <a:endParaRPr lang="en-GB" altLang="en-US" i="1">
              <a:solidFill>
                <a:schemeClr val="bg1"/>
              </a:solidFill>
              <a:latin typeface="Garamond" pitchFamily="18" charset="0"/>
            </a:endParaRPr>
          </a:p>
        </p:txBody>
      </p:sp>
    </p:spTree>
  </p:cSld>
  <p:clrMapOvr>
    <a:masterClrMapping/>
  </p:clrMapOvr>
  <p:transition spd="slow">
    <p:checker/>
    <p:sndAc>
      <p:stSnd>
        <p:snd r:embed="rId2" name="bomb.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sz="3600" i="1">
                <a:solidFill>
                  <a:srgbClr val="DAEDEF"/>
                </a:solidFill>
                <a:latin typeface="Garamond" pitchFamily="18" charset="0"/>
              </a:rPr>
              <a:t>Software Acquisition Options  </a:t>
            </a:r>
            <a:br>
              <a:rPr lang="en-GB" altLang="en-US" sz="3600" i="1">
                <a:solidFill>
                  <a:srgbClr val="DAEDEF"/>
                </a:solidFill>
                <a:latin typeface="Garamond" pitchFamily="18" charset="0"/>
              </a:rPr>
            </a:br>
            <a:r>
              <a:rPr lang="en-GB" altLang="en-US" sz="3600" i="1">
                <a:solidFill>
                  <a:srgbClr val="DAEDEF"/>
                </a:solidFill>
                <a:latin typeface="Garamond" pitchFamily="18" charset="0"/>
              </a:rPr>
              <a:t>Option 1. Off the Shelf  [Disadvantage</a:t>
            </a:r>
            <a:r>
              <a:rPr lang="en-GB" altLang="en-US" sz="3200" i="1">
                <a:solidFill>
                  <a:srgbClr val="DAEDEF"/>
                </a:solidFill>
                <a:latin typeface="Garamond" pitchFamily="18" charset="0"/>
              </a:rPr>
              <a:t>]</a:t>
            </a:r>
            <a:endParaRPr lang="en-GB" altLang="en-US"/>
          </a:p>
        </p:txBody>
      </p:sp>
      <p:sp>
        <p:nvSpPr>
          <p:cNvPr id="3" name="Content Placeholder 2"/>
          <p:cNvSpPr>
            <a:spLocks noGrp="1"/>
          </p:cNvSpPr>
          <p:nvPr>
            <p:ph idx="1"/>
          </p:nvPr>
        </p:nvSpPr>
        <p:spPr/>
        <p:txBody>
          <a:bodyPr/>
          <a:lstStyle/>
          <a:p>
            <a:pPr marL="0" indent="0">
              <a:buFontTx/>
              <a:buNone/>
              <a:defRPr/>
            </a:pPr>
            <a:r>
              <a:rPr lang="en-GB" i="1" u="sng" dirty="0">
                <a:solidFill>
                  <a:schemeClr val="bg1"/>
                </a:solidFill>
                <a:latin typeface="Garamond" panose="02020404030301010803" pitchFamily="18" charset="0"/>
              </a:rPr>
              <a:t>Disadvantages</a:t>
            </a:r>
          </a:p>
          <a:p>
            <a:pPr>
              <a:buFont typeface="Wingdings" panose="05000000000000000000" pitchFamily="2" charset="2"/>
              <a:buChar char="Ø"/>
              <a:defRPr/>
            </a:pPr>
            <a:r>
              <a:rPr lang="en-GB" i="1" u="sng" dirty="0">
                <a:solidFill>
                  <a:schemeClr val="bg1"/>
                </a:solidFill>
                <a:latin typeface="Garamond" panose="02020404030301010803" pitchFamily="18" charset="0"/>
              </a:rPr>
              <a:t>Compromise</a:t>
            </a:r>
            <a:r>
              <a:rPr lang="en-GB" i="1" dirty="0">
                <a:solidFill>
                  <a:schemeClr val="bg1"/>
                </a:solidFill>
                <a:latin typeface="Garamond" panose="02020404030301010803" pitchFamily="18" charset="0"/>
              </a:rPr>
              <a:t>. Unlikely to exactly meet all requirements.  </a:t>
            </a:r>
          </a:p>
          <a:p>
            <a:pPr>
              <a:buFont typeface="Wingdings" panose="05000000000000000000" pitchFamily="2" charset="2"/>
              <a:buChar char="Ø"/>
              <a:defRPr/>
            </a:pPr>
            <a:endParaRPr lang="en-GB" i="1" u="sng" dirty="0">
              <a:solidFill>
                <a:schemeClr val="bg1"/>
              </a:solidFill>
              <a:latin typeface="Garamond" panose="02020404030301010803" pitchFamily="18" charset="0"/>
            </a:endParaRPr>
          </a:p>
          <a:p>
            <a:pPr>
              <a:buFont typeface="Wingdings" panose="05000000000000000000" pitchFamily="2" charset="2"/>
              <a:buChar char="Ø"/>
              <a:defRPr/>
            </a:pPr>
            <a:r>
              <a:rPr lang="en-GB" i="1" u="sng" dirty="0">
                <a:solidFill>
                  <a:schemeClr val="bg1"/>
                </a:solidFill>
                <a:latin typeface="Garamond" panose="02020404030301010803" pitchFamily="18" charset="0"/>
              </a:rPr>
              <a:t>Overly Complicated</a:t>
            </a:r>
            <a:r>
              <a:rPr lang="en-GB" i="1" dirty="0">
                <a:solidFill>
                  <a:schemeClr val="bg1"/>
                </a:solidFill>
                <a:latin typeface="Garamond" panose="02020404030301010803" pitchFamily="18" charset="0"/>
              </a:rPr>
              <a:t>. Include unnecessary functionality</a:t>
            </a:r>
          </a:p>
          <a:p>
            <a:pPr marL="0" indent="0">
              <a:buFontTx/>
              <a:buNone/>
              <a:defRPr/>
            </a:pPr>
            <a:r>
              <a:rPr lang="en-GB" i="1" dirty="0">
                <a:solidFill>
                  <a:schemeClr val="bg1"/>
                </a:solidFill>
                <a:latin typeface="Garamond" panose="02020404030301010803" pitchFamily="18" charset="0"/>
              </a:rPr>
              <a:t> </a:t>
            </a:r>
          </a:p>
          <a:p>
            <a:pPr>
              <a:buFont typeface="Wingdings" panose="05000000000000000000" pitchFamily="2" charset="2"/>
              <a:buChar char="Ø"/>
              <a:defRPr/>
            </a:pPr>
            <a:r>
              <a:rPr lang="en-GB" i="1" u="sng" dirty="0">
                <a:solidFill>
                  <a:schemeClr val="bg1"/>
                </a:solidFill>
                <a:latin typeface="Garamond" panose="02020404030301010803" pitchFamily="18" charset="0"/>
              </a:rPr>
              <a:t>Lack of Control</a:t>
            </a:r>
            <a:r>
              <a:rPr lang="en-GB" i="1" dirty="0">
                <a:solidFill>
                  <a:schemeClr val="bg1"/>
                </a:solidFill>
                <a:latin typeface="Garamond" panose="02020404030301010803" pitchFamily="18" charset="0"/>
              </a:rPr>
              <a:t>. Vendor’s future plans may not always fit with your own. </a:t>
            </a:r>
          </a:p>
          <a:p>
            <a:pPr>
              <a:buFont typeface="Wingdings" panose="05000000000000000000" pitchFamily="2" charset="2"/>
              <a:buChar char="Ø"/>
              <a:defRPr/>
            </a:pPr>
            <a:endParaRPr lang="en-GB" i="1" dirty="0">
              <a:solidFill>
                <a:schemeClr val="bg1"/>
              </a:solidFill>
              <a:latin typeface="Garamond" panose="02020404030301010803" pitchFamily="18" charset="0"/>
            </a:endParaRPr>
          </a:p>
        </p:txBody>
      </p:sp>
    </p:spTree>
  </p:cSld>
  <p:clrMapOvr>
    <a:masterClrMapping/>
  </p:clrMapOvr>
  <p:transition spd="slow">
    <p:checker/>
    <p:sndAc>
      <p:stSnd>
        <p:snd r:embed="rId2" name="bomb.wav"/>
      </p:stSnd>
    </p:sndAc>
  </p:transition>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2387</TotalTime>
  <Words>2704</Words>
  <Application>Microsoft Office PowerPoint</Application>
  <PresentationFormat>On-screen Show (4:3)</PresentationFormat>
  <Paragraphs>250</Paragraphs>
  <Slides>42</Slides>
  <Notes>0</Notes>
  <HiddenSlides>0</HiddenSlides>
  <MMClips>0</MMClips>
  <ScaleCrop>false</ScaleCrop>
  <HeadingPairs>
    <vt:vector size="4" baseType="variant">
      <vt:variant>
        <vt:lpstr>Theme</vt:lpstr>
      </vt:variant>
      <vt:variant>
        <vt:i4>2</vt:i4>
      </vt:variant>
      <vt:variant>
        <vt:lpstr>Slide Titles</vt:lpstr>
      </vt:variant>
      <vt:variant>
        <vt:i4>42</vt:i4>
      </vt:variant>
    </vt:vector>
  </HeadingPairs>
  <TitlesOfParts>
    <vt:vector size="44" baseType="lpstr">
      <vt:lpstr>Diseño predeterminado</vt:lpstr>
      <vt:lpstr>1_Diseño predeterminado</vt:lpstr>
      <vt:lpstr>INFORMATION TECHNOLOGY LAW    UNIT 4: INFORMATION TECHNOLOGY CONTRACTS          Thomas K. Malama LLM, LLB, Law Practice Certificate; Post Graduate Diploma – Legislative Drafting </vt:lpstr>
      <vt:lpstr>Fundamentals of Information Technology Contracts </vt:lpstr>
      <vt:lpstr>Fundamentals of Information Technology Contracts [Cont] </vt:lpstr>
      <vt:lpstr>Fundamentals of Information Technology Contracts [Cont] Ownership of IP Rights in Bespoke Software</vt:lpstr>
      <vt:lpstr>3 Types Of I.T. Contract:  Type I – Software </vt:lpstr>
      <vt:lpstr>Software Agreements [General]</vt:lpstr>
      <vt:lpstr>Software Acquisition Options   Option 1. Off The Shelf </vt:lpstr>
      <vt:lpstr>Software Acquisition Options  Option 1. Off The Shelf  [Advantage Cont]</vt:lpstr>
      <vt:lpstr>Software Acquisition Options   Option 1. Off the Shelf  [Disadvantage]</vt:lpstr>
      <vt:lpstr>Provisions in Licence  Agreement For Off the Shelf  Software</vt:lpstr>
      <vt:lpstr>Provisions in Licence  Agreement For Off the Shelf  Software [Cont]</vt:lpstr>
      <vt:lpstr>Provisions in Licence  Agreement For Off the Shelf  Software [Cont]</vt:lpstr>
      <vt:lpstr>Provisions in Licence  Agreement For Off the Shelf  Software [Cont]</vt:lpstr>
      <vt:lpstr>Provisions in Licence  Agreement For Off the Shelf  Software [Cont]</vt:lpstr>
      <vt:lpstr>Provisions in Licence  Agreement For Off the Shelf  Software [Cont]</vt:lpstr>
      <vt:lpstr>Provisions in Licence  Agreement For Off the Shelf  Software [Cont]</vt:lpstr>
      <vt:lpstr>Software Acquisition Options   Option 2. Customized [Bespoke] Software </vt:lpstr>
      <vt:lpstr>Software Acquisition Options   Option 2. Customized [Bespoke] Software Advantages </vt:lpstr>
      <vt:lpstr>Software Acquisition Options   Option 2. Customized  Software Disadvantages</vt:lpstr>
      <vt:lpstr>Provisions in Contracts For Development of Customized Software  </vt:lpstr>
      <vt:lpstr>Provisions in Contracts For Development of Customized Software [Cont]</vt:lpstr>
      <vt:lpstr>Provisions in Contracts For Development of Customized Software [Cont]</vt:lpstr>
      <vt:lpstr> Software Acquisition Options   Option 3 : The Hybrid Solution </vt:lpstr>
      <vt:lpstr>Software Acquisition Options   Option 4 : Open Source Software</vt:lpstr>
      <vt:lpstr>Software Acquisition Options   Option 4 : Open Source Software [Cont]</vt:lpstr>
      <vt:lpstr>3 Types Of I.T. Contract:  Type II – Hardware </vt:lpstr>
      <vt:lpstr>Provisions in Hardware Contracts</vt:lpstr>
      <vt:lpstr>3 Types Of I.T. Contract:  Type III – Website Development</vt:lpstr>
      <vt:lpstr>Provisions in Website Development Agreement </vt:lpstr>
      <vt:lpstr>Website Development Agreement [Cont]</vt:lpstr>
      <vt:lpstr>Website Development Agreement [Cont]</vt:lpstr>
      <vt:lpstr>Website Development Agreement [Cont]</vt:lpstr>
      <vt:lpstr>Website Development Agreement [Cont]</vt:lpstr>
      <vt:lpstr>Website Development Agreement [Cont]</vt:lpstr>
      <vt:lpstr>Website Development Agreement [Cont]</vt:lpstr>
      <vt:lpstr>Liability For Defective Hardware or Software </vt:lpstr>
      <vt:lpstr>Contractual   Liability For Defective Hardware or Software </vt:lpstr>
      <vt:lpstr>Contractual Liability For Defective Hardware Or Software  [Continued]</vt:lpstr>
      <vt:lpstr>Tortious Liability For Defective Hardware /Software  [Negligence]</vt:lpstr>
      <vt:lpstr>Tortious Liability For Defective Hardware Software  [Negligent Misstatement]</vt:lpstr>
      <vt:lpstr>Tortious Liability For Defective Hardware Software  [Product Liability]</vt:lpstr>
      <vt:lpstr>  INFORMATION TECHNOLOGY LAW   End of Lecture     </vt:lpstr>
    </vt:vector>
  </TitlesOfParts>
  <Company>Siracusa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Mariajose</dc:creator>
  <cp:lastModifiedBy>katuma malama</cp:lastModifiedBy>
  <cp:revision>171</cp:revision>
  <dcterms:created xsi:type="dcterms:W3CDTF">2009-03-26T20:51:52Z</dcterms:created>
  <dcterms:modified xsi:type="dcterms:W3CDTF">2023-02-27T17:08:28Z</dcterms:modified>
</cp:coreProperties>
</file>