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1"/>
  </p:handoutMasterIdLst>
  <p:sldIdLst>
    <p:sldId id="256" r:id="rId3"/>
    <p:sldId id="283" r:id="rId4"/>
    <p:sldId id="288" r:id="rId5"/>
    <p:sldId id="293" r:id="rId6"/>
    <p:sldId id="286" r:id="rId7"/>
    <p:sldId id="278" r:id="rId8"/>
    <p:sldId id="285" r:id="rId9"/>
    <p:sldId id="287" r:id="rId10"/>
  </p:sldIdLst>
  <p:sldSz cx="9144000" cy="6858000" type="screen4x3"/>
  <p:notesSz cx="9947275" cy="6858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72"/>
    <p:restoredTop sz="94434"/>
  </p:normalViewPr>
  <p:slideViewPr>
    <p:cSldViewPr showGuides="1">
      <p:cViewPr>
        <p:scale>
          <a:sx n="90" d="100"/>
          <a:sy n="90" d="100"/>
        </p:scale>
        <p:origin x="8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F0BBF6-120C-4052-AA1D-C7164FD8F66E}" type="datetimeFigureOut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DF4736-4033-4885-B4E6-CA44C5BB982B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D-PanelTitle-GrommetsCombi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65838" y="5054600"/>
            <a:ext cx="6731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EEDF2F-73A9-4AB1-A963-E01E3968762D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2463" y="5054600"/>
            <a:ext cx="40640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6725" y="5054600"/>
            <a:ext cx="41433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3BB86-03E2-4767-A82F-93F540D7663F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01332F-5B50-41DE-8378-5AC60A43A877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4435EB-C23B-403E-A3EC-D6AAEE52ABE2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81D5EA-54EE-4A64-9C7B-18E21DDCDF15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04A6DC-65F8-453A-BB3D-E635049E3870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7"/>
          <p:cNvSpPr txBox="1"/>
          <p:nvPr/>
        </p:nvSpPr>
        <p:spPr>
          <a:xfrm>
            <a:off x="849313" y="904875"/>
            <a:ext cx="457200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>
              <a:buNone/>
            </a:pPr>
            <a:r>
              <a:rPr sz="7200" dirty="0">
                <a:latin typeface="Calibri" panose="020F0502020204030204" pitchFamily="34" charset="0"/>
              </a:rPr>
              <a:t>“</a:t>
            </a:r>
            <a:endParaRPr sz="7200" dirty="0">
              <a:latin typeface="Calibri" panose="020F0502020204030204" pitchFamily="34" charset="0"/>
            </a:endParaRPr>
          </a:p>
        </p:txBody>
      </p:sp>
      <p:sp>
        <p:nvSpPr>
          <p:cNvPr id="10244" name="TextBox 8"/>
          <p:cNvSpPr txBox="1"/>
          <p:nvPr/>
        </p:nvSpPr>
        <p:spPr>
          <a:xfrm>
            <a:off x="7634288" y="2827338"/>
            <a:ext cx="457200" cy="585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algn="r">
              <a:buNone/>
            </a:pPr>
            <a:r>
              <a:rPr sz="7200" dirty="0">
                <a:latin typeface="Calibri" panose="020F0502020204030204" pitchFamily="34" charset="0"/>
              </a:rPr>
              <a:t>”</a:t>
            </a:r>
            <a:endParaRPr sz="7200" dirty="0">
              <a:latin typeface="Calibri" panose="020F0502020204030204" pitchFamily="34" charset="0"/>
            </a:endParaRPr>
          </a:p>
        </p:txBody>
      </p:sp>
      <p:cxnSp>
        <p:nvCxnSpPr>
          <p:cNvPr id="4" name="Straight Connector 9"/>
          <p:cNvCxnSpPr/>
          <p:nvPr/>
        </p:nvCxnSpPr>
        <p:spPr>
          <a:xfrm>
            <a:off x="1277938" y="4140200"/>
            <a:ext cx="659606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A0C29D-3F3E-44E2-9C4B-DABA65D0D016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E8D7BC-AE23-4EE8-904F-C0DFDE04FB02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01332F-5B50-41DE-8378-5AC60A43A877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4435EB-C23B-403E-A3EC-D6AAEE52ABE2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7"/>
          <p:cNvSpPr txBox="1"/>
          <p:nvPr/>
        </p:nvSpPr>
        <p:spPr>
          <a:xfrm>
            <a:off x="877888" y="896938"/>
            <a:ext cx="457200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>
              <a:buNone/>
            </a:pPr>
            <a:r>
              <a:rPr sz="8000" dirty="0">
                <a:latin typeface="Calibri" panose="020F0502020204030204" pitchFamily="34" charset="0"/>
              </a:rPr>
              <a:t>“</a:t>
            </a:r>
            <a:endParaRPr sz="8000" dirty="0">
              <a:latin typeface="Calibri" panose="020F0502020204030204" pitchFamily="34" charset="0"/>
            </a:endParaRPr>
          </a:p>
        </p:txBody>
      </p:sp>
      <p:sp>
        <p:nvSpPr>
          <p:cNvPr id="11268" name="TextBox 8"/>
          <p:cNvSpPr txBox="1"/>
          <p:nvPr/>
        </p:nvSpPr>
        <p:spPr>
          <a:xfrm>
            <a:off x="7650163" y="2608263"/>
            <a:ext cx="457200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algn="r">
              <a:buNone/>
            </a:pPr>
            <a:r>
              <a:rPr sz="8000" dirty="0">
                <a:latin typeface="Calibri" panose="020F0502020204030204" pitchFamily="34" charset="0"/>
              </a:rPr>
              <a:t>”</a:t>
            </a:r>
            <a:endParaRPr sz="8000" dirty="0">
              <a:latin typeface="Calibri" panose="020F05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77938" y="3429000"/>
            <a:ext cx="659606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01332F-5B50-41DE-8378-5AC60A43A877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4435EB-C23B-403E-A3EC-D6AAEE52ABE2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01332F-5B50-41DE-8378-5AC60A43A877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4435EB-C23B-403E-A3EC-D6AAEE52ABE2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083A39-7CC3-4962-9170-84DFBF1F14E2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AACB98-461D-4761-A13B-EC7349997C21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952E2C-CAAB-47CC-B12D-4EF6CFB6CF4D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3A9C43-54DF-4085-A3E2-68B0FCDC01EE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7938" y="2354263"/>
            <a:ext cx="659606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FD2CFB-147C-4167-8D81-F5D1B00386A8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CA8E35-9FEB-472F-BF79-F0EC5CAE851C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7938" y="3598863"/>
            <a:ext cx="659606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307210-02DE-4D90-BA62-C421DB630BE8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63C762-FF91-4013-987F-5DCAAB3B4C41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7938" y="2355850"/>
            <a:ext cx="659606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E52526-B469-46FC-B392-F3937D2F2A6B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CB48B-2C16-446E-B728-958FCE8FBF27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7938" y="2354263"/>
            <a:ext cx="659606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7A4956-DC14-4628-8C79-01BB8D428271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635A9-F52F-41F1-ADF9-D098B9A41AB1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7938" y="2354263"/>
            <a:ext cx="659606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82740D-C3B6-4E2E-826A-F92E4733D9F8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F5278-5449-40A6-A41C-670681DB909B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01332F-5B50-41DE-8378-5AC60A43A877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4435EB-C23B-403E-A3EC-D6AAEE52ABE2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3C3AA9-F22F-44B6-A573-DEEAB6DC9C9A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4BFB0D-7C16-46B7-AF06-9DEB87C26D17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01332F-5B50-41DE-8378-5AC60A43A877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4435EB-C23B-403E-A3EC-D6AAEE52ABE2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01332F-5B50-41DE-8378-5AC60A43A877}" type="datetimeFigureOut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4435EB-C23B-403E-A3EC-D6AAEE52ABE2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331913" y="1412875"/>
            <a:ext cx="6335713" cy="3095625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6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tka Text" panose="02000505000000020004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SPECIAL ECONOMIC ZONES</a:t>
            </a:r>
            <a:endParaRPr kumimoji="0" lang="en-GB" altLang="en-US" sz="6000" b="1" i="0" u="none" strike="noStrike" kern="1200" cap="none" spc="0" normalizeH="0" baseline="0" noProof="0" dirty="0" smtClean="0">
              <a:ln w="3175"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itka Text" panose="02000505000000020004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4365625"/>
            <a:ext cx="7772400" cy="93503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15000"/>
              <a:buFont typeface="Wingdings 3" panose="05040102010807070707" pitchFamily="18" charset="2"/>
              <a:buNone/>
              <a:defRPr/>
            </a:pPr>
            <a:endParaRPr kumimoji="0" lang="en-GB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15000"/>
              <a:buFont typeface="Wingdings 3" panose="05040102010807070707" pitchFamily="18" charset="2"/>
              <a:buNone/>
              <a:defRPr/>
            </a:pPr>
            <a:r>
              <a:rPr kumimoji="0" lang="en-GB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tka Text" panose="02000505000000020004" pitchFamily="2" charset="0"/>
                <a:ea typeface="+mn-ea"/>
                <a:cs typeface="+mn-cs"/>
              </a:rPr>
              <a:t>UNIT 3</a:t>
            </a:r>
            <a:endParaRPr kumimoji="0" lang="en-GB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itka Text" panose="0200050500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1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charRg st="1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charRg st="1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388" y="7938"/>
            <a:ext cx="8642350" cy="4778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36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Text" panose="02000505000000020004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Introduction</a:t>
            </a:r>
            <a:endParaRPr kumimoji="0" lang="en-GB" altLang="en-US" sz="3600" b="1" i="0" u="none" strike="noStrike" kern="1200" cap="none" spc="0" normalizeH="0" baseline="0" noProof="0" dirty="0" smtClean="0">
              <a:ln w="3175"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tka Text" panose="02000505000000020004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288" y="765175"/>
            <a:ext cx="8353425" cy="52562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kumimoji="0" lang="en-GB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A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“special economic zone”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is </a:t>
            </a:r>
            <a:r>
              <a:rPr kumimoji="0" lang="en-GB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“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an area that is subject to unique</a:t>
            </a:r>
            <a:r>
              <a:rPr kumimoji="0" lang="en-GB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economic regulations and includes multi-facility economic</a:t>
            </a:r>
            <a:r>
              <a:rPr kumimoji="0" lang="en-GB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zones, industrial parks, inter-country trade zones and export</a:t>
            </a:r>
            <a:r>
              <a:rPr kumimoji="0" lang="en-GB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processing zones</a:t>
            </a:r>
            <a:r>
              <a:rPr kumimoji="0" lang="en-GB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.”</a:t>
            </a:r>
            <a:r>
              <a:rPr kumimoji="0" lang="en-GB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 - s 2, ITBD</a:t>
            </a:r>
            <a:endParaRPr kumimoji="0" lang="en-GB" altLang="en-US" sz="2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2200" noProof="0" dirty="0" err="1" smtClean="0">
                <a:ln>
                  <a:noFill/>
                </a:ln>
                <a:uLnTx/>
                <a:uFillTx/>
                <a:latin typeface="Centaur" panose="02030504050205020304" pitchFamily="18" charset="0"/>
                <a:sym typeface="+mn-ea"/>
              </a:rPr>
              <a:t>Engman</a:t>
            </a:r>
            <a:r>
              <a:rPr lang="en-US" sz="2200" noProof="0" dirty="0">
                <a:ln>
                  <a:noFill/>
                </a:ln>
                <a:uLnTx/>
                <a:uFillTx/>
                <a:latin typeface="Centaur" panose="02030504050205020304" pitchFamily="18" charset="0"/>
                <a:sym typeface="+mn-ea"/>
              </a:rPr>
              <a:t>, Onodera and </a:t>
            </a:r>
            <a:r>
              <a:rPr lang="en-US" sz="2200" noProof="0" dirty="0" err="1" smtClean="0">
                <a:ln>
                  <a:noFill/>
                </a:ln>
                <a:uLnTx/>
                <a:uFillTx/>
                <a:latin typeface="Centaur" panose="02030504050205020304" pitchFamily="18" charset="0"/>
                <a:sym typeface="+mn-ea"/>
              </a:rPr>
              <a:t>Pinali</a:t>
            </a:r>
            <a:r>
              <a:rPr lang="en-US" sz="2200" noProof="0" dirty="0" smtClean="0">
                <a:ln>
                  <a:noFill/>
                </a:ln>
                <a:uLnTx/>
                <a:uFillTx/>
                <a:latin typeface="Centaur" panose="02030504050205020304" pitchFamily="18" charset="0"/>
                <a:sym typeface="+mn-ea"/>
              </a:rPr>
              <a:t>, 2006</a:t>
            </a:r>
            <a:r>
              <a:rPr lang="en-GB" altLang="en-US" sz="2200" noProof="0" dirty="0" smtClean="0">
                <a:ln>
                  <a:noFill/>
                </a:ln>
                <a:uLnTx/>
                <a:uFillTx/>
                <a:latin typeface="Centaur" panose="02030504050205020304" pitchFamily="18" charset="0"/>
                <a:sym typeface="+mn-ea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define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SEZs as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: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“[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d]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emarcated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 geographic areas contained within a country’s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national boundaries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where the rules of business are different from those that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prevail in the national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territories for the purpose of promoting exports of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goods and/or services by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offering a more competitive business environment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that is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intended to be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more liberal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from a policy perspective and through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the provision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of special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incentives.”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aur" panose="02030504050205020304" pitchFamily="18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aur" panose="02030504050205020304" pitchFamily="18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Concept of SEZs originated in China in the early 1980s under the government of Deng Xiaoping who succeeded Mao Zedong in the late 1970s. Shenzhen is most successful Chinese zone</a:t>
            </a:r>
            <a:r>
              <a:rPr kumimoji="0" lang="en-GB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.</a:t>
            </a: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10" end="6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charRg st="110" end="6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charRg st="110" end="6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635" end="8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charRg st="635" end="8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charRg st="635" end="8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388" y="7938"/>
            <a:ext cx="8642350" cy="4778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36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Text" panose="02000505000000020004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SEZs</a:t>
            </a:r>
            <a:endParaRPr kumimoji="0" lang="en-GB" altLang="en-US" sz="3600" b="1" i="0" u="none" strike="noStrike" kern="1200" cap="none" spc="0" normalizeH="0" baseline="0" noProof="0" dirty="0" smtClean="0">
              <a:ln w="3175"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tka Text" panose="02000505000000020004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288" y="692150"/>
            <a:ext cx="8353425" cy="5616575"/>
          </a:xfrm>
        </p:spPr>
        <p:txBody>
          <a:bodyPr vert="horz" wrap="square" lIns="91440" tIns="45720" rIns="91440" bIns="45720" anchor="t" anchorCtr="0"/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 dirty="0">
                <a:latin typeface="Centaur" panose="02030504050205020304" pitchFamily="18" charset="0"/>
                <a:cs typeface="Ebrima" panose="02000000000000000000" pitchFamily="2" charset="0"/>
              </a:rPr>
              <a:t>SEZs in Zambia were rolled out in the form of ‘</a:t>
            </a:r>
            <a:r>
              <a:rPr lang="en-US" altLang="en-US" sz="2800" dirty="0">
                <a:latin typeface="Centaur" panose="02030504050205020304" pitchFamily="18" charset="0"/>
                <a:cs typeface="Ebrima" panose="02000000000000000000" pitchFamily="2" charset="0"/>
              </a:rPr>
              <a:t>MFEZ</a:t>
            </a:r>
            <a:r>
              <a:rPr lang="en-GB" altLang="en-US" sz="2800" dirty="0">
                <a:latin typeface="Centaur" panose="02030504050205020304" pitchFamily="18" charset="0"/>
                <a:cs typeface="Ebrima" panose="02000000000000000000" pitchFamily="2" charset="0"/>
              </a:rPr>
              <a:t>’</a:t>
            </a:r>
            <a:r>
              <a:rPr lang="en-US" altLang="en-US" sz="2800" dirty="0">
                <a:latin typeface="Centaur" panose="02030504050205020304" pitchFamily="18" charset="0"/>
                <a:cs typeface="Ebrima" panose="02000000000000000000" pitchFamily="2" charset="0"/>
              </a:rPr>
              <a:t> in 2006. </a:t>
            </a:r>
            <a:r>
              <a:rPr lang="en-GB" altLang="en-US" sz="2800" dirty="0">
                <a:latin typeface="Centaur" panose="02030504050205020304" pitchFamily="18" charset="0"/>
                <a:cs typeface="Ebrima" panose="02000000000000000000" pitchFamily="2" charset="0"/>
              </a:rPr>
              <a:t>These</a:t>
            </a:r>
            <a:r>
              <a:rPr lang="en-US" altLang="en-US" sz="2800" dirty="0">
                <a:latin typeface="Centaur" panose="02030504050205020304" pitchFamily="18" charset="0"/>
                <a:cs typeface="Ebrima" panose="02000000000000000000" pitchFamily="2" charset="0"/>
              </a:rPr>
              <a:t> blend the best features of FTZ (warehousing), EPZs (production and manufacturing) and Industrial Parks.</a:t>
            </a:r>
            <a:endParaRPr lang="en-US" altLang="en-US" sz="2800" dirty="0">
              <a:latin typeface="Centaur" panose="02030504050205020304" pitchFamily="18" charset="0"/>
              <a:cs typeface="Ebrima" panose="02000000000000000000" pitchFamily="2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2800" dirty="0">
              <a:latin typeface="Centaur" panose="02030504050205020304" pitchFamily="18" charset="0"/>
              <a:cs typeface="Ebrima" panose="02000000000000000000" pitchFamily="2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entaur" panose="02030504050205020304" pitchFamily="18" charset="0"/>
                <a:cs typeface="Ebrima" panose="02000000000000000000" pitchFamily="2" charset="0"/>
              </a:rPr>
              <a:t>Characteristics that define an MFEZ:</a:t>
            </a:r>
            <a:endParaRPr lang="en-US" altLang="en-US" sz="2800" dirty="0">
              <a:latin typeface="Centaur" panose="02030504050205020304" pitchFamily="18" charset="0"/>
              <a:cs typeface="Ebrima" panose="02000000000000000000" pitchFamily="2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2800" dirty="0">
              <a:latin typeface="Centaur" panose="02030504050205020304" pitchFamily="18" charset="0"/>
              <a:cs typeface="Ebrima" panose="02000000000000000000" pitchFamily="2" charset="0"/>
            </a:endParaRPr>
          </a:p>
          <a:p>
            <a:pPr marL="914400" lvl="1" indent="-457200" algn="just">
              <a:spcBef>
                <a:spcPct val="0"/>
              </a:spcBef>
              <a:spcAft>
                <a:spcPct val="0"/>
              </a:spcAft>
              <a:buFont typeface="Garamond" panose="02020404030301010803" pitchFamily="18" charset="0"/>
              <a:buAutoNum type="alphaLcPeriod"/>
            </a:pPr>
            <a:r>
              <a:rPr lang="en-US" altLang="en-US" sz="2400" dirty="0">
                <a:latin typeface="Centaur" panose="02030504050205020304" pitchFamily="18" charset="0"/>
                <a:cs typeface="Ebrima" panose="02000000000000000000" pitchFamily="2" charset="0"/>
              </a:rPr>
              <a:t>Geographically delineated area;</a:t>
            </a:r>
            <a:endParaRPr lang="en-US" altLang="en-US" sz="2400" dirty="0">
              <a:latin typeface="Centaur" panose="02030504050205020304" pitchFamily="18" charset="0"/>
              <a:cs typeface="Ebrima" panose="02000000000000000000" pitchFamily="2" charset="0"/>
            </a:endParaRPr>
          </a:p>
          <a:p>
            <a:pPr marL="914400" lvl="1" indent="-457200" algn="just">
              <a:spcBef>
                <a:spcPct val="0"/>
              </a:spcBef>
              <a:spcAft>
                <a:spcPct val="0"/>
              </a:spcAft>
              <a:buFont typeface="Garamond" panose="02020404030301010803" pitchFamily="18" charset="0"/>
              <a:buAutoNum type="alphaLcPeriod"/>
            </a:pPr>
            <a:r>
              <a:rPr lang="en-US" altLang="en-US" sz="2400" dirty="0">
                <a:latin typeface="Centaur" panose="02030504050205020304" pitchFamily="18" charset="0"/>
                <a:cs typeface="Ebrima" panose="02000000000000000000" pitchFamily="2" charset="0"/>
              </a:rPr>
              <a:t>Single management or administration;</a:t>
            </a:r>
            <a:endParaRPr lang="en-US" altLang="en-US" sz="2400" dirty="0">
              <a:latin typeface="Centaur" panose="02030504050205020304" pitchFamily="18" charset="0"/>
              <a:cs typeface="Ebrima" panose="02000000000000000000" pitchFamily="2" charset="0"/>
            </a:endParaRPr>
          </a:p>
          <a:p>
            <a:pPr marL="914400" lvl="1" indent="-457200" algn="just">
              <a:spcBef>
                <a:spcPct val="0"/>
              </a:spcBef>
              <a:spcAft>
                <a:spcPct val="0"/>
              </a:spcAft>
              <a:buFont typeface="Garamond" panose="02020404030301010803" pitchFamily="18" charset="0"/>
              <a:buAutoNum type="alphaLcPeriod"/>
            </a:pPr>
            <a:r>
              <a:rPr lang="en-US" altLang="en-US" sz="2400" dirty="0">
                <a:latin typeface="Centaur" panose="02030504050205020304" pitchFamily="18" charset="0"/>
                <a:cs typeface="Ebrima" panose="02000000000000000000" pitchFamily="2" charset="0"/>
              </a:rPr>
              <a:t>Offers benefits for investors physically within the zone;</a:t>
            </a:r>
            <a:endParaRPr lang="en-US" altLang="en-US" sz="2400" dirty="0">
              <a:latin typeface="Centaur" panose="02030504050205020304" pitchFamily="18" charset="0"/>
              <a:cs typeface="Ebrima" panose="02000000000000000000" pitchFamily="2" charset="0"/>
            </a:endParaRPr>
          </a:p>
          <a:p>
            <a:pPr marL="914400" lvl="1" indent="-457200" algn="just">
              <a:spcBef>
                <a:spcPct val="0"/>
              </a:spcBef>
              <a:spcAft>
                <a:spcPct val="0"/>
              </a:spcAft>
              <a:buFont typeface="Garamond" panose="02020404030301010803" pitchFamily="18" charset="0"/>
              <a:buAutoNum type="alphaLcPeriod"/>
            </a:pPr>
            <a:r>
              <a:rPr lang="en-US" altLang="en-US" sz="2400" dirty="0">
                <a:latin typeface="Centaur" panose="02030504050205020304" pitchFamily="18" charset="0"/>
                <a:cs typeface="Ebrima" panose="02000000000000000000" pitchFamily="2" charset="0"/>
              </a:rPr>
              <a:t>Better and more reliable infrastructure;</a:t>
            </a:r>
            <a:endParaRPr lang="en-US" altLang="en-US" sz="2400" dirty="0">
              <a:latin typeface="Centaur" panose="02030504050205020304" pitchFamily="18" charset="0"/>
              <a:cs typeface="Ebrima" panose="02000000000000000000" pitchFamily="2" charset="0"/>
            </a:endParaRPr>
          </a:p>
          <a:p>
            <a:pPr marL="914400" lvl="1" indent="-457200" algn="just">
              <a:spcBef>
                <a:spcPct val="0"/>
              </a:spcBef>
              <a:spcAft>
                <a:spcPct val="0"/>
              </a:spcAft>
              <a:buFont typeface="Garamond" panose="02020404030301010803" pitchFamily="18" charset="0"/>
              <a:buAutoNum type="alphaLcPeriod"/>
            </a:pPr>
            <a:r>
              <a:rPr lang="en-US" altLang="en-US" sz="2400" dirty="0">
                <a:latin typeface="Centaur" panose="02030504050205020304" pitchFamily="18" charset="0"/>
                <a:cs typeface="Ebrima" panose="02000000000000000000" pitchFamily="2" charset="0"/>
              </a:rPr>
              <a:t>Special tax incentives.</a:t>
            </a:r>
            <a:endParaRPr lang="en-US" altLang="en-US" sz="2400" dirty="0">
              <a:latin typeface="Centaur" panose="02030504050205020304" pitchFamily="18" charset="0"/>
              <a:cs typeface="Ebrima" panose="02000000000000000000" pitchFamily="2" charset="0"/>
            </a:endParaRPr>
          </a:p>
          <a:p>
            <a:pPr marL="914400" lvl="1" indent="-457200" algn="just">
              <a:spcBef>
                <a:spcPct val="0"/>
              </a:spcBef>
              <a:spcAft>
                <a:spcPct val="0"/>
              </a:spcAft>
              <a:buFont typeface="Garamond" panose="02020404030301010803" pitchFamily="18" charset="0"/>
              <a:buAutoNum type="alphaLcPeriod"/>
            </a:pPr>
            <a:endParaRPr lang="en-US" altLang="en-US" sz="2400" dirty="0">
              <a:latin typeface="Centaur" panose="02030504050205020304" pitchFamily="18" charset="0"/>
              <a:ea typeface="Ebrima" panose="02000000000000000000" pitchFamily="2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dirty="0">
                <a:latin typeface="Centaur" panose="02030504050205020304" pitchFamily="18" charset="0"/>
                <a:cs typeface="Ebrima" panose="02000000000000000000" pitchFamily="2" charset="0"/>
                <a:sym typeface="+mn-ea"/>
              </a:rPr>
              <a:t>Their regulation is contained in an SI 65 of 2007. The Minister is yet to issue another following repeal of the ZDA Act 2006 (s 50). </a:t>
            </a:r>
            <a:endParaRPr lang="en-US" altLang="en-US" sz="2400" dirty="0">
              <a:latin typeface="Centaur" panose="02030504050205020304" pitchFamily="18" charset="0"/>
              <a:ea typeface="Ebrim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414" end="4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charRg st="414" end="4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charRg st="414" end="4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charRg st="414" end="4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451" end="4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charRg st="451" end="4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charRg st="451" end="4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charRg st="451" end="4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483" end="5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charRg st="483" end="5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charRg st="483" end="5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charRg st="483" end="5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520" end="5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1">
                                            <p:txEl>
                                              <p:charRg st="520" end="5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charRg st="520" end="5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charRg st="520" end="5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578" end="6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1">
                                            <p:txEl>
                                              <p:charRg st="578" end="6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charRg st="578" end="6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charRg st="578" end="6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619" end="6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1">
                                            <p:txEl>
                                              <p:charRg st="619" end="6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charRg st="619" end="6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charRg st="619" end="6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87730" y="457200"/>
            <a:ext cx="7497445" cy="7835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36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Text" panose="02000505000000020004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Declaration of SEZs</a:t>
            </a:r>
            <a:endParaRPr kumimoji="0" lang="en-GB" altLang="en-US" sz="3600" b="1" i="0" u="none" strike="noStrike" kern="1200" cap="none" spc="0" normalizeH="0" baseline="0" noProof="0" dirty="0" smtClean="0">
              <a:ln w="3175"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tka Text" panose="02000505000000020004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88670" y="1314450"/>
            <a:ext cx="7595870" cy="4687570"/>
          </a:xfrm>
        </p:spPr>
        <p:txBody>
          <a:bodyPr vert="horz" wrap="square" lIns="91440" tIns="45720" rIns="91440" bIns="45720" anchor="t" anchorCtr="0"/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latin typeface="Centaur" panose="02030504050205020304" pitchFamily="18" charset="0"/>
                <a:cs typeface="Ebrima" panose="02000000000000000000" pitchFamily="2" charset="0"/>
              </a:rPr>
              <a:t>Minister may declare an SEZ, s 7(1), but must first  issue a conditional permit </a:t>
            </a:r>
            <a:r>
              <a:rPr lang="en-GB" altLang="en-US" sz="2800" dirty="0">
                <a:latin typeface="Centaur" panose="02030504050205020304" pitchFamily="18" charset="0"/>
                <a:cs typeface="Ebrima" panose="02000000000000000000" pitchFamily="2" charset="0"/>
                <a:sym typeface="+mn-ea"/>
              </a:rPr>
              <a:t>to facilitate its establishment, s 7(2).</a:t>
            </a:r>
            <a:endParaRPr lang="en-GB" altLang="en-US" sz="2800" dirty="0">
              <a:latin typeface="Centaur" panose="02030504050205020304" pitchFamily="18" charset="0"/>
              <a:cs typeface="Ebrima" panose="02000000000000000000" pitchFamily="2" charset="0"/>
              <a:sym typeface="+mn-ea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2800" dirty="0">
              <a:latin typeface="Centaur" panose="02030504050205020304" pitchFamily="18" charset="0"/>
              <a:ea typeface="Ebrima" panose="02000000000000000000" pitchFamily="2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entaur" panose="02030504050205020304" pitchFamily="18" charset="0"/>
                <a:ea typeface="Ebrima" panose="02000000000000000000" pitchFamily="2" charset="0"/>
              </a:rPr>
              <a:t> A</a:t>
            </a:r>
            <a:r>
              <a:rPr lang="en-GB" altLang="en-US" sz="2800" dirty="0">
                <a:latin typeface="Centaur" panose="02030504050205020304" pitchFamily="18" charset="0"/>
                <a:ea typeface="Ebrima" panose="02000000000000000000" pitchFamily="2" charset="0"/>
              </a:rPr>
              <a:t>n SI m</a:t>
            </a:r>
            <a:r>
              <a:rPr lang="en-US" altLang="en-US" sz="2800" dirty="0">
                <a:latin typeface="Centaur" panose="02030504050205020304" pitchFamily="18" charset="0"/>
                <a:ea typeface="Ebrima" panose="02000000000000000000" pitchFamily="2" charset="0"/>
              </a:rPr>
              <a:t>ay</a:t>
            </a:r>
            <a:r>
              <a:rPr lang="en-GB" altLang="en-US" sz="2800" dirty="0">
                <a:latin typeface="Centaur" panose="02030504050205020304" pitchFamily="18" charset="0"/>
                <a:ea typeface="Ebrima" panose="02000000000000000000" pitchFamily="2" charset="0"/>
              </a:rPr>
              <a:t> </a:t>
            </a:r>
            <a:r>
              <a:rPr lang="en-US" altLang="en-US" sz="2800" dirty="0">
                <a:latin typeface="Centaur" panose="02030504050205020304" pitchFamily="18" charset="0"/>
                <a:ea typeface="Ebrima" panose="02000000000000000000" pitchFamily="2" charset="0"/>
              </a:rPr>
              <a:t>provide for—</a:t>
            </a:r>
            <a:endParaRPr lang="en-US" altLang="en-US" sz="2800" dirty="0">
              <a:latin typeface="Centaur" panose="02030504050205020304" pitchFamily="18" charset="0"/>
              <a:ea typeface="Ebrima" panose="02000000000000000000" pitchFamily="2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2400" dirty="0">
              <a:latin typeface="Centaur" panose="02030504050205020304" pitchFamily="18" charset="0"/>
              <a:ea typeface="Ebrima" panose="02000000000000000000" pitchFamily="2" charset="0"/>
            </a:endParaRPr>
          </a:p>
          <a:p>
            <a:pPr marL="914400" lvl="1" indent="-457200" algn="just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T</a:t>
            </a:r>
            <a:r>
              <a:rPr lang="en-US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ype and nature;</a:t>
            </a:r>
            <a:endParaRPr lang="en-US" altLang="en-US" sz="2400" dirty="0">
              <a:latin typeface="Centaur" panose="02030504050205020304" pitchFamily="18" charset="0"/>
              <a:ea typeface="Ebrima" panose="02000000000000000000" pitchFamily="2" charset="0"/>
            </a:endParaRPr>
          </a:p>
          <a:p>
            <a:pPr marL="914400" lvl="1" indent="-457200" algn="just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U</a:t>
            </a:r>
            <a:r>
              <a:rPr lang="en-US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nique regulatory </a:t>
            </a:r>
            <a:r>
              <a:rPr lang="en-US" altLang="en-US" sz="2400" dirty="0">
                <a:latin typeface="Centaur" panose="02030504050205020304" pitchFamily="18" charset="0"/>
                <a:ea typeface="Ebrima" panose="02000000000000000000" pitchFamily="2" charset="0"/>
                <a:sym typeface="+mn-ea"/>
              </a:rPr>
              <a:t>applicable </a:t>
            </a:r>
            <a:r>
              <a:rPr lang="en-US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conditions;</a:t>
            </a:r>
            <a:endParaRPr lang="en-US" altLang="en-US" sz="2400" dirty="0">
              <a:latin typeface="Centaur" panose="02030504050205020304" pitchFamily="18" charset="0"/>
              <a:ea typeface="Ebrima" panose="02000000000000000000" pitchFamily="2" charset="0"/>
            </a:endParaRPr>
          </a:p>
          <a:p>
            <a:pPr marL="914400" lvl="1" indent="-457200" algn="just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L</a:t>
            </a:r>
            <a:r>
              <a:rPr lang="en-US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imits of the </a:t>
            </a:r>
            <a:r>
              <a:rPr lang="en-US" altLang="en-US" sz="2400" dirty="0">
                <a:latin typeface="Centaur" panose="02030504050205020304" pitchFamily="18" charset="0"/>
                <a:ea typeface="Ebrima" panose="02000000000000000000" pitchFamily="2" charset="0"/>
                <a:sym typeface="+mn-ea"/>
              </a:rPr>
              <a:t>declared </a:t>
            </a:r>
            <a:r>
              <a:rPr lang="en-GB" altLang="en-US" sz="2400" dirty="0">
                <a:latin typeface="Centaur" panose="02030504050205020304" pitchFamily="18" charset="0"/>
                <a:ea typeface="Ebrima" panose="02000000000000000000" pitchFamily="2" charset="0"/>
                <a:sym typeface="+mn-ea"/>
              </a:rPr>
              <a:t>a</a:t>
            </a:r>
            <a:r>
              <a:rPr lang="en-US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rea;</a:t>
            </a:r>
            <a:endParaRPr lang="en-US" altLang="en-US" sz="2400" dirty="0">
              <a:latin typeface="Centaur" panose="02030504050205020304" pitchFamily="18" charset="0"/>
              <a:ea typeface="Ebrima" panose="02000000000000000000" pitchFamily="2" charset="0"/>
            </a:endParaRPr>
          </a:p>
          <a:p>
            <a:pPr marL="914400" lvl="1" indent="-457200" algn="just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F</a:t>
            </a:r>
            <a:r>
              <a:rPr lang="en-US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acilities to be provided and maintained;</a:t>
            </a:r>
            <a:endParaRPr lang="en-US" altLang="en-US" sz="2400" dirty="0">
              <a:latin typeface="Centaur" panose="02030504050205020304" pitchFamily="18" charset="0"/>
              <a:ea typeface="Ebrima" panose="02000000000000000000" pitchFamily="2" charset="0"/>
            </a:endParaRPr>
          </a:p>
          <a:p>
            <a:pPr marL="914400" lvl="1" indent="-457200" algn="just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Prohibited </a:t>
            </a:r>
            <a:r>
              <a:rPr lang="en-US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activities;</a:t>
            </a:r>
            <a:endParaRPr lang="en-US" altLang="en-US" sz="2400" dirty="0">
              <a:latin typeface="Centaur" panose="02030504050205020304" pitchFamily="18" charset="0"/>
              <a:ea typeface="Ebrima" panose="02000000000000000000" pitchFamily="2" charset="0"/>
            </a:endParaRPr>
          </a:p>
          <a:p>
            <a:pPr marL="914400" lvl="1" indent="-457200" algn="just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O</a:t>
            </a:r>
            <a:r>
              <a:rPr lang="en-US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bligations of an investor</a:t>
            </a:r>
            <a:r>
              <a:rPr lang="en-GB" altLang="en-US" sz="2400" dirty="0">
                <a:latin typeface="Centaur" panose="02030504050205020304" pitchFamily="18" charset="0"/>
                <a:ea typeface="Ebrima" panose="02000000000000000000" pitchFamily="2" charset="0"/>
              </a:rPr>
              <a:t>, s 7(3)</a:t>
            </a:r>
            <a:endParaRPr lang="en-GB" altLang="en-US" sz="2400" dirty="0">
              <a:latin typeface="Centaur" panose="02030504050205020304" pitchFamily="18" charset="0"/>
              <a:ea typeface="Ebrim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6240" y="439420"/>
            <a:ext cx="8353425" cy="5200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Text" panose="02000505000000020004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Current Zones</a:t>
            </a:r>
            <a:endParaRPr kumimoji="0" lang="en-GB" altLang="en-US" sz="4400" b="1" i="0" u="none" strike="noStrike" kern="1200" cap="none" spc="0" normalizeH="0" baseline="0" noProof="0" dirty="0" smtClean="0">
              <a:ln w="3175"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tka Text" panose="02000505000000020004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605" y="960120"/>
            <a:ext cx="8353425" cy="5146040"/>
          </a:xfrm>
        </p:spPr>
        <p:txBody>
          <a:bodyPr vert="horz" wrap="square" lIns="91440" tIns="45720" rIns="91440" bIns="45720" anchor="t" anchorCtr="0"/>
          <a:p>
            <a:pPr marL="457200" indent="-457200" algn="just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Font typeface="Garamond" panose="02020404030301010803" pitchFamily="18" charset="0"/>
              <a:buAutoNum type="arabicPeriod"/>
            </a:pPr>
            <a:r>
              <a:rPr lang="en-GB" altLang="en-US" b="1" dirty="0">
                <a:latin typeface="Centaur" panose="02030504050205020304" pitchFamily="18" charset="0"/>
              </a:rPr>
              <a:t>Lusaka South MFEZ (LS-MFEZ), </a:t>
            </a:r>
            <a:r>
              <a:rPr lang="en-GB" altLang="en-US" dirty="0">
                <a:latin typeface="Centaur" panose="02030504050205020304" pitchFamily="18" charset="0"/>
              </a:rPr>
              <a:t>Government.</a:t>
            </a:r>
            <a:endParaRPr lang="en-GB" altLang="en-US" dirty="0">
              <a:latin typeface="Centaur" panose="02030504050205020304" pitchFamily="18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Font typeface="Garamond" panose="02020404030301010803" pitchFamily="18" charset="0"/>
              <a:buAutoNum type="arabicPeriod"/>
            </a:pPr>
            <a:endParaRPr lang="en-GB" altLang="en-US" b="1" dirty="0">
              <a:latin typeface="Centaur" panose="02030504050205020304" pitchFamily="18" charset="0"/>
              <a:cs typeface="Ebrima" panose="02000000000000000000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Font typeface="Garamond" panose="02020404030301010803" pitchFamily="18" charset="0"/>
              <a:buAutoNum type="arabicPeriod"/>
            </a:pPr>
            <a:r>
              <a:rPr lang="en-GB" altLang="en-US" b="1" dirty="0">
                <a:latin typeface="Centaur" panose="02030504050205020304" pitchFamily="18" charset="0"/>
              </a:rPr>
              <a:t>Lusaka East MFEZ, Zambia-China Economic &amp; Trade Cooperation Zone (ZCCZ):</a:t>
            </a:r>
            <a:r>
              <a:rPr lang="en-GB" altLang="en-US" dirty="0">
                <a:latin typeface="Centaur" panose="02030504050205020304" pitchFamily="18" charset="0"/>
              </a:rPr>
              <a:t> agriculture, agro-processing, brewery, pharmaceuticals, logistics.</a:t>
            </a:r>
            <a:endParaRPr lang="en-US" altLang="en-US" dirty="0">
              <a:latin typeface="Centaur" panose="02030504050205020304" pitchFamily="18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Font typeface="Garamond" panose="02020404030301010803" pitchFamily="18" charset="0"/>
              <a:buAutoNum type="arabicPeriod"/>
            </a:pPr>
            <a:endParaRPr lang="en-US" altLang="en-US" b="1" dirty="0">
              <a:latin typeface="Centaur" panose="02030504050205020304" pitchFamily="18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Font typeface="Garamond" panose="02020404030301010803" pitchFamily="18" charset="0"/>
              <a:buAutoNum type="arabicPeriod"/>
            </a:pPr>
            <a:r>
              <a:rPr lang="en-GB" altLang="en-US" b="1" dirty="0">
                <a:latin typeface="Centaur" panose="02030504050205020304" pitchFamily="18" charset="0"/>
              </a:rPr>
              <a:t>Chambishi MFEZ: </a:t>
            </a:r>
            <a:r>
              <a:rPr lang="en-GB" altLang="en-US" dirty="0">
                <a:latin typeface="Centaur" panose="02030504050205020304" pitchFamily="18" charset="0"/>
              </a:rPr>
              <a:t>mining, engineering equipment assembly, construction materials, fertilizers, agriculture etc.</a:t>
            </a:r>
            <a:endParaRPr lang="en-GB" altLang="en-US" dirty="0">
              <a:latin typeface="Centaur" panose="02030504050205020304" pitchFamily="18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Font typeface="Garamond" panose="02020404030301010803" pitchFamily="18" charset="0"/>
              <a:buAutoNum type="arabicPeriod"/>
            </a:pPr>
            <a:endParaRPr lang="en-GB" altLang="en-US" b="1" dirty="0">
              <a:latin typeface="Centaur" panose="02030504050205020304" pitchFamily="18" charset="0"/>
              <a:cs typeface="Ebrima" panose="02000000000000000000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Font typeface="Garamond" panose="02020404030301010803" pitchFamily="18" charset="0"/>
              <a:buAutoNum type="arabicPeriod"/>
            </a:pPr>
            <a:r>
              <a:rPr lang="en-GB" altLang="en-US" b="1" dirty="0">
                <a:latin typeface="Centaur" panose="02030504050205020304" pitchFamily="18" charset="0"/>
                <a:cs typeface="Ebrima" panose="02000000000000000000" pitchFamily="2" charset="0"/>
              </a:rPr>
              <a:t>Roma Industrial Park: </a:t>
            </a:r>
            <a:r>
              <a:rPr lang="en-GB" altLang="en-US" dirty="0">
                <a:latin typeface="Centaur" panose="02030504050205020304" pitchFamily="18" charset="0"/>
                <a:cs typeface="Ebrima" panose="02000000000000000000" pitchFamily="2" charset="0"/>
              </a:rPr>
              <a:t>infrastructure, ICT etc.</a:t>
            </a:r>
            <a:endParaRPr lang="en-GB" altLang="en-US" dirty="0">
              <a:latin typeface="Centaur" panose="02030504050205020304" pitchFamily="18" charset="0"/>
              <a:cs typeface="Ebrima" panose="02000000000000000000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Font typeface="Garamond" panose="02020404030301010803" pitchFamily="18" charset="0"/>
              <a:buAutoNum type="arabicPeriod"/>
            </a:pPr>
            <a:endParaRPr lang="en-GB" altLang="en-US" dirty="0">
              <a:latin typeface="Centaur" panose="02030504050205020304" pitchFamily="18" charset="0"/>
              <a:cs typeface="Ebrima" panose="02000000000000000000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Font typeface="Garamond" panose="02020404030301010803" pitchFamily="18" charset="0"/>
              <a:buAutoNum type="arabicPeriod"/>
            </a:pPr>
            <a:r>
              <a:rPr lang="en-GB" altLang="en-US" b="1" dirty="0">
                <a:latin typeface="Centaur" panose="02030504050205020304" pitchFamily="18" charset="0"/>
                <a:cs typeface="Ebrima" panose="02000000000000000000" pitchFamily="2" charset="0"/>
              </a:rPr>
              <a:t>Sub-Saharan Gemstone Industrial Park:</a:t>
            </a:r>
            <a:r>
              <a:rPr lang="en-GB" altLang="en-US" dirty="0">
                <a:latin typeface="Centaur" panose="02030504050205020304" pitchFamily="18" charset="0"/>
                <a:cs typeface="Ebrima" panose="02000000000000000000" pitchFamily="2" charset="0"/>
              </a:rPr>
              <a:t> gemstone mining.</a:t>
            </a:r>
            <a:endParaRPr lang="en-GB" altLang="en-US" dirty="0">
              <a:latin typeface="Centaur" panose="02030504050205020304" pitchFamily="18" charset="0"/>
              <a:cs typeface="Ebrima" panose="02000000000000000000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Font typeface="Garamond" panose="02020404030301010803" pitchFamily="18" charset="0"/>
              <a:buAutoNum type="arabicPeriod"/>
            </a:pPr>
            <a:endParaRPr lang="en-US" altLang="en-US" dirty="0">
              <a:latin typeface="Centaur" panose="02030504050205020304" pitchFamily="18" charset="0"/>
              <a:ea typeface="Ebrima" panose="02000000000000000000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Font typeface="Garamond" panose="02020404030301010803" pitchFamily="18" charset="0"/>
              <a:buAutoNum type="arabicPeriod"/>
            </a:pPr>
            <a:r>
              <a:rPr lang="en-GB" altLang="en-US" b="1" dirty="0">
                <a:latin typeface="Centaur" panose="02030504050205020304" pitchFamily="18" charset="0"/>
                <a:ea typeface="Ebrima" panose="02000000000000000000" pitchFamily="2" charset="0"/>
              </a:rPr>
              <a:t>Lumwana MFEZ</a:t>
            </a:r>
            <a:endParaRPr lang="en-GB" altLang="en-US" dirty="0">
              <a:latin typeface="Centaur" panose="02030504050205020304" pitchFamily="18" charset="0"/>
              <a:ea typeface="Ebrim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42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charRg st="42" end="2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charRg st="42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charRg st="42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288" end="4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charRg st="288" end="4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charRg st="288" end="4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charRg st="288" end="4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483" end="5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charRg st="483" end="5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charRg st="483" end="5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charRg st="483" end="5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531" end="5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charRg st="531" end="5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charRg st="531" end="5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charRg st="531" end="5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4030" y="541655"/>
            <a:ext cx="8229600" cy="9086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Text" panose="02000505000000020004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Challenges of </a:t>
            </a:r>
            <a:r>
              <a:rPr kumimoji="0" lang="en-GB" altLang="en-US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Text" panose="02000505000000020004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SE</a:t>
            </a:r>
            <a:r>
              <a:rPr kumimoji="0" lang="en-US" altLang="en-US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Text" panose="02000505000000020004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Zs</a:t>
            </a:r>
            <a:endParaRPr kumimoji="0" lang="en-US" altLang="en-US" sz="4000" b="1" i="0" u="none" strike="noStrike" kern="1200" cap="none" spc="0" normalizeH="0" baseline="0" noProof="0" dirty="0" smtClean="0">
              <a:ln w="3175"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tka Text" panose="02000505000000020004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605" y="1572895"/>
            <a:ext cx="8328025" cy="49517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5000"/>
              <a:buFont typeface="Verdana" panose="020B0604030504040204" pitchFamily="34" charset="0"/>
              <a:buAutoNum type="arabicPeriod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Weak institutional capacity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15000"/>
              <a:buFont typeface="Arial" panose="020B0604020202020204" pitchFamily="34" charset="0"/>
              <a:buNone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5000"/>
              <a:buFont typeface="+mj-lt"/>
              <a:buAutoNum type="arabicPeriod" startAt="2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Government willingness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15000"/>
              <a:buFont typeface="+mj-lt"/>
              <a:buAutoNum type="arabicPeriod" startAt="2"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5000"/>
              <a:buFont typeface="+mj-lt"/>
              <a:buAutoNum type="arabicPeriod" startAt="2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Weak linkages between the zones and local SME firms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15000"/>
              <a:buFont typeface="+mj-lt"/>
              <a:buAutoNum type="arabicPeriod" startAt="2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5000"/>
              <a:buFont typeface="+mj-lt"/>
              <a:buAutoNum type="arabicPeriod" startAt="2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Revenue foregone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15000"/>
              <a:buFont typeface="+mj-lt"/>
              <a:buAutoNum type="arabicPeriod" startAt="2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5000"/>
              <a:buFont typeface="+mj-lt"/>
              <a:buAutoNum type="arabicPeriod" startAt="2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Participation of local investors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45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charRg st="145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charRg st="145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charRg st="145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69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charRg st="169" end="2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charRg st="169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charRg st="169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222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charRg st="222" end="2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charRg st="222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charRg st="222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240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charRg st="240" end="2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charRg st="240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charRg st="240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5128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Text" panose="02000505000000020004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Prospects of MFEZ Development</a:t>
            </a:r>
            <a:endParaRPr kumimoji="0" lang="en-US" altLang="en-US" sz="4800" b="1" i="0" u="none" strike="noStrike" kern="1200" cap="none" spc="0" normalizeH="0" baseline="0" noProof="0" dirty="0" smtClean="0">
              <a:ln w="3175"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tka Text" panose="02000505000000020004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8353425" cy="4751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5000"/>
              <a:buFont typeface="Verdana" panose="020B060403050404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Industrialization and diversification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15000"/>
              <a:buFont typeface="Verdana" panose="020B0604030504040204" pitchFamily="34" charset="0"/>
              <a:buAutoNum type="arabicPeriod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5000"/>
              <a:buFont typeface="Verdana" panose="020B060403050404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Transfer of Technology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15000"/>
              <a:buFont typeface="Verdana" panose="020B0604030504040204" pitchFamily="34" charset="0"/>
              <a:buAutoNum type="arabicPeriod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5000"/>
              <a:buFont typeface="Verdana" panose="020B060403050404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Employment creation- what is the criteria? Role of education?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15000"/>
              <a:buFont typeface="Verdana" panose="020B0604030504040204" pitchFamily="34" charset="0"/>
              <a:buAutoNum type="arabicPeriod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5000"/>
              <a:buFont typeface="Verdana" panose="020B060403050404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Spillover effects or enclave?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39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charRg st="39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charRg st="39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charRg st="39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63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charRg st="63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charRg st="63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charRg st="63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26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charRg st="126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charRg st="126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charRg st="126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295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Text" panose="02000505000000020004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Establishing Effective Zones</a:t>
            </a:r>
            <a:endParaRPr kumimoji="0" lang="en-US" altLang="en-US" sz="4800" b="1" i="0" u="none" strike="noStrike" kern="1200" cap="none" spc="0" normalizeH="0" baseline="0" noProof="0" dirty="0" smtClean="0">
              <a:ln w="3175"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tka Text" panose="02000505000000020004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353425" cy="4679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5000"/>
              <a:buFont typeface="Verdana" panose="020B060403050404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Comparative advantage than economies of scale;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15000"/>
              <a:buFont typeface="Verdana" panose="020B0604030504040204" pitchFamily="34" charset="0"/>
              <a:buAutoNum type="arabicPeriod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5000"/>
              <a:buFont typeface="Verdana" panose="020B060403050404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Economic policies and NOT political rhetoric;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15000"/>
              <a:buFont typeface="Verdana" panose="020B0604030504040204" pitchFamily="34" charset="0"/>
              <a:buAutoNum type="arabicPeriod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5000"/>
              <a:buFont typeface="Verdana" panose="020B060403050404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Industrial cluster NOT spatial approach;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15000"/>
              <a:buFont typeface="Verdana" panose="020B0604030504040204" pitchFamily="34" charset="0"/>
              <a:buAutoNum type="arabicPeriod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5000"/>
              <a:buFont typeface="Verdana" panose="020B060403050404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aur" panose="02030504050205020304" pitchFamily="18" charset="0"/>
                <a:ea typeface="Ebrima" panose="02000000000000000000" pitchFamily="2" charset="0"/>
                <a:cs typeface="Sakkal Majalla" pitchFamily="2" charset="-78"/>
              </a:rPr>
              <a:t>Policy and Administrative Reforms.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anose="02030504050205020304" pitchFamily="18" charset="0"/>
              <a:ea typeface="Ebrima" panose="02000000000000000000" pitchFamily="2" charset="0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48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charRg st="48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charRg st="48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charRg st="48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95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charRg st="95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charRg st="95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charRg st="95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37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charRg st="137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charRg st="137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charRg st="137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921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2705</Words>
  <Application>WPS Presentation</Application>
  <PresentationFormat>On-screen Show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Arial</vt:lpstr>
      <vt:lpstr>Sitka Text</vt:lpstr>
      <vt:lpstr>Trebuchet MS</vt:lpstr>
      <vt:lpstr>Wingdings 3</vt:lpstr>
      <vt:lpstr>Tw Cen MT</vt:lpstr>
      <vt:lpstr>Centaur</vt:lpstr>
      <vt:lpstr>Ebrima</vt:lpstr>
      <vt:lpstr>Sakkal Majalla</vt:lpstr>
      <vt:lpstr>Segoe Print</vt:lpstr>
      <vt:lpstr>Garamond</vt:lpstr>
      <vt:lpstr>Verdana</vt:lpstr>
      <vt:lpstr>Microsoft YaHei</vt:lpstr>
      <vt:lpstr>Arial Unicode MS</vt:lpstr>
      <vt:lpstr>Organic</vt:lpstr>
      <vt:lpstr>SPECIAL ECONOMIC ZONES</vt:lpstr>
      <vt:lpstr>Introduction</vt:lpstr>
      <vt:lpstr>SEZs</vt:lpstr>
      <vt:lpstr>SEZs</vt:lpstr>
      <vt:lpstr>Current Zones</vt:lpstr>
      <vt:lpstr>Challenges of SEZs</vt:lpstr>
      <vt:lpstr>Prospects of MFEZ Development</vt:lpstr>
      <vt:lpstr>Establishing Effective Zones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Processing Zones (EPZ)</dc:title>
  <dc:creator>Chipasha</dc:creator>
  <cp:lastModifiedBy>Dean Law</cp:lastModifiedBy>
  <cp:revision>140</cp:revision>
  <cp:lastPrinted>2015-04-27T09:46:00Z</cp:lastPrinted>
  <dcterms:created xsi:type="dcterms:W3CDTF">2012-01-21T09:44:00Z</dcterms:created>
  <dcterms:modified xsi:type="dcterms:W3CDTF">2023-01-12T09:23:01Z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ECA74E6FC1FE4859B9A4ED41A8478B24</vt:lpwstr>
  </property>
  <property fmtid="{D5CDD505-2E9C-101B-9397-08002B2CF9AE}" pid="3" name="KSOProductBuildVer">
    <vt:lpwstr>2057-11.2.0.11440</vt:lpwstr>
  </property>
</Properties>
</file>