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62" r:id="rId5"/>
    <p:sldId id="263" r:id="rId6"/>
    <p:sldId id="264" r:id="rId7"/>
    <p:sldId id="265" r:id="rId8"/>
    <p:sldId id="266" r:id="rId9"/>
    <p:sldId id="267" r:id="rId10"/>
    <p:sldId id="268" r:id="rId11"/>
    <p:sldId id="269" r:id="rId12"/>
    <p:sldId id="270" r:id="rId13"/>
    <p:sldId id="260" r:id="rId14"/>
    <p:sldId id="271" r:id="rId15"/>
    <p:sldId id="272" r:id="rId16"/>
    <p:sldId id="273" r:id="rId17"/>
    <p:sldId id="274" r:id="rId18"/>
    <p:sldId id="261"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A87A34-81AB-432B-8DAE-1953F412C126}" type="datetimeFigureOut">
              <a:rPr lang="en-US" smtClean="0"/>
              <a:t>5/8/2024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10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292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330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554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688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432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4821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8757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063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802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924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18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903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195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438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345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365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5/8/2024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51193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aflii.org/na/journals/SADCLJ/2011/11.html" TargetMode="External"/><Relationship Id="rId2" Type="http://schemas.openxmlformats.org/officeDocument/2006/relationships/hyperlink" Target="http://www.saflii.org/sa/cases/SADCT/2008/2.pdf" TargetMode="External"/><Relationship Id="rId1" Type="http://schemas.openxmlformats.org/officeDocument/2006/relationships/slideLayout" Target="../slideLayouts/slideLayout2.xml"/><Relationship Id="rId4" Type="http://schemas.openxmlformats.org/officeDocument/2006/relationships/hyperlink" Target="http://www.saflii.org/sa/cases/SADCT/2010/5.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adc.int/files/4914/7274/8383/Communique_of_the_36th_SADC_Summit_Swaziland__31_August_2016.pdf" TargetMode="External"/><Relationship Id="rId2" Type="http://schemas.openxmlformats.org/officeDocument/2006/relationships/hyperlink" Target="https://ijrcenter.org/wp-content/uploads/2016/11/New-SADC-Tribunal-Protocol-Sign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SETTLEMENT OF INVESTMENT DISPUTES</a:t>
            </a:r>
          </a:p>
        </p:txBody>
      </p:sp>
      <p:sp>
        <p:nvSpPr>
          <p:cNvPr id="3" name="Subtitle 2"/>
          <p:cNvSpPr>
            <a:spLocks noGrp="1"/>
          </p:cNvSpPr>
          <p:nvPr>
            <p:ph type="subTitle" idx="1"/>
          </p:nvPr>
        </p:nvSpPr>
        <p:spPr/>
        <p:txBody>
          <a:bodyPr/>
          <a:lstStyle/>
          <a:p>
            <a:r>
              <a:rPr lang="en-GB" dirty="0" smtClean="0"/>
              <a:t>UNIT SEVEN</a:t>
            </a:r>
            <a:endParaRPr lang="en-US" dirty="0"/>
          </a:p>
        </p:txBody>
      </p:sp>
    </p:spTree>
    <p:extLst>
      <p:ext uri="{BB962C8B-B14F-4D97-AF65-F5344CB8AC3E}">
        <p14:creationId xmlns:p14="http://schemas.microsoft.com/office/powerpoint/2010/main" val="44249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b="1" dirty="0" smtClean="0">
                <a:solidFill>
                  <a:srgbClr val="212529"/>
                </a:solidFill>
                <a:latin typeface="Montserrat"/>
              </a:rPr>
              <a:t>Temporal jurisdiction</a:t>
            </a:r>
          </a:p>
          <a:p>
            <a:r>
              <a:rPr lang="en-US" cap="none" dirty="0" smtClean="0">
                <a:solidFill>
                  <a:srgbClr val="212529"/>
                </a:solidFill>
                <a:latin typeface="Nunito Sans"/>
              </a:rPr>
              <a:t>The period within which the alleged breach of an obligation occurred and the time of instituting a claim are essential in determining whether an arbitral tribunal has the authority to adjudicate an investment dispute between an investor and a host state.</a:t>
            </a:r>
            <a:endParaRPr lang="en-US" b="1" cap="none" baseline="30000" dirty="0">
              <a:solidFill>
                <a:srgbClr val="007BA5"/>
              </a:solidFill>
              <a:latin typeface="Nunito Sans"/>
            </a:endParaRPr>
          </a:p>
          <a:p>
            <a:r>
              <a:rPr lang="en-US" cap="none" dirty="0" smtClean="0">
                <a:solidFill>
                  <a:srgbClr val="212529"/>
                </a:solidFill>
                <a:latin typeface="Nunito Sans"/>
              </a:rPr>
              <a:t>in determining the role of timing in the jurisdiction of arbitral tribunals, reference is typically made to the wording of the relevant instrument</a:t>
            </a:r>
          </a:p>
          <a:p>
            <a:r>
              <a:rPr lang="en-US" cap="none" dirty="0" smtClean="0">
                <a:solidFill>
                  <a:srgbClr val="212529"/>
                </a:solidFill>
                <a:latin typeface="Nunito Sans"/>
              </a:rPr>
              <a:t>For instance, most investment treaties expressly state that they cover investments made prior to the entry into force of the relevant treaty or after its entry into force. in circumstances where investment treaties do not contain express provisions in this regard, there is no consensus on whether investments are covered by the investment treaty.</a:t>
            </a:r>
            <a:r>
              <a:rPr lang="en-US" dirty="0">
                <a:solidFill>
                  <a:srgbClr val="212529"/>
                </a:solidFill>
                <a:latin typeface="Nunito Sans"/>
              </a:rPr>
              <a:t> </a:t>
            </a:r>
            <a:endParaRPr lang="en-US" dirty="0" smtClean="0">
              <a:solidFill>
                <a:srgbClr val="212529"/>
              </a:solidFill>
              <a:latin typeface="Nunito Sans"/>
            </a:endParaRPr>
          </a:p>
          <a:p>
            <a:r>
              <a:rPr lang="en-US" cap="none" dirty="0" smtClean="0">
                <a:solidFill>
                  <a:srgbClr val="212529"/>
                </a:solidFill>
                <a:latin typeface="Nunito Sans"/>
              </a:rPr>
              <a:t>Further, if the investment did not exist before the host state’s alleged measure that amounted to a breach of the treaty, it is settled that a tribunal has no temporal jurisdiction to determine the dispute</a:t>
            </a:r>
            <a:r>
              <a:rPr lang="en-US" dirty="0" smtClean="0">
                <a:solidFill>
                  <a:srgbClr val="212529"/>
                </a:solidFill>
                <a:latin typeface="Nunito Sans"/>
              </a:rPr>
              <a:t>.</a:t>
            </a:r>
            <a:endParaRPr lang="en-US" b="1" cap="none" dirty="0">
              <a:solidFill>
                <a:srgbClr val="212529"/>
              </a:solidFill>
              <a:latin typeface="Montserrat"/>
            </a:endParaRPr>
          </a:p>
        </p:txBody>
      </p:sp>
    </p:spTree>
    <p:extLst>
      <p:ext uri="{BB962C8B-B14F-4D97-AF65-F5344CB8AC3E}">
        <p14:creationId xmlns:p14="http://schemas.microsoft.com/office/powerpoint/2010/main" val="4134955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cap="none" dirty="0" smtClean="0">
                <a:solidFill>
                  <a:srgbClr val="212529"/>
                </a:solidFill>
                <a:latin typeface="Nunito Sans"/>
              </a:rPr>
              <a:t>There are, however, generally accepted exceptions to the principle of non-retroactivity. For instance, the principle of retroactivity may not apply to an action of a host state that constitutes a continuous or composite act.</a:t>
            </a:r>
          </a:p>
          <a:p>
            <a:r>
              <a:rPr lang="en-US" cap="none" dirty="0" smtClean="0">
                <a:solidFill>
                  <a:srgbClr val="212529"/>
                </a:solidFill>
                <a:latin typeface="Nunito Sans"/>
              </a:rPr>
              <a:t>Some investment treaties provide a time frame within which a claim must be instituted against the host state in the event of an alleged breach. The recent united states–</a:t>
            </a:r>
            <a:r>
              <a:rPr lang="en-US" cap="none" dirty="0" err="1" smtClean="0">
                <a:solidFill>
                  <a:srgbClr val="212529"/>
                </a:solidFill>
                <a:latin typeface="Nunito Sans"/>
              </a:rPr>
              <a:t>mexico</a:t>
            </a:r>
            <a:r>
              <a:rPr lang="en-US" cap="none" dirty="0" smtClean="0">
                <a:solidFill>
                  <a:srgbClr val="212529"/>
                </a:solidFill>
                <a:latin typeface="Nunito Sans"/>
              </a:rPr>
              <a:t>–</a:t>
            </a:r>
            <a:r>
              <a:rPr lang="en-US" cap="none" dirty="0" err="1" smtClean="0">
                <a:solidFill>
                  <a:srgbClr val="212529"/>
                </a:solidFill>
                <a:latin typeface="Nunito Sans"/>
              </a:rPr>
              <a:t>canada</a:t>
            </a:r>
            <a:r>
              <a:rPr lang="en-US" cap="none" dirty="0" smtClean="0">
                <a:solidFill>
                  <a:srgbClr val="212529"/>
                </a:solidFill>
                <a:latin typeface="Nunito Sans"/>
              </a:rPr>
              <a:t> agreement, for example, provides that ‘an investor may not claim if more than four years have elapsed from the date on which the investor first acquired, or should have first acquired knowledge of the alleged breach and knowledge that the investor has incurred loss or damage’.</a:t>
            </a:r>
          </a:p>
          <a:p>
            <a:r>
              <a:rPr lang="en-US" cap="none" dirty="0" smtClean="0">
                <a:solidFill>
                  <a:srgbClr val="212529"/>
                </a:solidFill>
                <a:latin typeface="Nunito Sans"/>
              </a:rPr>
              <a:t>A tribunal may also have jurisdiction over a claim arising after a treaty has been terminated. Usually, the termination of an investment treaty does not end its protections and obligations forthwith. </a:t>
            </a:r>
          </a:p>
          <a:p>
            <a:r>
              <a:rPr lang="en-US" b="1" cap="none" dirty="0" smtClean="0">
                <a:solidFill>
                  <a:srgbClr val="212529"/>
                </a:solidFill>
                <a:latin typeface="Nunito Sans"/>
              </a:rPr>
              <a:t>Sunset clauses </a:t>
            </a:r>
            <a:r>
              <a:rPr lang="en-US" cap="none" dirty="0" smtClean="0">
                <a:solidFill>
                  <a:srgbClr val="212529"/>
                </a:solidFill>
                <a:latin typeface="Nunito Sans"/>
              </a:rPr>
              <a:t>in investment treaties often offer continued protection for investment after the termination of a treaty, usually between 10 and 15 years, and can extend up to 20 years. for example, the Nigeria–china BIT (2001) stipulates post-treaty protection of 10 years</a:t>
            </a:r>
            <a:r>
              <a:rPr lang="en-US" dirty="0" smtClean="0">
                <a:solidFill>
                  <a:srgbClr val="212529"/>
                </a:solidFill>
                <a:latin typeface="Nunito Sans"/>
              </a:rPr>
              <a:t>,</a:t>
            </a:r>
            <a:endParaRPr lang="en-US" cap="none" dirty="0"/>
          </a:p>
        </p:txBody>
      </p:sp>
    </p:spTree>
    <p:extLst>
      <p:ext uri="{BB962C8B-B14F-4D97-AF65-F5344CB8AC3E}">
        <p14:creationId xmlns:p14="http://schemas.microsoft.com/office/powerpoint/2010/main" val="2571320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a:xfrm>
            <a:off x="685800" y="2063396"/>
            <a:ext cx="10394707" cy="3538914"/>
          </a:xfrm>
        </p:spPr>
        <p:txBody>
          <a:bodyPr>
            <a:normAutofit fontScale="70000" lnSpcReduction="20000"/>
          </a:bodyPr>
          <a:lstStyle/>
          <a:p>
            <a:r>
              <a:rPr lang="en-US" b="1" dirty="0">
                <a:solidFill>
                  <a:srgbClr val="212529"/>
                </a:solidFill>
                <a:latin typeface="Montserrat"/>
              </a:rPr>
              <a:t>consent </a:t>
            </a:r>
            <a:r>
              <a:rPr lang="en-US" b="1" dirty="0" smtClean="0">
                <a:solidFill>
                  <a:srgbClr val="212529"/>
                </a:solidFill>
                <a:latin typeface="Montserrat"/>
              </a:rPr>
              <a:t>jurisdiction</a:t>
            </a:r>
            <a:endParaRPr lang="en-US" dirty="0" smtClean="0">
              <a:solidFill>
                <a:srgbClr val="212529"/>
              </a:solidFill>
              <a:latin typeface="Nunito Sans"/>
            </a:endParaRPr>
          </a:p>
          <a:p>
            <a:r>
              <a:rPr lang="en-US" cap="none" dirty="0" smtClean="0">
                <a:solidFill>
                  <a:srgbClr val="212529"/>
                </a:solidFill>
                <a:latin typeface="Nunito Sans"/>
              </a:rPr>
              <a:t>The consent of the host state and investor is the bedrock of the arbitral tribunal’s jurisdiction and lies in the parties’ common intention and agreement to submit any dispute arising in their relationship to arbitration. In simple words, the parties’ consent confers jurisdiction to the arbitral tribunal.</a:t>
            </a:r>
          </a:p>
          <a:p>
            <a:r>
              <a:rPr lang="en-US" cap="none" dirty="0" smtClean="0">
                <a:solidFill>
                  <a:srgbClr val="212529"/>
                </a:solidFill>
                <a:latin typeface="Nunito Sans"/>
              </a:rPr>
              <a:t> It must, therefore, be established that the host state and investor have given their unequivocal consent to submit a dispute to arbitration</a:t>
            </a:r>
          </a:p>
          <a:p>
            <a:r>
              <a:rPr lang="en-US" cap="none" dirty="0" smtClean="0">
                <a:solidFill>
                  <a:srgbClr val="0D0D0D"/>
                </a:solidFill>
                <a:latin typeface="Söhne"/>
              </a:rPr>
              <a:t>This consent must be explicitly given and can be found in investment treaties (like bilateral investment treaties, bits, or multilateral treaties like the energy charter treaty), investment laws of host countries, or specific investment contracts between the investor and the state. </a:t>
            </a:r>
          </a:p>
          <a:p>
            <a:r>
              <a:rPr lang="en-US" cap="none" dirty="0" smtClean="0">
                <a:solidFill>
                  <a:srgbClr val="0D0D0D"/>
                </a:solidFill>
                <a:latin typeface="Söhne"/>
              </a:rPr>
              <a:t>Once consent to ICSID arbitration is given, it cannot be unilaterally withdrawn after the dispute has arisen.</a:t>
            </a:r>
          </a:p>
          <a:p>
            <a:r>
              <a:rPr lang="en-US" altLang="en-US" cap="none" dirty="0" smtClean="0">
                <a:latin typeface="Söhne"/>
                <a:ea typeface="Ebrima" panose="02000000000000000000" pitchFamily="2" charset="0"/>
                <a:cs typeface="Sakkal Majalla" pitchFamily="2" charset="-78"/>
              </a:rPr>
              <a:t>Convention does not lay down specific ways to express consent in writing. It can be: (a) </a:t>
            </a:r>
            <a:r>
              <a:rPr lang="en-US" altLang="en-US" b="1" cap="none" dirty="0" smtClean="0">
                <a:latin typeface="Söhne"/>
                <a:ea typeface="Ebrima" panose="02000000000000000000" pitchFamily="2" charset="0"/>
                <a:cs typeface="Sakkal Majalla" pitchFamily="2" charset="-78"/>
              </a:rPr>
              <a:t>investment </a:t>
            </a:r>
            <a:r>
              <a:rPr lang="en-US" altLang="en-US" b="1" cap="none" dirty="0" err="1" smtClean="0">
                <a:latin typeface="Söhne"/>
                <a:ea typeface="Ebrima" panose="02000000000000000000" pitchFamily="2" charset="0"/>
                <a:cs typeface="Sakkal Majalla" pitchFamily="2" charset="-78"/>
              </a:rPr>
              <a:t>licence</a:t>
            </a:r>
            <a:r>
              <a:rPr lang="en-US" altLang="en-US" b="1" cap="none" dirty="0" smtClean="0">
                <a:latin typeface="Söhne"/>
                <a:ea typeface="Ebrima" panose="02000000000000000000" pitchFamily="2" charset="0"/>
                <a:cs typeface="Sakkal Majalla" pitchFamily="2" charset="-78"/>
              </a:rPr>
              <a:t> application (</a:t>
            </a:r>
            <a:r>
              <a:rPr lang="en-US" altLang="en-US" cap="none" dirty="0" smtClean="0">
                <a:latin typeface="Söhne"/>
                <a:ea typeface="Ebrima" panose="02000000000000000000" pitchFamily="2" charset="0"/>
                <a:cs typeface="Sakkal Majalla" pitchFamily="2" charset="-78"/>
              </a:rPr>
              <a:t>SPP v Egypt); (b) </a:t>
            </a:r>
            <a:r>
              <a:rPr lang="en-US" altLang="en-US" b="1" cap="none" dirty="0" smtClean="0">
                <a:latin typeface="Söhne"/>
                <a:ea typeface="Ebrima" panose="02000000000000000000" pitchFamily="2" charset="0"/>
                <a:cs typeface="Sakkal Majalla" pitchFamily="2" charset="-78"/>
              </a:rPr>
              <a:t>separate investment agreement (</a:t>
            </a:r>
            <a:r>
              <a:rPr lang="en-US" altLang="en-US" i="1" cap="none" dirty="0" smtClean="0">
                <a:latin typeface="Söhne"/>
                <a:ea typeface="Ebrima" panose="02000000000000000000" pitchFamily="2" charset="0"/>
                <a:cs typeface="Sakkal Majalla" pitchFamily="2" charset="-78"/>
              </a:rPr>
              <a:t>SOABI v Senegal); (c) </a:t>
            </a:r>
            <a:r>
              <a:rPr lang="en-US" altLang="en-US" b="1" i="1" cap="none" dirty="0" smtClean="0">
                <a:latin typeface="Söhne"/>
                <a:ea typeface="Ebrima" panose="02000000000000000000" pitchFamily="2" charset="0"/>
                <a:cs typeface="Sakkal Majalla" pitchFamily="2" charset="-78"/>
              </a:rPr>
              <a:t>a</a:t>
            </a:r>
            <a:r>
              <a:rPr lang="en-US" altLang="en-US" b="1" cap="none" dirty="0" smtClean="0">
                <a:latin typeface="Söhne"/>
                <a:ea typeface="Ebrima" panose="02000000000000000000" pitchFamily="2" charset="0"/>
                <a:cs typeface="Sakkal Majalla" pitchFamily="2" charset="-78"/>
              </a:rPr>
              <a:t>rbitration clause </a:t>
            </a:r>
            <a:r>
              <a:rPr lang="en-US" altLang="en-US" cap="none" dirty="0" smtClean="0">
                <a:latin typeface="Söhne"/>
                <a:ea typeface="Ebrima" panose="02000000000000000000" pitchFamily="2" charset="0"/>
                <a:cs typeface="Sakkal Majalla" pitchFamily="2" charset="-78"/>
              </a:rPr>
              <a:t>(</a:t>
            </a:r>
            <a:r>
              <a:rPr lang="en-US" altLang="en-US" i="1" cap="none" dirty="0" smtClean="0">
                <a:latin typeface="Söhne"/>
                <a:ea typeface="Ebrima" panose="02000000000000000000" pitchFamily="2" charset="0"/>
                <a:cs typeface="Sakkal Majalla" pitchFamily="2" charset="-78"/>
              </a:rPr>
              <a:t>AAPL v </a:t>
            </a:r>
            <a:r>
              <a:rPr lang="en-US" altLang="en-US" i="1" cap="none" dirty="0" err="1" smtClean="0">
                <a:latin typeface="Söhne"/>
                <a:ea typeface="Ebrima" panose="02000000000000000000" pitchFamily="2" charset="0"/>
                <a:cs typeface="Sakkal Majalla" pitchFamily="2" charset="-78"/>
              </a:rPr>
              <a:t>sri</a:t>
            </a:r>
            <a:r>
              <a:rPr lang="en-US" altLang="en-US" i="1" cap="none" dirty="0" smtClean="0">
                <a:latin typeface="Söhne"/>
                <a:ea typeface="Ebrima" panose="02000000000000000000" pitchFamily="2" charset="0"/>
                <a:cs typeface="Sakkal Majalla" pitchFamily="2" charset="-78"/>
              </a:rPr>
              <a:t> </a:t>
            </a:r>
            <a:r>
              <a:rPr lang="en-US" altLang="en-US" i="1" cap="none" dirty="0" err="1" smtClean="0">
                <a:latin typeface="Söhne"/>
                <a:ea typeface="Ebrima" panose="02000000000000000000" pitchFamily="2" charset="0"/>
                <a:cs typeface="Sakkal Majalla" pitchFamily="2" charset="-78"/>
              </a:rPr>
              <a:t>lanka</a:t>
            </a:r>
            <a:r>
              <a:rPr lang="en-US" altLang="en-US" i="1" cap="none" dirty="0" smtClean="0">
                <a:latin typeface="Söhne"/>
                <a:ea typeface="Ebrima" panose="02000000000000000000" pitchFamily="2" charset="0"/>
                <a:cs typeface="Sakkal Majalla" pitchFamily="2" charset="-78"/>
              </a:rPr>
              <a:t>); (d) </a:t>
            </a:r>
            <a:r>
              <a:rPr lang="en-US" altLang="en-US" b="1" cap="none" dirty="0" smtClean="0">
                <a:latin typeface="Söhne"/>
                <a:ea typeface="Ebrima" panose="02000000000000000000" pitchFamily="2" charset="0"/>
                <a:cs typeface="Sakkal Majalla" pitchFamily="2" charset="-78"/>
              </a:rPr>
              <a:t>BIT </a:t>
            </a:r>
            <a:r>
              <a:rPr lang="en-US" altLang="en-US" cap="none" dirty="0" smtClean="0">
                <a:latin typeface="Söhne"/>
                <a:ea typeface="Ebrima" panose="02000000000000000000" pitchFamily="2" charset="0"/>
                <a:cs typeface="Sakkal Majalla" pitchFamily="2" charset="-78"/>
              </a:rPr>
              <a:t>(</a:t>
            </a:r>
            <a:r>
              <a:rPr lang="en-US" altLang="en-US" i="1" cap="none" dirty="0" err="1" smtClean="0">
                <a:latin typeface="Söhne"/>
                <a:ea typeface="Ebrima" panose="02000000000000000000" pitchFamily="2" charset="0"/>
                <a:cs typeface="Sakkal Majalla" pitchFamily="2" charset="-78"/>
              </a:rPr>
              <a:t>aguas</a:t>
            </a:r>
            <a:r>
              <a:rPr lang="en-US" altLang="en-US" i="1" cap="none" dirty="0" smtClean="0">
                <a:latin typeface="Söhne"/>
                <a:ea typeface="Ebrima" panose="02000000000000000000" pitchFamily="2" charset="0"/>
                <a:cs typeface="Sakkal Majalla" pitchFamily="2" charset="-78"/>
              </a:rPr>
              <a:t> del </a:t>
            </a:r>
            <a:r>
              <a:rPr lang="en-US" altLang="en-US" i="1" cap="none" dirty="0" err="1" smtClean="0">
                <a:latin typeface="Söhne"/>
                <a:ea typeface="Ebrima" panose="02000000000000000000" pitchFamily="2" charset="0"/>
                <a:cs typeface="Sakkal Majalla" pitchFamily="2" charset="-78"/>
              </a:rPr>
              <a:t>tunari</a:t>
            </a:r>
            <a:r>
              <a:rPr lang="en-US" altLang="en-US" i="1" cap="none" dirty="0" smtClean="0">
                <a:latin typeface="Söhne"/>
                <a:ea typeface="Ebrima" panose="02000000000000000000" pitchFamily="2" charset="0"/>
                <a:cs typeface="Sakkal Majalla" pitchFamily="2" charset="-78"/>
              </a:rPr>
              <a:t> v Bolivia)</a:t>
            </a:r>
            <a:endParaRPr lang="en-US" cap="none" dirty="0">
              <a:latin typeface="Söhne"/>
            </a:endParaRPr>
          </a:p>
        </p:txBody>
      </p:sp>
    </p:spTree>
    <p:extLst>
      <p:ext uri="{BB962C8B-B14F-4D97-AF65-F5344CB8AC3E}">
        <p14:creationId xmlns:p14="http://schemas.microsoft.com/office/powerpoint/2010/main" val="3337846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SADC Tribunal</a:t>
            </a:r>
          </a:p>
        </p:txBody>
      </p:sp>
      <p:sp>
        <p:nvSpPr>
          <p:cNvPr id="3" name="Content Placeholder 2"/>
          <p:cNvSpPr>
            <a:spLocks noGrp="1"/>
          </p:cNvSpPr>
          <p:nvPr>
            <p:ph sz="quarter" idx="13"/>
          </p:nvPr>
        </p:nvSpPr>
        <p:spPr/>
        <p:txBody>
          <a:bodyPr>
            <a:normAutofit fontScale="77500" lnSpcReduction="20000"/>
          </a:bodyPr>
          <a:lstStyle/>
          <a:p>
            <a:r>
              <a:rPr lang="en-US" cap="none" dirty="0">
                <a:solidFill>
                  <a:srgbClr val="000000"/>
                </a:solidFill>
                <a:latin typeface="Muli"/>
              </a:rPr>
              <a:t>The Southern African Development Community (SADC) Tribunal is one of the organs of the SADC established under article 9 of the SADC Treaty. </a:t>
            </a:r>
            <a:endParaRPr lang="en-US" cap="none" dirty="0" smtClean="0">
              <a:solidFill>
                <a:srgbClr val="000000"/>
              </a:solidFill>
              <a:latin typeface="Muli"/>
            </a:endParaRPr>
          </a:p>
          <a:p>
            <a:r>
              <a:rPr lang="en-US" cap="none" dirty="0" smtClean="0">
                <a:solidFill>
                  <a:srgbClr val="000000"/>
                </a:solidFill>
                <a:latin typeface="Muli"/>
              </a:rPr>
              <a:t>The </a:t>
            </a:r>
            <a:r>
              <a:rPr lang="en-US" cap="none" dirty="0">
                <a:solidFill>
                  <a:srgbClr val="000000"/>
                </a:solidFill>
                <a:latin typeface="Muli"/>
              </a:rPr>
              <a:t>composition, powers, functions, procedures and related matters of the Tribunal are found in the SADC Protocol signed on 7th August 2000 in Windhoek, Namibia. The Protocol is now an integral part of the SADC Treaty and therefore does not need separate ratification. </a:t>
            </a:r>
            <a:endParaRPr lang="en-US" cap="none" dirty="0" smtClean="0">
              <a:solidFill>
                <a:srgbClr val="000000"/>
              </a:solidFill>
              <a:latin typeface="Muli"/>
            </a:endParaRPr>
          </a:p>
          <a:p>
            <a:r>
              <a:rPr lang="en-US" cap="none" dirty="0" smtClean="0">
                <a:solidFill>
                  <a:srgbClr val="000000"/>
                </a:solidFill>
                <a:latin typeface="Muli"/>
              </a:rPr>
              <a:t>The </a:t>
            </a:r>
            <a:r>
              <a:rPr lang="en-US" cap="none" dirty="0">
                <a:solidFill>
                  <a:srgbClr val="000000"/>
                </a:solidFill>
                <a:latin typeface="Muli"/>
              </a:rPr>
              <a:t>primary function of the Tribunal is to ensure adherence to and the proper interpretation of the SADC Treaty and its subsidiary instruments as well as adjudicating on disputes. The Seat of the Tribunal is Windhoek, however article 13 of the SADC Protocol permits the Tribunal to hold sittings in other locations within SADC other than its Seat. </a:t>
            </a:r>
            <a:endParaRPr lang="en-US" cap="none" dirty="0" smtClean="0">
              <a:solidFill>
                <a:srgbClr val="000000"/>
              </a:solidFill>
              <a:latin typeface="Muli"/>
            </a:endParaRPr>
          </a:p>
          <a:p>
            <a:r>
              <a:rPr lang="en-US" cap="none" dirty="0" smtClean="0">
                <a:solidFill>
                  <a:srgbClr val="000000"/>
                </a:solidFill>
                <a:latin typeface="Muli"/>
              </a:rPr>
              <a:t>The </a:t>
            </a:r>
            <a:r>
              <a:rPr lang="en-US" cap="none" dirty="0">
                <a:solidFill>
                  <a:srgbClr val="000000"/>
                </a:solidFill>
                <a:latin typeface="Muli"/>
              </a:rPr>
              <a:t>Court is made up of five regular judges and five alternate judges, who may be called upon to sit if a regular judge is unavailable.</a:t>
            </a:r>
            <a:endParaRPr lang="en-US" cap="none" dirty="0"/>
          </a:p>
        </p:txBody>
      </p:sp>
    </p:spTree>
    <p:extLst>
      <p:ext uri="{BB962C8B-B14F-4D97-AF65-F5344CB8AC3E}">
        <p14:creationId xmlns:p14="http://schemas.microsoft.com/office/powerpoint/2010/main" val="212449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80E0F"/>
                </a:solidFill>
              </a:rPr>
              <a:t>SADC </a:t>
            </a:r>
            <a:r>
              <a:rPr lang="en-US" dirty="0" smtClean="0">
                <a:solidFill>
                  <a:srgbClr val="B80E0F"/>
                </a:solidFill>
              </a:rPr>
              <a:t>Tribunal cont’d</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cap="none" dirty="0">
                <a:solidFill>
                  <a:srgbClr val="000000"/>
                </a:solidFill>
                <a:latin typeface="Muli"/>
              </a:rPr>
              <a:t>The SADC Tribunal has jurisdiction over all the disputes arising from the interpretation and application of the SADC Treaty, its Protocols and other subsidiary instruments. It also has jurisdiction over any matter connected with other treaties and agreements concluded by SADC members among themselves or within the framework of the Community and which confer jurisdiction on the Tribunal. </a:t>
            </a:r>
            <a:endParaRPr lang="en-US" cap="none" dirty="0" smtClean="0">
              <a:solidFill>
                <a:srgbClr val="000000"/>
              </a:solidFill>
              <a:latin typeface="Muli"/>
            </a:endParaRPr>
          </a:p>
          <a:p>
            <a:r>
              <a:rPr lang="en-US" cap="none" dirty="0" smtClean="0">
                <a:latin typeface="Open Sans"/>
              </a:rPr>
              <a:t>The southern African development community (SADC) has implemented the protocol on finance and investment to promote investment and entrepreneurship in the region, requiring member states to create a favorable investment environment through strategies and legislation.</a:t>
            </a:r>
          </a:p>
          <a:p>
            <a:r>
              <a:rPr lang="en-US" cap="none" dirty="0" smtClean="0">
                <a:latin typeface="Open Sans"/>
              </a:rPr>
              <a:t>The settlement of investor-state disputes was initially included in the protocol but was later removed due to concerns about international arbitration, such as lack of transparency and high costs. The amended annex 1 of the protocol discontinued international investment arbitrations in the SADC region.</a:t>
            </a:r>
          </a:p>
          <a:p>
            <a:endParaRPr lang="en-US" cap="none" dirty="0"/>
          </a:p>
        </p:txBody>
      </p:sp>
    </p:spTree>
    <p:extLst>
      <p:ext uri="{BB962C8B-B14F-4D97-AF65-F5344CB8AC3E}">
        <p14:creationId xmlns:p14="http://schemas.microsoft.com/office/powerpoint/2010/main" val="710536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80E0F"/>
                </a:solidFill>
              </a:rPr>
              <a:t>SADC Tribunal cont’d</a:t>
            </a:r>
            <a:endParaRPr lang="en-US" dirty="0"/>
          </a:p>
        </p:txBody>
      </p:sp>
      <p:sp>
        <p:nvSpPr>
          <p:cNvPr id="3" name="Content Placeholder 2"/>
          <p:cNvSpPr>
            <a:spLocks noGrp="1"/>
          </p:cNvSpPr>
          <p:nvPr>
            <p:ph sz="quarter" idx="13"/>
          </p:nvPr>
        </p:nvSpPr>
        <p:spPr/>
        <p:txBody>
          <a:bodyPr>
            <a:normAutofit/>
          </a:bodyPr>
          <a:lstStyle/>
          <a:p>
            <a:r>
              <a:rPr lang="en-US" cap="none" dirty="0" smtClean="0">
                <a:solidFill>
                  <a:srgbClr val="333333"/>
                </a:solidFill>
                <a:latin typeface="Ubuntu"/>
              </a:rPr>
              <a:t>With the SADC tribunal being inoperable and the </a:t>
            </a:r>
            <a:r>
              <a:rPr lang="en-US" cap="none" dirty="0" err="1" smtClean="0">
                <a:solidFill>
                  <a:srgbClr val="333333"/>
                </a:solidFill>
                <a:latin typeface="Ubuntu"/>
              </a:rPr>
              <a:t>expungement</a:t>
            </a:r>
            <a:r>
              <a:rPr lang="en-US" cap="none" dirty="0" smtClean="0">
                <a:solidFill>
                  <a:srgbClr val="333333"/>
                </a:solidFill>
                <a:latin typeface="Ubuntu"/>
              </a:rPr>
              <a:t> of ISDS through the amended investment protocol, it can be argued that ISDS in SADC is non-existent on a multilateral level in SADC. As there is clear intent by SADC member states that ISDS on a multilateral level be eliminated and that dispute resolution by investors with a member state be through such state's domestic courts or such other specific dispute resolution mechanism contemplated by such state's domestic laws (</a:t>
            </a:r>
            <a:r>
              <a:rPr lang="en-US" cap="none" dirty="0" err="1" smtClean="0">
                <a:solidFill>
                  <a:srgbClr val="333333"/>
                </a:solidFill>
                <a:latin typeface="Ubuntu"/>
              </a:rPr>
              <a:t>i.E.</a:t>
            </a:r>
            <a:r>
              <a:rPr lang="en-US" cap="none" dirty="0" smtClean="0">
                <a:solidFill>
                  <a:srgbClr val="333333"/>
                </a:solidFill>
                <a:latin typeface="Ubuntu"/>
              </a:rPr>
              <a:t>, Investment laws).  </a:t>
            </a:r>
          </a:p>
          <a:p>
            <a:r>
              <a:rPr lang="en-US" cap="none" dirty="0" smtClean="0">
                <a:solidFill>
                  <a:srgbClr val="333333"/>
                </a:solidFill>
                <a:latin typeface="Ubuntu"/>
              </a:rPr>
              <a:t>The other option for SADC investors is possibly diplomatic protection under customary international law.</a:t>
            </a:r>
            <a:endParaRPr lang="en-US" cap="none" dirty="0"/>
          </a:p>
        </p:txBody>
      </p:sp>
    </p:spTree>
    <p:extLst>
      <p:ext uri="{BB962C8B-B14F-4D97-AF65-F5344CB8AC3E}">
        <p14:creationId xmlns:p14="http://schemas.microsoft.com/office/powerpoint/2010/main" val="2300903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SADC Tribunal cont’d</a:t>
            </a:r>
          </a:p>
        </p:txBody>
      </p:sp>
      <p:sp>
        <p:nvSpPr>
          <p:cNvPr id="3" name="Content Placeholder 2"/>
          <p:cNvSpPr>
            <a:spLocks noGrp="1"/>
          </p:cNvSpPr>
          <p:nvPr>
            <p:ph sz="quarter" idx="13"/>
          </p:nvPr>
        </p:nvSpPr>
        <p:spPr/>
        <p:txBody>
          <a:bodyPr>
            <a:normAutofit fontScale="85000" lnSpcReduction="20000"/>
          </a:bodyPr>
          <a:lstStyle/>
          <a:p>
            <a:r>
              <a:rPr lang="en-US" cap="none" dirty="0" smtClean="0">
                <a:solidFill>
                  <a:srgbClr val="333333"/>
                </a:solidFill>
                <a:latin typeface="Source Sans Pro"/>
              </a:rPr>
              <a:t>Many of the cases brought before the SADC tribunal involved human rights violations, particularly regarding expropriation of private property by states. In </a:t>
            </a:r>
            <a:r>
              <a:rPr lang="en-US" i="1" u="sng" cap="none" dirty="0" smtClean="0">
                <a:latin typeface="Source Sans Pro"/>
                <a:hlinkClick r:id="rId2"/>
              </a:rPr>
              <a:t>mike </a:t>
            </a:r>
            <a:r>
              <a:rPr lang="en-US" i="1" u="sng" cap="none" dirty="0" err="1" smtClean="0">
                <a:latin typeface="Source Sans Pro"/>
                <a:hlinkClick r:id="rId2"/>
              </a:rPr>
              <a:t>campbell</a:t>
            </a:r>
            <a:r>
              <a:rPr lang="en-US" i="1" u="sng" cap="none" dirty="0" smtClean="0">
                <a:latin typeface="Source Sans Pro"/>
                <a:hlinkClick r:id="rId2"/>
              </a:rPr>
              <a:t> (</a:t>
            </a:r>
            <a:r>
              <a:rPr lang="en-US" i="1" u="sng" cap="none" dirty="0" err="1" smtClean="0">
                <a:latin typeface="Source Sans Pro"/>
                <a:hlinkClick r:id="rId2"/>
              </a:rPr>
              <a:t>pvt</a:t>
            </a:r>
            <a:r>
              <a:rPr lang="en-US" i="1" u="sng" cap="none" dirty="0" smtClean="0">
                <a:latin typeface="Source Sans Pro"/>
                <a:hlinkClick r:id="rId2"/>
              </a:rPr>
              <a:t>) LTD and others v. Zimbabwe</a:t>
            </a:r>
            <a:r>
              <a:rPr lang="en-US" cap="none" dirty="0" smtClean="0">
                <a:solidFill>
                  <a:srgbClr val="333333"/>
                </a:solidFill>
                <a:latin typeface="Source Sans Pro"/>
              </a:rPr>
              <a:t>, case no. SADC (T) 2/2007, main decision of 28 </a:t>
            </a:r>
            <a:r>
              <a:rPr lang="en-US" cap="none" dirty="0" err="1" smtClean="0">
                <a:solidFill>
                  <a:srgbClr val="333333"/>
                </a:solidFill>
                <a:latin typeface="Source Sans Pro"/>
              </a:rPr>
              <a:t>november</a:t>
            </a:r>
            <a:r>
              <a:rPr lang="en-US" cap="none" dirty="0" smtClean="0">
                <a:solidFill>
                  <a:srgbClr val="333333"/>
                </a:solidFill>
                <a:latin typeface="Source Sans Pro"/>
              </a:rPr>
              <a:t> 2008 (case no. 2 of 2007), a </a:t>
            </a:r>
            <a:r>
              <a:rPr lang="en-US" cap="none" dirty="0" err="1" smtClean="0">
                <a:solidFill>
                  <a:srgbClr val="333333"/>
                </a:solidFill>
                <a:latin typeface="Source Sans Pro"/>
              </a:rPr>
              <a:t>zimbabwe</a:t>
            </a:r>
            <a:r>
              <a:rPr lang="en-US" cap="none" dirty="0" smtClean="0">
                <a:solidFill>
                  <a:srgbClr val="333333"/>
                </a:solidFill>
                <a:latin typeface="Source Sans Pro"/>
              </a:rPr>
              <a:t> national claimed that his basic rights had been violated as a result of the </a:t>
            </a:r>
            <a:r>
              <a:rPr lang="en-US" b="1" cap="none" dirty="0" smtClean="0">
                <a:solidFill>
                  <a:srgbClr val="333333"/>
                </a:solidFill>
                <a:latin typeface="Source Sans Pro"/>
              </a:rPr>
              <a:t>expropriation without compensation of his private property</a:t>
            </a:r>
            <a:r>
              <a:rPr lang="en-US" cap="none" dirty="0" smtClean="0">
                <a:solidFill>
                  <a:srgbClr val="333333"/>
                </a:solidFill>
                <a:latin typeface="Source Sans Pro"/>
              </a:rPr>
              <a:t>. </a:t>
            </a:r>
            <a:r>
              <a:rPr lang="en-US" i="1" cap="none" dirty="0" smtClean="0">
                <a:solidFill>
                  <a:srgbClr val="333333"/>
                </a:solidFill>
                <a:latin typeface="Source Sans Pro"/>
              </a:rPr>
              <a:t>See also</a:t>
            </a:r>
            <a:r>
              <a:rPr lang="en-US" cap="none" dirty="0" smtClean="0">
                <a:solidFill>
                  <a:srgbClr val="333333"/>
                </a:solidFill>
                <a:latin typeface="Source Sans Pro"/>
              </a:rPr>
              <a:t> </a:t>
            </a:r>
            <a:r>
              <a:rPr lang="en-US" i="1" u="sng" cap="none" dirty="0" err="1" smtClean="0">
                <a:solidFill>
                  <a:srgbClr val="2D4393"/>
                </a:solidFill>
                <a:latin typeface="Source Sans Pro"/>
                <a:hlinkClick r:id="rId3"/>
              </a:rPr>
              <a:t>barry</a:t>
            </a:r>
            <a:r>
              <a:rPr lang="en-US" i="1" u="sng" cap="none" dirty="0" smtClean="0">
                <a:solidFill>
                  <a:srgbClr val="2D4393"/>
                </a:solidFill>
                <a:latin typeface="Source Sans Pro"/>
                <a:hlinkClick r:id="rId3"/>
              </a:rPr>
              <a:t> L.T. </a:t>
            </a:r>
            <a:r>
              <a:rPr lang="en-US" i="1" u="sng" cap="none" dirty="0" err="1" smtClean="0">
                <a:solidFill>
                  <a:srgbClr val="2D4393"/>
                </a:solidFill>
                <a:latin typeface="Source Sans Pro"/>
                <a:hlinkClick r:id="rId3"/>
              </a:rPr>
              <a:t>Gondo</a:t>
            </a:r>
            <a:r>
              <a:rPr lang="en-US" i="1" u="sng" cap="none" dirty="0" smtClean="0">
                <a:solidFill>
                  <a:srgbClr val="2D4393"/>
                </a:solidFill>
                <a:latin typeface="Source Sans Pro"/>
                <a:hlinkClick r:id="rId3"/>
              </a:rPr>
              <a:t> and others v. Zimbabwe</a:t>
            </a:r>
            <a:r>
              <a:rPr lang="en-US" cap="none" dirty="0" smtClean="0">
                <a:solidFill>
                  <a:srgbClr val="333333"/>
                </a:solidFill>
                <a:latin typeface="Source Sans Pro"/>
              </a:rPr>
              <a:t>, case no. </a:t>
            </a:r>
            <a:r>
              <a:rPr lang="en-US" cap="none" dirty="0" err="1" smtClean="0">
                <a:solidFill>
                  <a:srgbClr val="333333"/>
                </a:solidFill>
                <a:latin typeface="Source Sans Pro"/>
              </a:rPr>
              <a:t>Sadc</a:t>
            </a:r>
            <a:r>
              <a:rPr lang="en-US" cap="none" dirty="0" smtClean="0">
                <a:solidFill>
                  <a:srgbClr val="333333"/>
                </a:solidFill>
                <a:latin typeface="Source Sans Pro"/>
              </a:rPr>
              <a:t> (t) 05/2008</a:t>
            </a:r>
          </a:p>
          <a:p>
            <a:r>
              <a:rPr lang="en-US" cap="none" dirty="0" smtClean="0">
                <a:solidFill>
                  <a:srgbClr val="333333"/>
                </a:solidFill>
                <a:latin typeface="Source Sans Pro"/>
              </a:rPr>
              <a:t>Also in </a:t>
            </a:r>
            <a:r>
              <a:rPr lang="en-US" i="1" u="sng" cap="none" dirty="0" err="1" smtClean="0">
                <a:solidFill>
                  <a:srgbClr val="2D4393"/>
                </a:solidFill>
                <a:latin typeface="Source Sans Pro"/>
                <a:hlinkClick r:id="rId4"/>
              </a:rPr>
              <a:t>cimexpan</a:t>
            </a:r>
            <a:r>
              <a:rPr lang="en-US" i="1" u="sng" cap="none" dirty="0" smtClean="0">
                <a:solidFill>
                  <a:srgbClr val="2D4393"/>
                </a:solidFill>
                <a:latin typeface="Source Sans Pro"/>
                <a:hlinkClick r:id="rId4"/>
              </a:rPr>
              <a:t> v. Tanzania</a:t>
            </a:r>
            <a:r>
              <a:rPr lang="en-US" cap="none" dirty="0" smtClean="0">
                <a:solidFill>
                  <a:srgbClr val="333333"/>
                </a:solidFill>
                <a:latin typeface="Source Sans Pro"/>
              </a:rPr>
              <a:t>, case no. SADC (T) 01/2009, main decision of 11 </a:t>
            </a:r>
            <a:r>
              <a:rPr lang="en-US" cap="none" dirty="0" err="1" smtClean="0">
                <a:solidFill>
                  <a:srgbClr val="333333"/>
                </a:solidFill>
                <a:latin typeface="Source Sans Pro"/>
              </a:rPr>
              <a:t>june</a:t>
            </a:r>
            <a:r>
              <a:rPr lang="en-US" cap="none" dirty="0" smtClean="0">
                <a:solidFill>
                  <a:srgbClr val="333333"/>
                </a:solidFill>
                <a:latin typeface="Source Sans Pro"/>
              </a:rPr>
              <a:t> 2010 (case no. 1 of 2009), the tribunal considered claims of </a:t>
            </a:r>
            <a:r>
              <a:rPr lang="en-US" b="1" cap="none" dirty="0" smtClean="0">
                <a:solidFill>
                  <a:srgbClr val="333333"/>
                </a:solidFill>
                <a:latin typeface="Source Sans Pro"/>
              </a:rPr>
              <a:t>torture</a:t>
            </a:r>
            <a:r>
              <a:rPr lang="en-US" cap="none" dirty="0" smtClean="0">
                <a:solidFill>
                  <a:srgbClr val="333333"/>
                </a:solidFill>
                <a:latin typeface="Source Sans Pro"/>
              </a:rPr>
              <a:t> in connection with the applicant’s deportation. The court determined that the applicant had not exhausted legal remedies and that he had failed to substantiate his claims of </a:t>
            </a:r>
            <a:r>
              <a:rPr lang="en-US" b="1" cap="none" dirty="0" smtClean="0">
                <a:solidFill>
                  <a:srgbClr val="333333"/>
                </a:solidFill>
                <a:latin typeface="Source Sans Pro"/>
              </a:rPr>
              <a:t>ill-treatment</a:t>
            </a:r>
            <a:r>
              <a:rPr lang="en-US" cap="none" dirty="0" smtClean="0">
                <a:solidFill>
                  <a:srgbClr val="333333"/>
                </a:solidFill>
                <a:latin typeface="Source Sans Pro"/>
              </a:rPr>
              <a:t>. In resolving such cases, the SADC tribunal has looked to common principles of international human rights law, rather than applying one specific human rights treaty</a:t>
            </a:r>
            <a:endParaRPr lang="en-US" cap="none" dirty="0"/>
          </a:p>
        </p:txBody>
      </p:sp>
    </p:spTree>
    <p:extLst>
      <p:ext uri="{BB962C8B-B14F-4D97-AF65-F5344CB8AC3E}">
        <p14:creationId xmlns:p14="http://schemas.microsoft.com/office/powerpoint/2010/main" val="3167372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SADC Tribunal cont’d</a:t>
            </a:r>
          </a:p>
        </p:txBody>
      </p:sp>
      <p:sp>
        <p:nvSpPr>
          <p:cNvPr id="3" name="Content Placeholder 2"/>
          <p:cNvSpPr>
            <a:spLocks noGrp="1"/>
          </p:cNvSpPr>
          <p:nvPr>
            <p:ph sz="quarter" idx="13"/>
          </p:nvPr>
        </p:nvSpPr>
        <p:spPr/>
        <p:txBody>
          <a:bodyPr/>
          <a:lstStyle/>
          <a:p>
            <a:r>
              <a:rPr lang="en-US" cap="none" dirty="0" smtClean="0">
                <a:solidFill>
                  <a:srgbClr val="333333"/>
                </a:solidFill>
                <a:latin typeface="Source Sans Pro"/>
              </a:rPr>
              <a:t>The SADC summit of heads of state and government agreed in august 2012 to create a new court with a mandate limited strictly to the adjudication of inter-state disputes arising from the SADC treaty and its protocols, rather than international human rights norms</a:t>
            </a:r>
          </a:p>
          <a:p>
            <a:r>
              <a:rPr lang="en-US" cap="none" dirty="0" smtClean="0">
                <a:solidFill>
                  <a:srgbClr val="333333"/>
                </a:solidFill>
                <a:latin typeface="Source Sans Pro"/>
              </a:rPr>
              <a:t>In 2014, nine states signed the </a:t>
            </a:r>
            <a:r>
              <a:rPr lang="en-US" u="sng" cap="none" dirty="0" smtClean="0">
                <a:latin typeface="Source Sans Pro"/>
                <a:hlinkClick r:id="rId2"/>
              </a:rPr>
              <a:t>revised protocol</a:t>
            </a:r>
            <a:r>
              <a:rPr lang="en-US" cap="none" dirty="0" smtClean="0">
                <a:solidFill>
                  <a:srgbClr val="333333"/>
                </a:solidFill>
                <a:latin typeface="Source Sans Pro"/>
              </a:rPr>
              <a:t> on the tribunal, which would explicitly limit the tribunal’s jurisdiction, but the instrument has not received the ratifications needed for its entry into force, despite the </a:t>
            </a:r>
            <a:r>
              <a:rPr lang="en-US" u="sng" cap="none" dirty="0" smtClean="0">
                <a:solidFill>
                  <a:srgbClr val="2D4393"/>
                </a:solidFill>
                <a:latin typeface="Source Sans Pro"/>
                <a:hlinkClick r:id="rId3"/>
              </a:rPr>
              <a:t>urging</a:t>
            </a:r>
            <a:r>
              <a:rPr lang="en-US" cap="none" dirty="0" smtClean="0">
                <a:solidFill>
                  <a:srgbClr val="333333"/>
                </a:solidFill>
                <a:latin typeface="Source Sans Pro"/>
              </a:rPr>
              <a:t> of the SADC summit</a:t>
            </a:r>
            <a:r>
              <a:rPr lang="en-US" dirty="0" smtClean="0">
                <a:solidFill>
                  <a:srgbClr val="333333"/>
                </a:solidFill>
                <a:latin typeface="Source Sans Pro"/>
              </a:rPr>
              <a:t>.</a:t>
            </a:r>
            <a:endParaRPr lang="en-US" cap="none" dirty="0"/>
          </a:p>
        </p:txBody>
      </p:sp>
    </p:spTree>
    <p:extLst>
      <p:ext uri="{BB962C8B-B14F-4D97-AF65-F5344CB8AC3E}">
        <p14:creationId xmlns:p14="http://schemas.microsoft.com/office/powerpoint/2010/main" val="166918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COMESA Court of Justice</a:t>
            </a:r>
          </a:p>
        </p:txBody>
      </p:sp>
      <p:sp>
        <p:nvSpPr>
          <p:cNvPr id="3" name="Content Placeholder 2"/>
          <p:cNvSpPr>
            <a:spLocks noGrp="1"/>
          </p:cNvSpPr>
          <p:nvPr>
            <p:ph sz="quarter" idx="13"/>
          </p:nvPr>
        </p:nvSpPr>
        <p:spPr/>
        <p:txBody>
          <a:bodyPr>
            <a:normAutofit fontScale="92500"/>
          </a:bodyPr>
          <a:lstStyle/>
          <a:p>
            <a:r>
              <a:rPr lang="en-US" cap="none" dirty="0" smtClean="0">
                <a:latin typeface="Roboto"/>
              </a:rPr>
              <a:t>The COMESA court of justice is the judicial organ of COMESA.</a:t>
            </a:r>
          </a:p>
          <a:p>
            <a:r>
              <a:rPr lang="en-US" cap="none" dirty="0" smtClean="0">
                <a:latin typeface="Roboto"/>
              </a:rPr>
              <a:t> It was established in 1994 under article 7 of the COMESA treaty as the judicial organ of COMESA. </a:t>
            </a:r>
          </a:p>
          <a:p>
            <a:r>
              <a:rPr lang="en-US" cap="none" dirty="0" smtClean="0">
                <a:latin typeface="Roboto"/>
              </a:rPr>
              <a:t>The court adjudicates and arbitrates on, among other matters, unfair trade practices, interpretation of treaty (protocols and other legislative acts) and ensures that member states uniformly implement and comply with agreed decisions. </a:t>
            </a:r>
          </a:p>
          <a:p>
            <a:r>
              <a:rPr lang="en-US" cap="none" dirty="0" smtClean="0">
                <a:latin typeface="Roboto"/>
              </a:rPr>
              <a:t>Decisions of the court on the interpretation of the provisions of the COMESA treaty have precedence over decisions of national courts and are binding on all COMESA member states</a:t>
            </a:r>
            <a:endParaRPr lang="en-US" cap="none" dirty="0"/>
          </a:p>
        </p:txBody>
      </p:sp>
    </p:spTree>
    <p:extLst>
      <p:ext uri="{BB962C8B-B14F-4D97-AF65-F5344CB8AC3E}">
        <p14:creationId xmlns:p14="http://schemas.microsoft.com/office/powerpoint/2010/main" val="145035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87" y="685801"/>
            <a:ext cx="10396882" cy="1151965"/>
          </a:xfrm>
        </p:spPr>
        <p:txBody>
          <a:bodyPr/>
          <a:lstStyle/>
          <a:p>
            <a:r>
              <a:rPr lang="en-US" dirty="0"/>
              <a:t>COMESA Court of </a:t>
            </a:r>
            <a:r>
              <a:rPr lang="en-US" dirty="0" smtClean="0"/>
              <a:t>Justice cont’d</a:t>
            </a:r>
            <a:endParaRPr lang="en-US" dirty="0"/>
          </a:p>
        </p:txBody>
      </p:sp>
      <p:sp>
        <p:nvSpPr>
          <p:cNvPr id="3" name="Content Placeholder 2"/>
          <p:cNvSpPr>
            <a:spLocks noGrp="1"/>
          </p:cNvSpPr>
          <p:nvPr>
            <p:ph sz="quarter" idx="13"/>
          </p:nvPr>
        </p:nvSpPr>
        <p:spPr>
          <a:xfrm>
            <a:off x="685800" y="1837766"/>
            <a:ext cx="10394707" cy="3536820"/>
          </a:xfrm>
        </p:spPr>
        <p:txBody>
          <a:bodyPr>
            <a:normAutofit fontScale="85000" lnSpcReduction="20000"/>
          </a:bodyPr>
          <a:lstStyle/>
          <a:p>
            <a:endParaRPr lang="en-US" cap="none" dirty="0" smtClean="0">
              <a:latin typeface="Open Sans"/>
            </a:endParaRPr>
          </a:p>
          <a:p>
            <a:r>
              <a:rPr lang="en-US" cap="none" dirty="0" smtClean="0">
                <a:latin typeface="Open Sans"/>
              </a:rPr>
              <a:t>The history of COMESA began in </a:t>
            </a:r>
            <a:r>
              <a:rPr lang="en-US" cap="none" dirty="0" err="1" smtClean="0">
                <a:latin typeface="Open Sans"/>
              </a:rPr>
              <a:t>december</a:t>
            </a:r>
            <a:r>
              <a:rPr lang="en-US" cap="none" dirty="0" smtClean="0">
                <a:latin typeface="Open Sans"/>
              </a:rPr>
              <a:t> 1994 when it was formed to replace the former preferential trade area (PTA) which had existed from the earlier days of 1981. </a:t>
            </a:r>
          </a:p>
          <a:p>
            <a:r>
              <a:rPr lang="en-US" cap="none" dirty="0" smtClean="0">
                <a:latin typeface="Open Sans"/>
              </a:rPr>
              <a:t>COMESA (as defined by its treaty) was established ‘as an </a:t>
            </a:r>
            <a:r>
              <a:rPr lang="en-US" cap="none" dirty="0" err="1" smtClean="0">
                <a:latin typeface="Open Sans"/>
              </a:rPr>
              <a:t>organisation</a:t>
            </a:r>
            <a:r>
              <a:rPr lang="en-US" cap="none" dirty="0" smtClean="0">
                <a:latin typeface="Open Sans"/>
              </a:rPr>
              <a:t> of free independent sovereign states which have agreed to co-operate in developing their natural and human resources for the good of all their people’ and as such it has a wide-ranging series of objectives which necessarily include in its priorities the promotion of peace and security in the region.</a:t>
            </a:r>
          </a:p>
          <a:p>
            <a:r>
              <a:rPr lang="en-US" cap="none" dirty="0" smtClean="0">
                <a:latin typeface="Open Sans"/>
              </a:rPr>
              <a:t>However, due to COMESA’S economic history and background its main focus is on the formation of a large economic and trading unit that is capable of overcoming some of the barriers that are faced by individual states.</a:t>
            </a:r>
          </a:p>
          <a:p>
            <a:r>
              <a:rPr lang="en-US" cap="none" dirty="0" smtClean="0">
                <a:latin typeface="Open Sans"/>
              </a:rPr>
              <a:t>It has 21 member states, COMESA forms a major market place for both internal and external trading.</a:t>
            </a:r>
            <a:endParaRPr lang="en-US" cap="none" dirty="0"/>
          </a:p>
        </p:txBody>
      </p:sp>
    </p:spTree>
    <p:extLst>
      <p:ext uri="{BB962C8B-B14F-4D97-AF65-F5344CB8AC3E}">
        <p14:creationId xmlns:p14="http://schemas.microsoft.com/office/powerpoint/2010/main" val="165407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 UNITS</a:t>
            </a:r>
            <a:endParaRPr lang="en-US" dirty="0"/>
          </a:p>
        </p:txBody>
      </p:sp>
      <p:sp>
        <p:nvSpPr>
          <p:cNvPr id="3" name="Content Placeholder 2"/>
          <p:cNvSpPr>
            <a:spLocks noGrp="1"/>
          </p:cNvSpPr>
          <p:nvPr>
            <p:ph sz="quarter" idx="13"/>
          </p:nvPr>
        </p:nvSpPr>
        <p:spPr/>
        <p:txBody>
          <a:bodyPr/>
          <a:lstStyle/>
          <a:p>
            <a:pPr marL="342900" marR="0" lvl="0" indent="-342900">
              <a:lnSpc>
                <a:spcPct val="115000"/>
              </a:lnSpc>
              <a:spcBef>
                <a:spcPts val="0"/>
              </a:spcBef>
              <a:spcAft>
                <a:spcPts val="0"/>
              </a:spcAft>
              <a:buFont typeface="Wingdings" panose="05000000000000000000" pitchFamily="2" charset="2"/>
              <a:buChar char=""/>
            </a:pPr>
            <a:r>
              <a:rPr lang="en-US" dirty="0">
                <a:latin typeface="Tahoma" panose="020B0604030504040204" pitchFamily="34" charset="0"/>
                <a:ea typeface="Calibri" panose="020F0502020204030204" pitchFamily="34" charset="0"/>
                <a:cs typeface="Times New Roman" panose="02020603050405020304" pitchFamily="18" charset="0"/>
              </a:rPr>
              <a:t>International Centre for Settlement of Investment Disputes</a:t>
            </a:r>
            <a:r>
              <a:rPr lang="en-GB" dirty="0">
                <a:latin typeface="Tahoma" panose="020B0604030504040204" pitchFamily="34" charset="0"/>
                <a:ea typeface="Calibri" panose="020F0502020204030204" pitchFamily="34" charset="0"/>
                <a:cs typeface="Times New Roman" panose="02020603050405020304" pitchFamily="18" charset="0"/>
              </a:rPr>
              <a:t> (ICSID)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dirty="0">
                <a:latin typeface="Tahoma" panose="020B0604030504040204" pitchFamily="34" charset="0"/>
                <a:ea typeface="Calibri" panose="020F0502020204030204" pitchFamily="34" charset="0"/>
                <a:cs typeface="Times New Roman" panose="02020603050405020304" pitchFamily="18" charset="0"/>
              </a:rPr>
              <a:t>SADC Tribunal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dirty="0">
                <a:latin typeface="Tahoma" panose="020B0604030504040204" pitchFamily="34" charset="0"/>
                <a:ea typeface="Calibri" panose="020F0502020204030204" pitchFamily="34" charset="0"/>
                <a:cs typeface="Times New Roman" panose="02020603050405020304" pitchFamily="18" charset="0"/>
              </a:rPr>
              <a:t>COMESA Court of Justice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38456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80E0F"/>
                </a:solidFill>
              </a:rPr>
              <a:t>COMESA Court of Justice cont’d</a:t>
            </a:r>
            <a:endParaRPr lang="en-US" dirty="0"/>
          </a:p>
        </p:txBody>
      </p:sp>
      <p:sp>
        <p:nvSpPr>
          <p:cNvPr id="3" name="Content Placeholder 2"/>
          <p:cNvSpPr>
            <a:spLocks noGrp="1"/>
          </p:cNvSpPr>
          <p:nvPr>
            <p:ph sz="quarter" idx="13"/>
          </p:nvPr>
        </p:nvSpPr>
        <p:spPr/>
        <p:txBody>
          <a:bodyPr/>
          <a:lstStyle/>
          <a:p>
            <a:r>
              <a:rPr lang="en-US" cap="none" dirty="0" smtClean="0">
                <a:latin typeface="Roboto"/>
              </a:rPr>
              <a:t>The COMESA heads of state and government (the authority) which is the supreme policy organ of COMESA appoint the judges of the court </a:t>
            </a:r>
          </a:p>
          <a:p>
            <a:r>
              <a:rPr lang="en-US" cap="none" dirty="0" smtClean="0">
                <a:latin typeface="Roboto"/>
              </a:rPr>
              <a:t>The judges all hold high judicial office in their own countries. </a:t>
            </a:r>
          </a:p>
          <a:p>
            <a:r>
              <a:rPr lang="en-US" cap="none" dirty="0" smtClean="0">
                <a:latin typeface="Roboto"/>
              </a:rPr>
              <a:t>In 2004 the treaty was amended to expand the court into two divisions. </a:t>
            </a:r>
            <a:r>
              <a:rPr lang="en-US" b="1" cap="none" dirty="0" smtClean="0">
                <a:latin typeface="Roboto"/>
              </a:rPr>
              <a:t>The lower division,</a:t>
            </a:r>
            <a:r>
              <a:rPr lang="en-US" cap="none" dirty="0" smtClean="0">
                <a:latin typeface="Roboto"/>
              </a:rPr>
              <a:t> known as the </a:t>
            </a:r>
            <a:r>
              <a:rPr lang="en-US" b="1" cap="none" dirty="0" smtClean="0">
                <a:latin typeface="Roboto"/>
              </a:rPr>
              <a:t>court of first instance </a:t>
            </a:r>
            <a:r>
              <a:rPr lang="en-US" cap="none" dirty="0" smtClean="0">
                <a:latin typeface="Roboto"/>
              </a:rPr>
              <a:t>has seven judges. The </a:t>
            </a:r>
            <a:r>
              <a:rPr lang="en-US" b="1" cap="none" dirty="0" smtClean="0">
                <a:latin typeface="Roboto"/>
              </a:rPr>
              <a:t>upper division </a:t>
            </a:r>
            <a:r>
              <a:rPr lang="en-US" cap="none" dirty="0" smtClean="0">
                <a:latin typeface="Roboto"/>
              </a:rPr>
              <a:t>of the court, which has five judges, is called the </a:t>
            </a:r>
            <a:r>
              <a:rPr lang="en-US" b="1" cap="none" dirty="0" smtClean="0">
                <a:latin typeface="Roboto"/>
              </a:rPr>
              <a:t>appellate division.</a:t>
            </a:r>
            <a:endParaRPr lang="en-US" b="1" cap="none" dirty="0"/>
          </a:p>
        </p:txBody>
      </p:sp>
    </p:spTree>
    <p:extLst>
      <p:ext uri="{BB962C8B-B14F-4D97-AF65-F5344CB8AC3E}">
        <p14:creationId xmlns:p14="http://schemas.microsoft.com/office/powerpoint/2010/main" val="3726011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80E0F"/>
                </a:solidFill>
              </a:rPr>
              <a:t>COMESA Court of Justice cont’d</a:t>
            </a:r>
            <a:endParaRPr lang="en-US" dirty="0"/>
          </a:p>
        </p:txBody>
      </p:sp>
      <p:sp>
        <p:nvSpPr>
          <p:cNvPr id="3" name="Content Placeholder 2"/>
          <p:cNvSpPr>
            <a:spLocks noGrp="1"/>
          </p:cNvSpPr>
          <p:nvPr>
            <p:ph sz="quarter" idx="13"/>
          </p:nvPr>
        </p:nvSpPr>
        <p:spPr>
          <a:xfrm>
            <a:off x="685800" y="2063396"/>
            <a:ext cx="10394707" cy="3590429"/>
          </a:xfrm>
        </p:spPr>
        <p:txBody>
          <a:bodyPr>
            <a:normAutofit fontScale="55000" lnSpcReduction="20000"/>
          </a:bodyPr>
          <a:lstStyle/>
          <a:p>
            <a:endParaRPr lang="en-GB" dirty="0" smtClean="0"/>
          </a:p>
          <a:p>
            <a:r>
              <a:rPr lang="en-GB" dirty="0" smtClean="0"/>
              <a:t>Jurisdiction</a:t>
            </a:r>
          </a:p>
          <a:p>
            <a:r>
              <a:rPr lang="en-US" sz="2300" cap="none" dirty="0" smtClean="0">
                <a:latin typeface="Open Sans"/>
              </a:rPr>
              <a:t>Pursuant to the provisions of articles 7, and 19 to 36 of the treaty establishing the common market for eastern and southern </a:t>
            </a:r>
            <a:r>
              <a:rPr lang="en-US" sz="2300" cap="none" dirty="0" err="1" smtClean="0">
                <a:latin typeface="Open Sans"/>
              </a:rPr>
              <a:t>africa</a:t>
            </a:r>
            <a:r>
              <a:rPr lang="en-US" sz="2300" cap="none" dirty="0" smtClean="0">
                <a:latin typeface="Open Sans"/>
              </a:rPr>
              <a:t>, the court shall have jurisdiction:-</a:t>
            </a:r>
          </a:p>
          <a:p>
            <a:r>
              <a:rPr lang="en-US" sz="2300" b="1" cap="none" dirty="0" smtClean="0">
                <a:latin typeface="Open Sans"/>
              </a:rPr>
              <a:t>Upon all matters which may be referred to it</a:t>
            </a:r>
          </a:p>
          <a:p>
            <a:r>
              <a:rPr lang="en-US" sz="2300" cap="none" dirty="0" smtClean="0">
                <a:latin typeface="Open Sans"/>
              </a:rPr>
              <a:t>Where in reference to it by member states a member state considers that another member state or the council has failed to fulfil an obligation under the treaty or has infringed the provisions of the treaty.</a:t>
            </a:r>
          </a:p>
          <a:p>
            <a:r>
              <a:rPr lang="en-US" sz="2300" cap="none" dirty="0" smtClean="0">
                <a:latin typeface="Open Sans"/>
              </a:rPr>
              <a:t>Where the secretary general on directions of the council refers to the court an alleged failure by a member state to fulfil an obligation under the treaty.</a:t>
            </a:r>
          </a:p>
          <a:p>
            <a:r>
              <a:rPr lang="en-US" sz="2300" cap="none" dirty="0" smtClean="0">
                <a:latin typeface="Open Sans"/>
              </a:rPr>
              <a:t>Where any person who is a resident in a member state refers for determination by the court the legality of any act, regulation, directive, or decision of the council or member state alleging that such act, directive, decision or regulation is unlawful or infringes any provision of the treaty provided such person has first exhausted local remedies in the national courts or tribunals of the member state.</a:t>
            </a:r>
          </a:p>
          <a:p>
            <a:endParaRPr lang="en-US" cap="none" dirty="0" smtClean="0">
              <a:latin typeface="Open Sans"/>
            </a:endParaRPr>
          </a:p>
          <a:p>
            <a:endParaRPr lang="en-US" dirty="0"/>
          </a:p>
        </p:txBody>
      </p:sp>
    </p:spTree>
    <p:extLst>
      <p:ext uri="{BB962C8B-B14F-4D97-AF65-F5344CB8AC3E}">
        <p14:creationId xmlns:p14="http://schemas.microsoft.com/office/powerpoint/2010/main" val="3961127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80E0F"/>
                </a:solidFill>
              </a:rPr>
              <a:t>COMESA Court of Justice cont’d</a:t>
            </a:r>
            <a:endParaRPr lang="en-US" dirty="0"/>
          </a:p>
        </p:txBody>
      </p:sp>
      <p:sp>
        <p:nvSpPr>
          <p:cNvPr id="3" name="Content Placeholder 2"/>
          <p:cNvSpPr>
            <a:spLocks noGrp="1"/>
          </p:cNvSpPr>
          <p:nvPr>
            <p:ph sz="quarter" idx="13"/>
          </p:nvPr>
        </p:nvSpPr>
        <p:spPr/>
        <p:txBody>
          <a:bodyPr>
            <a:normAutofit fontScale="85000" lnSpcReduction="10000"/>
          </a:bodyPr>
          <a:lstStyle/>
          <a:p>
            <a:r>
              <a:rPr lang="en-GB" b="1" cap="none" dirty="0" smtClean="0">
                <a:latin typeface="Open Sans"/>
              </a:rPr>
              <a:t>Advisory opinion</a:t>
            </a:r>
            <a:r>
              <a:rPr lang="en-US" dirty="0"/>
              <a:t>– Art. 32</a:t>
            </a:r>
            <a:endParaRPr lang="en-US" b="1" cap="none" dirty="0" smtClean="0">
              <a:latin typeface="Open Sans"/>
            </a:endParaRPr>
          </a:p>
          <a:p>
            <a:r>
              <a:rPr lang="en-US" cap="none" dirty="0" smtClean="0">
                <a:latin typeface="Open Sans"/>
              </a:rPr>
              <a:t>Where the authority, the council or a member state request the court to give an advisory opinion regarding questions of law arising from the provisions of the treaty affecting the common market,  member states shall have the right to be represented and take part in the proceedings.</a:t>
            </a:r>
          </a:p>
          <a:p>
            <a:r>
              <a:rPr lang="en-GB" cap="none" dirty="0" smtClean="0"/>
              <a:t>Judgement </a:t>
            </a:r>
          </a:p>
          <a:p>
            <a:r>
              <a:rPr lang="en-GB" cap="none" dirty="0" smtClean="0"/>
              <a:t>Judgement of the court shall be delivered in public session, it shall be final and conclusive and not subject to appeal</a:t>
            </a:r>
          </a:p>
          <a:p>
            <a:r>
              <a:rPr lang="en-GB" cap="none" dirty="0" smtClean="0"/>
              <a:t>Execution of judgement -  execution of a judgement of the court that imposes a pecuniary obligation on a person shall be governed by the rules of civil procedure in force in the member state in which execution is to take place</a:t>
            </a:r>
            <a:endParaRPr lang="en-US" cap="none" dirty="0"/>
          </a:p>
        </p:txBody>
      </p:sp>
    </p:spTree>
    <p:extLst>
      <p:ext uri="{BB962C8B-B14F-4D97-AF65-F5344CB8AC3E}">
        <p14:creationId xmlns:p14="http://schemas.microsoft.com/office/powerpoint/2010/main" val="383452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5459"/>
            <a:ext cx="10396882" cy="1184857"/>
          </a:xfrm>
        </p:spPr>
        <p:txBody>
          <a:bodyPr>
            <a:noAutofit/>
          </a:bodyPr>
          <a:lstStyle/>
          <a:p>
            <a:r>
              <a:rPr lang="en-US" sz="2800" dirty="0"/>
              <a:t>International Centre for Settlement of Investment Disputes (ICSID)</a:t>
            </a:r>
            <a:br>
              <a:rPr lang="en-US" sz="2800" dirty="0"/>
            </a:br>
            <a:endParaRPr lang="en-US" sz="2800" dirty="0"/>
          </a:p>
        </p:txBody>
      </p:sp>
      <p:sp>
        <p:nvSpPr>
          <p:cNvPr id="3" name="Content Placeholder 2"/>
          <p:cNvSpPr>
            <a:spLocks noGrp="1"/>
          </p:cNvSpPr>
          <p:nvPr>
            <p:ph sz="quarter" idx="13"/>
          </p:nvPr>
        </p:nvSpPr>
        <p:spPr/>
        <p:txBody>
          <a:bodyPr>
            <a:normAutofit fontScale="70000" lnSpcReduction="20000"/>
          </a:bodyPr>
          <a:lstStyle/>
          <a:p>
            <a:r>
              <a:rPr lang="en-US" cap="none" dirty="0" smtClean="0">
                <a:solidFill>
                  <a:schemeClr val="tx1">
                    <a:lumMod val="75000"/>
                    <a:lumOff val="25000"/>
                  </a:schemeClr>
                </a:solidFill>
                <a:latin typeface="Arial" panose="020B0604020202020204" pitchFamily="34" charset="0"/>
                <a:cs typeface="Arial" panose="020B0604020202020204" pitchFamily="34" charset="0"/>
              </a:rPr>
              <a:t>The international </a:t>
            </a:r>
            <a:r>
              <a:rPr lang="en-US" cap="none" dirty="0" err="1" smtClean="0">
                <a:solidFill>
                  <a:schemeClr val="tx1">
                    <a:lumMod val="75000"/>
                    <a:lumOff val="25000"/>
                  </a:schemeClr>
                </a:solidFill>
                <a:latin typeface="Arial" panose="020B0604020202020204" pitchFamily="34" charset="0"/>
                <a:cs typeface="Arial" panose="020B0604020202020204" pitchFamily="34" charset="0"/>
              </a:rPr>
              <a:t>centre</a:t>
            </a:r>
            <a:r>
              <a:rPr lang="en-US" cap="none" dirty="0" smtClean="0">
                <a:solidFill>
                  <a:schemeClr val="tx1">
                    <a:lumMod val="75000"/>
                    <a:lumOff val="25000"/>
                  </a:schemeClr>
                </a:solidFill>
                <a:latin typeface="Arial" panose="020B0604020202020204" pitchFamily="34" charset="0"/>
                <a:cs typeface="Arial" panose="020B0604020202020204" pitchFamily="34" charset="0"/>
              </a:rPr>
              <a:t> for settlement of investment disputes is an international arbitration institution established in 1966 for legal dispute resolution and conciliation between </a:t>
            </a:r>
            <a:r>
              <a:rPr lang="en-US" u="sng" cap="none" dirty="0" smtClean="0">
                <a:solidFill>
                  <a:schemeClr val="tx1">
                    <a:lumMod val="75000"/>
                    <a:lumOff val="25000"/>
                  </a:schemeClr>
                </a:solidFill>
                <a:latin typeface="Arial" panose="020B0604020202020204" pitchFamily="34" charset="0"/>
                <a:cs typeface="Arial" panose="020B0604020202020204" pitchFamily="34" charset="0"/>
              </a:rPr>
              <a:t>international investors and states</a:t>
            </a:r>
          </a:p>
          <a:p>
            <a:r>
              <a:rPr lang="en-US" cap="none" dirty="0">
                <a:solidFill>
                  <a:schemeClr val="tx1">
                    <a:lumMod val="75000"/>
                    <a:lumOff val="25000"/>
                  </a:schemeClr>
                </a:solidFill>
                <a:latin typeface="Arial" panose="020B0604020202020204" pitchFamily="34" charset="0"/>
                <a:cs typeface="Arial" panose="020B0604020202020204" pitchFamily="34" charset="0"/>
              </a:rPr>
              <a:t>ICSID was established in 1966 by the Convention on the Settlement of Investment Disputes between States and Nationals of Other States (the ICSID Convention). </a:t>
            </a:r>
            <a:endParaRPr lang="en-US" cap="none" dirty="0" smtClean="0">
              <a:solidFill>
                <a:schemeClr val="tx1">
                  <a:lumMod val="75000"/>
                  <a:lumOff val="25000"/>
                </a:schemeClr>
              </a:solidFill>
              <a:latin typeface="Arial" panose="020B0604020202020204" pitchFamily="34" charset="0"/>
              <a:cs typeface="Arial" panose="020B0604020202020204" pitchFamily="34" charset="0"/>
            </a:endParaRPr>
          </a:p>
          <a:p>
            <a:r>
              <a:rPr lang="en-US" cap="none" dirty="0" smtClean="0">
                <a:solidFill>
                  <a:schemeClr val="tx1">
                    <a:lumMod val="75000"/>
                    <a:lumOff val="25000"/>
                  </a:schemeClr>
                </a:solidFill>
                <a:latin typeface="Arial" panose="020B0604020202020204" pitchFamily="34" charset="0"/>
                <a:cs typeface="Arial" panose="020B0604020202020204" pitchFamily="34" charset="0"/>
              </a:rPr>
              <a:t>The </a:t>
            </a:r>
            <a:r>
              <a:rPr lang="en-US" cap="none" dirty="0">
                <a:solidFill>
                  <a:schemeClr val="tx1">
                    <a:lumMod val="75000"/>
                    <a:lumOff val="25000"/>
                  </a:schemeClr>
                </a:solidFill>
                <a:latin typeface="Arial" panose="020B0604020202020204" pitchFamily="34" charset="0"/>
                <a:cs typeface="Arial" panose="020B0604020202020204" pitchFamily="34" charset="0"/>
              </a:rPr>
              <a:t>ICSID Convention is a multilateral treaty formulated by the Executive Directors of the World Bank to further the Bank’s objective of promoting international investment. </a:t>
            </a:r>
            <a:endParaRPr lang="en-US" cap="none" dirty="0" smtClean="0">
              <a:solidFill>
                <a:schemeClr val="tx1">
                  <a:lumMod val="75000"/>
                  <a:lumOff val="25000"/>
                </a:schemeClr>
              </a:solidFill>
              <a:latin typeface="Arial" panose="020B0604020202020204" pitchFamily="34" charset="0"/>
              <a:cs typeface="Arial" panose="020B0604020202020204" pitchFamily="34" charset="0"/>
            </a:endParaRPr>
          </a:p>
          <a:p>
            <a:r>
              <a:rPr lang="en-US" cap="none" dirty="0" smtClean="0">
                <a:solidFill>
                  <a:schemeClr val="tx1">
                    <a:lumMod val="75000"/>
                    <a:lumOff val="25000"/>
                  </a:schemeClr>
                </a:solidFill>
                <a:latin typeface="Arial" panose="020B0604020202020204" pitchFamily="34" charset="0"/>
                <a:cs typeface="Arial" panose="020B0604020202020204" pitchFamily="34" charset="0"/>
              </a:rPr>
              <a:t>ICSID </a:t>
            </a:r>
            <a:r>
              <a:rPr lang="en-US" cap="none" dirty="0">
                <a:solidFill>
                  <a:schemeClr val="tx1">
                    <a:lumMod val="75000"/>
                    <a:lumOff val="25000"/>
                  </a:schemeClr>
                </a:solidFill>
                <a:latin typeface="Arial" panose="020B0604020202020204" pitchFamily="34" charset="0"/>
                <a:cs typeface="Arial" panose="020B0604020202020204" pitchFamily="34" charset="0"/>
              </a:rPr>
              <a:t>is an independent, depoliticized and effective dispute-settlement institution. </a:t>
            </a:r>
            <a:endParaRPr lang="en-US" cap="none" dirty="0" smtClean="0">
              <a:solidFill>
                <a:schemeClr val="tx1">
                  <a:lumMod val="75000"/>
                  <a:lumOff val="25000"/>
                </a:schemeClr>
              </a:solidFill>
              <a:latin typeface="Arial" panose="020B0604020202020204" pitchFamily="34" charset="0"/>
              <a:cs typeface="Arial" panose="020B0604020202020204" pitchFamily="34" charset="0"/>
            </a:endParaRPr>
          </a:p>
          <a:p>
            <a:r>
              <a:rPr lang="en-US" cap="none" dirty="0" smtClean="0">
                <a:solidFill>
                  <a:schemeClr val="tx1">
                    <a:lumMod val="75000"/>
                    <a:lumOff val="25000"/>
                  </a:schemeClr>
                </a:solidFill>
                <a:latin typeface="Arial" panose="020B0604020202020204" pitchFamily="34" charset="0"/>
                <a:cs typeface="Arial" panose="020B0604020202020204" pitchFamily="34" charset="0"/>
              </a:rPr>
              <a:t>Its </a:t>
            </a:r>
            <a:r>
              <a:rPr lang="en-US" cap="none" dirty="0">
                <a:solidFill>
                  <a:schemeClr val="tx1">
                    <a:lumMod val="75000"/>
                    <a:lumOff val="25000"/>
                  </a:schemeClr>
                </a:solidFill>
                <a:latin typeface="Arial" panose="020B0604020202020204" pitchFamily="34" charset="0"/>
                <a:cs typeface="Arial" panose="020B0604020202020204" pitchFamily="34" charset="0"/>
              </a:rPr>
              <a:t>availability to investors and States helps to promote international investment by providing confidence in the dispute resolution process. </a:t>
            </a:r>
            <a:endParaRPr lang="en-US" cap="none" dirty="0" smtClean="0">
              <a:solidFill>
                <a:schemeClr val="tx1">
                  <a:lumMod val="75000"/>
                  <a:lumOff val="25000"/>
                </a:schemeClr>
              </a:solidFill>
              <a:latin typeface="Arial" panose="020B0604020202020204" pitchFamily="34" charset="0"/>
              <a:cs typeface="Arial" panose="020B0604020202020204" pitchFamily="34" charset="0"/>
            </a:endParaRPr>
          </a:p>
          <a:p>
            <a:r>
              <a:rPr lang="en-US" cap="none" dirty="0" smtClean="0">
                <a:solidFill>
                  <a:schemeClr val="tx1">
                    <a:lumMod val="75000"/>
                    <a:lumOff val="25000"/>
                  </a:schemeClr>
                </a:solidFill>
                <a:latin typeface="Arial" panose="020B0604020202020204" pitchFamily="34" charset="0"/>
                <a:cs typeface="Arial" panose="020B0604020202020204" pitchFamily="34" charset="0"/>
              </a:rPr>
              <a:t>It </a:t>
            </a:r>
            <a:r>
              <a:rPr lang="en-US" cap="none" dirty="0">
                <a:solidFill>
                  <a:schemeClr val="tx1">
                    <a:lumMod val="75000"/>
                    <a:lumOff val="25000"/>
                  </a:schemeClr>
                </a:solidFill>
                <a:latin typeface="Arial" panose="020B0604020202020204" pitchFamily="34" charset="0"/>
                <a:cs typeface="Arial" panose="020B0604020202020204" pitchFamily="34" charset="0"/>
              </a:rPr>
              <a:t>is also available for </a:t>
            </a:r>
            <a:r>
              <a:rPr lang="en-US" u="sng" cap="none" dirty="0">
                <a:solidFill>
                  <a:schemeClr val="tx1">
                    <a:lumMod val="75000"/>
                    <a:lumOff val="25000"/>
                  </a:schemeClr>
                </a:solidFill>
                <a:latin typeface="Arial" panose="020B0604020202020204" pitchFamily="34" charset="0"/>
                <a:cs typeface="Arial" panose="020B0604020202020204" pitchFamily="34" charset="0"/>
              </a:rPr>
              <a:t>state-state disputes </a:t>
            </a:r>
            <a:r>
              <a:rPr lang="en-US" cap="none" dirty="0">
                <a:solidFill>
                  <a:schemeClr val="tx1">
                    <a:lumMod val="75000"/>
                    <a:lumOff val="25000"/>
                  </a:schemeClr>
                </a:solidFill>
                <a:latin typeface="Arial" panose="020B0604020202020204" pitchFamily="34" charset="0"/>
                <a:cs typeface="Arial" panose="020B0604020202020204" pitchFamily="34" charset="0"/>
              </a:rPr>
              <a:t>under investment treaties and free trade agreements, and as an administrative registry.</a:t>
            </a:r>
          </a:p>
        </p:txBody>
      </p:sp>
    </p:spTree>
    <p:extLst>
      <p:ext uri="{BB962C8B-B14F-4D97-AF65-F5344CB8AC3E}">
        <p14:creationId xmlns:p14="http://schemas.microsoft.com/office/powerpoint/2010/main" val="417358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a:t>
            </a:r>
            <a:r>
              <a:rPr lang="en-US" sz="2800" dirty="0" smtClean="0">
                <a:solidFill>
                  <a:srgbClr val="B80E0F"/>
                </a:solidFill>
              </a:rPr>
              <a:t>) cont’d</a:t>
            </a:r>
            <a:endParaRPr lang="en-US" dirty="0"/>
          </a:p>
        </p:txBody>
      </p:sp>
      <p:sp>
        <p:nvSpPr>
          <p:cNvPr id="3" name="Content Placeholder 2"/>
          <p:cNvSpPr>
            <a:spLocks noGrp="1"/>
          </p:cNvSpPr>
          <p:nvPr>
            <p:ph sz="quarter" idx="13"/>
          </p:nvPr>
        </p:nvSpPr>
        <p:spPr/>
        <p:txBody>
          <a:bodyPr>
            <a:normAutofit fontScale="92500"/>
          </a:bodyPr>
          <a:lstStyle/>
          <a:p>
            <a:r>
              <a:rPr lang="en-US" cap="none" dirty="0" smtClean="0">
                <a:solidFill>
                  <a:srgbClr val="000000"/>
                </a:solidFill>
                <a:latin typeface="Arial" panose="020B0604020202020204" pitchFamily="34" charset="0"/>
                <a:cs typeface="Arial" panose="020B0604020202020204" pitchFamily="34" charset="0"/>
              </a:rPr>
              <a:t>ICSID provides for settlement of disputes by conciliation, mediation, arbitration or fact-finding</a:t>
            </a:r>
          </a:p>
          <a:p>
            <a:r>
              <a:rPr lang="en-US" dirty="0">
                <a:solidFill>
                  <a:srgbClr val="000000"/>
                </a:solidFill>
                <a:latin typeface="Arial" panose="020B0604020202020204" pitchFamily="34" charset="0"/>
                <a:cs typeface="Arial" panose="020B0604020202020204" pitchFamily="34" charset="0"/>
              </a:rPr>
              <a:t> </a:t>
            </a:r>
            <a:r>
              <a:rPr lang="en-US" cap="none" dirty="0" smtClean="0">
                <a:solidFill>
                  <a:srgbClr val="000000"/>
                </a:solidFill>
                <a:latin typeface="Arial" panose="020B0604020202020204" pitchFamily="34" charset="0"/>
                <a:cs typeface="Arial" panose="020B0604020202020204" pitchFamily="34" charset="0"/>
              </a:rPr>
              <a:t>Each case is considered by an independent conciliation commission or arbitral tribunal, after hearing evidence and legal arguments from the parties. </a:t>
            </a:r>
          </a:p>
          <a:p>
            <a:r>
              <a:rPr lang="en-US" cap="none" dirty="0" smtClean="0">
                <a:solidFill>
                  <a:srgbClr val="000000"/>
                </a:solidFill>
                <a:latin typeface="Arial" panose="020B0604020202020204" pitchFamily="34" charset="0"/>
                <a:cs typeface="Arial" panose="020B0604020202020204" pitchFamily="34" charset="0"/>
              </a:rPr>
              <a:t>A dedicated ICSID case team is assigned to each case and provides expert assistance throughout the process.</a:t>
            </a:r>
          </a:p>
          <a:p>
            <a:r>
              <a:rPr lang="en-US" cap="none" dirty="0">
                <a:latin typeface="Arial" panose="020B0604020202020204" pitchFamily="34" charset="0"/>
                <a:cs typeface="Arial" panose="020B0604020202020204" pitchFamily="34" charset="0"/>
              </a:rPr>
              <a:t>The purpose of ICSID, as set forth in Article 1(2) of the Convention, is to provide facilities for the conciliation and arbitration of investment disputes between Contracting States and nationals of other Contracting States.</a:t>
            </a:r>
          </a:p>
        </p:txBody>
      </p:sp>
    </p:spTree>
    <p:extLst>
      <p:ext uri="{BB962C8B-B14F-4D97-AF65-F5344CB8AC3E}">
        <p14:creationId xmlns:p14="http://schemas.microsoft.com/office/powerpoint/2010/main" val="278462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p:txBody>
          <a:bodyPr>
            <a:normAutofit/>
          </a:bodyPr>
          <a:lstStyle/>
          <a:p>
            <a:r>
              <a:rPr lang="en-GB" dirty="0" smtClean="0"/>
              <a:t>JURISDICTION</a:t>
            </a:r>
          </a:p>
          <a:p>
            <a:r>
              <a:rPr lang="en-US" cap="none" dirty="0" smtClean="0">
                <a:solidFill>
                  <a:srgbClr val="404040"/>
                </a:solidFill>
                <a:latin typeface="Verdana" panose="020B0604030504040204" pitchFamily="34" charset="0"/>
              </a:rPr>
              <a:t>The Jurisdiction Of The Centre, Or In Other Terms The Scope Of The Convention, Is Elaborated Upon In Article 25(1) Of The Convention. It Defines ICSID'S Jurisdiction As Extending To </a:t>
            </a:r>
            <a:r>
              <a:rPr lang="en-US" i="1" cap="none" dirty="0" smtClean="0">
                <a:solidFill>
                  <a:srgbClr val="404040"/>
                </a:solidFill>
                <a:latin typeface="Verdana" panose="020B0604030504040204" pitchFamily="34" charset="0"/>
              </a:rPr>
              <a:t>"Any Legal Dispute Arising Directly Out Of An Investment, Between A Contracting State (Or Any Constituent Subdivision Or Agency Of A Contracting State Designated To The Centre By That State) And A National Of Another Contracting State, Which The Parties To The Dispute Consent In Writing To Submit To The Centre."</a:t>
            </a:r>
            <a:endParaRPr lang="en-US" i="1" cap="none" dirty="0"/>
          </a:p>
        </p:txBody>
      </p:sp>
    </p:spTree>
    <p:extLst>
      <p:ext uri="{BB962C8B-B14F-4D97-AF65-F5344CB8AC3E}">
        <p14:creationId xmlns:p14="http://schemas.microsoft.com/office/powerpoint/2010/main" val="22784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a:xfrm>
            <a:off x="685800" y="1837766"/>
            <a:ext cx="10394707" cy="3725908"/>
          </a:xfrm>
        </p:spPr>
        <p:txBody>
          <a:bodyPr>
            <a:normAutofit fontScale="70000" lnSpcReduction="20000"/>
          </a:bodyPr>
          <a:lstStyle/>
          <a:p>
            <a:r>
              <a:rPr lang="en-US" cap="none" dirty="0" smtClean="0">
                <a:solidFill>
                  <a:srgbClr val="212529"/>
                </a:solidFill>
                <a:latin typeface="Nunito Sans"/>
              </a:rPr>
              <a:t>The issue of jurisdiction is primarily determined by reference to the relevant investment instrument that gives authority to the tribunal (i.e., An investment treaty, domestic foreign investment law or the parties’ arbitration agreement)</a:t>
            </a:r>
          </a:p>
          <a:p>
            <a:r>
              <a:rPr lang="en-US" cap="none" dirty="0" smtClean="0">
                <a:solidFill>
                  <a:srgbClr val="212529"/>
                </a:solidFill>
                <a:latin typeface="Nunito Sans"/>
              </a:rPr>
              <a:t>Some elements are important in establishing the jurisdiction of an arbitral tribunal.</a:t>
            </a:r>
          </a:p>
          <a:p>
            <a:r>
              <a:rPr lang="en-US" b="1" dirty="0">
                <a:solidFill>
                  <a:srgbClr val="212529"/>
                </a:solidFill>
                <a:latin typeface="Montserrat"/>
              </a:rPr>
              <a:t>Personal </a:t>
            </a:r>
            <a:r>
              <a:rPr lang="en-US" b="1" dirty="0" smtClean="0">
                <a:solidFill>
                  <a:srgbClr val="212529"/>
                </a:solidFill>
                <a:latin typeface="Montserrat"/>
              </a:rPr>
              <a:t>jurisdiction </a:t>
            </a:r>
            <a:r>
              <a:rPr lang="en-US" i="1" dirty="0" smtClean="0"/>
              <a:t>(</a:t>
            </a:r>
            <a:r>
              <a:rPr lang="en-US" i="1" dirty="0" err="1"/>
              <a:t>ratione</a:t>
            </a:r>
            <a:r>
              <a:rPr lang="en-US" i="1" dirty="0"/>
              <a:t> personae)</a:t>
            </a:r>
            <a:endParaRPr lang="en-US" b="1" i="1" dirty="0">
              <a:solidFill>
                <a:srgbClr val="212529"/>
              </a:solidFill>
              <a:latin typeface="Montserrat"/>
            </a:endParaRPr>
          </a:p>
          <a:p>
            <a:r>
              <a:rPr lang="en-US" cap="none" dirty="0" smtClean="0">
                <a:solidFill>
                  <a:srgbClr val="212529"/>
                </a:solidFill>
                <a:latin typeface="Nunito Sans"/>
              </a:rPr>
              <a:t>Another important element that goes to the root of an arbitral tribunal’s jurisdiction is the determination of whether the investment dispute arises between the proper parties (i.e., A covered investor and a host state). If, for instance, the proposed claimant does not qualify as an investor under the relevant instrument (i.e., An investment treaty, investment law or contract), the arbitral tribunal would lack the jurisdiction to act.</a:t>
            </a:r>
          </a:p>
          <a:p>
            <a:r>
              <a:rPr lang="en-US" cap="none" dirty="0" smtClean="0">
                <a:solidFill>
                  <a:srgbClr val="212529"/>
                </a:solidFill>
                <a:latin typeface="Nunito Sans"/>
              </a:rPr>
              <a:t>The covered investor can either be a natural or a juridical person. In relation to natural investors, most investment treaties define a qualified investor by reference to the person’s state of origin or nationality, while others define a covered investor by reference to either the nationality or permanent residency of the individual.</a:t>
            </a:r>
          </a:p>
          <a:p>
            <a:r>
              <a:rPr lang="en-US" cap="none" dirty="0" smtClean="0">
                <a:solidFill>
                  <a:srgbClr val="212529"/>
                </a:solidFill>
                <a:latin typeface="Nunito Sans"/>
              </a:rPr>
              <a:t> hence, to qualify as a covered investor under the relevant investment treaty, it suffices for the investor to be a national of or (if applicable) permanently reside in the other contracting party’s state (i.e., The home state). A natural person, that is a national of the host state, generally cannot bring a claim against the host state on the basis of an investment treaty</a:t>
            </a:r>
          </a:p>
          <a:p>
            <a:endParaRPr lang="en-US" cap="none" dirty="0"/>
          </a:p>
        </p:txBody>
      </p:sp>
    </p:spTree>
    <p:extLst>
      <p:ext uri="{BB962C8B-B14F-4D97-AF65-F5344CB8AC3E}">
        <p14:creationId xmlns:p14="http://schemas.microsoft.com/office/powerpoint/2010/main" val="2764183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cap="none" dirty="0" smtClean="0">
                <a:solidFill>
                  <a:srgbClr val="212529"/>
                </a:solidFill>
                <a:latin typeface="Nunito Sans"/>
              </a:rPr>
              <a:t>Regarding corporate or juridical investors, most investment treaties provide all or either of the following yardsticks for assessing the nationality of a corporate investor: the place of incorporation; the place of constitution in accordance with the law in force in the country; the nationality of the controlling persons;</a:t>
            </a:r>
            <a:r>
              <a:rPr lang="en-US" b="1" cap="none" baseline="30000" dirty="0">
                <a:solidFill>
                  <a:srgbClr val="007BA5"/>
                </a:solidFill>
                <a:latin typeface="Nunito Sans"/>
              </a:rPr>
              <a:t> </a:t>
            </a:r>
            <a:r>
              <a:rPr lang="en-US" cap="none" dirty="0" smtClean="0">
                <a:solidFill>
                  <a:srgbClr val="212529"/>
                </a:solidFill>
                <a:latin typeface="Nunito Sans"/>
              </a:rPr>
              <a:t>and the location of the place of administration or management (or the seat of the corporation). satisfying one criterion, or a combination of two or more, would suffice to establish nationality.</a:t>
            </a:r>
          </a:p>
          <a:p>
            <a:r>
              <a:rPr lang="en-US" cap="none" dirty="0" smtClean="0">
                <a:solidFill>
                  <a:srgbClr val="212529"/>
                </a:solidFill>
                <a:latin typeface="Nunito Sans"/>
              </a:rPr>
              <a:t>It is also important to establish that the respondent state is the host state where the investment was made and a contracting party to the applicable investment treaty or, if applicable, a party to the relevant investment agreement with the investor. </a:t>
            </a:r>
          </a:p>
          <a:p>
            <a:endParaRPr lang="en-US" dirty="0"/>
          </a:p>
        </p:txBody>
      </p:sp>
    </p:spTree>
    <p:extLst>
      <p:ext uri="{BB962C8B-B14F-4D97-AF65-F5344CB8AC3E}">
        <p14:creationId xmlns:p14="http://schemas.microsoft.com/office/powerpoint/2010/main" val="354926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b="1" dirty="0">
                <a:solidFill>
                  <a:srgbClr val="212529"/>
                </a:solidFill>
                <a:latin typeface="Montserrat"/>
              </a:rPr>
              <a:t>Subject-matter </a:t>
            </a:r>
            <a:r>
              <a:rPr lang="en-US" dirty="0"/>
              <a:t>(</a:t>
            </a:r>
            <a:r>
              <a:rPr lang="en-US" i="1" dirty="0" err="1"/>
              <a:t>ratione</a:t>
            </a:r>
            <a:r>
              <a:rPr lang="en-US" i="1" dirty="0"/>
              <a:t> </a:t>
            </a:r>
            <a:r>
              <a:rPr lang="en-US" i="1" dirty="0" err="1" smtClean="0"/>
              <a:t>materiae</a:t>
            </a:r>
            <a:r>
              <a:rPr lang="en-US" i="1" dirty="0" smtClean="0"/>
              <a:t>]</a:t>
            </a:r>
            <a:r>
              <a:rPr lang="en-US" b="1" dirty="0" smtClean="0">
                <a:solidFill>
                  <a:srgbClr val="212529"/>
                </a:solidFill>
                <a:latin typeface="Montserrat"/>
              </a:rPr>
              <a:t>jurisdiction</a:t>
            </a:r>
            <a:endParaRPr lang="en-US" b="1" dirty="0">
              <a:solidFill>
                <a:srgbClr val="212529"/>
              </a:solidFill>
              <a:latin typeface="Montserrat"/>
            </a:endParaRPr>
          </a:p>
          <a:p>
            <a:r>
              <a:rPr lang="en-US" cap="none" dirty="0" smtClean="0">
                <a:solidFill>
                  <a:srgbClr val="212529"/>
                </a:solidFill>
                <a:latin typeface="Nunito Sans"/>
              </a:rPr>
              <a:t>To ascertain whether the arbitral tribunal has subject-matter jurisdiction, it must be determined that there is a dispute or disagreement between an investor and a host state relating to a legal right or obligation contained in a relevant instrument (i.e., An investment treaty, investment legislation or a contract) that arises directly out of a covered investment. </a:t>
            </a:r>
          </a:p>
          <a:p>
            <a:r>
              <a:rPr lang="en-US" cap="none" dirty="0" smtClean="0">
                <a:solidFill>
                  <a:srgbClr val="212529"/>
                </a:solidFill>
                <a:latin typeface="Nunito Sans"/>
              </a:rPr>
              <a:t>There must, therefore, be a connection between the parties’ dispute and the prospective claimant’s investment</a:t>
            </a:r>
          </a:p>
          <a:p>
            <a:r>
              <a:rPr lang="en-US" cap="none" dirty="0" smtClean="0">
                <a:solidFill>
                  <a:srgbClr val="212529"/>
                </a:solidFill>
                <a:latin typeface="Nunito Sans"/>
              </a:rPr>
              <a:t>Put differently, the investor and the host state must hold conflicting legal or factual views, or both, relating to the question of the performance or non-performance of a legal obligation arising in relation to an investment in the host state</a:t>
            </a:r>
            <a:endParaRPr lang="en-US" cap="none" dirty="0"/>
          </a:p>
        </p:txBody>
      </p:sp>
    </p:spTree>
    <p:extLst>
      <p:ext uri="{BB962C8B-B14F-4D97-AF65-F5344CB8AC3E}">
        <p14:creationId xmlns:p14="http://schemas.microsoft.com/office/powerpoint/2010/main" val="3029561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B80E0F"/>
                </a:solidFill>
              </a:rPr>
              <a:t>International Centre for Settlement of Investment Disputes (ICSID) cont’d</a:t>
            </a:r>
            <a:endParaRPr lang="en-US" dirty="0"/>
          </a:p>
        </p:txBody>
      </p:sp>
      <p:sp>
        <p:nvSpPr>
          <p:cNvPr id="3" name="Content Placeholder 2"/>
          <p:cNvSpPr>
            <a:spLocks noGrp="1"/>
          </p:cNvSpPr>
          <p:nvPr>
            <p:ph sz="quarter" idx="13"/>
          </p:nvPr>
        </p:nvSpPr>
        <p:spPr>
          <a:xfrm>
            <a:off x="685800" y="2063396"/>
            <a:ext cx="10394707" cy="3526035"/>
          </a:xfrm>
        </p:spPr>
        <p:txBody>
          <a:bodyPr>
            <a:normAutofit fontScale="70000" lnSpcReduction="20000"/>
          </a:bodyPr>
          <a:lstStyle/>
          <a:p>
            <a:r>
              <a:rPr lang="en-US" b="1" dirty="0">
                <a:solidFill>
                  <a:srgbClr val="212529"/>
                </a:solidFill>
                <a:latin typeface="Montserrat"/>
              </a:rPr>
              <a:t>Territorial jurisdiction</a:t>
            </a:r>
          </a:p>
          <a:p>
            <a:r>
              <a:rPr lang="en-US" cap="none" dirty="0" smtClean="0">
                <a:solidFill>
                  <a:srgbClr val="212529"/>
                </a:solidFill>
                <a:latin typeface="Nunito Sans"/>
              </a:rPr>
              <a:t>Most investment treaties provide that a qualified investment is one that is made in the territory of the respondent host state.</a:t>
            </a:r>
          </a:p>
          <a:p>
            <a:r>
              <a:rPr lang="en-US" cap="none" dirty="0" smtClean="0">
                <a:solidFill>
                  <a:srgbClr val="212529"/>
                </a:solidFill>
                <a:latin typeface="Nunito Sans"/>
              </a:rPr>
              <a:t>Although some investment treaties do not expressly require that the investment will be made in the territory of the host state, a holistic interpretation of these treaties usually reveals that there is an implicit requirement that the investments need to be in the territory of the host state to enjoy the protections of the treaty.</a:t>
            </a:r>
          </a:p>
          <a:p>
            <a:r>
              <a:rPr lang="en-US" cap="none" dirty="0" smtClean="0">
                <a:solidFill>
                  <a:srgbClr val="212529"/>
                </a:solidFill>
                <a:latin typeface="Nunito Sans"/>
              </a:rPr>
              <a:t> For example, although </a:t>
            </a:r>
            <a:r>
              <a:rPr lang="en-US" b="1" cap="none" dirty="0" smtClean="0">
                <a:solidFill>
                  <a:srgbClr val="212529"/>
                </a:solidFill>
                <a:latin typeface="Nunito Sans"/>
              </a:rPr>
              <a:t>article 1(1) of the </a:t>
            </a:r>
            <a:r>
              <a:rPr lang="en-US" b="1" cap="none" dirty="0" err="1" smtClean="0">
                <a:solidFill>
                  <a:srgbClr val="212529"/>
                </a:solidFill>
                <a:latin typeface="Nunito Sans"/>
              </a:rPr>
              <a:t>sweden</a:t>
            </a:r>
            <a:r>
              <a:rPr lang="en-US" b="1" cap="none" dirty="0" smtClean="0">
                <a:solidFill>
                  <a:srgbClr val="212529"/>
                </a:solidFill>
                <a:latin typeface="Nunito Sans"/>
              </a:rPr>
              <a:t>–</a:t>
            </a:r>
            <a:r>
              <a:rPr lang="en-US" b="1" cap="none" dirty="0" err="1" smtClean="0">
                <a:solidFill>
                  <a:srgbClr val="212529"/>
                </a:solidFill>
                <a:latin typeface="Nunito Sans"/>
              </a:rPr>
              <a:t>egypt</a:t>
            </a:r>
            <a:r>
              <a:rPr lang="en-US" b="1" cap="none" dirty="0" smtClean="0">
                <a:solidFill>
                  <a:srgbClr val="212529"/>
                </a:solidFill>
                <a:latin typeface="Nunito Sans"/>
              </a:rPr>
              <a:t> BIT (1978) </a:t>
            </a:r>
            <a:r>
              <a:rPr lang="en-US" cap="none" dirty="0" smtClean="0">
                <a:solidFill>
                  <a:srgbClr val="212529"/>
                </a:solidFill>
                <a:latin typeface="Nunito Sans"/>
              </a:rPr>
              <a:t>does not expressly require that a protected investment needs to be made within the territory of the host state, article 2(2) of the treaty provides that ‘investments by nationals or companies of either contracting state </a:t>
            </a:r>
            <a:r>
              <a:rPr lang="en-US" i="1" cap="none" dirty="0" smtClean="0">
                <a:solidFill>
                  <a:srgbClr val="212529"/>
                </a:solidFill>
                <a:latin typeface="Nunito Sans"/>
              </a:rPr>
              <a:t>on the territory of the other contracting state</a:t>
            </a:r>
            <a:r>
              <a:rPr lang="en-US" cap="none" dirty="0" smtClean="0">
                <a:solidFill>
                  <a:srgbClr val="212529"/>
                </a:solidFill>
                <a:latin typeface="Nunito Sans"/>
              </a:rPr>
              <a:t> shall not be subjected to a treatment less </a:t>
            </a:r>
            <a:r>
              <a:rPr lang="en-US" cap="none" dirty="0" err="1" smtClean="0">
                <a:solidFill>
                  <a:srgbClr val="212529"/>
                </a:solidFill>
                <a:latin typeface="Nunito Sans"/>
              </a:rPr>
              <a:t>favourable</a:t>
            </a:r>
            <a:r>
              <a:rPr lang="en-US" cap="none" dirty="0" smtClean="0">
                <a:solidFill>
                  <a:srgbClr val="212529"/>
                </a:solidFill>
                <a:latin typeface="Nunito Sans"/>
              </a:rPr>
              <a:t> than that accorded to investments by nationals or companies of third states’.</a:t>
            </a:r>
            <a:endParaRPr lang="en-US" b="1" cap="none" baseline="30000" dirty="0">
              <a:solidFill>
                <a:srgbClr val="007BA5"/>
              </a:solidFill>
              <a:latin typeface="Nunito Sans"/>
            </a:endParaRPr>
          </a:p>
          <a:p>
            <a:r>
              <a:rPr lang="en-US" cap="none" dirty="0" smtClean="0">
                <a:solidFill>
                  <a:srgbClr val="212529"/>
                </a:solidFill>
                <a:latin typeface="Nunito Sans"/>
              </a:rPr>
              <a:t> therefore, establishing that the investment in question was made in the territory of the respondent host state is generally crucial in determining whether an arbitral tribunal can assume jurisdiction in relation to the claim.</a:t>
            </a:r>
            <a:endParaRPr lang="en-US" cap="none" dirty="0"/>
          </a:p>
        </p:txBody>
      </p:sp>
    </p:spTree>
    <p:extLst>
      <p:ext uri="{BB962C8B-B14F-4D97-AF65-F5344CB8AC3E}">
        <p14:creationId xmlns:p14="http://schemas.microsoft.com/office/powerpoint/2010/main" val="1917693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371</TotalTime>
  <Words>2406</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22</vt:i4>
      </vt:variant>
    </vt:vector>
  </HeadingPairs>
  <TitlesOfParts>
    <vt:vector size="40" baseType="lpstr">
      <vt:lpstr>Arial</vt:lpstr>
      <vt:lpstr>Calibri</vt:lpstr>
      <vt:lpstr>Ebrima</vt:lpstr>
      <vt:lpstr>Impact</vt:lpstr>
      <vt:lpstr>Montserrat</vt:lpstr>
      <vt:lpstr>Muli</vt:lpstr>
      <vt:lpstr>Nunito Sans</vt:lpstr>
      <vt:lpstr>Open Sans</vt:lpstr>
      <vt:lpstr>Roboto</vt:lpstr>
      <vt:lpstr>Sakkal Majalla</vt:lpstr>
      <vt:lpstr>Söhne</vt:lpstr>
      <vt:lpstr>Source Sans Pro</vt:lpstr>
      <vt:lpstr>Tahoma</vt:lpstr>
      <vt:lpstr>Times New Roman</vt:lpstr>
      <vt:lpstr>Ubuntu</vt:lpstr>
      <vt:lpstr>Verdana</vt:lpstr>
      <vt:lpstr>Wingdings</vt:lpstr>
      <vt:lpstr>Main Event</vt:lpstr>
      <vt:lpstr>SETTLEMENT OF INVESTMENT DISPUTES</vt:lpstr>
      <vt:lpstr>SUB UNITS</vt:lpstr>
      <vt:lpstr>International Centre for Settlement of Investment Disputes (ICSID) </vt:lpstr>
      <vt:lpstr>International Centre for Settlement of Investment Disputes (ICSID) cont’d</vt:lpstr>
      <vt:lpstr>International Centre for Settlement of Investment Disputes (ICSID) cont’d</vt:lpstr>
      <vt:lpstr>International Centre for Settlement of Investment Disputes (ICSID) cont’d</vt:lpstr>
      <vt:lpstr>International Centre for Settlement of Investment Disputes (ICSID) cont’d</vt:lpstr>
      <vt:lpstr>International Centre for Settlement of Investment Disputes (ICSID) cont’d</vt:lpstr>
      <vt:lpstr>International Centre for Settlement of Investment Disputes (ICSID) cont’d</vt:lpstr>
      <vt:lpstr>International Centre for Settlement of Investment Disputes (ICSID) cont’d</vt:lpstr>
      <vt:lpstr>International Centre for Settlement of Investment Disputes (ICSID) cont’d</vt:lpstr>
      <vt:lpstr>International Centre for Settlement of Investment Disputes (ICSID) cont’d</vt:lpstr>
      <vt:lpstr>SADC Tribunal</vt:lpstr>
      <vt:lpstr>SADC Tribunal cont’d</vt:lpstr>
      <vt:lpstr>SADC Tribunal cont’d</vt:lpstr>
      <vt:lpstr>SADC Tribunal cont’d</vt:lpstr>
      <vt:lpstr>SADC Tribunal cont’d</vt:lpstr>
      <vt:lpstr>COMESA Court of Justice</vt:lpstr>
      <vt:lpstr>COMESA Court of Justice cont’d</vt:lpstr>
      <vt:lpstr>COMESA Court of Justice cont’d</vt:lpstr>
      <vt:lpstr>COMESA Court of Justice cont’d</vt:lpstr>
      <vt:lpstr>COMESA Court of Justice cont’d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SETTLEMENT OF INVESTMENT DISPUTES</dc:title>
  <dc:creator>Mrs Pupwe</dc:creator>
  <cp:lastModifiedBy> Mrs Pupwe</cp:lastModifiedBy>
  <cp:revision>70</cp:revision>
  <dcterms:created xsi:type="dcterms:W3CDTF">2024-04-05T13:59:47Z</dcterms:created>
  <dcterms:modified xsi:type="dcterms:W3CDTF">2024-05-08T15:36:03Z</dcterms:modified>
</cp:coreProperties>
</file>