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8/16/2020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8/16/2020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8/16/2020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8/16/2020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8/16/2020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8/16/2020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8/16/2020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741" y="901532"/>
            <a:ext cx="8610600" cy="1293028"/>
          </a:xfrm>
        </p:spPr>
        <p:txBody>
          <a:bodyPr/>
          <a:lstStyle/>
          <a:p>
            <a:r>
              <a:rPr lang="en-GB" b="1" dirty="0"/>
              <a:t> </a:t>
            </a:r>
            <a:r>
              <a:rPr lang="en-GB" sz="2800" b="1" dirty="0"/>
              <a:t>Introduction to Public Policy </a:t>
            </a:r>
            <a:r>
              <a:rPr lang="en-GB" sz="2800" b="1" dirty="0">
                <a:latin typeface="Arial" panose="020B0604020202020204" pitchFamily="34" charset="0"/>
                <a:cs typeface="Arial" panose="020B0604020202020204" pitchFamily="34" charset="0"/>
              </a:rPr>
              <a:t>Analysis</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60042" y="1996225"/>
            <a:ext cx="10820400" cy="5061398"/>
          </a:xfrm>
        </p:spPr>
        <p:txBody>
          <a:bodyPr>
            <a:noAutofit/>
          </a:bodyPr>
          <a:lstStyle/>
          <a:p>
            <a:pPr marL="0" indent="0" algn="just">
              <a:buNone/>
            </a:pPr>
            <a:r>
              <a:rPr lang="en-US" sz="2000" b="1" dirty="0" smtClean="0">
                <a:latin typeface="Arial" panose="020B0604020202020204" pitchFamily="34" charset="0"/>
                <a:cs typeface="Arial" panose="020B0604020202020204" pitchFamily="34" charset="0"/>
              </a:rPr>
              <a:t>Introduction</a:t>
            </a:r>
          </a:p>
          <a:p>
            <a:pPr algn="just"/>
            <a:r>
              <a:rPr lang="en-GB" sz="2000" dirty="0" smtClean="0">
                <a:latin typeface="Arial" panose="020B0604020202020204" pitchFamily="34" charset="0"/>
                <a:cs typeface="Arial" panose="020B0604020202020204" pitchFamily="34" charset="0"/>
              </a:rPr>
              <a:t>Public Policy Analysis </a:t>
            </a:r>
            <a:r>
              <a:rPr lang="en-GB" sz="2000" dirty="0">
                <a:latin typeface="Arial" panose="020B0604020202020204" pitchFamily="34" charset="0"/>
                <a:cs typeface="Arial" panose="020B0604020202020204" pitchFamily="34" charset="0"/>
              </a:rPr>
              <a:t>is a field which deals with substantive examination of policy issues </a:t>
            </a:r>
            <a:r>
              <a:rPr lang="en-GB" sz="2000" dirty="0" smtClean="0">
                <a:latin typeface="Arial" panose="020B0604020202020204" pitchFamily="34" charset="0"/>
                <a:cs typeface="Arial" panose="020B0604020202020204" pitchFamily="34" charset="0"/>
              </a:rPr>
              <a:t>and</a:t>
            </a:r>
            <a:r>
              <a:rPr lang="en-US"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the </a:t>
            </a:r>
            <a:r>
              <a:rPr lang="en-GB" sz="2000" dirty="0">
                <a:latin typeface="Arial" panose="020B0604020202020204" pitchFamily="34" charset="0"/>
                <a:cs typeface="Arial" panose="020B0604020202020204" pitchFamily="34" charset="0"/>
              </a:rPr>
              <a:t>identification of preferable </a:t>
            </a:r>
            <a:r>
              <a:rPr lang="en-GB" sz="2000" dirty="0" smtClean="0">
                <a:latin typeface="Arial" panose="020B0604020202020204" pitchFamily="34" charset="0"/>
                <a:cs typeface="Arial" panose="020B0604020202020204" pitchFamily="34" charset="0"/>
              </a:rPr>
              <a:t>alternatives;  </a:t>
            </a:r>
            <a:r>
              <a:rPr lang="en-GB" sz="2000" dirty="0">
                <a:latin typeface="Arial" panose="020B0604020202020204" pitchFamily="34" charset="0"/>
                <a:cs typeface="Arial" panose="020B0604020202020204" pitchFamily="34" charset="0"/>
              </a:rPr>
              <a:t>It does so with the help of </a:t>
            </a:r>
            <a:r>
              <a:rPr lang="en-GB" sz="2000" dirty="0" smtClean="0">
                <a:latin typeface="Arial" panose="020B0604020202020204" pitchFamily="34" charset="0"/>
                <a:cs typeface="Arial" panose="020B0604020202020204" pitchFamily="34" charset="0"/>
              </a:rPr>
              <a:t>systematic approaches </a:t>
            </a:r>
            <a:r>
              <a:rPr lang="en-GB" sz="2000" dirty="0">
                <a:latin typeface="Arial" panose="020B0604020202020204" pitchFamily="34" charset="0"/>
                <a:cs typeface="Arial" panose="020B0604020202020204" pitchFamily="34" charset="0"/>
              </a:rPr>
              <a:t>and explicit methods.  </a:t>
            </a:r>
            <a:endParaRPr lang="en-GB" sz="2000" dirty="0" smtClean="0">
              <a:latin typeface="Arial" panose="020B0604020202020204" pitchFamily="34" charset="0"/>
              <a:cs typeface="Arial" panose="020B0604020202020204" pitchFamily="34" charset="0"/>
            </a:endParaRPr>
          </a:p>
          <a:p>
            <a:pPr algn="just"/>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Policy </a:t>
            </a:r>
            <a:r>
              <a:rPr lang="en-GB" sz="2000" dirty="0">
                <a:latin typeface="Arial" panose="020B0604020202020204" pitchFamily="34" charset="0"/>
                <a:cs typeface="Arial" panose="020B0604020202020204" pitchFamily="34" charset="0"/>
              </a:rPr>
              <a:t>analysis is thus a tool for problem assessment  </a:t>
            </a:r>
            <a:r>
              <a:rPr lang="en-GB" sz="2000" dirty="0" smtClean="0">
                <a:latin typeface="Arial" panose="020B0604020202020204" pitchFamily="34" charset="0"/>
                <a:cs typeface="Arial" panose="020B0604020202020204" pitchFamily="34" charset="0"/>
              </a:rPr>
              <a:t>and   </a:t>
            </a:r>
            <a:r>
              <a:rPr lang="en-GB" sz="2000" dirty="0">
                <a:latin typeface="Arial" panose="020B0604020202020204" pitchFamily="34" charset="0"/>
                <a:cs typeface="Arial" panose="020B0604020202020204" pitchFamily="34" charset="0"/>
              </a:rPr>
              <a:t>monitoring. It enables us predict policy outcome  impacts before implementation </a:t>
            </a:r>
            <a:r>
              <a:rPr lang="en-GB" sz="2000" dirty="0" smtClean="0">
                <a:latin typeface="Arial" panose="020B0604020202020204" pitchFamily="34" charset="0"/>
                <a:cs typeface="Arial" panose="020B0604020202020204" pitchFamily="34" charset="0"/>
              </a:rPr>
              <a:t>and  </a:t>
            </a:r>
            <a:r>
              <a:rPr lang="en-GB" sz="2000" dirty="0">
                <a:latin typeface="Arial" panose="020B0604020202020204" pitchFamily="34" charset="0"/>
                <a:cs typeface="Arial" panose="020B0604020202020204" pitchFamily="34" charset="0"/>
              </a:rPr>
              <a:t>evaluate policy impacts after implementation. </a:t>
            </a:r>
            <a:endParaRPr lang="en-GB" sz="2000" dirty="0" smtClean="0">
              <a:latin typeface="Arial" panose="020B0604020202020204" pitchFamily="34" charset="0"/>
              <a:cs typeface="Arial" panose="020B0604020202020204" pitchFamily="34" charset="0"/>
            </a:endParaRPr>
          </a:p>
          <a:p>
            <a:pPr marL="0" indent="0" algn="just">
              <a:buNone/>
            </a:pPr>
            <a:endParaRPr lang="en-GB" sz="2000" dirty="0" smtClean="0">
              <a:latin typeface="Arial" panose="020B0604020202020204" pitchFamily="34" charset="0"/>
              <a:cs typeface="Arial" panose="020B0604020202020204" pitchFamily="34" charset="0"/>
            </a:endParaRPr>
          </a:p>
          <a:p>
            <a:pPr algn="just"/>
            <a:r>
              <a:rPr lang="en-GB" sz="2000" dirty="0" smtClean="0">
                <a:latin typeface="Arial" panose="020B0604020202020204" pitchFamily="34" charset="0"/>
                <a:cs typeface="Arial" panose="020B0604020202020204" pitchFamily="34" charset="0"/>
              </a:rPr>
              <a:t>Policy </a:t>
            </a:r>
            <a:r>
              <a:rPr lang="en-GB" sz="2000" dirty="0">
                <a:latin typeface="Arial" panose="020B0604020202020204" pitchFamily="34" charset="0"/>
                <a:cs typeface="Arial" panose="020B0604020202020204" pitchFamily="34" charset="0"/>
              </a:rPr>
              <a:t>analysis therefore, deals with </a:t>
            </a:r>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the  examination of the impact of  policy using tools of systematic  inquiry. </a:t>
            </a:r>
            <a:endParaRPr lang="en-GB" sz="2000" dirty="0" smtClean="0">
              <a:latin typeface="Arial" panose="020B0604020202020204" pitchFamily="34" charset="0"/>
              <a:cs typeface="Arial" panose="020B0604020202020204" pitchFamily="34" charset="0"/>
            </a:endParaRPr>
          </a:p>
          <a:p>
            <a:pPr marL="0" indent="0" algn="just">
              <a:buNone/>
            </a:pPr>
            <a:r>
              <a:rPr lang="en-GB"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2763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024" y="901531"/>
            <a:ext cx="10681952" cy="1300755"/>
          </a:xfrm>
        </p:spPr>
        <p:txBody>
          <a:bodyPr>
            <a:normAutofit/>
          </a:bodyPr>
          <a:lstStyle/>
          <a:p>
            <a:pPr algn="l"/>
            <a:r>
              <a:rPr lang="en-GB" sz="2400" b="1" dirty="0" smtClean="0"/>
              <a:t>        Introduction </a:t>
            </a:r>
            <a:r>
              <a:rPr lang="en-GB" sz="2400" b="1" dirty="0"/>
              <a:t>to Public Policy </a:t>
            </a:r>
            <a:r>
              <a:rPr lang="en-GB" sz="2400" b="1" dirty="0">
                <a:latin typeface="Arial" panose="020B0604020202020204" pitchFamily="34" charset="0"/>
                <a:cs typeface="Arial" panose="020B0604020202020204" pitchFamily="34" charset="0"/>
              </a:rPr>
              <a:t>Analysis (CONTINUED)</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0286940"/>
              </p:ext>
            </p:extLst>
          </p:nvPr>
        </p:nvGraphicFramePr>
        <p:xfrm>
          <a:off x="1068945" y="2975021"/>
          <a:ext cx="9453094" cy="3206838"/>
        </p:xfrm>
        <a:graphic>
          <a:graphicData uri="http://schemas.openxmlformats.org/drawingml/2006/table">
            <a:tbl>
              <a:tblPr firstRow="1" firstCol="1" lastRow="1" lastCol="1" bandRow="1" bandCol="1">
                <a:tableStyleId>{5C22544A-7EE6-4342-B048-85BDC9FD1C3A}</a:tableStyleId>
              </a:tblPr>
              <a:tblGrid>
                <a:gridCol w="1829630"/>
                <a:gridCol w="4946369"/>
                <a:gridCol w="2677095"/>
              </a:tblGrid>
              <a:tr h="1015191">
                <a:tc>
                  <a:txBody>
                    <a:bodyPr/>
                    <a:lstStyle/>
                    <a:p>
                      <a:pPr marL="0" marR="0">
                        <a:spcBef>
                          <a:spcPts val="0"/>
                        </a:spcBef>
                        <a:spcAft>
                          <a:spcPts val="0"/>
                        </a:spcAft>
                      </a:pPr>
                      <a:endParaRPr lang="en-GB" sz="2000" dirty="0" smtClean="0">
                        <a:effectLst/>
                        <a:latin typeface="Arial" panose="020B0604020202020204" pitchFamily="34" charset="0"/>
                        <a:cs typeface="Arial" panose="020B0604020202020204" pitchFamily="34" charset="0"/>
                      </a:endParaRPr>
                    </a:p>
                    <a:p>
                      <a:pPr marL="0" marR="0">
                        <a:spcBef>
                          <a:spcPts val="0"/>
                        </a:spcBef>
                        <a:spcAft>
                          <a:spcPts val="0"/>
                        </a:spcAft>
                      </a:pPr>
                      <a:r>
                        <a:rPr lang="en-GB" sz="2000" dirty="0" smtClean="0">
                          <a:effectLst/>
                          <a:latin typeface="Arial" panose="020B0604020202020204" pitchFamily="34" charset="0"/>
                          <a:cs typeface="Arial" panose="020B0604020202020204" pitchFamily="34" charset="0"/>
                        </a:rPr>
                        <a:t>APPROACH</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endParaRPr lang="en-GB" sz="2000" dirty="0" smtClean="0">
                        <a:effectLst/>
                        <a:latin typeface="Arial" panose="020B0604020202020204" pitchFamily="34" charset="0"/>
                        <a:cs typeface="Arial" panose="020B0604020202020204" pitchFamily="34" charset="0"/>
                      </a:endParaRPr>
                    </a:p>
                    <a:p>
                      <a:pPr marL="0" marR="0" algn="ctr">
                        <a:spcBef>
                          <a:spcPts val="0"/>
                        </a:spcBef>
                        <a:spcAft>
                          <a:spcPts val="0"/>
                        </a:spcAft>
                      </a:pPr>
                      <a:r>
                        <a:rPr lang="en-GB" sz="2000" dirty="0" smtClean="0">
                          <a:effectLst/>
                          <a:latin typeface="Arial" panose="020B0604020202020204" pitchFamily="34" charset="0"/>
                          <a:cs typeface="Arial" panose="020B0604020202020204" pitchFamily="34" charset="0"/>
                        </a:rPr>
                        <a:t>PRIMARY </a:t>
                      </a:r>
                      <a:r>
                        <a:rPr lang="en-GB" sz="2000" dirty="0">
                          <a:effectLst/>
                          <a:latin typeface="Arial" panose="020B0604020202020204" pitchFamily="34" charset="0"/>
                          <a:cs typeface="Arial" panose="020B0604020202020204" pitchFamily="34" charset="0"/>
                        </a:rPr>
                        <a:t>QUESTION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a:spcBef>
                          <a:spcPts val="0"/>
                        </a:spcBef>
                        <a:spcAft>
                          <a:spcPts val="0"/>
                        </a:spcAft>
                      </a:pPr>
                      <a:endParaRPr lang="en-GB" sz="2000" dirty="0" smtClean="0">
                        <a:effectLst/>
                        <a:latin typeface="Arial" panose="020B0604020202020204" pitchFamily="34" charset="0"/>
                        <a:cs typeface="Arial" panose="020B0604020202020204" pitchFamily="34" charset="0"/>
                      </a:endParaRPr>
                    </a:p>
                    <a:p>
                      <a:pPr marL="0" marR="0" algn="ctr">
                        <a:spcBef>
                          <a:spcPts val="0"/>
                        </a:spcBef>
                        <a:spcAft>
                          <a:spcPts val="0"/>
                        </a:spcAft>
                      </a:pPr>
                      <a:r>
                        <a:rPr lang="en-GB" sz="2000" dirty="0" smtClean="0">
                          <a:effectLst/>
                          <a:latin typeface="Arial" panose="020B0604020202020204" pitchFamily="34" charset="0"/>
                          <a:cs typeface="Arial" panose="020B0604020202020204" pitchFamily="34" charset="0"/>
                        </a:rPr>
                        <a:t>TYPE </a:t>
                      </a:r>
                      <a:r>
                        <a:rPr lang="en-GB" sz="2000" dirty="0">
                          <a:effectLst/>
                          <a:latin typeface="Arial" panose="020B0604020202020204" pitchFamily="34" charset="0"/>
                          <a:cs typeface="Arial" panose="020B0604020202020204" pitchFamily="34" charset="0"/>
                        </a:rPr>
                        <a:t>OF INFORMATION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r h="2191647">
                <a:tc>
                  <a:txBody>
                    <a:bodyPr/>
                    <a:lstStyle/>
                    <a:p>
                      <a:pPr marL="0" marR="0" algn="just">
                        <a:lnSpc>
                          <a:spcPct val="150000"/>
                        </a:lnSpc>
                        <a:spcBef>
                          <a:spcPts val="0"/>
                        </a:spcBef>
                        <a:spcAft>
                          <a:spcPts val="0"/>
                        </a:spcAft>
                      </a:pPr>
                      <a:r>
                        <a:rPr lang="en-GB" sz="2000" dirty="0" smtClean="0">
                          <a:effectLst/>
                          <a:latin typeface="Arial" panose="020B0604020202020204" pitchFamily="34" charset="0"/>
                          <a:cs typeface="Arial" panose="020B0604020202020204" pitchFamily="34" charset="0"/>
                        </a:rPr>
                        <a:t>EMPIRICAL</a:t>
                      </a:r>
                    </a:p>
                    <a:p>
                      <a:pPr marL="0" marR="0" algn="just">
                        <a:lnSpc>
                          <a:spcPct val="150000"/>
                        </a:lnSpc>
                        <a:spcBef>
                          <a:spcPts val="0"/>
                        </a:spcBef>
                        <a:spcAft>
                          <a:spcPts val="0"/>
                        </a:spcAft>
                      </a:pPr>
                      <a:r>
                        <a:rPr lang="en-GB" sz="2000" dirty="0" smtClean="0">
                          <a:effectLst/>
                          <a:latin typeface="Arial" panose="020B0604020202020204" pitchFamily="34" charset="0"/>
                          <a:cs typeface="Arial" panose="020B0604020202020204" pitchFamily="34" charset="0"/>
                        </a:rPr>
                        <a:t>EVALUATIVE</a:t>
                      </a:r>
                      <a:endParaRPr lang="en-US" sz="2000" dirty="0">
                        <a:effectLst/>
                        <a:latin typeface="Arial" panose="020B0604020202020204" pitchFamily="34" charset="0"/>
                        <a:cs typeface="Arial" panose="020B0604020202020204" pitchFamily="34" charset="0"/>
                      </a:endParaRPr>
                    </a:p>
                    <a:p>
                      <a:pPr marL="0" marR="0" algn="just">
                        <a:lnSpc>
                          <a:spcPct val="150000"/>
                        </a:lnSpc>
                        <a:spcBef>
                          <a:spcPts val="0"/>
                        </a:spcBef>
                        <a:spcAft>
                          <a:spcPts val="0"/>
                        </a:spcAft>
                      </a:pPr>
                      <a:r>
                        <a:rPr lang="en-GB" sz="2000" dirty="0" smtClean="0">
                          <a:effectLst/>
                          <a:latin typeface="Arial" panose="020B0604020202020204" pitchFamily="34" charset="0"/>
                          <a:cs typeface="Arial" panose="020B0604020202020204" pitchFamily="34" charset="0"/>
                        </a:rPr>
                        <a:t>NORMATIV</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 </a:t>
                      </a:r>
                      <a:r>
                        <a:rPr lang="en-GB" sz="2000" dirty="0">
                          <a:effectLst/>
                          <a:latin typeface="Arial" panose="020B0604020202020204" pitchFamily="34" charset="0"/>
                          <a:cs typeface="Arial" panose="020B0604020202020204" pitchFamily="34" charset="0"/>
                        </a:rPr>
                        <a:t>Does it exist? (facts)</a:t>
                      </a:r>
                      <a:endParaRPr lang="en-US" sz="2000" dirty="0">
                        <a:effectLst/>
                        <a:latin typeface="Arial" panose="020B0604020202020204" pitchFamily="34" charset="0"/>
                        <a:cs typeface="Arial" panose="020B0604020202020204" pitchFamily="34" charset="0"/>
                      </a:endParaRPr>
                    </a:p>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Of </a:t>
                      </a:r>
                      <a:r>
                        <a:rPr lang="en-GB" sz="2000" dirty="0">
                          <a:effectLst/>
                          <a:latin typeface="Arial" panose="020B0604020202020204" pitchFamily="34" charset="0"/>
                          <a:cs typeface="Arial" panose="020B0604020202020204" pitchFamily="34" charset="0"/>
                        </a:rPr>
                        <a:t>what worth is </a:t>
                      </a:r>
                      <a:r>
                        <a:rPr lang="en-GB" sz="2000" dirty="0" smtClean="0">
                          <a:effectLst/>
                          <a:latin typeface="Arial" panose="020B0604020202020204" pitchFamily="34" charset="0"/>
                          <a:cs typeface="Arial" panose="020B0604020202020204" pitchFamily="34" charset="0"/>
                        </a:rPr>
                        <a:t>it? </a:t>
                      </a:r>
                      <a:r>
                        <a:rPr lang="en-GB" sz="2000" dirty="0">
                          <a:effectLst/>
                          <a:latin typeface="Arial" panose="020B0604020202020204" pitchFamily="34" charset="0"/>
                          <a:cs typeface="Arial" panose="020B0604020202020204" pitchFamily="34" charset="0"/>
                        </a:rPr>
                        <a:t>(values)</a:t>
                      </a:r>
                      <a:endParaRPr lang="en-US" sz="2000" dirty="0">
                        <a:effectLst/>
                        <a:latin typeface="Arial" panose="020B0604020202020204" pitchFamily="34" charset="0"/>
                        <a:cs typeface="Arial" panose="020B0604020202020204" pitchFamily="34" charset="0"/>
                      </a:endParaRPr>
                    </a:p>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What </a:t>
                      </a:r>
                      <a:r>
                        <a:rPr lang="en-GB" sz="2000" dirty="0">
                          <a:effectLst/>
                          <a:latin typeface="Arial" panose="020B0604020202020204" pitchFamily="34" charset="0"/>
                          <a:cs typeface="Arial" panose="020B0604020202020204" pitchFamily="34" charset="0"/>
                        </a:rPr>
                        <a:t>should be done? (action)</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 </a:t>
                      </a:r>
                      <a:r>
                        <a:rPr lang="en-GB" sz="2000" dirty="0">
                          <a:effectLst/>
                          <a:latin typeface="Arial" panose="020B0604020202020204" pitchFamily="34" charset="0"/>
                          <a:cs typeface="Arial" panose="020B0604020202020204" pitchFamily="34" charset="0"/>
                        </a:rPr>
                        <a:t>Designative</a:t>
                      </a:r>
                      <a:endParaRPr lang="en-US" sz="2000" dirty="0">
                        <a:effectLst/>
                        <a:latin typeface="Arial" panose="020B0604020202020204" pitchFamily="34" charset="0"/>
                        <a:cs typeface="Arial" panose="020B0604020202020204" pitchFamily="34" charset="0"/>
                      </a:endParaRPr>
                    </a:p>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baseline="0" dirty="0" smtClean="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 </a:t>
                      </a:r>
                      <a:r>
                        <a:rPr lang="en-GB" sz="2000" dirty="0">
                          <a:effectLst/>
                          <a:latin typeface="Arial" panose="020B0604020202020204" pitchFamily="34" charset="0"/>
                          <a:cs typeface="Arial" panose="020B0604020202020204" pitchFamily="34" charset="0"/>
                        </a:rPr>
                        <a:t>Evaluative</a:t>
                      </a:r>
                      <a:endParaRPr lang="en-US" sz="2000" dirty="0">
                        <a:effectLst/>
                        <a:latin typeface="Arial" panose="020B0604020202020204" pitchFamily="34" charset="0"/>
                        <a:cs typeface="Arial" panose="020B0604020202020204" pitchFamily="34" charset="0"/>
                      </a:endParaRPr>
                    </a:p>
                    <a:p>
                      <a:pPr marL="0" marR="0" algn="just">
                        <a:lnSpc>
                          <a:spcPct val="150000"/>
                        </a:lnSpc>
                        <a:spcBef>
                          <a:spcPts val="0"/>
                        </a:spcBef>
                        <a:spcAft>
                          <a:spcPts val="0"/>
                        </a:spcAft>
                      </a:pPr>
                      <a:r>
                        <a:rPr lang="en-GB" sz="2000" dirty="0">
                          <a:effectLst/>
                          <a:latin typeface="Arial" panose="020B0604020202020204" pitchFamily="34" charset="0"/>
                          <a:cs typeface="Arial" panose="020B0604020202020204" pitchFamily="34" charset="0"/>
                        </a:rPr>
                        <a:t>   </a:t>
                      </a:r>
                      <a:r>
                        <a:rPr lang="en-GB" sz="2000" dirty="0" smtClean="0">
                          <a:effectLst/>
                          <a:latin typeface="Arial" panose="020B0604020202020204" pitchFamily="34" charset="0"/>
                          <a:cs typeface="Arial" panose="020B0604020202020204" pitchFamily="34" charset="0"/>
                        </a:rPr>
                        <a:t>Advocative</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3201927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t>Introduction to Public Policy </a:t>
            </a:r>
            <a:r>
              <a:rPr lang="en-GB" sz="2800" b="1" dirty="0">
                <a:latin typeface="Arial" panose="020B0604020202020204" pitchFamily="34" charset="0"/>
                <a:cs typeface="Arial" panose="020B0604020202020204" pitchFamily="34" charset="0"/>
              </a:rPr>
              <a:t>Analysis (CONTINUED</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GB" b="1" dirty="0"/>
              <a:t>Policy Analysis uses Multiple Methods of </a:t>
            </a:r>
            <a:r>
              <a:rPr lang="en-GB" b="1" dirty="0" smtClean="0"/>
              <a:t>Inquiry</a:t>
            </a:r>
          </a:p>
          <a:p>
            <a:pPr marL="0" indent="0">
              <a:buNone/>
            </a:pPr>
            <a:r>
              <a:rPr lang="en-GB" dirty="0"/>
              <a:t>The production of policy-relevant information, whether designative, evaluative, or advocative in character, takes place by employing definite analytical </a:t>
            </a:r>
            <a:r>
              <a:rPr lang="en-GB" dirty="0" smtClean="0"/>
              <a:t>procedures and methods.</a:t>
            </a:r>
            <a:endParaRPr lang="en-US" dirty="0"/>
          </a:p>
          <a:p>
            <a:pPr marL="0" indent="0">
              <a:buNone/>
            </a:pPr>
            <a:endParaRPr lang="en-GB" b="1" dirty="0" smtClean="0"/>
          </a:p>
          <a:p>
            <a:r>
              <a:rPr lang="en-GB" dirty="0" smtClean="0"/>
              <a:t>As </a:t>
            </a:r>
            <a:r>
              <a:rPr lang="en-GB" dirty="0"/>
              <a:t>a process of inquiry, policy analysis makes use of </a:t>
            </a:r>
            <a:r>
              <a:rPr lang="en-GB" b="1" dirty="0"/>
              <a:t>general</a:t>
            </a:r>
            <a:r>
              <a:rPr lang="en-GB" dirty="0"/>
              <a:t> </a:t>
            </a:r>
            <a:r>
              <a:rPr lang="en-GB" b="1" dirty="0"/>
              <a:t>analytical procedures</a:t>
            </a:r>
            <a:r>
              <a:rPr lang="en-GB" dirty="0"/>
              <a:t> that are common to all efforts to solve human </a:t>
            </a:r>
            <a:r>
              <a:rPr lang="en-GB" dirty="0" smtClean="0"/>
              <a:t>problems. These </a:t>
            </a:r>
            <a:r>
              <a:rPr lang="en-GB" dirty="0"/>
              <a:t>general analytical </a:t>
            </a:r>
            <a:r>
              <a:rPr lang="en-GB" dirty="0" smtClean="0"/>
              <a:t>procedures are:  </a:t>
            </a:r>
            <a:r>
              <a:rPr lang="en-GB" b="1" dirty="0" smtClean="0"/>
              <a:t>Description</a:t>
            </a:r>
            <a:r>
              <a:rPr lang="en-GB" b="1" dirty="0"/>
              <a:t>, prediction, evaluation, and prescription.</a:t>
            </a:r>
            <a:r>
              <a:rPr lang="en-GB" dirty="0"/>
              <a:t> </a:t>
            </a:r>
            <a:endParaRPr lang="en-GB" dirty="0" smtClean="0"/>
          </a:p>
          <a:p>
            <a:pPr marL="0" indent="0">
              <a:buNone/>
            </a:pPr>
            <a:endParaRPr lang="en-GB" dirty="0" smtClean="0"/>
          </a:p>
          <a:p>
            <a:r>
              <a:rPr lang="en-GB" dirty="0" smtClean="0"/>
              <a:t> </a:t>
            </a:r>
            <a:r>
              <a:rPr lang="en-GB" dirty="0"/>
              <a:t>These general analytical procedures differ according to the kinds of questions posed by the analyst.</a:t>
            </a:r>
            <a:endParaRPr lang="en-US" dirty="0"/>
          </a:p>
        </p:txBody>
      </p:sp>
    </p:spTree>
    <p:extLst>
      <p:ext uri="{BB962C8B-B14F-4D97-AF65-F5344CB8AC3E}">
        <p14:creationId xmlns:p14="http://schemas.microsoft.com/office/powerpoint/2010/main" val="290575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4552" y="764373"/>
            <a:ext cx="9994006"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a:t>
            </a:r>
            <a:r>
              <a:rPr lang="en-GB" sz="2400" b="1" dirty="0" smtClean="0">
                <a:latin typeface="Arial" panose="020B0604020202020204" pitchFamily="34" charset="0"/>
                <a:cs typeface="Arial" panose="020B0604020202020204" pitchFamily="34" charset="0"/>
              </a:rPr>
              <a:t>CONTINUED)</a:t>
            </a:r>
            <a:endParaRPr lang="en-US"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GB" b="1" dirty="0"/>
              <a:t>general</a:t>
            </a:r>
            <a:r>
              <a:rPr lang="en-GB" dirty="0"/>
              <a:t> </a:t>
            </a:r>
            <a:r>
              <a:rPr lang="en-GB" b="1" dirty="0"/>
              <a:t>analytical procedures</a:t>
            </a:r>
            <a:endParaRPr lang="en-GB" dirty="0" smtClean="0"/>
          </a:p>
          <a:p>
            <a:r>
              <a:rPr lang="en-GB" dirty="0" smtClean="0"/>
              <a:t>These </a:t>
            </a:r>
            <a:r>
              <a:rPr lang="en-GB" dirty="0"/>
              <a:t>general analytical procedures differ not only in terms of the kinds of questions for which they are appropriate, but also in terms of their temporal relation to action. </a:t>
            </a:r>
            <a:endParaRPr lang="en-GB" dirty="0" smtClean="0"/>
          </a:p>
          <a:p>
            <a:r>
              <a:rPr lang="en-GB" dirty="0"/>
              <a:t>Thus, prediction and recommendation typically come into use </a:t>
            </a:r>
            <a:r>
              <a:rPr lang="en-GB" b="1" i="1" dirty="0"/>
              <a:t>before</a:t>
            </a:r>
            <a:r>
              <a:rPr lang="en-GB" i="1" dirty="0"/>
              <a:t> </a:t>
            </a:r>
            <a:r>
              <a:rPr lang="en-GB" dirty="0"/>
              <a:t>an action has been adopted </a:t>
            </a:r>
            <a:r>
              <a:rPr lang="en-GB" b="1" dirty="0"/>
              <a:t>(</a:t>
            </a:r>
            <a:r>
              <a:rPr lang="en-GB" b="1" i="1" dirty="0"/>
              <a:t>ex ante</a:t>
            </a:r>
            <a:r>
              <a:rPr lang="en-GB" b="1" dirty="0"/>
              <a:t>),</a:t>
            </a:r>
            <a:r>
              <a:rPr lang="en-GB" dirty="0"/>
              <a:t> whereas description and evaluation are normally employed </a:t>
            </a:r>
            <a:r>
              <a:rPr lang="en-GB" b="1" i="1" dirty="0"/>
              <a:t>after</a:t>
            </a:r>
            <a:r>
              <a:rPr lang="en-GB" i="1" dirty="0"/>
              <a:t> </a:t>
            </a:r>
            <a:r>
              <a:rPr lang="en-GB" dirty="0"/>
              <a:t>an action has occurred </a:t>
            </a:r>
            <a:r>
              <a:rPr lang="en-GB" b="1" dirty="0"/>
              <a:t>(</a:t>
            </a:r>
            <a:r>
              <a:rPr lang="en-GB" b="1" i="1" dirty="0"/>
              <a:t>ex post</a:t>
            </a:r>
            <a:r>
              <a:rPr lang="en-GB" b="1" dirty="0" smtClean="0"/>
              <a:t>).</a:t>
            </a:r>
          </a:p>
          <a:p>
            <a:r>
              <a:rPr lang="en-GB" dirty="0"/>
              <a:t>Prediction and recommendation therefore deal with the future, while description and evaluation are concerned with the past. </a:t>
            </a:r>
            <a:endParaRPr lang="en-US" dirty="0"/>
          </a:p>
        </p:txBody>
      </p:sp>
    </p:spTree>
    <p:extLst>
      <p:ext uri="{BB962C8B-B14F-4D97-AF65-F5344CB8AC3E}">
        <p14:creationId xmlns:p14="http://schemas.microsoft.com/office/powerpoint/2010/main" val="2657009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10707710" cy="1293028"/>
          </a:xfrm>
        </p:spPr>
        <p:txBody>
          <a:bodyPr/>
          <a:lstStyle/>
          <a:p>
            <a:r>
              <a:rPr lang="en-GB" sz="2800" b="1" dirty="0">
                <a:latin typeface="Arial" panose="020B0604020202020204" pitchFamily="34" charset="0"/>
                <a:cs typeface="Arial" panose="020B0604020202020204" pitchFamily="34" charset="0"/>
              </a:rPr>
              <a:t>Introduction to Public Policy Analysis (CONTINUED</a:t>
            </a:r>
            <a:r>
              <a:rPr lang="en-GB" b="1" dirty="0">
                <a:latin typeface="Arial" panose="020B0604020202020204" pitchFamily="34" charset="0"/>
                <a:cs typeface="Arial" panose="020B0604020202020204" pitchFamily="34" charset="0"/>
              </a:rPr>
              <a:t>)</a:t>
            </a:r>
            <a:endParaRPr lang="en-US" dirty="0"/>
          </a:p>
        </p:txBody>
      </p:sp>
      <p:sp>
        <p:nvSpPr>
          <p:cNvPr id="3" name="Content Placeholder 2"/>
          <p:cNvSpPr>
            <a:spLocks noGrp="1"/>
          </p:cNvSpPr>
          <p:nvPr>
            <p:ph idx="1"/>
          </p:nvPr>
        </p:nvSpPr>
        <p:spPr/>
        <p:txBody>
          <a:bodyPr/>
          <a:lstStyle/>
          <a:p>
            <a:pPr marL="0" indent="0">
              <a:buNone/>
            </a:pPr>
            <a:r>
              <a:rPr lang="en-GB" dirty="0"/>
              <a:t>General analytical procedures are classified by time and type of question :</a:t>
            </a:r>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35669854"/>
              </p:ext>
            </p:extLst>
          </p:nvPr>
        </p:nvGraphicFramePr>
        <p:xfrm>
          <a:off x="1056068" y="2910626"/>
          <a:ext cx="9916732" cy="3308060"/>
        </p:xfrm>
        <a:graphic>
          <a:graphicData uri="http://schemas.openxmlformats.org/drawingml/2006/table">
            <a:tbl>
              <a:tblPr firstRow="1" firstCol="1" lastRow="1" lastCol="1" bandRow="1" bandCol="1">
                <a:tableStyleId>{5C22544A-7EE6-4342-B048-85BDC9FD1C3A}</a:tableStyleId>
              </a:tblPr>
              <a:tblGrid>
                <a:gridCol w="2479183"/>
                <a:gridCol w="2479183"/>
                <a:gridCol w="2479183"/>
                <a:gridCol w="2479183"/>
              </a:tblGrid>
              <a:tr h="945160">
                <a:tc gridSpan="4">
                  <a:txBody>
                    <a:bodyPr/>
                    <a:lstStyle/>
                    <a:p>
                      <a:pPr marL="0" marR="0" algn="ctr">
                        <a:lnSpc>
                          <a:spcPct val="150000"/>
                        </a:lnSpc>
                        <a:spcBef>
                          <a:spcPts val="0"/>
                        </a:spcBef>
                        <a:spcAft>
                          <a:spcPts val="0"/>
                        </a:spcAft>
                      </a:pPr>
                      <a:r>
                        <a:rPr lang="en-GB" sz="1200" dirty="0">
                          <a:effectLst/>
                        </a:rPr>
                        <a:t> </a:t>
                      </a:r>
                      <a:endParaRPr lang="en-US" sz="1200" dirty="0">
                        <a:effectLst/>
                      </a:endParaRPr>
                    </a:p>
                    <a:p>
                      <a:pPr marL="0" marR="0" algn="ctr">
                        <a:lnSpc>
                          <a:spcPct val="150000"/>
                        </a:lnSpc>
                        <a:spcBef>
                          <a:spcPts val="0"/>
                        </a:spcBef>
                        <a:spcAft>
                          <a:spcPts val="0"/>
                        </a:spcAft>
                      </a:pPr>
                      <a:r>
                        <a:rPr lang="en-GB" sz="1200" dirty="0">
                          <a:effectLst/>
                        </a:rPr>
                        <a:t>TYPE OF QUESTION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r>
              <a:tr h="472581">
                <a:tc>
                  <a:txBody>
                    <a:bodyPr/>
                    <a:lstStyle/>
                    <a:p>
                      <a:pPr marL="0" marR="0" algn="just">
                        <a:lnSpc>
                          <a:spcPct val="150000"/>
                        </a:lnSpc>
                        <a:spcBef>
                          <a:spcPts val="0"/>
                        </a:spcBef>
                        <a:spcAft>
                          <a:spcPts val="0"/>
                        </a:spcAft>
                      </a:pPr>
                      <a:r>
                        <a:rPr lang="en-GB" sz="1200">
                          <a:effectLst/>
                        </a:rPr>
                        <a:t>Time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dirty="0">
                          <a:effectLst/>
                        </a:rPr>
                        <a:t>Designative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a:effectLst/>
                        </a:rPr>
                        <a:t>Evaluative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dirty="0">
                          <a:effectLst/>
                        </a:rPr>
                        <a:t>Advocative</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1890319">
                <a:tc>
                  <a:txBody>
                    <a:bodyPr/>
                    <a:lstStyle/>
                    <a:p>
                      <a:pPr marL="0" marR="0" algn="just">
                        <a:lnSpc>
                          <a:spcPct val="150000"/>
                        </a:lnSpc>
                        <a:spcBef>
                          <a:spcPts val="0"/>
                        </a:spcBef>
                        <a:spcAft>
                          <a:spcPts val="0"/>
                        </a:spcAft>
                      </a:pPr>
                      <a:r>
                        <a:rPr lang="en-GB" sz="1200" dirty="0">
                          <a:effectLst/>
                        </a:rPr>
                        <a:t>Before Action</a:t>
                      </a:r>
                      <a:endParaRPr lang="en-US" sz="1200" dirty="0">
                        <a:effectLst/>
                      </a:endParaRPr>
                    </a:p>
                    <a:p>
                      <a:pPr marL="0" marR="0" algn="just">
                        <a:lnSpc>
                          <a:spcPct val="150000"/>
                        </a:lnSpc>
                        <a:spcBef>
                          <a:spcPts val="0"/>
                        </a:spcBef>
                        <a:spcAft>
                          <a:spcPts val="0"/>
                        </a:spcAft>
                      </a:pPr>
                      <a:r>
                        <a:rPr lang="en-GB" sz="1200" dirty="0">
                          <a:effectLst/>
                        </a:rPr>
                        <a:t>(ex ante)</a:t>
                      </a:r>
                      <a:endParaRPr lang="en-US" sz="1200" dirty="0">
                        <a:effectLst/>
                      </a:endParaRPr>
                    </a:p>
                    <a:p>
                      <a:pPr marL="0" marR="0" algn="just">
                        <a:lnSpc>
                          <a:spcPct val="150000"/>
                        </a:lnSpc>
                        <a:spcBef>
                          <a:spcPts val="0"/>
                        </a:spcBef>
                        <a:spcAft>
                          <a:spcPts val="0"/>
                        </a:spcAft>
                      </a:pPr>
                      <a:r>
                        <a:rPr lang="en-GB" sz="1200" dirty="0">
                          <a:effectLst/>
                        </a:rPr>
                        <a:t>After Action</a:t>
                      </a:r>
                      <a:endParaRPr lang="en-US" sz="1200" dirty="0">
                        <a:effectLst/>
                      </a:endParaRPr>
                    </a:p>
                    <a:p>
                      <a:pPr marL="0" marR="0" algn="just">
                        <a:lnSpc>
                          <a:spcPct val="150000"/>
                        </a:lnSpc>
                        <a:spcBef>
                          <a:spcPts val="0"/>
                        </a:spcBef>
                        <a:spcAft>
                          <a:spcPts val="0"/>
                        </a:spcAft>
                      </a:pPr>
                      <a:r>
                        <a:rPr lang="en-GB" sz="1200" dirty="0">
                          <a:effectLst/>
                        </a:rPr>
                        <a:t>(ex post)</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dirty="0">
                          <a:effectLst/>
                        </a:rPr>
                        <a:t>PREDICTION</a:t>
                      </a:r>
                      <a:endParaRPr lang="en-US" sz="1200" dirty="0">
                        <a:effectLst/>
                      </a:endParaRPr>
                    </a:p>
                    <a:p>
                      <a:pPr marL="0" marR="0" algn="just">
                        <a:lnSpc>
                          <a:spcPct val="150000"/>
                        </a:lnSpc>
                        <a:spcBef>
                          <a:spcPts val="0"/>
                        </a:spcBef>
                        <a:spcAft>
                          <a:spcPts val="0"/>
                        </a:spcAft>
                      </a:pPr>
                      <a:r>
                        <a:rPr lang="en-GB" sz="1200" dirty="0">
                          <a:effectLst/>
                        </a:rPr>
                        <a:t> </a:t>
                      </a:r>
                      <a:endParaRPr lang="en-US" sz="1200" dirty="0">
                        <a:effectLst/>
                      </a:endParaRPr>
                    </a:p>
                    <a:p>
                      <a:pPr marL="0" marR="0" algn="just">
                        <a:lnSpc>
                          <a:spcPct val="150000"/>
                        </a:lnSpc>
                        <a:spcBef>
                          <a:spcPts val="0"/>
                        </a:spcBef>
                        <a:spcAft>
                          <a:spcPts val="0"/>
                        </a:spcAft>
                      </a:pPr>
                      <a:r>
                        <a:rPr lang="en-GB" sz="1200" dirty="0">
                          <a:effectLst/>
                        </a:rPr>
                        <a:t>DESCRIPTION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dirty="0">
                          <a:effectLst/>
                        </a:rPr>
                        <a:t>EVALUATION</a:t>
                      </a:r>
                      <a:endParaRPr lang="en-US" sz="1200" dirty="0">
                        <a:effectLst/>
                      </a:endParaRPr>
                    </a:p>
                    <a:p>
                      <a:pPr marL="0" marR="0" algn="just">
                        <a:lnSpc>
                          <a:spcPct val="150000"/>
                        </a:lnSpc>
                        <a:spcBef>
                          <a:spcPts val="0"/>
                        </a:spcBef>
                        <a:spcAft>
                          <a:spcPts val="0"/>
                        </a:spcAft>
                      </a:pPr>
                      <a:r>
                        <a:rPr lang="en-GB" sz="1200" dirty="0">
                          <a:effectLst/>
                        </a:rPr>
                        <a:t> </a:t>
                      </a:r>
                      <a:endParaRPr lang="en-US" sz="1200" dirty="0">
                        <a:effectLst/>
                      </a:endParaRPr>
                    </a:p>
                    <a:p>
                      <a:pPr marL="0" marR="0" algn="just">
                        <a:lnSpc>
                          <a:spcPct val="150000"/>
                        </a:lnSpc>
                        <a:spcBef>
                          <a:spcPts val="0"/>
                        </a:spcBef>
                        <a:spcAft>
                          <a:spcPts val="0"/>
                        </a:spcAft>
                      </a:pPr>
                      <a:r>
                        <a:rPr lang="en-GB" sz="1200" dirty="0">
                          <a:effectLst/>
                        </a:rPr>
                        <a:t>EVALUATION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lnSpc>
                          <a:spcPct val="150000"/>
                        </a:lnSpc>
                        <a:spcBef>
                          <a:spcPts val="0"/>
                        </a:spcBef>
                        <a:spcAft>
                          <a:spcPts val="0"/>
                        </a:spcAft>
                      </a:pPr>
                      <a:r>
                        <a:rPr lang="en-GB" sz="1200" dirty="0">
                          <a:effectLst/>
                        </a:rPr>
                        <a:t>PRESCRIPTION</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348545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 Analysis (CONTINUED)</a:t>
            </a:r>
            <a:endParaRPr lang="en-US" sz="2800" dirty="0"/>
          </a:p>
        </p:txBody>
      </p:sp>
      <p:sp>
        <p:nvSpPr>
          <p:cNvPr id="3" name="Content Placeholder 2"/>
          <p:cNvSpPr>
            <a:spLocks noGrp="1"/>
          </p:cNvSpPr>
          <p:nvPr>
            <p:ph idx="1"/>
          </p:nvPr>
        </p:nvSpPr>
        <p:spPr/>
        <p:txBody>
          <a:bodyPr>
            <a:normAutofit fontScale="25000" lnSpcReduction="20000"/>
          </a:bodyPr>
          <a:lstStyle/>
          <a:p>
            <a:pPr marL="0" indent="0">
              <a:buNone/>
            </a:pPr>
            <a:r>
              <a:rPr lang="en-GB" sz="6000" dirty="0">
                <a:latin typeface="Arial" panose="020B0604020202020204" pitchFamily="34" charset="0"/>
                <a:cs typeface="Arial" panose="020B0604020202020204" pitchFamily="34" charset="0"/>
              </a:rPr>
              <a:t>In policy analysis these </a:t>
            </a:r>
            <a:r>
              <a:rPr lang="en-GB" sz="6000" b="1" dirty="0">
                <a:latin typeface="Arial" panose="020B0604020202020204" pitchFamily="34" charset="0"/>
                <a:cs typeface="Arial" panose="020B0604020202020204" pitchFamily="34" charset="0"/>
              </a:rPr>
              <a:t>general analytical procedures </a:t>
            </a:r>
            <a:r>
              <a:rPr lang="en-GB" sz="6000" dirty="0">
                <a:latin typeface="Arial" panose="020B0604020202020204" pitchFamily="34" charset="0"/>
                <a:cs typeface="Arial" panose="020B0604020202020204" pitchFamily="34" charset="0"/>
              </a:rPr>
              <a:t>correspond to four </a:t>
            </a:r>
            <a:r>
              <a:rPr lang="en-GB" sz="6000" b="1" dirty="0">
                <a:latin typeface="Arial" panose="020B0604020202020204" pitchFamily="34" charset="0"/>
                <a:cs typeface="Arial" panose="020B0604020202020204" pitchFamily="34" charset="0"/>
              </a:rPr>
              <a:t>policy- analytic methods</a:t>
            </a:r>
            <a:r>
              <a:rPr lang="en-GB" sz="6000" b="1" dirty="0" smtClean="0">
                <a:latin typeface="Arial" panose="020B0604020202020204" pitchFamily="34" charset="0"/>
                <a:cs typeface="Arial" panose="020B0604020202020204" pitchFamily="34" charset="0"/>
              </a:rPr>
              <a:t>:</a:t>
            </a:r>
          </a:p>
          <a:p>
            <a:pPr marL="0" indent="0">
              <a:buNone/>
            </a:pPr>
            <a:endParaRPr lang="en-US" sz="6000" dirty="0">
              <a:latin typeface="Arial" panose="020B0604020202020204" pitchFamily="34" charset="0"/>
              <a:cs typeface="Arial" panose="020B0604020202020204" pitchFamily="34" charset="0"/>
            </a:endParaRPr>
          </a:p>
          <a:p>
            <a:pPr lvl="0"/>
            <a:r>
              <a:rPr lang="en-GB" sz="7200" b="1" i="1" dirty="0">
                <a:latin typeface="Arial" panose="020B0604020202020204" pitchFamily="34" charset="0"/>
                <a:cs typeface="Arial" panose="020B0604020202020204" pitchFamily="34" charset="0"/>
              </a:rPr>
              <a:t>monitoring</a:t>
            </a:r>
            <a:r>
              <a:rPr lang="en-GB" sz="7200" b="1" dirty="0">
                <a:latin typeface="Arial" panose="020B0604020202020204" pitchFamily="34" charset="0"/>
                <a:cs typeface="Arial" panose="020B0604020202020204" pitchFamily="34" charset="0"/>
              </a:rPr>
              <a:t> (description)</a:t>
            </a:r>
            <a:r>
              <a:rPr lang="en-GB" sz="7200" dirty="0">
                <a:latin typeface="Arial" panose="020B0604020202020204" pitchFamily="34" charset="0"/>
                <a:cs typeface="Arial" panose="020B0604020202020204" pitchFamily="34" charset="0"/>
              </a:rPr>
              <a:t> permits us to produce information about the past causes  </a:t>
            </a:r>
            <a:endParaRPr lang="en-US" sz="7200" dirty="0">
              <a:latin typeface="Arial" panose="020B0604020202020204" pitchFamily="34" charset="0"/>
              <a:cs typeface="Arial" panose="020B0604020202020204" pitchFamily="34" charset="0"/>
            </a:endParaRPr>
          </a:p>
          <a:p>
            <a:pPr marL="0" indent="0">
              <a:buNone/>
            </a:pPr>
            <a:r>
              <a:rPr lang="en-GB" sz="7200" dirty="0" smtClean="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rPr>
              <a:t>and consequences of policies; </a:t>
            </a:r>
            <a:endParaRPr lang="en-GB" sz="7200" dirty="0" smtClean="0">
              <a:latin typeface="Arial" panose="020B0604020202020204" pitchFamily="34" charset="0"/>
              <a:cs typeface="Arial" panose="020B0604020202020204" pitchFamily="34" charset="0"/>
            </a:endParaRPr>
          </a:p>
          <a:p>
            <a:endParaRPr lang="en-US" sz="7200" dirty="0">
              <a:latin typeface="Arial" panose="020B0604020202020204" pitchFamily="34" charset="0"/>
              <a:cs typeface="Arial" panose="020B0604020202020204" pitchFamily="34" charset="0"/>
            </a:endParaRPr>
          </a:p>
          <a:p>
            <a:pPr lvl="0"/>
            <a:r>
              <a:rPr lang="en-GB" sz="7200" b="1" i="1" dirty="0">
                <a:latin typeface="Arial" panose="020B0604020202020204" pitchFamily="34" charset="0"/>
                <a:cs typeface="Arial" panose="020B0604020202020204" pitchFamily="34" charset="0"/>
              </a:rPr>
              <a:t>forecasting </a:t>
            </a:r>
            <a:r>
              <a:rPr lang="en-GB" sz="7200" b="1" dirty="0">
                <a:latin typeface="Arial" panose="020B0604020202020204" pitchFamily="34" charset="0"/>
                <a:cs typeface="Arial" panose="020B0604020202020204" pitchFamily="34" charset="0"/>
              </a:rPr>
              <a:t>(prediction)</a:t>
            </a:r>
            <a:r>
              <a:rPr lang="en-GB" sz="7200" dirty="0">
                <a:latin typeface="Arial" panose="020B0604020202020204" pitchFamily="34" charset="0"/>
                <a:cs typeface="Arial" panose="020B0604020202020204" pitchFamily="34" charset="0"/>
              </a:rPr>
              <a:t> enables us to produce information about the future </a:t>
            </a:r>
            <a:endParaRPr lang="en-US" sz="7200" dirty="0">
              <a:latin typeface="Arial" panose="020B0604020202020204" pitchFamily="34" charset="0"/>
              <a:cs typeface="Arial" panose="020B0604020202020204" pitchFamily="34" charset="0"/>
            </a:endParaRPr>
          </a:p>
          <a:p>
            <a:pPr marL="0" indent="0">
              <a:buNone/>
            </a:pPr>
            <a:r>
              <a:rPr lang="en-GB" sz="7200" dirty="0" smtClean="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rPr>
              <a:t>consequences of policies; </a:t>
            </a:r>
            <a:endParaRPr lang="en-GB" sz="7200" dirty="0" smtClean="0">
              <a:latin typeface="Arial" panose="020B0604020202020204" pitchFamily="34" charset="0"/>
              <a:cs typeface="Arial" panose="020B0604020202020204" pitchFamily="34" charset="0"/>
            </a:endParaRPr>
          </a:p>
          <a:p>
            <a:endParaRPr lang="en-US" sz="7200" dirty="0">
              <a:latin typeface="Arial" panose="020B0604020202020204" pitchFamily="34" charset="0"/>
              <a:cs typeface="Arial" panose="020B0604020202020204" pitchFamily="34" charset="0"/>
            </a:endParaRPr>
          </a:p>
          <a:p>
            <a:pPr lvl="0"/>
            <a:r>
              <a:rPr lang="en-GB" sz="7200" b="1" i="1" dirty="0">
                <a:latin typeface="Arial" panose="020B0604020202020204" pitchFamily="34" charset="0"/>
                <a:cs typeface="Arial" panose="020B0604020202020204" pitchFamily="34" charset="0"/>
              </a:rPr>
              <a:t>evaluation </a:t>
            </a:r>
            <a:r>
              <a:rPr lang="en-GB" sz="7200" b="1" dirty="0">
                <a:latin typeface="Arial" panose="020B0604020202020204" pitchFamily="34" charset="0"/>
                <a:cs typeface="Arial" panose="020B0604020202020204" pitchFamily="34" charset="0"/>
              </a:rPr>
              <a:t>(evaluation)</a:t>
            </a:r>
            <a:r>
              <a:rPr lang="en-GB" sz="7200" dirty="0">
                <a:latin typeface="Arial" panose="020B0604020202020204" pitchFamily="34" charset="0"/>
                <a:cs typeface="Arial" panose="020B0604020202020204" pitchFamily="34" charset="0"/>
              </a:rPr>
              <a:t> involves the production of information about the value </a:t>
            </a:r>
            <a:endParaRPr lang="en-US" sz="7200" dirty="0">
              <a:latin typeface="Arial" panose="020B0604020202020204" pitchFamily="34" charset="0"/>
              <a:cs typeface="Arial" panose="020B0604020202020204" pitchFamily="34" charset="0"/>
            </a:endParaRPr>
          </a:p>
          <a:p>
            <a:pPr marL="0" indent="0">
              <a:buNone/>
            </a:pPr>
            <a:r>
              <a:rPr lang="en-GB" sz="7200" dirty="0" smtClean="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rPr>
              <a:t>or worth of past and future policies; and </a:t>
            </a:r>
            <a:endParaRPr lang="en-GB" sz="7200" dirty="0" smtClean="0">
              <a:latin typeface="Arial" panose="020B0604020202020204" pitchFamily="34" charset="0"/>
              <a:cs typeface="Arial" panose="020B0604020202020204" pitchFamily="34" charset="0"/>
            </a:endParaRPr>
          </a:p>
          <a:p>
            <a:endParaRPr lang="en-US" sz="7200" dirty="0">
              <a:latin typeface="Arial" panose="020B0604020202020204" pitchFamily="34" charset="0"/>
              <a:cs typeface="Arial" panose="020B0604020202020204" pitchFamily="34" charset="0"/>
            </a:endParaRPr>
          </a:p>
          <a:p>
            <a:pPr lvl="0"/>
            <a:r>
              <a:rPr lang="en-GB" sz="7200" b="1" i="1" dirty="0">
                <a:latin typeface="Arial" panose="020B0604020202020204" pitchFamily="34" charset="0"/>
                <a:cs typeface="Arial" panose="020B0604020202020204" pitchFamily="34" charset="0"/>
              </a:rPr>
              <a:t>recommendation </a:t>
            </a:r>
            <a:r>
              <a:rPr lang="en-GB" sz="7200" b="1" dirty="0">
                <a:latin typeface="Arial" panose="020B0604020202020204" pitchFamily="34" charset="0"/>
                <a:cs typeface="Arial" panose="020B0604020202020204" pitchFamily="34" charset="0"/>
              </a:rPr>
              <a:t>(prescription)</a:t>
            </a:r>
            <a:r>
              <a:rPr lang="en-GB" sz="7200" dirty="0">
                <a:latin typeface="Arial" panose="020B0604020202020204" pitchFamily="34" charset="0"/>
                <a:cs typeface="Arial" panose="020B0604020202020204" pitchFamily="34" charset="0"/>
              </a:rPr>
              <a:t> permits us to produce information about the </a:t>
            </a:r>
            <a:endParaRPr lang="en-US" sz="7200" dirty="0">
              <a:latin typeface="Arial" panose="020B0604020202020204" pitchFamily="34" charset="0"/>
              <a:cs typeface="Arial" panose="020B0604020202020204" pitchFamily="34" charset="0"/>
            </a:endParaRPr>
          </a:p>
          <a:p>
            <a:pPr marL="0" indent="0">
              <a:buNone/>
            </a:pPr>
            <a:r>
              <a:rPr lang="en-GB" sz="7200" dirty="0" smtClean="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rPr>
              <a:t>Likelihood that future courses of action will result in valued consequences. </a:t>
            </a:r>
            <a:endParaRPr lang="en-US" sz="7200" dirty="0">
              <a:latin typeface="Arial" panose="020B0604020202020204" pitchFamily="34" charset="0"/>
              <a:cs typeface="Arial" panose="020B0604020202020204" pitchFamily="34" charset="0"/>
            </a:endParaRPr>
          </a:p>
          <a:p>
            <a:pPr marL="0" indent="0">
              <a:buNone/>
            </a:pPr>
            <a:endParaRPr lang="en-US"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16384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248" y="764373"/>
            <a:ext cx="10681952"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 Analysis (CONTINUED)</a:t>
            </a:r>
            <a:endParaRPr lang="en-US" sz="2800" dirty="0"/>
          </a:p>
        </p:txBody>
      </p:sp>
      <p:sp>
        <p:nvSpPr>
          <p:cNvPr id="3" name="Content Placeholder 2"/>
          <p:cNvSpPr>
            <a:spLocks noGrp="1"/>
          </p:cNvSpPr>
          <p:nvPr>
            <p:ph idx="1"/>
          </p:nvPr>
        </p:nvSpPr>
        <p:spPr/>
        <p:txBody>
          <a:bodyPr>
            <a:normAutofit lnSpcReduction="10000"/>
          </a:bodyPr>
          <a:lstStyle/>
          <a:p>
            <a:r>
              <a:rPr lang="en-GB" b="1" dirty="0"/>
              <a:t>Six Policy-Analytic </a:t>
            </a:r>
            <a:r>
              <a:rPr lang="en-GB" b="1" dirty="0" smtClean="0"/>
              <a:t>Methods</a:t>
            </a:r>
          </a:p>
          <a:p>
            <a:r>
              <a:rPr lang="en-GB" dirty="0"/>
              <a:t>One of the important characteristics of policy-analytic methods is their hierarchical relationship.  It is not possible to use some methods without first having used others.  Thus, it is possible to monitor policies without forecasting their consequences; but it is seldom possible to forecast policies without first monitoring them. </a:t>
            </a:r>
            <a:endParaRPr lang="en-GB" dirty="0" smtClean="0"/>
          </a:p>
          <a:p>
            <a:r>
              <a:rPr lang="en-GB" dirty="0" smtClean="0"/>
              <a:t> </a:t>
            </a:r>
            <a:r>
              <a:rPr lang="en-GB" dirty="0"/>
              <a:t>Similarly, the analyst cant monitor policies without evaluating them, but it is not possible to evaluate a policy without first having monitored it. Finally, to recommend a policy normally requires that the analyst has already engaged in monitoring, forecasting, and evaluation.  This is another way of saying that the normative approach to policy analysis necessarily involves factual as well as value premises.  Only the empirical approach to policy analysis is, in principle, value free.</a:t>
            </a:r>
            <a:endParaRPr lang="en-US" dirty="0"/>
          </a:p>
        </p:txBody>
      </p:sp>
    </p:spTree>
    <p:extLst>
      <p:ext uri="{BB962C8B-B14F-4D97-AF65-F5344CB8AC3E}">
        <p14:creationId xmlns:p14="http://schemas.microsoft.com/office/powerpoint/2010/main" val="1246957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 Analysis (CONTINUED)</a:t>
            </a:r>
            <a:endParaRPr lang="en-US" sz="2800" dirty="0"/>
          </a:p>
        </p:txBody>
      </p:sp>
      <p:sp>
        <p:nvSpPr>
          <p:cNvPr id="3" name="Content Placeholder 2"/>
          <p:cNvSpPr>
            <a:spLocks noGrp="1"/>
          </p:cNvSpPr>
          <p:nvPr>
            <p:ph idx="1"/>
          </p:nvPr>
        </p:nvSpPr>
        <p:spPr/>
        <p:txBody>
          <a:bodyPr/>
          <a:lstStyle/>
          <a:p>
            <a:r>
              <a:rPr lang="en-GB" sz="2800" dirty="0">
                <a:latin typeface="Arial" panose="020B0604020202020204" pitchFamily="34" charset="0"/>
                <a:cs typeface="Arial" panose="020B0604020202020204" pitchFamily="34" charset="0"/>
              </a:rPr>
              <a:t>The hierarchy of policy-analytic methods is </a:t>
            </a:r>
            <a:r>
              <a:rPr lang="en-GB" sz="2800" dirty="0" smtClean="0">
                <a:latin typeface="Arial" panose="020B0604020202020204" pitchFamily="34" charset="0"/>
                <a:cs typeface="Arial" panose="020B0604020202020204" pitchFamily="34" charset="0"/>
              </a:rPr>
              <a:t>as listed below</a:t>
            </a:r>
            <a:r>
              <a:rPr lang="en-US" dirty="0" smtClean="0"/>
              <a:t>:</a:t>
            </a:r>
            <a:endParaRPr lang="en-US" dirty="0"/>
          </a:p>
          <a:p>
            <a:pPr marL="457200" indent="-457200">
              <a:buFont typeface="+mj-lt"/>
              <a:buAutoNum type="arabicPeriod"/>
            </a:pPr>
            <a:r>
              <a:rPr lang="en-GB" dirty="0" smtClean="0"/>
              <a:t> </a:t>
            </a:r>
            <a:r>
              <a:rPr lang="en-GB" sz="2400" dirty="0" smtClean="0">
                <a:latin typeface="Arial" panose="020B0604020202020204" pitchFamily="34" charset="0"/>
                <a:cs typeface="Arial" panose="020B0604020202020204" pitchFamily="34" charset="0"/>
              </a:rPr>
              <a:t>Problem Structuring</a:t>
            </a:r>
          </a:p>
          <a:p>
            <a:pPr marL="457200" indent="-457200">
              <a:buFont typeface="+mj-lt"/>
              <a:buAutoNum type="arabicPeriod"/>
            </a:pPr>
            <a:r>
              <a:rPr lang="en-GB" sz="2400" dirty="0" smtClean="0">
                <a:latin typeface="Arial" panose="020B0604020202020204" pitchFamily="34" charset="0"/>
                <a:cs typeface="Arial" panose="020B0604020202020204" pitchFamily="34" charset="0"/>
              </a:rPr>
              <a:t>M</a:t>
            </a:r>
            <a:r>
              <a:rPr lang="en-US" sz="2400" dirty="0" smtClean="0">
                <a:latin typeface="Arial" panose="020B0604020202020204" pitchFamily="34" charset="0"/>
                <a:cs typeface="Arial" panose="020B0604020202020204" pitchFamily="34" charset="0"/>
              </a:rPr>
              <a:t>monitoring</a:t>
            </a:r>
            <a:endParaRPr lang="en-US"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smtClean="0">
                <a:latin typeface="Arial" panose="020B0604020202020204" pitchFamily="34" charset="0"/>
                <a:cs typeface="Arial" panose="020B0604020202020204" pitchFamily="34" charset="0"/>
              </a:rPr>
              <a:t>F</a:t>
            </a:r>
            <a:r>
              <a:rPr lang="en-US" sz="2400" dirty="0" smtClean="0">
                <a:latin typeface="Arial" panose="020B0604020202020204" pitchFamily="34" charset="0"/>
                <a:cs typeface="Arial" panose="020B0604020202020204" pitchFamily="34" charset="0"/>
              </a:rPr>
              <a:t>orecasting</a:t>
            </a:r>
            <a:endParaRPr lang="en-US"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smtClean="0">
                <a:latin typeface="Arial" panose="020B0604020202020204" pitchFamily="34" charset="0"/>
                <a:cs typeface="Arial" panose="020B0604020202020204" pitchFamily="34" charset="0"/>
              </a:rPr>
              <a:t>E</a:t>
            </a:r>
            <a:r>
              <a:rPr lang="en-US" sz="2400" dirty="0" smtClean="0">
                <a:latin typeface="Arial" panose="020B0604020202020204" pitchFamily="34" charset="0"/>
                <a:cs typeface="Arial" panose="020B0604020202020204" pitchFamily="34" charset="0"/>
              </a:rPr>
              <a:t>valuation</a:t>
            </a:r>
            <a:endParaRPr lang="en-US"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smtClean="0">
                <a:latin typeface="Arial" panose="020B0604020202020204" pitchFamily="34" charset="0"/>
                <a:cs typeface="Arial" panose="020B0604020202020204" pitchFamily="34" charset="0"/>
              </a:rPr>
              <a:t>R</a:t>
            </a:r>
            <a:r>
              <a:rPr lang="en-US" sz="2400" dirty="0" smtClean="0">
                <a:latin typeface="Arial" panose="020B0604020202020204" pitchFamily="34" charset="0"/>
                <a:cs typeface="Arial" panose="020B0604020202020204" pitchFamily="34" charset="0"/>
              </a:rPr>
              <a:t>recommendation</a:t>
            </a:r>
            <a:endParaRPr lang="en-US"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smtClean="0">
                <a:latin typeface="Arial" panose="020B0604020202020204" pitchFamily="34" charset="0"/>
                <a:cs typeface="Arial" panose="020B0604020202020204" pitchFamily="34" charset="0"/>
              </a:rPr>
              <a:t>P</a:t>
            </a:r>
            <a:r>
              <a:rPr lang="en-US" sz="2400" dirty="0" smtClean="0">
                <a:latin typeface="Arial" panose="020B0604020202020204" pitchFamily="34" charset="0"/>
                <a:cs typeface="Arial" panose="020B0604020202020204" pitchFamily="34" charset="0"/>
              </a:rPr>
              <a:t>ractical inference</a:t>
            </a:r>
            <a:endParaRPr lang="en-US" sz="2400" dirty="0">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2772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038" y="764373"/>
            <a:ext cx="9530366"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lstStyle/>
          <a:p>
            <a:pPr marL="0" indent="0">
              <a:buNone/>
            </a:pPr>
            <a:r>
              <a:rPr lang="en-GB" b="1" dirty="0"/>
              <a:t>Policy-Relevant </a:t>
            </a:r>
            <a:r>
              <a:rPr lang="en-GB" b="1" dirty="0" smtClean="0"/>
              <a:t>Information</a:t>
            </a:r>
          </a:p>
          <a:p>
            <a:r>
              <a:rPr lang="en-GB" dirty="0"/>
              <a:t>Policy analysis is much more than the use of multiple methods of inquiry to produce policy-relevant information. </a:t>
            </a:r>
            <a:endParaRPr lang="en-GB" dirty="0" smtClean="0"/>
          </a:p>
          <a:p>
            <a:r>
              <a:rPr lang="en-GB" dirty="0" smtClean="0"/>
              <a:t> </a:t>
            </a:r>
            <a:r>
              <a:rPr lang="en-GB" dirty="0"/>
              <a:t>Analysts seek, not only to produce different kinds of information, but also to transform this information as part of reasoned arguments about public policy.  </a:t>
            </a:r>
            <a:endParaRPr lang="en-GB" dirty="0" smtClean="0"/>
          </a:p>
          <a:p>
            <a:r>
              <a:rPr lang="en-GB" dirty="0" smtClean="0"/>
              <a:t>Policy </a:t>
            </a:r>
            <a:r>
              <a:rPr lang="en-GB" dirty="0"/>
              <a:t>arguments, which reflect the </a:t>
            </a:r>
            <a:r>
              <a:rPr lang="en-GB" i="1" dirty="0"/>
              <a:t>reasons </a:t>
            </a:r>
            <a:r>
              <a:rPr lang="en-GB" dirty="0"/>
              <a:t>why different segments of the community disagree about alternative courses of  action available to governments, are the main vehicle for conducting debates about public policy issues.</a:t>
            </a:r>
            <a:endParaRPr lang="en-US" dirty="0"/>
          </a:p>
        </p:txBody>
      </p:sp>
    </p:spTree>
    <p:extLst>
      <p:ext uri="{BB962C8B-B14F-4D97-AF65-F5344CB8AC3E}">
        <p14:creationId xmlns:p14="http://schemas.microsoft.com/office/powerpoint/2010/main" val="3578859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222" y="764373"/>
            <a:ext cx="9272789" cy="1293028"/>
          </a:xfrm>
        </p:spPr>
        <p:txBody>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lstStyle/>
          <a:p>
            <a:pPr marL="0" indent="0">
              <a:buNone/>
            </a:pPr>
            <a:r>
              <a:rPr lang="en-GB" b="1" dirty="0"/>
              <a:t>Types of Policy-Relevant Information</a:t>
            </a:r>
            <a:endParaRPr lang="en-US" dirty="0"/>
          </a:p>
          <a:p>
            <a:r>
              <a:rPr lang="en-GB" dirty="0"/>
              <a:t>There are five types of policy relevant </a:t>
            </a:r>
            <a:r>
              <a:rPr lang="en-GB" dirty="0" smtClean="0"/>
              <a:t>information; and these are as follows:</a:t>
            </a:r>
          </a:p>
          <a:p>
            <a:endParaRPr lang="en-US" dirty="0"/>
          </a:p>
          <a:p>
            <a:pPr marL="457200" indent="-457200">
              <a:buFont typeface="+mj-lt"/>
              <a:buAutoNum type="arabicPeriod"/>
            </a:pPr>
            <a:r>
              <a:rPr lang="en-GB" dirty="0"/>
              <a:t>POLICY PROBLEMS</a:t>
            </a:r>
            <a:endParaRPr lang="en-US" dirty="0"/>
          </a:p>
          <a:p>
            <a:pPr marL="457200" indent="-457200">
              <a:buFont typeface="+mj-lt"/>
              <a:buAutoNum type="arabicPeriod"/>
            </a:pPr>
            <a:r>
              <a:rPr lang="en-GB" dirty="0"/>
              <a:t>POLICY ALTERNATIVES</a:t>
            </a:r>
            <a:endParaRPr lang="en-US" dirty="0"/>
          </a:p>
          <a:p>
            <a:pPr marL="457200" indent="-457200">
              <a:buFont typeface="+mj-lt"/>
              <a:buAutoNum type="arabicPeriod"/>
            </a:pPr>
            <a:r>
              <a:rPr lang="en-GB" dirty="0"/>
              <a:t>POLICY ACTIONS</a:t>
            </a:r>
            <a:endParaRPr lang="en-US" dirty="0"/>
          </a:p>
          <a:p>
            <a:pPr marL="457200" indent="-457200">
              <a:buFont typeface="+mj-lt"/>
              <a:buAutoNum type="arabicPeriod"/>
            </a:pPr>
            <a:r>
              <a:rPr lang="en-GB" dirty="0"/>
              <a:t>POLICY OUTCOMES</a:t>
            </a:r>
            <a:endParaRPr lang="en-US" dirty="0"/>
          </a:p>
          <a:p>
            <a:pPr marL="457200" indent="-457200">
              <a:buFont typeface="+mj-lt"/>
              <a:buAutoNum type="arabicPeriod"/>
            </a:pPr>
            <a:r>
              <a:rPr lang="en-GB" dirty="0"/>
              <a:t>POLICY PERFORMANCE</a:t>
            </a:r>
            <a:endParaRPr lang="en-US" dirty="0"/>
          </a:p>
          <a:p>
            <a:endParaRPr lang="en-US" dirty="0"/>
          </a:p>
        </p:txBody>
      </p:sp>
    </p:spTree>
    <p:extLst>
      <p:ext uri="{BB962C8B-B14F-4D97-AF65-F5344CB8AC3E}">
        <p14:creationId xmlns:p14="http://schemas.microsoft.com/office/powerpoint/2010/main" val="1660632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3645" y="764373"/>
            <a:ext cx="9633398"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lstStyle/>
          <a:p>
            <a:pPr marL="0" indent="0">
              <a:buNone/>
            </a:pPr>
            <a:r>
              <a:rPr lang="en-GB" b="1" dirty="0" smtClean="0"/>
              <a:t> Elements </a:t>
            </a:r>
            <a:r>
              <a:rPr lang="en-GB" b="1" dirty="0"/>
              <a:t>of a Policy </a:t>
            </a:r>
            <a:r>
              <a:rPr lang="en-GB" b="1" dirty="0" smtClean="0"/>
              <a:t>System</a:t>
            </a:r>
          </a:p>
          <a:p>
            <a:r>
              <a:rPr lang="en-GB" dirty="0"/>
              <a:t>In effect, policy analysts are but one among many different types of actors in a policy system.  A </a:t>
            </a:r>
            <a:r>
              <a:rPr lang="en-GB" b="1" i="1" dirty="0"/>
              <a:t>policy system</a:t>
            </a:r>
            <a:r>
              <a:rPr lang="en-GB" i="1" dirty="0"/>
              <a:t>, </a:t>
            </a:r>
            <a:r>
              <a:rPr lang="en-GB" dirty="0"/>
              <a:t>or the </a:t>
            </a:r>
            <a:r>
              <a:rPr lang="en-GB" b="1" dirty="0"/>
              <a:t>overall institutional pattern</a:t>
            </a:r>
            <a:r>
              <a:rPr lang="en-GB" dirty="0"/>
              <a:t> within which policies are made, involves interrelationships among three elements: </a:t>
            </a:r>
            <a:r>
              <a:rPr lang="en-GB" b="1" dirty="0"/>
              <a:t>public policies,</a:t>
            </a:r>
            <a:r>
              <a:rPr lang="en-GB" dirty="0"/>
              <a:t> </a:t>
            </a:r>
            <a:r>
              <a:rPr lang="en-GB" b="1" dirty="0"/>
              <a:t>policy stakeholders,</a:t>
            </a:r>
            <a:r>
              <a:rPr lang="en-GB" dirty="0"/>
              <a:t> and </a:t>
            </a:r>
            <a:r>
              <a:rPr lang="en-GB" b="1" dirty="0"/>
              <a:t>policy </a:t>
            </a:r>
            <a:r>
              <a:rPr lang="en-GB" b="1" dirty="0" smtClean="0"/>
              <a:t>environments</a:t>
            </a:r>
            <a:r>
              <a:rPr lang="en-GB" dirty="0" smtClean="0"/>
              <a:t>.</a:t>
            </a:r>
          </a:p>
          <a:p>
            <a:endParaRPr lang="en-GB" dirty="0" smtClean="0"/>
          </a:p>
          <a:p>
            <a:r>
              <a:rPr lang="en-GB" dirty="0" smtClean="0"/>
              <a:t> </a:t>
            </a:r>
            <a:r>
              <a:rPr lang="en-GB" i="1" dirty="0" smtClean="0"/>
              <a:t>Public </a:t>
            </a:r>
            <a:r>
              <a:rPr lang="en-GB" i="1" dirty="0"/>
              <a:t>policies, </a:t>
            </a:r>
            <a:r>
              <a:rPr lang="en-GB" dirty="0"/>
              <a:t>which are long series of more or less related choices (including decisions not to act) made by governmental bodies and officials, are formulated in </a:t>
            </a:r>
            <a:r>
              <a:rPr lang="en-GB" i="1" dirty="0"/>
              <a:t>issue </a:t>
            </a:r>
            <a:r>
              <a:rPr lang="en-GB" dirty="0"/>
              <a:t>areas which range from </a:t>
            </a:r>
            <a:r>
              <a:rPr lang="en-GB" dirty="0" smtClean="0"/>
              <a:t>defence, </a:t>
            </a:r>
            <a:r>
              <a:rPr lang="en-GB" dirty="0"/>
              <a:t>energy, and health to education, welfare, and crime control.</a:t>
            </a:r>
            <a:endParaRPr lang="en-US" dirty="0"/>
          </a:p>
        </p:txBody>
      </p:sp>
    </p:spTree>
    <p:extLst>
      <p:ext uri="{BB962C8B-B14F-4D97-AF65-F5344CB8AC3E}">
        <p14:creationId xmlns:p14="http://schemas.microsoft.com/office/powerpoint/2010/main" val="1947313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415789" cy="1293028"/>
          </a:xfrm>
        </p:spPr>
        <p:txBody>
          <a:bodyPr>
            <a:normAutofit/>
          </a:bodyPr>
          <a:lstStyle/>
          <a:p>
            <a:r>
              <a:rPr lang="en-GB" sz="2800" b="1" dirty="0"/>
              <a:t>Introduction to Public Policy </a:t>
            </a:r>
            <a:r>
              <a:rPr lang="en-GB" sz="2800" b="1" dirty="0" smtClean="0">
                <a:latin typeface="Arial" panose="020B0604020202020204" pitchFamily="34" charset="0"/>
                <a:cs typeface="Arial" panose="020B0604020202020204" pitchFamily="34" charset="0"/>
              </a:rPr>
              <a:t>Analysis (CONTINUED)</a:t>
            </a:r>
            <a:endParaRPr lang="en-US" sz="2800" dirty="0"/>
          </a:p>
        </p:txBody>
      </p:sp>
      <p:sp>
        <p:nvSpPr>
          <p:cNvPr id="3" name="Content Placeholder 2"/>
          <p:cNvSpPr>
            <a:spLocks noGrp="1"/>
          </p:cNvSpPr>
          <p:nvPr>
            <p:ph idx="1"/>
          </p:nvPr>
        </p:nvSpPr>
        <p:spPr/>
        <p:txBody>
          <a:bodyPr>
            <a:normAutofit/>
          </a:bodyPr>
          <a:lstStyle/>
          <a:p>
            <a:pPr marL="0" indent="0">
              <a:buNone/>
            </a:pPr>
            <a:r>
              <a:rPr lang="en-US" sz="2400" b="1" dirty="0" smtClean="0">
                <a:latin typeface="Arial" panose="020B0604020202020204" pitchFamily="34" charset="0"/>
                <a:cs typeface="Arial" panose="020B0604020202020204" pitchFamily="34" charset="0"/>
              </a:rPr>
              <a:t>Introduction(Continued)</a:t>
            </a:r>
            <a:endParaRPr lang="en-US" sz="2400" b="1"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It </a:t>
            </a:r>
            <a:r>
              <a:rPr lang="en-GB" sz="2400" dirty="0">
                <a:latin typeface="Arial" panose="020B0604020202020204" pitchFamily="34" charset="0"/>
                <a:cs typeface="Arial" panose="020B0604020202020204" pitchFamily="34" charset="0"/>
              </a:rPr>
              <a:t>aims at  raising the level of argument among contending interests, and this, hopefully, results in </a:t>
            </a:r>
            <a:r>
              <a:rPr lang="en-GB" sz="2400" dirty="0" smtClean="0"/>
              <a:t> </a:t>
            </a:r>
            <a:r>
              <a:rPr lang="en-GB" sz="2400" dirty="0"/>
              <a:t>higher quality debate and perhaps eventually public choice among better known  </a:t>
            </a:r>
            <a:r>
              <a:rPr lang="en-GB" sz="2400" dirty="0" smtClean="0"/>
              <a:t>alternatives</a:t>
            </a:r>
            <a:r>
              <a:rPr lang="en-GB" sz="2400" dirty="0"/>
              <a:t>. </a:t>
            </a:r>
            <a:endParaRPr lang="en-GB" sz="2400" dirty="0" smtClean="0"/>
          </a:p>
          <a:p>
            <a:r>
              <a:rPr lang="en-GB" sz="2400" dirty="0"/>
              <a:t>Policy analysis is a technique to measure organisational effectiveness through the examination and evaluation of the effect of a programme</a:t>
            </a:r>
            <a:r>
              <a:rPr lang="en-GB" sz="2400" dirty="0" smtClean="0"/>
              <a:t>.</a:t>
            </a:r>
          </a:p>
          <a:p>
            <a:r>
              <a:rPr lang="en-GB" sz="2400" dirty="0" smtClean="0"/>
              <a:t> </a:t>
            </a:r>
            <a:r>
              <a:rPr lang="en-GB" sz="2400" dirty="0"/>
              <a:t>Public policy analysis is thus nothing more than estimating the impact of public policies on the government programmes. </a:t>
            </a:r>
            <a:endParaRPr lang="en-GB" sz="2400" dirty="0" smtClean="0"/>
          </a:p>
        </p:txBody>
      </p:sp>
    </p:spTree>
    <p:extLst>
      <p:ext uri="{BB962C8B-B14F-4D97-AF65-F5344CB8AC3E}">
        <p14:creationId xmlns:p14="http://schemas.microsoft.com/office/powerpoint/2010/main" val="2068141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lstStyle/>
          <a:p>
            <a:pPr marL="0" indent="0">
              <a:buNone/>
            </a:pPr>
            <a:r>
              <a:rPr lang="en-GB" b="1" dirty="0"/>
              <a:t>Elements of a Policy System</a:t>
            </a:r>
            <a:endParaRPr lang="en-GB" dirty="0" smtClean="0"/>
          </a:p>
          <a:p>
            <a:r>
              <a:rPr lang="en-GB" dirty="0" smtClean="0"/>
              <a:t>In </a:t>
            </a:r>
            <a:r>
              <a:rPr lang="en-GB" dirty="0"/>
              <a:t>any one of these areas there are many different policy issues, that is, actual or potential courses of government action that involve conflicts among different segments of the community.  </a:t>
            </a:r>
            <a:endParaRPr lang="en-GB" dirty="0" smtClean="0"/>
          </a:p>
          <a:p>
            <a:r>
              <a:rPr lang="en-GB" dirty="0" smtClean="0"/>
              <a:t>A </a:t>
            </a:r>
            <a:r>
              <a:rPr lang="en-GB" dirty="0"/>
              <a:t>given policy issue is usually the result of conflicting definitions of a policy problem.  For example, most segments of society view crime as a policy issue; yet crime as a problem involving unattained values of law, order, and security may be defined as a social problem, an economic problem, an educational problem, or a problem of individual motivation.  In reality, crime is all of these problems and more.</a:t>
            </a:r>
            <a:endParaRPr lang="en-US" dirty="0"/>
          </a:p>
          <a:p>
            <a:endParaRPr lang="en-US" dirty="0"/>
          </a:p>
        </p:txBody>
      </p:sp>
    </p:spTree>
    <p:extLst>
      <p:ext uri="{BB962C8B-B14F-4D97-AF65-F5344CB8AC3E}">
        <p14:creationId xmlns:p14="http://schemas.microsoft.com/office/powerpoint/2010/main" val="3615011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514268"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r>
              <a:rPr lang="en-GB" sz="3100" b="1" dirty="0">
                <a:latin typeface="Arial" panose="020B0604020202020204" pitchFamily="34" charset="0"/>
                <a:cs typeface="Arial" panose="020B0604020202020204" pitchFamily="34" charset="0"/>
              </a:rPr>
              <a:t>Elements of a Policy </a:t>
            </a:r>
            <a:r>
              <a:rPr lang="en-GB" sz="3100" b="1" dirty="0" smtClean="0">
                <a:latin typeface="Arial" panose="020B0604020202020204" pitchFamily="34" charset="0"/>
                <a:cs typeface="Arial" panose="020B0604020202020204" pitchFamily="34" charset="0"/>
              </a:rPr>
              <a:t>System</a:t>
            </a:r>
            <a:endParaRPr lang="en-US" sz="31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The </a:t>
            </a:r>
            <a:r>
              <a:rPr lang="en-GB" sz="2600" dirty="0">
                <a:latin typeface="Arial" panose="020B0604020202020204" pitchFamily="34" charset="0"/>
                <a:cs typeface="Arial" panose="020B0604020202020204" pitchFamily="34" charset="0"/>
              </a:rPr>
              <a:t>definition of a policy problem depends on the pattern of involvement of particular </a:t>
            </a:r>
            <a:r>
              <a:rPr lang="en-GB" sz="2600" i="1" dirty="0">
                <a:latin typeface="Arial" panose="020B0604020202020204" pitchFamily="34" charset="0"/>
                <a:cs typeface="Arial" panose="020B0604020202020204" pitchFamily="34" charset="0"/>
              </a:rPr>
              <a:t>policy stakeholders, </a:t>
            </a:r>
            <a:r>
              <a:rPr lang="en-GB" sz="2600" dirty="0">
                <a:latin typeface="Arial" panose="020B0604020202020204" pitchFamily="34" charset="0"/>
                <a:cs typeface="Arial" panose="020B0604020202020204" pitchFamily="34" charset="0"/>
              </a:rPr>
              <a:t>that is, individuals or groups which have a stake in policies because they affect and are affected by governmental decisions. </a:t>
            </a:r>
            <a:endParaRPr lang="en-GB" sz="26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 </a:t>
            </a:r>
            <a:r>
              <a:rPr lang="en-GB" sz="2600" dirty="0">
                <a:latin typeface="Arial" panose="020B0604020202020204" pitchFamily="34" charset="0"/>
                <a:cs typeface="Arial" panose="020B0604020202020204" pitchFamily="34" charset="0"/>
              </a:rPr>
              <a:t>Policy stakeholders – for example, citizens’ groups, </a:t>
            </a:r>
            <a:r>
              <a:rPr lang="en-GB" sz="2600" dirty="0" err="1">
                <a:latin typeface="Arial" panose="020B0604020202020204" pitchFamily="34" charset="0"/>
                <a:cs typeface="Arial" panose="020B0604020202020204" pitchFamily="34" charset="0"/>
              </a:rPr>
              <a:t>labor</a:t>
            </a:r>
            <a:r>
              <a:rPr lang="en-GB" sz="2600" dirty="0">
                <a:latin typeface="Arial" panose="020B0604020202020204" pitchFamily="34" charset="0"/>
                <a:cs typeface="Arial" panose="020B0604020202020204" pitchFamily="34" charset="0"/>
              </a:rPr>
              <a:t> unions, political parties, government agencies, elected leaders, and policy analysts themselves – often respond in markedly different ways to the same information about a policy environment</a:t>
            </a:r>
            <a:r>
              <a:rPr lang="en-GB" sz="2600" dirty="0" smtClean="0">
                <a:latin typeface="Arial" panose="020B0604020202020204" pitchFamily="34" charset="0"/>
                <a:cs typeface="Arial" panose="020B0604020202020204" pitchFamily="34" charset="0"/>
              </a:rPr>
              <a:t>.</a:t>
            </a:r>
          </a:p>
          <a:p>
            <a:r>
              <a:rPr lang="en-GB" sz="2600" dirty="0" smtClean="0">
                <a:latin typeface="Arial" panose="020B0604020202020204" pitchFamily="34" charset="0"/>
                <a:cs typeface="Arial" panose="020B0604020202020204" pitchFamily="34" charset="0"/>
              </a:rPr>
              <a:t>  </a:t>
            </a:r>
            <a:r>
              <a:rPr lang="en-GB" sz="2600" dirty="0">
                <a:latin typeface="Arial" panose="020B0604020202020204" pitchFamily="34" charset="0"/>
                <a:cs typeface="Arial" panose="020B0604020202020204" pitchFamily="34" charset="0"/>
              </a:rPr>
              <a:t>A </a:t>
            </a:r>
            <a:r>
              <a:rPr lang="en-GB" sz="2600" i="1" dirty="0">
                <a:latin typeface="Arial" panose="020B0604020202020204" pitchFamily="34" charset="0"/>
                <a:cs typeface="Arial" panose="020B0604020202020204" pitchFamily="34" charset="0"/>
              </a:rPr>
              <a:t>policy environment</a:t>
            </a:r>
            <a:r>
              <a:rPr lang="en-GB" sz="2600" dirty="0">
                <a:latin typeface="Arial" panose="020B0604020202020204" pitchFamily="34" charset="0"/>
                <a:cs typeface="Arial" panose="020B0604020202020204" pitchFamily="34" charset="0"/>
              </a:rPr>
              <a:t>, which is the specific context in which events surrounding a policy issue occur, influences and is in turn influenced by policy stakeholders and public policies.  Hence, policy systems contain processes which are </a:t>
            </a:r>
            <a:r>
              <a:rPr lang="en-GB" sz="2600" i="1" dirty="0">
                <a:latin typeface="Arial" panose="020B0604020202020204" pitchFamily="34" charset="0"/>
                <a:cs typeface="Arial" panose="020B0604020202020204" pitchFamily="34" charset="0"/>
              </a:rPr>
              <a:t>dialectical </a:t>
            </a:r>
            <a:r>
              <a:rPr lang="en-GB" sz="2600" dirty="0">
                <a:latin typeface="Arial" panose="020B0604020202020204" pitchFamily="34" charset="0"/>
                <a:cs typeface="Arial" panose="020B0604020202020204" pitchFamily="34" charset="0"/>
              </a:rPr>
              <a:t>in nature, meaning that objective and subjective dimensions of policy making are inseparable in practice.  </a:t>
            </a:r>
            <a:endParaRPr lang="en-GB" sz="2600" dirty="0" smtClean="0">
              <a:latin typeface="Arial" panose="020B0604020202020204" pitchFamily="34" charset="0"/>
              <a:cs typeface="Arial" panose="020B0604020202020204" pitchFamily="34" charset="0"/>
            </a:endParaRPr>
          </a:p>
          <a:p>
            <a:r>
              <a:rPr lang="en-GB" sz="2600" dirty="0" smtClean="0">
                <a:latin typeface="Arial" panose="020B0604020202020204" pitchFamily="34" charset="0"/>
                <a:cs typeface="Arial" panose="020B0604020202020204" pitchFamily="34" charset="0"/>
              </a:rPr>
              <a:t>Policy </a:t>
            </a:r>
            <a:r>
              <a:rPr lang="en-GB" sz="2600" dirty="0">
                <a:latin typeface="Arial" panose="020B0604020202020204" pitchFamily="34" charset="0"/>
                <a:cs typeface="Arial" panose="020B0604020202020204" pitchFamily="34" charset="0"/>
              </a:rPr>
              <a:t>systems are subjective human products created by the conscious choices of policy stakeholders; policy systems are an objective reality manifested in observable actions and their consequences; policy stakeholders are products of policy systems.  Policy analysts, no less than other policy actors, are both creators and products of policy systems.</a:t>
            </a:r>
            <a:endParaRPr lang="en-US" sz="26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728279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9852338"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p>
        </p:txBody>
      </p:sp>
      <p:sp>
        <p:nvSpPr>
          <p:cNvPr id="3" name="Content Placeholder 2"/>
          <p:cNvSpPr>
            <a:spLocks noGrp="1"/>
          </p:cNvSpPr>
          <p:nvPr>
            <p:ph idx="1"/>
          </p:nvPr>
        </p:nvSpPr>
        <p:spPr/>
        <p:txBody>
          <a:bodyPr/>
          <a:lstStyle/>
          <a:p>
            <a:pPr marL="0" indent="0">
              <a:buNone/>
            </a:pPr>
            <a:r>
              <a:rPr lang="en-GB" b="1" dirty="0"/>
              <a:t>An Integrated Framework for Policy </a:t>
            </a:r>
            <a:r>
              <a:rPr lang="en-GB" b="1" dirty="0" smtClean="0"/>
              <a:t>Analysis</a:t>
            </a:r>
          </a:p>
          <a:p>
            <a:r>
              <a:rPr lang="en-GB" dirty="0"/>
              <a:t>Policy analysis may be viewed as a process of inquiry which involves five </a:t>
            </a:r>
            <a:r>
              <a:rPr lang="en-GB" b="1" i="1" dirty="0"/>
              <a:t>policy-informational components</a:t>
            </a:r>
            <a:r>
              <a:rPr lang="en-GB" i="1" dirty="0"/>
              <a:t> </a:t>
            </a:r>
            <a:r>
              <a:rPr lang="en-GB" dirty="0"/>
              <a:t>that are transformed into one another by using </a:t>
            </a:r>
            <a:r>
              <a:rPr lang="en-GB" b="1" dirty="0"/>
              <a:t>six </a:t>
            </a:r>
            <a:r>
              <a:rPr lang="en-GB" b="1" i="1" dirty="0"/>
              <a:t>policy-analytic methods,</a:t>
            </a:r>
            <a:r>
              <a:rPr lang="en-GB" i="1" dirty="0"/>
              <a:t> </a:t>
            </a:r>
            <a:r>
              <a:rPr lang="en-GB" dirty="0"/>
              <a:t>The use of policy-analytic methods </a:t>
            </a:r>
            <a:r>
              <a:rPr lang="en-GB" b="1" i="1" dirty="0"/>
              <a:t>(problem structuring, forecasting, monitoring, evaluation, recommendation)</a:t>
            </a:r>
            <a:r>
              <a:rPr lang="en-GB" dirty="0"/>
              <a:t> permits the analyst to transform one type of information into another. </a:t>
            </a:r>
            <a:endParaRPr lang="en-GB" dirty="0" smtClean="0"/>
          </a:p>
          <a:p>
            <a:r>
              <a:rPr lang="en-GB" dirty="0" smtClean="0"/>
              <a:t> </a:t>
            </a:r>
            <a:r>
              <a:rPr lang="en-GB" dirty="0"/>
              <a:t>Information and methods are interdependent; they are linked in a dynamic process of change which involves </a:t>
            </a:r>
            <a:r>
              <a:rPr lang="en-GB" b="1" i="1" dirty="0"/>
              <a:t>policy-information transformations</a:t>
            </a:r>
            <a:r>
              <a:rPr lang="en-GB" i="1" dirty="0"/>
              <a:t>.  </a:t>
            </a:r>
            <a:r>
              <a:rPr lang="en-GB" dirty="0"/>
              <a:t>Hence, </a:t>
            </a:r>
            <a:r>
              <a:rPr lang="en-GB" b="1" dirty="0"/>
              <a:t>policy-information components,</a:t>
            </a:r>
            <a:r>
              <a:rPr lang="en-GB" dirty="0"/>
              <a:t> namely </a:t>
            </a:r>
            <a:r>
              <a:rPr lang="en-GB" b="1" dirty="0"/>
              <a:t>policy problems, policy alternatives, policy actions, policy outcomes, and policy performance, </a:t>
            </a:r>
            <a:r>
              <a:rPr lang="en-GB" dirty="0"/>
              <a:t> are transformed one into the other by the appropriate use of policy-analytic methods.</a:t>
            </a:r>
            <a:endParaRPr lang="en-US" dirty="0"/>
          </a:p>
          <a:p>
            <a:endParaRPr lang="en-US" dirty="0"/>
          </a:p>
        </p:txBody>
      </p:sp>
    </p:spTree>
    <p:extLst>
      <p:ext uri="{BB962C8B-B14F-4D97-AF65-F5344CB8AC3E}">
        <p14:creationId xmlns:p14="http://schemas.microsoft.com/office/powerpoint/2010/main" val="2676646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2885" y="764373"/>
            <a:ext cx="10643315" cy="1293028"/>
          </a:xfrm>
        </p:spPr>
        <p:txBody>
          <a:bodyPr>
            <a:normAutofit/>
          </a:bodyPr>
          <a:lstStyle/>
          <a:p>
            <a:r>
              <a:rPr lang="en-GB" sz="2800" b="1" dirty="0">
                <a:latin typeface="Arial" panose="020B0604020202020204" pitchFamily="34" charset="0"/>
                <a:cs typeface="Arial" panose="020B0604020202020204" pitchFamily="34" charset="0"/>
              </a:rPr>
              <a:t>Introduction to Public Policy Analysis (CONTINUED)</a:t>
            </a:r>
            <a:endParaRPr lang="en-US" sz="28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The Politics of Information </a:t>
            </a:r>
            <a:r>
              <a:rPr lang="en-GB" b="1" dirty="0" smtClean="0"/>
              <a:t>Utilization</a:t>
            </a:r>
          </a:p>
          <a:p>
            <a:r>
              <a:rPr lang="en-GB" sz="2400" dirty="0">
                <a:latin typeface="Arial" panose="020B0604020202020204" pitchFamily="34" charset="0"/>
                <a:cs typeface="Arial" panose="020B0604020202020204" pitchFamily="34" charset="0"/>
              </a:rPr>
              <a:t>The use of multiple methods to produce policy-relevant information and reasoned arguments does not guarantee that the products of policy analysis will be utilized by policy makers.  Policy analysis is essentially a </a:t>
            </a:r>
            <a:r>
              <a:rPr lang="en-GB" sz="2400" b="1" i="1" dirty="0">
                <a:latin typeface="Arial" panose="020B0604020202020204" pitchFamily="34" charset="0"/>
                <a:cs typeface="Arial" panose="020B0604020202020204" pitchFamily="34" charset="0"/>
              </a:rPr>
              <a:t>cognitiv</a:t>
            </a:r>
            <a:r>
              <a:rPr lang="en-GB" sz="2400" i="1" dirty="0">
                <a:latin typeface="Arial" panose="020B0604020202020204" pitchFamily="34" charset="0"/>
                <a:cs typeface="Arial" panose="020B0604020202020204" pitchFamily="34" charset="0"/>
              </a:rPr>
              <a:t>e </a:t>
            </a:r>
            <a:r>
              <a:rPr lang="en-GB" sz="2400" dirty="0">
                <a:latin typeface="Arial" panose="020B0604020202020204" pitchFamily="34" charset="0"/>
                <a:cs typeface="Arial" panose="020B0604020202020204" pitchFamily="34" charset="0"/>
              </a:rPr>
              <a:t>process, while policy making is a </a:t>
            </a:r>
            <a:r>
              <a:rPr lang="en-GB" sz="2400" b="1" i="1" dirty="0">
                <a:latin typeface="Arial" panose="020B0604020202020204" pitchFamily="34" charset="0"/>
                <a:cs typeface="Arial" panose="020B0604020202020204" pitchFamily="34" charset="0"/>
              </a:rPr>
              <a:t>politica</a:t>
            </a:r>
            <a:r>
              <a:rPr lang="en-GB" sz="2400" i="1" dirty="0">
                <a:latin typeface="Arial" panose="020B0604020202020204" pitchFamily="34" charset="0"/>
                <a:cs typeface="Arial" panose="020B0604020202020204" pitchFamily="34" charset="0"/>
              </a:rPr>
              <a:t>l </a:t>
            </a:r>
            <a:r>
              <a:rPr lang="en-GB" sz="2400" dirty="0">
                <a:latin typeface="Arial" panose="020B0604020202020204" pitchFamily="34" charset="0"/>
                <a:cs typeface="Arial" panose="020B0604020202020204" pitchFamily="34" charset="0"/>
              </a:rPr>
              <a:t>one.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Many factors other than methodology shape the ways that policy analysis is utilized by policy makers: the structure of political power; the political feasibility of recommended alternatives; time and resource constraints; the form and content of information; and the characteristics of policy makers themselves.  Under such conditions the analyst must not only make appropriate use of policy-analytic methods </a:t>
            </a:r>
            <a:r>
              <a:rPr lang="en-GB" sz="2400" b="1" dirty="0">
                <a:latin typeface="Arial" panose="020B0604020202020204" pitchFamily="34" charset="0"/>
                <a:cs typeface="Arial" panose="020B0604020202020204" pitchFamily="34" charset="0"/>
              </a:rPr>
              <a:t>(problem structuring, forecasting, monitoring, evaluation, recommendation),</a:t>
            </a:r>
            <a:r>
              <a:rPr lang="en-GB" sz="2400" dirty="0">
                <a:latin typeface="Arial" panose="020B0604020202020204" pitchFamily="34" charset="0"/>
                <a:cs typeface="Arial" panose="020B0604020202020204" pitchFamily="34" charset="0"/>
              </a:rPr>
              <a:t> but may also be required to function as an agent of planned social change. </a:t>
            </a: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To do so the analyst must win the cooperation and assistance of persons who affect and are affected by a given policy; produce recommendations that are politically acceptable to policy makers, target groups, and beneficiaries of a policy; and design recommendations with a view toward their </a:t>
            </a:r>
            <a:r>
              <a:rPr lang="en-GB" sz="2400" dirty="0" err="1">
                <a:latin typeface="Arial" panose="020B0604020202020204" pitchFamily="34" charset="0"/>
                <a:cs typeface="Arial" panose="020B0604020202020204" pitchFamily="34" charset="0"/>
              </a:rPr>
              <a:t>implementability</a:t>
            </a:r>
            <a:r>
              <a:rPr lang="en-GB" sz="2400" dirty="0">
                <a:latin typeface="Arial" panose="020B0604020202020204" pitchFamily="34" charset="0"/>
                <a:cs typeface="Arial" panose="020B0604020202020204" pitchFamily="34" charset="0"/>
              </a:rPr>
              <a:t>.  In short, the analyst must plan for the utilization of policy analysis in the policy process</a:t>
            </a:r>
            <a:r>
              <a:rPr lang="en-GB" sz="2400" b="1" dirty="0" smtClean="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51146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44" y="764373"/>
            <a:ext cx="9633396" cy="1293028"/>
          </a:xfrm>
        </p:spPr>
        <p:txBody>
          <a:bodyPr>
            <a:normAutofit/>
          </a:bodyPr>
          <a:lstStyle/>
          <a:p>
            <a:r>
              <a:rPr lang="en-GB" sz="2400" b="1" dirty="0">
                <a:latin typeface="Arial" panose="020B0604020202020204" pitchFamily="34" charset="0"/>
                <a:cs typeface="Arial" panose="020B0604020202020204" pitchFamily="34" charset="0"/>
              </a:rPr>
              <a:t>Introduction to Public Policy Analysis (CONTINUED)</a:t>
            </a:r>
            <a:endParaRPr lang="en-US"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sz="3300" b="1" dirty="0"/>
              <a:t>Policy Formulation and Policy </a:t>
            </a:r>
            <a:r>
              <a:rPr lang="en-GB" sz="3300" b="1" dirty="0" smtClean="0"/>
              <a:t>Implementation</a:t>
            </a:r>
          </a:p>
          <a:p>
            <a:r>
              <a:rPr lang="en-GB" sz="2400" b="1" i="1" dirty="0">
                <a:latin typeface="Arial" panose="020B0604020202020204" pitchFamily="34" charset="0"/>
                <a:cs typeface="Arial" panose="020B0604020202020204" pitchFamily="34" charset="0"/>
              </a:rPr>
              <a:t>Policy Formulation</a:t>
            </a:r>
            <a:r>
              <a:rPr lang="en-GB" sz="2400" i="1" dirty="0">
                <a:latin typeface="Arial" panose="020B0604020202020204" pitchFamily="34" charset="0"/>
                <a:cs typeface="Arial" panose="020B0604020202020204" pitchFamily="34" charset="0"/>
              </a:rPr>
              <a:t>: This </a:t>
            </a:r>
            <a:r>
              <a:rPr lang="en-GB" sz="2400" dirty="0">
                <a:latin typeface="Arial" panose="020B0604020202020204" pitchFamily="34" charset="0"/>
                <a:cs typeface="Arial" panose="020B0604020202020204" pitchFamily="34" charset="0"/>
              </a:rPr>
              <a:t>involves the development and synthesis of alternative solutions for policy problems, is essentially a conceptual and theoretical activity.  Here the primary concern is with questions about the nature of problems and not so much with choosing courses of action that many contribute to their resolution.  How well do we understand the problem? Have we identified the right objectives?  Are we solving the wrong formulation of a problem when we should be solving the right one?</a:t>
            </a:r>
            <a:endParaRPr lang="en-US"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a:t>
            </a:r>
            <a:r>
              <a:rPr lang="en-GB" sz="2400" b="1" i="1" dirty="0">
                <a:latin typeface="Arial" panose="020B0604020202020204" pitchFamily="34" charset="0"/>
                <a:cs typeface="Arial" panose="020B0604020202020204" pitchFamily="34" charset="0"/>
              </a:rPr>
              <a:t>Policy Implementation</a:t>
            </a:r>
            <a:r>
              <a:rPr lang="en-GB" sz="2400" dirty="0">
                <a:latin typeface="Arial" panose="020B0604020202020204" pitchFamily="34" charset="0"/>
                <a:cs typeface="Arial" panose="020B0604020202020204" pitchFamily="34" charset="0"/>
              </a:rPr>
              <a:t>: This involves the execution and steering of a course of action over time.  Policy implementation is essentially a practical activity, as distinguished from policy formulation, which is essentially theoretical.  Here the primary concern is with choosing a course of action and seeing that it is properly followed over time and not with inquiring into the nature of problems.  Analysts working in the lower half of the framework already take problems as “given,” seeking at this stage merely to select and implement the right choices.  The greatest danger at this stage of analysis is choosing the “right” alternative to solve the “wrong” problem.</a:t>
            </a:r>
            <a:endParaRPr lang="en-US" sz="2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64984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2428" y="1803405"/>
            <a:ext cx="10947042" cy="1825096"/>
          </a:xfrm>
        </p:spPr>
        <p:txBody>
          <a:bodyPr>
            <a:normAutofit/>
          </a:bodyPr>
          <a:lstStyle/>
          <a:p>
            <a:r>
              <a:rPr lang="en-GB" sz="2800" b="1" dirty="0" smtClean="0">
                <a:latin typeface="Arial" panose="020B0604020202020204" pitchFamily="34" charset="0"/>
                <a:cs typeface="Arial" panose="020B0604020202020204" pitchFamily="34" charset="0"/>
              </a:rPr>
              <a:t>Introduction to Public Policy Analysis (CONTINUED)</a:t>
            </a:r>
            <a:endParaRPr lang="en-US" sz="2800" dirty="0"/>
          </a:p>
        </p:txBody>
      </p:sp>
      <p:sp>
        <p:nvSpPr>
          <p:cNvPr id="3" name="Subtitle 2"/>
          <p:cNvSpPr>
            <a:spLocks noGrp="1"/>
          </p:cNvSpPr>
          <p:nvPr>
            <p:ph type="subTitle" idx="1"/>
          </p:nvPr>
        </p:nvSpPr>
        <p:spPr>
          <a:xfrm>
            <a:off x="3760631" y="3632200"/>
            <a:ext cx="4301544" cy="1622379"/>
          </a:xfrm>
        </p:spPr>
        <p:txBody>
          <a:bodyPr>
            <a:noAutofit/>
          </a:bodyPr>
          <a:lstStyle/>
          <a:p>
            <a:r>
              <a:rPr lang="en-US" sz="4400" dirty="0" smtClean="0"/>
              <a:t>   </a:t>
            </a:r>
            <a:r>
              <a:rPr lang="en-US" sz="7200" dirty="0"/>
              <a:t>THE END</a:t>
            </a:r>
          </a:p>
          <a:p>
            <a:r>
              <a:rPr lang="en-US" sz="4400" dirty="0" smtClean="0"/>
              <a:t>                                          </a:t>
            </a:r>
            <a:endParaRPr lang="en-US" sz="4400" dirty="0"/>
          </a:p>
        </p:txBody>
      </p:sp>
    </p:spTree>
    <p:extLst>
      <p:ext uri="{BB962C8B-B14F-4D97-AF65-F5344CB8AC3E}">
        <p14:creationId xmlns:p14="http://schemas.microsoft.com/office/powerpoint/2010/main" val="4108119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lstStyle/>
          <a:p>
            <a:r>
              <a:rPr lang="en-GB" sz="2800" b="1" dirty="0"/>
              <a:t>Introduction to Public Policy </a:t>
            </a:r>
            <a:r>
              <a:rPr lang="en-GB" sz="2800" b="1" dirty="0">
                <a:latin typeface="Arial" panose="020B0604020202020204" pitchFamily="34" charset="0"/>
                <a:cs typeface="Arial" panose="020B0604020202020204" pitchFamily="34" charset="0"/>
              </a:rPr>
              <a:t>Analysis (CONTINUED</a:t>
            </a:r>
            <a:r>
              <a:rPr lang="en-GB" sz="2400" b="1" dirty="0">
                <a:latin typeface="Arial" panose="020B0604020202020204" pitchFamily="34" charset="0"/>
                <a:cs typeface="Arial" panose="020B0604020202020204" pitchFamily="34" charset="0"/>
              </a:rPr>
              <a:t>)</a:t>
            </a: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800" b="1" dirty="0">
                <a:latin typeface="Arial" panose="020B0604020202020204" pitchFamily="34" charset="0"/>
                <a:cs typeface="Arial" panose="020B0604020202020204" pitchFamily="34" charset="0"/>
              </a:rPr>
              <a:t>Introduction(Continued</a:t>
            </a:r>
            <a:r>
              <a:rPr lang="en-US" sz="2800" b="1" dirty="0" smtClean="0">
                <a:latin typeface="Arial" panose="020B0604020202020204" pitchFamily="34" charset="0"/>
                <a:cs typeface="Arial" panose="020B0604020202020204" pitchFamily="34" charset="0"/>
              </a:rPr>
              <a:t>)</a:t>
            </a:r>
          </a:p>
          <a:p>
            <a:pPr algn="just"/>
            <a:r>
              <a:rPr lang="en-GB" sz="2400" dirty="0">
                <a:latin typeface="Arial" panose="020B0604020202020204" pitchFamily="34" charset="0"/>
                <a:cs typeface="Arial" panose="020B0604020202020204" pitchFamily="34" charset="0"/>
              </a:rPr>
              <a:t>policy analysis</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is a systematic and data-based alternative to intuitive judgements about the effects of policy or policy options</a:t>
            </a:r>
            <a:r>
              <a:rPr lang="en-GB" sz="2400" dirty="0" smtClean="0">
                <a:latin typeface="Arial" panose="020B0604020202020204" pitchFamily="34" charset="0"/>
                <a:cs typeface="Arial" panose="020B0604020202020204" pitchFamily="34" charset="0"/>
              </a:rPr>
              <a:t>.”</a:t>
            </a:r>
          </a:p>
          <a:p>
            <a:pPr marL="0" indent="0" algn="just">
              <a:buNone/>
            </a:pPr>
            <a:endParaRPr lang="en-GB"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policy analysis puts data to use in deciding about, estimating and measuring the consequences of public policies</a:t>
            </a:r>
            <a:r>
              <a:rPr lang="en-GB" sz="2400" dirty="0" smtClean="0">
                <a:latin typeface="Arial" panose="020B0604020202020204" pitchFamily="34" charset="0"/>
                <a:cs typeface="Arial" panose="020B0604020202020204" pitchFamily="34" charset="0"/>
              </a:rPr>
              <a:t>.</a:t>
            </a:r>
          </a:p>
          <a:p>
            <a:pPr marL="0" indent="0" algn="just">
              <a:buNone/>
            </a:pPr>
            <a:endParaRPr lang="en-GB"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The purpose of policy analysis is twofold; it provides maximum information with minimal cost about the likely consequences of proposed policies, and the actual consequences of the policies already adopted.</a:t>
            </a:r>
            <a:endParaRPr lang="en-US" sz="2400" dirty="0">
              <a:latin typeface="Arial" panose="020B0604020202020204" pitchFamily="34" charset="0"/>
              <a:cs typeface="Arial" panose="020B0604020202020204" pitchFamily="34" charset="0"/>
            </a:endParaRPr>
          </a:p>
          <a:p>
            <a:pPr algn="just"/>
            <a:endParaRPr lang="en-US" sz="2800" b="1" dirty="0">
              <a:latin typeface="Arial" panose="020B0604020202020204" pitchFamily="34" charset="0"/>
              <a:cs typeface="Arial" panose="020B0604020202020204" pitchFamily="34" charset="0"/>
            </a:endParaRPr>
          </a:p>
          <a:p>
            <a:pPr algn="just"/>
            <a:endParaRPr lang="en-US" sz="2400" dirty="0">
              <a:latin typeface="Arial Black" panose="020B0A04020102020204" pitchFamily="34" charset="0"/>
            </a:endParaRPr>
          </a:p>
        </p:txBody>
      </p:sp>
    </p:spTree>
    <p:extLst>
      <p:ext uri="{BB962C8B-B14F-4D97-AF65-F5344CB8AC3E}">
        <p14:creationId xmlns:p14="http://schemas.microsoft.com/office/powerpoint/2010/main" val="149266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913" y="764373"/>
            <a:ext cx="10965287" cy="1293028"/>
          </a:xfrm>
        </p:spPr>
        <p:txBody>
          <a:bodyPr>
            <a:normAutofit/>
          </a:bodyPr>
          <a:lstStyle/>
          <a:p>
            <a:r>
              <a:rPr lang="en-GB" sz="2800" b="1" dirty="0"/>
              <a:t>Introduction to Public Policy </a:t>
            </a:r>
            <a:r>
              <a:rPr lang="en-GB" sz="2800" b="1" dirty="0">
                <a:latin typeface="Arial" panose="020B0604020202020204" pitchFamily="34" charset="0"/>
                <a:cs typeface="Arial" panose="020B0604020202020204" pitchFamily="34" charset="0"/>
              </a:rPr>
              <a:t>Analysis (CONTINUED)</a:t>
            </a:r>
            <a:endParaRPr lang="en-US" sz="2800" dirty="0"/>
          </a:p>
        </p:txBody>
      </p:sp>
      <p:sp>
        <p:nvSpPr>
          <p:cNvPr id="3" name="Content Placeholder 2"/>
          <p:cNvSpPr>
            <a:spLocks noGrp="1"/>
          </p:cNvSpPr>
          <p:nvPr>
            <p:ph idx="1"/>
          </p:nvPr>
        </p:nvSpPr>
        <p:spPr/>
        <p:txBody>
          <a:bodyPr>
            <a:normAutofit fontScale="92500" lnSpcReduction="20000"/>
          </a:bodyPr>
          <a:lstStyle/>
          <a:p>
            <a:r>
              <a:rPr lang="en-US" sz="2600" b="1" dirty="0">
                <a:latin typeface="Arial" panose="020B0604020202020204" pitchFamily="34" charset="0"/>
                <a:cs typeface="Arial" panose="020B0604020202020204" pitchFamily="34" charset="0"/>
              </a:rPr>
              <a:t>Introduction(Continued</a:t>
            </a:r>
            <a:r>
              <a:rPr lang="en-US" sz="2600" b="1" dirty="0" smtClean="0">
                <a:latin typeface="Arial" panose="020B0604020202020204" pitchFamily="34" charset="0"/>
                <a:cs typeface="Arial" panose="020B0604020202020204" pitchFamily="34" charset="0"/>
              </a:rPr>
              <a:t>)</a:t>
            </a:r>
          </a:p>
          <a:p>
            <a:r>
              <a:rPr lang="en-GB" sz="2000" dirty="0"/>
              <a:t>Policy analysis is the process of producing knowledge ‘of’ and ‘in’ policy processes</a:t>
            </a:r>
            <a:r>
              <a:rPr lang="en-GB" sz="2000" dirty="0" smtClean="0"/>
              <a:t>.</a:t>
            </a:r>
          </a:p>
          <a:p>
            <a:pPr marL="0" indent="0">
              <a:buNone/>
            </a:pPr>
            <a:endParaRPr lang="en-GB" sz="2000" dirty="0" smtClean="0"/>
          </a:p>
          <a:p>
            <a:r>
              <a:rPr lang="en-GB" sz="2000" dirty="0" smtClean="0"/>
              <a:t>  </a:t>
            </a:r>
            <a:r>
              <a:rPr lang="en-GB" sz="2000" dirty="0"/>
              <a:t>The characteristic feature of policy knowledge, apart from how it may have been produced, is its fundamentally practical orientation:  knowledge is a guide to action rather than an end in </a:t>
            </a:r>
            <a:r>
              <a:rPr lang="en-GB" sz="2000" dirty="0" smtClean="0"/>
              <a:t>itself. </a:t>
            </a:r>
          </a:p>
          <a:p>
            <a:pPr marL="0" indent="0">
              <a:buNone/>
            </a:pPr>
            <a:endParaRPr lang="en-GB" sz="2000" dirty="0" smtClean="0"/>
          </a:p>
          <a:p>
            <a:r>
              <a:rPr lang="en-GB" sz="2000" dirty="0" smtClean="0"/>
              <a:t>The </a:t>
            </a:r>
            <a:r>
              <a:rPr lang="en-GB" sz="2000" dirty="0"/>
              <a:t>aim of policy analysis throughout history has ,therefore, been to provide policy makers with information that could be used to exercise reasoned judgement in finding solutions for practical </a:t>
            </a:r>
            <a:r>
              <a:rPr lang="en-GB" sz="2000" dirty="0" smtClean="0"/>
              <a:t>problems.</a:t>
            </a:r>
          </a:p>
          <a:p>
            <a:pPr marL="0" indent="0">
              <a:buNone/>
            </a:pPr>
            <a:endParaRPr lang="en-GB" sz="2000" dirty="0" smtClean="0"/>
          </a:p>
          <a:p>
            <a:r>
              <a:rPr lang="en-GB" sz="2000" dirty="0"/>
              <a:t>Policy analysis is that applied social science discipline which uses multiple methods of inquiry and argument to produce and transform policy-relevant information that may be utilised in political settings to resolve policy problems” </a:t>
            </a:r>
            <a:endParaRPr lang="en-US" sz="2000" dirty="0"/>
          </a:p>
          <a:p>
            <a:endParaRPr lang="en-US" sz="2000" b="1"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47445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70489"/>
          </a:xfrm>
        </p:spPr>
        <p:txBody>
          <a:bodyPr>
            <a:normAutofit/>
          </a:bodyPr>
          <a:lstStyle/>
          <a:p>
            <a:r>
              <a:rPr lang="en-GB" sz="2800" b="1" dirty="0">
                <a:latin typeface="Arial" panose="020B0604020202020204" pitchFamily="34" charset="0"/>
                <a:cs typeface="Arial" panose="020B0604020202020204" pitchFamily="34" charset="0"/>
              </a:rPr>
              <a:t>Introduction to Public Policy </a:t>
            </a:r>
            <a:r>
              <a:rPr lang="en-GB" sz="2800" b="1" dirty="0" smtClean="0">
                <a:latin typeface="Arial" panose="020B0604020202020204" pitchFamily="34" charset="0"/>
                <a:cs typeface="Arial" panose="020B0604020202020204" pitchFamily="34" charset="0"/>
              </a:rPr>
              <a:t>Analysis (CONTINUED</a:t>
            </a:r>
            <a:r>
              <a:rPr lang="en-GB" sz="2800" b="1" dirty="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b="1" dirty="0" smtClean="0"/>
              <a:t> The </a:t>
            </a:r>
            <a:r>
              <a:rPr lang="en-GB" b="1" dirty="0"/>
              <a:t>Policy Analysis </a:t>
            </a:r>
            <a:r>
              <a:rPr lang="en-GB" b="1" dirty="0" smtClean="0"/>
              <a:t>Framework</a:t>
            </a:r>
          </a:p>
          <a:p>
            <a:r>
              <a:rPr lang="en-GB" dirty="0"/>
              <a:t>The scope and methods of policy </a:t>
            </a:r>
            <a:r>
              <a:rPr lang="en-GB" dirty="0" smtClean="0"/>
              <a:t>analysis are </a:t>
            </a:r>
            <a:r>
              <a:rPr lang="en-GB" dirty="0"/>
              <a:t>partly </a:t>
            </a:r>
            <a:r>
              <a:rPr lang="en-GB" dirty="0" smtClean="0"/>
              <a:t>descriptive </a:t>
            </a:r>
            <a:r>
              <a:rPr lang="en-GB" dirty="0"/>
              <a:t>and factual</a:t>
            </a:r>
            <a:r>
              <a:rPr lang="en-GB" dirty="0" smtClean="0"/>
              <a:t>.</a:t>
            </a:r>
          </a:p>
          <a:p>
            <a:endParaRPr lang="en-GB" dirty="0" smtClean="0"/>
          </a:p>
          <a:p>
            <a:r>
              <a:rPr lang="en-GB" dirty="0" smtClean="0"/>
              <a:t> Information </a:t>
            </a:r>
            <a:r>
              <a:rPr lang="en-GB" dirty="0"/>
              <a:t>about the causes and consequences of policy is essential for understanding public problems. </a:t>
            </a:r>
            <a:endParaRPr lang="en-GB" dirty="0" smtClean="0"/>
          </a:p>
          <a:p>
            <a:endParaRPr lang="en-GB" dirty="0"/>
          </a:p>
          <a:p>
            <a:r>
              <a:rPr lang="en-GB" dirty="0" smtClean="0"/>
              <a:t>Nevertheless</a:t>
            </a:r>
            <a:r>
              <a:rPr lang="en-GB" dirty="0"/>
              <a:t>, policy analysis cannot be successfully practiced within the boundaries of traditional social science disciplines that emphasise the development and testing of general descriptive theories</a:t>
            </a:r>
            <a:r>
              <a:rPr lang="en-GB" dirty="0" smtClean="0"/>
              <a:t>.</a:t>
            </a:r>
          </a:p>
          <a:p>
            <a:r>
              <a:rPr lang="en-GB" dirty="0" smtClean="0"/>
              <a:t>These </a:t>
            </a:r>
            <a:r>
              <a:rPr lang="en-GB" dirty="0"/>
              <a:t>disciplines (economics, sociology, political science, psychology) are often limited in several ways: </a:t>
            </a:r>
            <a:endParaRPr lang="en-GB" dirty="0" smtClean="0"/>
          </a:p>
          <a:p>
            <a:r>
              <a:rPr lang="en-GB" dirty="0" smtClean="0"/>
              <a:t> </a:t>
            </a:r>
            <a:r>
              <a:rPr lang="en-GB" dirty="0"/>
              <a:t>complex policy problems do not recognize traditional disciplinary boundaries; general theories are seldom applicable  to specific policy contexts and such theories frequently fail to  provide information that permit policy makers to control or manipulate  policy processes</a:t>
            </a:r>
            <a:endParaRPr lang="en-US" dirty="0"/>
          </a:p>
        </p:txBody>
      </p:sp>
    </p:spTree>
    <p:extLst>
      <p:ext uri="{BB962C8B-B14F-4D97-AF65-F5344CB8AC3E}">
        <p14:creationId xmlns:p14="http://schemas.microsoft.com/office/powerpoint/2010/main" val="865508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lstStyle/>
          <a:p>
            <a:r>
              <a:rPr lang="en-GB" sz="2800" b="1" dirty="0">
                <a:latin typeface="Arial" panose="020B0604020202020204" pitchFamily="34" charset="0"/>
                <a:cs typeface="Arial" panose="020B0604020202020204" pitchFamily="34" charset="0"/>
              </a:rPr>
              <a:t>Introduction to Public Policy Analysis (CONTINUED)</a:t>
            </a:r>
            <a:endParaRPr lang="en-US" sz="2800" dirty="0"/>
          </a:p>
        </p:txBody>
      </p:sp>
      <p:sp>
        <p:nvSpPr>
          <p:cNvPr id="3" name="Content Placeholder 2"/>
          <p:cNvSpPr>
            <a:spLocks noGrp="1"/>
          </p:cNvSpPr>
          <p:nvPr>
            <p:ph idx="1"/>
          </p:nvPr>
        </p:nvSpPr>
        <p:spPr/>
        <p:txBody>
          <a:bodyPr/>
          <a:lstStyle/>
          <a:p>
            <a:r>
              <a:rPr lang="en-GB" b="1" dirty="0"/>
              <a:t>The Policy Analysis Framework</a:t>
            </a:r>
            <a:endParaRPr lang="en-GB" dirty="0" smtClean="0"/>
          </a:p>
          <a:p>
            <a:r>
              <a:rPr lang="en-GB" dirty="0" smtClean="0"/>
              <a:t> </a:t>
            </a:r>
            <a:r>
              <a:rPr lang="en-GB" dirty="0"/>
              <a:t>Policy analysis </a:t>
            </a:r>
            <a:r>
              <a:rPr lang="en-GB" dirty="0" smtClean="0"/>
              <a:t>is concerned </a:t>
            </a:r>
            <a:r>
              <a:rPr lang="en-GB" dirty="0"/>
              <a:t>with  the explanation of empirical regularities </a:t>
            </a:r>
            <a:r>
              <a:rPr lang="en-GB" dirty="0" smtClean="0"/>
              <a:t>as well as </a:t>
            </a:r>
            <a:r>
              <a:rPr lang="en-GB" dirty="0"/>
              <a:t>seeking not only to combine and transform the substance and methods of several disciplines, but also to produce policy-relevant information that may be utilized to resolve  problems in specific political settings</a:t>
            </a:r>
            <a:r>
              <a:rPr lang="en-GB" dirty="0" smtClean="0"/>
              <a:t>.</a:t>
            </a:r>
          </a:p>
          <a:p>
            <a:r>
              <a:rPr lang="en-GB" dirty="0" smtClean="0"/>
              <a:t>  </a:t>
            </a:r>
            <a:r>
              <a:rPr lang="en-GB" dirty="0"/>
              <a:t>Moreover, the aim of policy analysis extend beyond the production of facts; policy analysis seeks to produce information about values and preferable courses of action. </a:t>
            </a:r>
            <a:endParaRPr lang="en-GB" dirty="0" smtClean="0"/>
          </a:p>
          <a:p>
            <a:endParaRPr lang="en-US" dirty="0"/>
          </a:p>
        </p:txBody>
      </p:sp>
    </p:spTree>
    <p:extLst>
      <p:ext uri="{BB962C8B-B14F-4D97-AF65-F5344CB8AC3E}">
        <p14:creationId xmlns:p14="http://schemas.microsoft.com/office/powerpoint/2010/main" val="206823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7127" y="764373"/>
            <a:ext cx="10669073" cy="1293028"/>
          </a:xfrm>
        </p:spPr>
        <p:txBody>
          <a:bodyPr/>
          <a:lstStyle/>
          <a:p>
            <a:r>
              <a:rPr lang="en-GB" sz="2800" b="1" dirty="0"/>
              <a:t>Introduction to Public Policy </a:t>
            </a:r>
            <a:r>
              <a:rPr lang="en-GB" sz="2800" b="1" dirty="0">
                <a:latin typeface="Arial" panose="020B0604020202020204" pitchFamily="34" charset="0"/>
                <a:cs typeface="Arial" panose="020B0604020202020204" pitchFamily="34" charset="0"/>
              </a:rPr>
              <a:t>Analysis (CONTINUED)</a:t>
            </a:r>
            <a:endParaRPr lang="en-US" sz="2800" dirty="0"/>
          </a:p>
        </p:txBody>
      </p:sp>
      <p:sp>
        <p:nvSpPr>
          <p:cNvPr id="3" name="Content Placeholder 2"/>
          <p:cNvSpPr>
            <a:spLocks noGrp="1"/>
          </p:cNvSpPr>
          <p:nvPr>
            <p:ph idx="1"/>
          </p:nvPr>
        </p:nvSpPr>
        <p:spPr/>
        <p:txBody>
          <a:bodyPr/>
          <a:lstStyle/>
          <a:p>
            <a:pPr marL="0" indent="0">
              <a:buNone/>
            </a:pPr>
            <a:r>
              <a:rPr lang="en-GB" b="1" dirty="0"/>
              <a:t>The </a:t>
            </a:r>
            <a:r>
              <a:rPr lang="en-GB" b="1" dirty="0" smtClean="0"/>
              <a:t>Policy </a:t>
            </a:r>
            <a:r>
              <a:rPr lang="en-GB" b="1" dirty="0"/>
              <a:t>Analysis </a:t>
            </a:r>
            <a:r>
              <a:rPr lang="en-GB" b="1" dirty="0" smtClean="0"/>
              <a:t>Framework</a:t>
            </a:r>
          </a:p>
          <a:p>
            <a:pPr marL="0" indent="0">
              <a:buNone/>
            </a:pPr>
            <a:endParaRPr lang="en-GB" b="1" dirty="0" smtClean="0"/>
          </a:p>
          <a:p>
            <a:pPr marL="0" indent="0">
              <a:buNone/>
            </a:pPr>
            <a:r>
              <a:rPr lang="en-GB" dirty="0"/>
              <a:t>The framework for policy analysis is built on that Policy Analysis is an Applied Social Science discipline which makes use of multiple methods of Inquiry:</a:t>
            </a:r>
            <a:endParaRPr lang="en-US" dirty="0"/>
          </a:p>
          <a:p>
            <a:pPr marL="0" indent="0">
              <a:buNone/>
            </a:pPr>
            <a:endParaRPr lang="en-GB" b="1" dirty="0" smtClean="0"/>
          </a:p>
          <a:p>
            <a:pPr lvl="0"/>
            <a:r>
              <a:rPr lang="en-US" dirty="0"/>
              <a:t> </a:t>
            </a:r>
            <a:r>
              <a:rPr lang="en-GB" dirty="0"/>
              <a:t>It provides the structure of policy arguments,</a:t>
            </a:r>
            <a:endParaRPr lang="en-US" dirty="0"/>
          </a:p>
          <a:p>
            <a:pPr lvl="0"/>
            <a:r>
              <a:rPr lang="en-GB" dirty="0"/>
              <a:t> it involves politics of information utilization and </a:t>
            </a:r>
            <a:endParaRPr lang="en-US" dirty="0"/>
          </a:p>
          <a:p>
            <a:pPr lvl="0"/>
            <a:r>
              <a:rPr lang="en-GB" dirty="0"/>
              <a:t> provides an explanation of how various actors relate in that integrated </a:t>
            </a:r>
            <a:endParaRPr lang="en-US" dirty="0"/>
          </a:p>
          <a:p>
            <a:r>
              <a:rPr lang="en-GB" dirty="0"/>
              <a:t>   Framework for Policy Analysis. </a:t>
            </a:r>
            <a:endParaRPr lang="en-US" dirty="0"/>
          </a:p>
          <a:p>
            <a:pPr marL="0" indent="0">
              <a:buNone/>
            </a:pPr>
            <a:endParaRPr lang="en-US" dirty="0"/>
          </a:p>
          <a:p>
            <a:pPr marL="0" indent="0">
              <a:buNone/>
            </a:pPr>
            <a:endParaRPr lang="en-GB" b="1" dirty="0"/>
          </a:p>
        </p:txBody>
      </p:sp>
    </p:spTree>
    <p:extLst>
      <p:ext uri="{BB962C8B-B14F-4D97-AF65-F5344CB8AC3E}">
        <p14:creationId xmlns:p14="http://schemas.microsoft.com/office/powerpoint/2010/main" val="234655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544577" cy="1293028"/>
          </a:xfrm>
        </p:spPr>
        <p:txBody>
          <a:bodyPr>
            <a:normAutofit/>
          </a:bodyPr>
          <a:lstStyle/>
          <a:p>
            <a:r>
              <a:rPr lang="en-GB" sz="2800" b="1" dirty="0" smtClean="0"/>
              <a:t>Introduction to Public Policy </a:t>
            </a:r>
            <a:r>
              <a:rPr lang="en-GB" sz="2800" b="1" dirty="0" smtClean="0">
                <a:latin typeface="Arial" panose="020B0604020202020204" pitchFamily="34" charset="0"/>
                <a:cs typeface="Arial" panose="020B0604020202020204" pitchFamily="34" charset="0"/>
              </a:rPr>
              <a:t>Analysis (CONTINUED)</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The Policy Analysis </a:t>
            </a:r>
            <a:r>
              <a:rPr lang="en-GB" b="1" dirty="0" smtClean="0"/>
              <a:t>Framework</a:t>
            </a:r>
          </a:p>
          <a:p>
            <a:r>
              <a:rPr lang="en-GB" dirty="0"/>
              <a:t>Policy analysis draws from a variety of disciplines and professions whose aims are </a:t>
            </a:r>
            <a:r>
              <a:rPr lang="en-GB" b="1" dirty="0"/>
              <a:t>designative, evaluative</a:t>
            </a:r>
            <a:r>
              <a:rPr lang="en-GB" dirty="0"/>
              <a:t>, and </a:t>
            </a:r>
            <a:r>
              <a:rPr lang="en-GB" b="1" dirty="0"/>
              <a:t>advocative.</a:t>
            </a:r>
            <a:r>
              <a:rPr lang="en-GB" dirty="0"/>
              <a:t>  As an applied discipline policy analysis borrows not only from the social and behavioural sciences, but also from public administration, law, philosophy, ethics, and various branches of systems analysis and applied mathematics. The policy analyst may therefore be expected to produce information and reasoned arguments about three kinds of questions: </a:t>
            </a:r>
            <a:endParaRPr lang="en-US" dirty="0"/>
          </a:p>
          <a:p>
            <a:pPr lvl="0"/>
            <a:r>
              <a:rPr lang="en-GB" b="1" dirty="0"/>
              <a:t>Question of values:   </a:t>
            </a:r>
            <a:r>
              <a:rPr lang="en-GB" dirty="0"/>
              <a:t>As to</a:t>
            </a:r>
            <a:r>
              <a:rPr lang="en-GB" b="1" i="1" dirty="0"/>
              <a:t> </a:t>
            </a:r>
            <a:r>
              <a:rPr lang="en-GB" dirty="0"/>
              <a:t>whose attainment is the main test of whether a problem has been resolved;</a:t>
            </a:r>
            <a:endParaRPr lang="en-US" dirty="0"/>
          </a:p>
          <a:p>
            <a:pPr lvl="0"/>
            <a:r>
              <a:rPr lang="en-GB" b="1" dirty="0"/>
              <a:t>Question of</a:t>
            </a:r>
            <a:r>
              <a:rPr lang="en-GB" b="1" i="1" dirty="0"/>
              <a:t> facts:</a:t>
            </a:r>
            <a:r>
              <a:rPr lang="en-GB" i="1" dirty="0"/>
              <a:t>  </a:t>
            </a:r>
            <a:r>
              <a:rPr lang="en-GB" dirty="0"/>
              <a:t>As to whose presence may limit or enhance the attainment of values; and </a:t>
            </a:r>
            <a:endParaRPr lang="en-US" dirty="0"/>
          </a:p>
          <a:p>
            <a:pPr lvl="0"/>
            <a:r>
              <a:rPr lang="en-GB" b="1" dirty="0"/>
              <a:t>Question of</a:t>
            </a:r>
            <a:r>
              <a:rPr lang="en-GB" b="1" i="1" dirty="0"/>
              <a:t> actions:</a:t>
            </a:r>
            <a:r>
              <a:rPr lang="en-GB" i="1" dirty="0"/>
              <a:t>  </a:t>
            </a:r>
            <a:r>
              <a:rPr lang="en-GB" dirty="0"/>
              <a:t>As to whose adoption may result in the attainment of  </a:t>
            </a:r>
            <a:endParaRPr lang="en-US" dirty="0"/>
          </a:p>
          <a:p>
            <a:pPr marL="0" indent="0">
              <a:buNone/>
            </a:pPr>
            <a:r>
              <a:rPr lang="en-GB" dirty="0" smtClean="0"/>
              <a:t>    </a:t>
            </a:r>
            <a:r>
              <a:rPr lang="en-GB" dirty="0"/>
              <a:t>values and the  resolution of problems.</a:t>
            </a:r>
            <a:endParaRPr lang="en-US" dirty="0"/>
          </a:p>
          <a:p>
            <a:pPr marL="0" indent="0">
              <a:buNone/>
            </a:pPr>
            <a:endParaRPr lang="en-GB" b="1" dirty="0"/>
          </a:p>
          <a:p>
            <a:pPr marL="0" indent="0">
              <a:buNone/>
            </a:pPr>
            <a:endParaRPr lang="en-GB" b="1" dirty="0"/>
          </a:p>
          <a:p>
            <a:endParaRPr lang="en-US" dirty="0"/>
          </a:p>
        </p:txBody>
      </p:sp>
    </p:spTree>
    <p:extLst>
      <p:ext uri="{BB962C8B-B14F-4D97-AF65-F5344CB8AC3E}">
        <p14:creationId xmlns:p14="http://schemas.microsoft.com/office/powerpoint/2010/main" val="3288850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28034"/>
            <a:ext cx="10196848" cy="1529367"/>
          </a:xfrm>
        </p:spPr>
        <p:txBody>
          <a:bodyPr>
            <a:normAutofit/>
          </a:bodyPr>
          <a:lstStyle/>
          <a:p>
            <a:r>
              <a:rPr lang="en-GB" sz="2400" b="1" dirty="0"/>
              <a:t>Introduction to Public Policy </a:t>
            </a:r>
            <a:r>
              <a:rPr lang="en-GB" sz="2400" b="1" dirty="0">
                <a:latin typeface="Arial" panose="020B0604020202020204" pitchFamily="34" charset="0"/>
                <a:cs typeface="Arial" panose="020B0604020202020204" pitchFamily="34" charset="0"/>
              </a:rPr>
              <a:t>Analysis (CONTINUED</a:t>
            </a:r>
            <a:endParaRPr lang="en-US" sz="2400" dirty="0"/>
          </a:p>
        </p:txBody>
      </p:sp>
      <p:sp>
        <p:nvSpPr>
          <p:cNvPr id="3" name="Content Placeholder 2"/>
          <p:cNvSpPr>
            <a:spLocks noGrp="1"/>
          </p:cNvSpPr>
          <p:nvPr>
            <p:ph idx="1"/>
          </p:nvPr>
        </p:nvSpPr>
        <p:spPr>
          <a:xfrm>
            <a:off x="685800" y="1854558"/>
            <a:ext cx="10820400" cy="4790941"/>
          </a:xfrm>
        </p:spPr>
        <p:txBody>
          <a:bodyPr>
            <a:normAutofit fontScale="25000" lnSpcReduction="20000"/>
          </a:bodyPr>
          <a:lstStyle/>
          <a:p>
            <a:pPr marL="0" indent="0">
              <a:buNone/>
            </a:pPr>
            <a:r>
              <a:rPr lang="en-GB" sz="9600" b="1" dirty="0">
                <a:latin typeface="Arial" panose="020B0604020202020204" pitchFamily="34" charset="0"/>
                <a:cs typeface="Arial" panose="020B0604020202020204" pitchFamily="34" charset="0"/>
              </a:rPr>
              <a:t>Three Approaches to Policy Analysis.</a:t>
            </a:r>
            <a:endParaRPr lang="en-US" sz="9600" dirty="0">
              <a:latin typeface="Arial" panose="020B0604020202020204" pitchFamily="34" charset="0"/>
              <a:cs typeface="Arial" panose="020B0604020202020204" pitchFamily="34" charset="0"/>
            </a:endParaRPr>
          </a:p>
          <a:p>
            <a:r>
              <a:rPr lang="en-GB" sz="8000" dirty="0">
                <a:latin typeface="Arial" panose="020B0604020202020204" pitchFamily="34" charset="0"/>
                <a:cs typeface="Arial" panose="020B0604020202020204" pitchFamily="34" charset="0"/>
              </a:rPr>
              <a:t>In producing information and reasoned arguments about these three types of questions, the analyst may employ one or more of three approaches to analysis: </a:t>
            </a:r>
            <a:endParaRPr lang="en-GB" sz="8000" dirty="0" smtClean="0">
              <a:latin typeface="Arial" panose="020B0604020202020204" pitchFamily="34" charset="0"/>
              <a:cs typeface="Arial" panose="020B0604020202020204" pitchFamily="34" charset="0"/>
            </a:endParaRPr>
          </a:p>
          <a:p>
            <a:endParaRPr lang="en-US" sz="8000" dirty="0">
              <a:latin typeface="Arial" panose="020B0604020202020204" pitchFamily="34" charset="0"/>
              <a:cs typeface="Arial" panose="020B0604020202020204" pitchFamily="34" charset="0"/>
            </a:endParaRPr>
          </a:p>
          <a:p>
            <a:pPr lvl="0"/>
            <a:r>
              <a:rPr lang="en-GB" sz="8000" b="1" dirty="0">
                <a:latin typeface="Arial" panose="020B0604020202020204" pitchFamily="34" charset="0"/>
                <a:cs typeface="Arial" panose="020B0604020202020204" pitchFamily="34" charset="0"/>
              </a:rPr>
              <a:t>The Empirical</a:t>
            </a:r>
            <a:r>
              <a:rPr lang="en-GB" sz="8000" dirty="0">
                <a:latin typeface="Arial" panose="020B0604020202020204" pitchFamily="34" charset="0"/>
                <a:cs typeface="Arial" panose="020B0604020202020204" pitchFamily="34" charset="0"/>
              </a:rPr>
              <a:t> </a:t>
            </a:r>
            <a:r>
              <a:rPr lang="en-GB" sz="8000" b="1" dirty="0">
                <a:latin typeface="Arial" panose="020B0604020202020204" pitchFamily="34" charset="0"/>
                <a:cs typeface="Arial" panose="020B0604020202020204" pitchFamily="34" charset="0"/>
              </a:rPr>
              <a:t>Approach:</a:t>
            </a:r>
            <a:r>
              <a:rPr lang="en-GB" sz="8000" dirty="0">
                <a:latin typeface="Arial" panose="020B0604020202020204" pitchFamily="34" charset="0"/>
                <a:cs typeface="Arial" panose="020B0604020202020204" pitchFamily="34" charset="0"/>
              </a:rPr>
              <a:t>  The empirical approach is primarily concerned with describing the causes and effects of given public policies.  Here the primary question is </a:t>
            </a:r>
            <a:r>
              <a:rPr lang="en-GB" sz="8000" b="1" dirty="0">
                <a:latin typeface="Arial" panose="020B0604020202020204" pitchFamily="34" charset="0"/>
                <a:cs typeface="Arial" panose="020B0604020202020204" pitchFamily="34" charset="0"/>
              </a:rPr>
              <a:t>factual</a:t>
            </a:r>
            <a:r>
              <a:rPr lang="en-GB" sz="8000" dirty="0">
                <a:latin typeface="Arial" panose="020B0604020202020204" pitchFamily="34" charset="0"/>
                <a:cs typeface="Arial" panose="020B0604020202020204" pitchFamily="34" charset="0"/>
              </a:rPr>
              <a:t> (Does something exist?) and the type of information produced is </a:t>
            </a:r>
            <a:r>
              <a:rPr lang="en-GB" sz="8000" b="1" dirty="0">
                <a:latin typeface="Arial" panose="020B0604020202020204" pitchFamily="34" charset="0"/>
                <a:cs typeface="Arial" panose="020B0604020202020204" pitchFamily="34" charset="0"/>
              </a:rPr>
              <a:t>designative</a:t>
            </a:r>
            <a:r>
              <a:rPr lang="en-GB" sz="8000" dirty="0">
                <a:latin typeface="Arial" panose="020B0604020202020204" pitchFamily="34" charset="0"/>
                <a:cs typeface="Arial" panose="020B0604020202020204" pitchFamily="34" charset="0"/>
              </a:rPr>
              <a:t> in character.  </a:t>
            </a:r>
            <a:endParaRPr lang="en-GB" sz="8000" dirty="0" smtClean="0">
              <a:latin typeface="Arial" panose="020B0604020202020204" pitchFamily="34" charset="0"/>
              <a:cs typeface="Arial" panose="020B0604020202020204" pitchFamily="34" charset="0"/>
            </a:endParaRPr>
          </a:p>
          <a:p>
            <a:pPr marL="0" lvl="0" indent="0">
              <a:buNone/>
            </a:pPr>
            <a:endParaRPr lang="en-US" sz="8000" dirty="0">
              <a:latin typeface="Arial" panose="020B0604020202020204" pitchFamily="34" charset="0"/>
              <a:cs typeface="Arial" panose="020B0604020202020204" pitchFamily="34" charset="0"/>
            </a:endParaRPr>
          </a:p>
          <a:p>
            <a:pPr lvl="0"/>
            <a:r>
              <a:rPr lang="en-GB" sz="8000" b="1" dirty="0">
                <a:latin typeface="Arial" panose="020B0604020202020204" pitchFamily="34" charset="0"/>
                <a:cs typeface="Arial" panose="020B0604020202020204" pitchFamily="34" charset="0"/>
              </a:rPr>
              <a:t>The Evaluative Approach:</a:t>
            </a:r>
            <a:r>
              <a:rPr lang="en-GB" sz="8000" dirty="0">
                <a:latin typeface="Arial" panose="020B0604020202020204" pitchFamily="34" charset="0"/>
                <a:cs typeface="Arial" panose="020B0604020202020204" pitchFamily="34" charset="0"/>
              </a:rPr>
              <a:t> By contrast, the evaluative approach is mainly concerned with determining the worth or value of some policy.  Here the question is one of value (Of what worth is it?) and the type of information produced is evaluative in character.  </a:t>
            </a:r>
            <a:endParaRPr lang="en-GB" sz="8000" dirty="0" smtClean="0">
              <a:latin typeface="Arial" panose="020B0604020202020204" pitchFamily="34" charset="0"/>
              <a:cs typeface="Arial" panose="020B0604020202020204" pitchFamily="34" charset="0"/>
            </a:endParaRPr>
          </a:p>
          <a:p>
            <a:pPr marL="0" lvl="0" indent="0">
              <a:buNone/>
            </a:pPr>
            <a:endParaRPr lang="en-US" sz="8000" dirty="0">
              <a:latin typeface="Arial" panose="020B0604020202020204" pitchFamily="34" charset="0"/>
              <a:cs typeface="Arial" panose="020B0604020202020204" pitchFamily="34" charset="0"/>
            </a:endParaRPr>
          </a:p>
          <a:p>
            <a:pPr lvl="0"/>
            <a:r>
              <a:rPr lang="en-GB" sz="8000" b="1" dirty="0">
                <a:latin typeface="Arial" panose="020B0604020202020204" pitchFamily="34" charset="0"/>
                <a:cs typeface="Arial" panose="020B0604020202020204" pitchFamily="34" charset="0"/>
              </a:rPr>
              <a:t>The Normative Approach:</a:t>
            </a:r>
            <a:r>
              <a:rPr lang="en-GB" sz="8000" dirty="0">
                <a:latin typeface="Arial" panose="020B0604020202020204" pitchFamily="34" charset="0"/>
                <a:cs typeface="Arial" panose="020B0604020202020204" pitchFamily="34" charset="0"/>
              </a:rPr>
              <a:t> The normative approach is primarily concerned with recommending future courses of action that may resolve public problems.  In this case the question is one of action (What should be done?) and the type of information produced is advocative. </a:t>
            </a:r>
            <a:r>
              <a:rPr lang="en-GB" sz="8000" b="1"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pPr marL="0" indent="0">
              <a:buNone/>
            </a:pPr>
            <a:r>
              <a:rPr lang="en-GB" sz="8000" dirty="0">
                <a:latin typeface="Arial" panose="020B0604020202020204" pitchFamily="34" charset="0"/>
                <a:cs typeface="Arial" panose="020B0604020202020204" pitchFamily="34" charset="0"/>
              </a:rPr>
              <a:t> </a:t>
            </a:r>
            <a:endParaRPr lang="en-US" sz="8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61823884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478</TotalTime>
  <Words>2601</Words>
  <Application>Microsoft Office PowerPoint</Application>
  <PresentationFormat>Widescreen</PresentationFormat>
  <Paragraphs>190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Black</vt:lpstr>
      <vt:lpstr>Century Gothic</vt:lpstr>
      <vt:lpstr>Times New Roman</vt:lpstr>
      <vt:lpstr>Vapor Trail</vt:lpstr>
      <vt:lpstr> Introduction to Public Policy Analysis</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        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lpstr>Introduction to Public Policy Analysis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Policy Analysis</dc:title>
  <dc:creator>Kandondo</dc:creator>
  <cp:lastModifiedBy>Kandondo</cp:lastModifiedBy>
  <cp:revision>48</cp:revision>
  <dcterms:created xsi:type="dcterms:W3CDTF">2020-07-08T14:30:45Z</dcterms:created>
  <dcterms:modified xsi:type="dcterms:W3CDTF">2020-08-16T18:44:13Z</dcterms:modified>
</cp:coreProperties>
</file>