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92" r:id="rId4"/>
    <p:sldId id="258" r:id="rId5"/>
    <p:sldId id="293" r:id="rId6"/>
    <p:sldId id="259" r:id="rId7"/>
    <p:sldId id="291" r:id="rId8"/>
    <p:sldId id="260" r:id="rId9"/>
    <p:sldId id="261" r:id="rId10"/>
    <p:sldId id="290" r:id="rId11"/>
    <p:sldId id="262" r:id="rId12"/>
    <p:sldId id="263" r:id="rId13"/>
    <p:sldId id="264" r:id="rId14"/>
    <p:sldId id="289" r:id="rId15"/>
    <p:sldId id="28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4/10/2021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4/10/2021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96980" y="764373"/>
            <a:ext cx="9066727" cy="1293028"/>
          </a:xfrm>
        </p:spPr>
        <p:txBody>
          <a:bodyPr/>
          <a:lstStyle/>
          <a:p>
            <a:r>
              <a:rPr lang="en-GB" b="1" dirty="0"/>
              <a:t>Court Procedures in Civil Cases</a:t>
            </a:r>
            <a:endParaRPr lang="en-US" dirty="0"/>
          </a:p>
        </p:txBody>
      </p:sp>
      <p:sp>
        <p:nvSpPr>
          <p:cNvPr id="5" name="Content Placeholder 4"/>
          <p:cNvSpPr>
            <a:spLocks noGrp="1"/>
          </p:cNvSpPr>
          <p:nvPr>
            <p:ph idx="1"/>
          </p:nvPr>
        </p:nvSpPr>
        <p:spPr/>
        <p:txBody>
          <a:bodyPr>
            <a:normAutofit fontScale="92500" lnSpcReduction="10000"/>
          </a:bodyPr>
          <a:lstStyle/>
          <a:p>
            <a:r>
              <a:rPr lang="en-GB" sz="2400" dirty="0">
                <a:latin typeface="Arial" panose="020B0604020202020204" pitchFamily="34" charset="0"/>
                <a:cs typeface="Arial" panose="020B0604020202020204" pitchFamily="34" charset="0"/>
              </a:rPr>
              <a:t>In Zambia today, many different problems and issues are taken to court. </a:t>
            </a:r>
            <a:endParaRPr lang="en-GB" sz="2400" dirty="0" smtClean="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The kind of court case that you are probably most familiar with is </a:t>
            </a:r>
            <a:r>
              <a:rPr lang="en-GB" sz="2400" dirty="0" smtClean="0">
                <a:latin typeface="Arial" panose="020B0604020202020204" pitchFamily="34" charset="0"/>
                <a:cs typeface="Arial" panose="020B0604020202020204" pitchFamily="34" charset="0"/>
              </a:rPr>
              <a:t>a </a:t>
            </a:r>
            <a:r>
              <a:rPr lang="en-GB" sz="2400" dirty="0">
                <a:latin typeface="Arial" panose="020B0604020202020204" pitchFamily="34" charset="0"/>
                <a:cs typeface="Arial" panose="020B0604020202020204" pitchFamily="34" charset="0"/>
              </a:rPr>
              <a:t>criminal </a:t>
            </a:r>
            <a:r>
              <a:rPr lang="en-GB" sz="2400" dirty="0" smtClean="0">
                <a:latin typeface="Arial" panose="020B0604020202020204" pitchFamily="34" charset="0"/>
                <a:cs typeface="Arial" panose="020B0604020202020204" pitchFamily="34" charset="0"/>
              </a:rPr>
              <a:t>case; that </a:t>
            </a:r>
            <a:r>
              <a:rPr lang="en-GB" sz="2400" dirty="0">
                <a:latin typeface="Arial" panose="020B0604020202020204" pitchFamily="34" charset="0"/>
                <a:cs typeface="Arial" panose="020B0604020202020204" pitchFamily="34" charset="0"/>
              </a:rPr>
              <a:t>in which a person is accused of breaking the law.  </a:t>
            </a:r>
            <a:endParaRPr lang="en-GB" sz="2400" dirty="0" smtClean="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However</a:t>
            </a:r>
            <a:r>
              <a:rPr lang="en-GB" sz="2400" dirty="0">
                <a:latin typeface="Arial" panose="020B0604020202020204" pitchFamily="34" charset="0"/>
                <a:cs typeface="Arial" panose="020B0604020202020204" pitchFamily="34" charset="0"/>
              </a:rPr>
              <a:t>, most cases settled by the courts today are civil cases.  Civil </a:t>
            </a:r>
            <a:r>
              <a:rPr lang="en-GB" sz="2400" dirty="0" smtClean="0">
                <a:latin typeface="Arial" panose="020B0604020202020204" pitchFamily="34" charset="0"/>
                <a:cs typeface="Arial" panose="020B0604020202020204" pitchFamily="34" charset="0"/>
              </a:rPr>
              <a:t>cases  </a:t>
            </a:r>
            <a:r>
              <a:rPr lang="en-GB" sz="2400" dirty="0">
                <a:latin typeface="Arial" panose="020B0604020202020204" pitchFamily="34" charset="0"/>
                <a:cs typeface="Arial" panose="020B0604020202020204" pitchFamily="34" charset="0"/>
              </a:rPr>
              <a:t>are cases in which there is a dispute between people or groups, or between people and government.  </a:t>
            </a:r>
            <a:endParaRPr lang="en-GB" sz="2400" dirty="0" smtClean="0">
              <a:latin typeface="Arial" panose="020B0604020202020204" pitchFamily="34" charset="0"/>
              <a:cs typeface="Arial" panose="020B0604020202020204" pitchFamily="34" charset="0"/>
            </a:endParaRPr>
          </a:p>
          <a:p>
            <a:pPr marL="0" indent="0">
              <a:buNone/>
            </a:pPr>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There </a:t>
            </a:r>
            <a:r>
              <a:rPr lang="en-GB" sz="2400" dirty="0">
                <a:latin typeface="Arial" panose="020B0604020202020204" pitchFamily="34" charset="0"/>
                <a:cs typeface="Arial" panose="020B0604020202020204" pitchFamily="34" charset="0"/>
              </a:rPr>
              <a:t>are two major kinds of civil suits handled by the courts.  These are </a:t>
            </a:r>
            <a:r>
              <a:rPr lang="en-GB" sz="2400" b="1" dirty="0">
                <a:latin typeface="Arial" panose="020B0604020202020204" pitchFamily="34" charset="0"/>
                <a:cs typeface="Arial" panose="020B0604020202020204" pitchFamily="34" charset="0"/>
              </a:rPr>
              <a:t>suits at law</a:t>
            </a:r>
            <a:r>
              <a:rPr lang="en-GB" sz="2400" dirty="0">
                <a:latin typeface="Arial" panose="020B0604020202020204" pitchFamily="34" charset="0"/>
                <a:cs typeface="Arial" panose="020B0604020202020204" pitchFamily="34" charset="0"/>
              </a:rPr>
              <a:t> and </a:t>
            </a:r>
            <a:r>
              <a:rPr lang="en-GB" sz="2400" b="1" dirty="0">
                <a:latin typeface="Arial" panose="020B0604020202020204" pitchFamily="34" charset="0"/>
                <a:cs typeface="Arial" panose="020B0604020202020204" pitchFamily="34" charset="0"/>
              </a:rPr>
              <a:t>suits in equity.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2767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325637" cy="1293028"/>
          </a:xfrm>
        </p:spPr>
        <p:txBody>
          <a:bodyPr>
            <a:normAutofit/>
          </a:bodyPr>
          <a:lstStyle/>
          <a:p>
            <a:r>
              <a:rPr lang="en-GB" sz="3200" b="1" dirty="0"/>
              <a:t>Court Procedures in Civil Cases(continued)</a:t>
            </a:r>
            <a:endParaRPr lang="en-US" sz="3200" dirty="0"/>
          </a:p>
        </p:txBody>
      </p:sp>
      <p:sp>
        <p:nvSpPr>
          <p:cNvPr id="3" name="Content Placeholder 2"/>
          <p:cNvSpPr>
            <a:spLocks noGrp="1"/>
          </p:cNvSpPr>
          <p:nvPr>
            <p:ph idx="1"/>
          </p:nvPr>
        </p:nvSpPr>
        <p:spPr/>
        <p:txBody>
          <a:bodyPr/>
          <a:lstStyle/>
          <a:p>
            <a:pPr marL="0" indent="0">
              <a:buNone/>
            </a:pPr>
            <a:r>
              <a:rPr lang="en-GB" sz="2000" b="1" dirty="0"/>
              <a:t>The Trial(continued)</a:t>
            </a:r>
            <a:r>
              <a:rPr lang="en-GB" sz="2000" dirty="0"/>
              <a:t>. </a:t>
            </a:r>
            <a:endParaRPr lang="en-GB" sz="2000" dirty="0" smtClean="0"/>
          </a:p>
          <a:p>
            <a:pPr algn="just"/>
            <a:r>
              <a:rPr lang="en-GB" sz="2000" dirty="0">
                <a:latin typeface="Arial" panose="020B0604020202020204" pitchFamily="34" charset="0"/>
                <a:cs typeface="Arial" panose="020B0604020202020204" pitchFamily="34" charset="0"/>
              </a:rPr>
              <a:t>After the jury has been chosen, the trial can begin.  First, opening statements are made in which the lawyers tell the court what they hope to prove.</a:t>
            </a:r>
          </a:p>
          <a:p>
            <a:endParaRPr lang="en-GB" sz="2000" dirty="0"/>
          </a:p>
          <a:p>
            <a:r>
              <a:rPr lang="en-GB" sz="2000" dirty="0"/>
              <a:t> Then, each side presents its case.  The plaintiff presents his or her case first.  The plaintiff’s lawyer often begins by calling witnesses to the stand.  These are people who have some knowledge of the incident in question. </a:t>
            </a:r>
            <a:endParaRPr lang="en-GB" sz="2000" dirty="0" smtClean="0"/>
          </a:p>
          <a:p>
            <a:pPr marL="0" indent="0">
              <a:buNone/>
            </a:pPr>
            <a:endParaRPr lang="en-GB" sz="2000" dirty="0"/>
          </a:p>
          <a:p>
            <a:r>
              <a:rPr lang="en-GB" sz="2000" dirty="0"/>
              <a:t> As witnesses are called, they are sworn in.  Then, as they are questioned, the witnesses give their testimony, or sworn statements, to the court.</a:t>
            </a:r>
            <a:endParaRPr lang="en-US" sz="2000" dirty="0"/>
          </a:p>
          <a:p>
            <a:pPr marL="0" indent="0">
              <a:buNone/>
            </a:pPr>
            <a:endParaRPr lang="en-GB" sz="2000" dirty="0"/>
          </a:p>
          <a:p>
            <a:endParaRPr lang="en-US" dirty="0"/>
          </a:p>
        </p:txBody>
      </p:sp>
    </p:spTree>
    <p:extLst>
      <p:ext uri="{BB962C8B-B14F-4D97-AF65-F5344CB8AC3E}">
        <p14:creationId xmlns:p14="http://schemas.microsoft.com/office/powerpoint/2010/main" val="3680890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7584" y="764373"/>
            <a:ext cx="9234152"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p:txBody>
          <a:bodyPr>
            <a:normAutofit fontScale="92500" lnSpcReduction="20000"/>
          </a:bodyPr>
          <a:lstStyle/>
          <a:p>
            <a:r>
              <a:rPr lang="en-GB" sz="2000" b="1" dirty="0"/>
              <a:t>The Trial(continued)</a:t>
            </a:r>
            <a:r>
              <a:rPr lang="en-GB" sz="2000" dirty="0"/>
              <a:t>. </a:t>
            </a:r>
          </a:p>
          <a:p>
            <a:r>
              <a:rPr lang="en-GB" dirty="0" smtClean="0"/>
              <a:t>In </a:t>
            </a:r>
            <a:r>
              <a:rPr lang="en-GB" dirty="0"/>
              <a:t>calling witnesses, the lawyer for the plaintiff hopes to bring out as many facts as possible that support the plaintiff’s case.  Once a witness has been questioned, the lawyer for the other side may cross-examine the witness.  Cross-examination is a type of questioning used to check the truth of a witness’s previous answers.  </a:t>
            </a:r>
            <a:endParaRPr lang="en-GB" dirty="0" smtClean="0"/>
          </a:p>
          <a:p>
            <a:pPr marL="0" indent="0">
              <a:buNone/>
            </a:pPr>
            <a:endParaRPr lang="en-US" dirty="0"/>
          </a:p>
          <a:p>
            <a:r>
              <a:rPr lang="en-GB" dirty="0"/>
              <a:t>After all the witnesses for the plaintiff have testified, it is the </a:t>
            </a:r>
            <a:r>
              <a:rPr lang="en-GB" dirty="0" err="1"/>
              <a:t>defense’s</a:t>
            </a:r>
            <a:r>
              <a:rPr lang="en-GB" dirty="0"/>
              <a:t> turn.  The defendant’s lawyer also calls witnesses, hoping to bring out facts supporting the defendant’s side in the case.  </a:t>
            </a:r>
            <a:r>
              <a:rPr lang="en-GB" dirty="0" smtClean="0"/>
              <a:t>As </a:t>
            </a:r>
            <a:r>
              <a:rPr lang="en-GB" dirty="0"/>
              <a:t>before, the opposing lawyer is allowed to cross-examine each witness.</a:t>
            </a:r>
            <a:endParaRPr lang="en-US" dirty="0"/>
          </a:p>
          <a:p>
            <a:pPr marL="0" indent="0">
              <a:buNone/>
            </a:pPr>
            <a:endParaRPr lang="en-US" dirty="0"/>
          </a:p>
          <a:p>
            <a:r>
              <a:rPr lang="en-GB" dirty="0"/>
              <a:t>After each side has presented its case, the lawyers give closing statements.  These are statements in which the lawyers summarise their case and explain why the court or jury should support their side.</a:t>
            </a:r>
            <a:endParaRPr lang="en-US" dirty="0"/>
          </a:p>
          <a:p>
            <a:pPr marL="0" indent="0">
              <a:buNone/>
            </a:pPr>
            <a:endParaRPr lang="en-US" dirty="0"/>
          </a:p>
          <a:p>
            <a:endParaRPr lang="en-US" dirty="0"/>
          </a:p>
        </p:txBody>
      </p:sp>
    </p:spTree>
    <p:extLst>
      <p:ext uri="{BB962C8B-B14F-4D97-AF65-F5344CB8AC3E}">
        <p14:creationId xmlns:p14="http://schemas.microsoft.com/office/powerpoint/2010/main" val="3261677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0700" y="790130"/>
            <a:ext cx="8610600"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p:txBody>
          <a:bodyPr>
            <a:normAutofit lnSpcReduction="10000"/>
          </a:bodyPr>
          <a:lstStyle/>
          <a:p>
            <a:r>
              <a:rPr lang="en-GB" b="1" dirty="0"/>
              <a:t>The Verdict</a:t>
            </a:r>
            <a:r>
              <a:rPr lang="en-GB" dirty="0"/>
              <a:t>.  </a:t>
            </a:r>
            <a:endParaRPr lang="en-US" dirty="0"/>
          </a:p>
          <a:p>
            <a:r>
              <a:rPr lang="en-GB" dirty="0"/>
              <a:t>Once both sides have presented their closing statements, the court must make a decision.  This decision is known as the verdict</a:t>
            </a:r>
            <a:r>
              <a:rPr lang="en-GB" dirty="0" smtClean="0"/>
              <a:t>.</a:t>
            </a:r>
          </a:p>
          <a:p>
            <a:endParaRPr lang="en-US" dirty="0"/>
          </a:p>
          <a:p>
            <a:r>
              <a:rPr lang="en-GB" dirty="0"/>
              <a:t>In a case being decided by a judge, the he/she makes the final decision about who, if anyone, is in the wrong.  Should the judge decide in favour of the plaintiff, the judge also decides what damages must be paid. </a:t>
            </a:r>
            <a:endParaRPr lang="en-GB" dirty="0" smtClean="0"/>
          </a:p>
          <a:p>
            <a:pPr marL="0" indent="0">
              <a:buNone/>
            </a:pPr>
            <a:r>
              <a:rPr lang="en-GB" dirty="0" smtClean="0"/>
              <a:t> </a:t>
            </a:r>
            <a:endParaRPr lang="en-US" dirty="0"/>
          </a:p>
          <a:p>
            <a:r>
              <a:rPr lang="en-GB" dirty="0"/>
              <a:t>In a case that is heard by a jury, the jury reaches a verdict.  This is done in complete privacy by a majority vote.  Many times, the jury also decides the amount of damages to be paid, should the plaintiff win the case</a:t>
            </a:r>
            <a:r>
              <a:rPr lang="en-GB" dirty="0" smtClean="0"/>
              <a:t>.</a:t>
            </a:r>
            <a:endParaRPr lang="en-US" dirty="0"/>
          </a:p>
        </p:txBody>
      </p:sp>
    </p:spTree>
    <p:extLst>
      <p:ext uri="{BB962C8B-B14F-4D97-AF65-F5344CB8AC3E}">
        <p14:creationId xmlns:p14="http://schemas.microsoft.com/office/powerpoint/2010/main" val="29944458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1825" y="764373"/>
            <a:ext cx="9131121"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p:txBody>
          <a:bodyPr>
            <a:normAutofit/>
          </a:bodyPr>
          <a:lstStyle/>
          <a:p>
            <a:pPr marL="0" indent="0">
              <a:buNone/>
            </a:pPr>
            <a:r>
              <a:rPr lang="en-GB" b="1" dirty="0"/>
              <a:t>Suits in Equity</a:t>
            </a:r>
            <a:endParaRPr lang="en-US" dirty="0"/>
          </a:p>
          <a:p>
            <a:r>
              <a:rPr lang="en-GB" dirty="0"/>
              <a:t>Another kind of civil case is a suit in equity.  The word equity means “fair treatment.”  An equity suit allows a person or group to seek fair treatment when there is no law to remedy a situation.  Often, people bring such suits in order to stop an action from taking place before it causes damages. </a:t>
            </a:r>
            <a:endParaRPr lang="en-GB" dirty="0" smtClean="0"/>
          </a:p>
          <a:p>
            <a:endParaRPr lang="en-GB" dirty="0" smtClean="0"/>
          </a:p>
          <a:p>
            <a:r>
              <a:rPr lang="en-GB" dirty="0" smtClean="0"/>
              <a:t> </a:t>
            </a:r>
            <a:r>
              <a:rPr lang="en-GB" dirty="0"/>
              <a:t>Many of the steps in an equity suit are the same as those in a lawsuit.  Both sides usually hire lawyers to file the pleadings.  </a:t>
            </a:r>
            <a:endParaRPr lang="en-GB" dirty="0" smtClean="0"/>
          </a:p>
        </p:txBody>
      </p:sp>
    </p:spTree>
    <p:extLst>
      <p:ext uri="{BB962C8B-B14F-4D97-AF65-F5344CB8AC3E}">
        <p14:creationId xmlns:p14="http://schemas.microsoft.com/office/powerpoint/2010/main" val="705309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6670" y="764373"/>
            <a:ext cx="9787944" cy="1293028"/>
          </a:xfrm>
        </p:spPr>
        <p:txBody>
          <a:bodyPr>
            <a:normAutofit/>
          </a:bodyPr>
          <a:lstStyle/>
          <a:p>
            <a:r>
              <a:rPr lang="en-GB" sz="2800" b="1" dirty="0" err="1"/>
              <a:t>ourt</a:t>
            </a:r>
            <a:r>
              <a:rPr lang="en-GB" sz="2800" b="1" dirty="0"/>
              <a:t> Procedures in Civil Cases(continued)</a:t>
            </a:r>
            <a:endParaRPr lang="en-US" sz="2800" dirty="0"/>
          </a:p>
        </p:txBody>
      </p:sp>
      <p:sp>
        <p:nvSpPr>
          <p:cNvPr id="3" name="Content Placeholder 2"/>
          <p:cNvSpPr>
            <a:spLocks noGrp="1"/>
          </p:cNvSpPr>
          <p:nvPr>
            <p:ph idx="1"/>
          </p:nvPr>
        </p:nvSpPr>
        <p:spPr/>
        <p:txBody>
          <a:bodyPr/>
          <a:lstStyle/>
          <a:p>
            <a:r>
              <a:rPr lang="en-GB" b="1" dirty="0"/>
              <a:t>Suits in </a:t>
            </a:r>
            <a:r>
              <a:rPr lang="en-GB" b="1" dirty="0" smtClean="0"/>
              <a:t>Equity(continued)</a:t>
            </a:r>
            <a:endParaRPr lang="en-US" dirty="0"/>
          </a:p>
          <a:p>
            <a:pPr marL="0" indent="0">
              <a:buNone/>
            </a:pPr>
            <a:endParaRPr lang="en-GB" dirty="0" smtClean="0"/>
          </a:p>
          <a:p>
            <a:r>
              <a:rPr lang="en-GB" dirty="0" smtClean="0"/>
              <a:t>The </a:t>
            </a:r>
            <a:r>
              <a:rPr lang="en-GB" dirty="0"/>
              <a:t>lawyers also prepare the case for trial.  Most often, equity suits are decided by a judge rather than by a jury.  Because of this, some testimony may be given and recorded in writing before the trail begins. </a:t>
            </a:r>
            <a:endParaRPr lang="en-GB" dirty="0" smtClean="0"/>
          </a:p>
          <a:p>
            <a:endParaRPr lang="en-GB" dirty="0"/>
          </a:p>
          <a:p>
            <a:r>
              <a:rPr lang="en-GB" dirty="0"/>
              <a:t>The judge then studies the depositions to make a decision. If the judge decides in favour of the plaintiff, an </a:t>
            </a:r>
            <a:r>
              <a:rPr lang="en-GB" b="1" dirty="0"/>
              <a:t>injunction</a:t>
            </a:r>
            <a:r>
              <a:rPr lang="en-GB" dirty="0"/>
              <a:t> may be issued.  This is a court order that requires a person or group to stop or to delay a certain action.  </a:t>
            </a:r>
            <a:endParaRPr lang="en-US" dirty="0"/>
          </a:p>
          <a:p>
            <a:endParaRPr lang="en-US" dirty="0"/>
          </a:p>
        </p:txBody>
      </p:sp>
    </p:spTree>
    <p:extLst>
      <p:ext uri="{BB962C8B-B14F-4D97-AF65-F5344CB8AC3E}">
        <p14:creationId xmlns:p14="http://schemas.microsoft.com/office/powerpoint/2010/main" val="4070427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378039" y="738615"/>
            <a:ext cx="8255358" cy="1293028"/>
          </a:xfrm>
        </p:spPr>
        <p:txBody>
          <a:bodyPr>
            <a:noAutofit/>
          </a:bodyPr>
          <a:lstStyle/>
          <a:p>
            <a:r>
              <a:rPr lang="en-US" sz="4800" dirty="0" smtClean="0"/>
              <a:t>The end.   thank you</a:t>
            </a:r>
            <a:endParaRPr lang="en-US" sz="4800" dirty="0"/>
          </a:p>
        </p:txBody>
      </p:sp>
    </p:spTree>
    <p:extLst>
      <p:ext uri="{BB962C8B-B14F-4D97-AF65-F5344CB8AC3E}">
        <p14:creationId xmlns:p14="http://schemas.microsoft.com/office/powerpoint/2010/main" val="4037691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4254" y="764373"/>
            <a:ext cx="8860664" cy="1293028"/>
          </a:xfrm>
        </p:spPr>
        <p:txBody>
          <a:bodyPr>
            <a:normAutofit/>
          </a:bodyPr>
          <a:lstStyle/>
          <a:p>
            <a:r>
              <a:rPr lang="en-GB" sz="2800" b="1" dirty="0"/>
              <a:t>Court </a:t>
            </a:r>
            <a:r>
              <a:rPr lang="en-GB" sz="2800" b="1" dirty="0" smtClean="0"/>
              <a:t>Procedures </a:t>
            </a:r>
            <a:r>
              <a:rPr lang="en-GB" sz="2800" b="1" dirty="0"/>
              <a:t>in Civil </a:t>
            </a:r>
            <a:r>
              <a:rPr lang="en-GB" sz="2800" b="1" dirty="0" smtClean="0"/>
              <a:t>Cases(continued)</a:t>
            </a:r>
            <a:endParaRPr lang="en-US" sz="2800" dirty="0"/>
          </a:p>
        </p:txBody>
      </p:sp>
      <p:sp>
        <p:nvSpPr>
          <p:cNvPr id="3" name="Content Placeholder 2"/>
          <p:cNvSpPr>
            <a:spLocks noGrp="1"/>
          </p:cNvSpPr>
          <p:nvPr>
            <p:ph idx="1"/>
          </p:nvPr>
        </p:nvSpPr>
        <p:spPr/>
        <p:txBody>
          <a:bodyPr>
            <a:normAutofit/>
          </a:bodyPr>
          <a:lstStyle/>
          <a:p>
            <a:pPr marL="0" indent="0">
              <a:buNone/>
            </a:pPr>
            <a:r>
              <a:rPr lang="en-GB" b="1" dirty="0"/>
              <a:t>Lawsuits</a:t>
            </a:r>
            <a:endParaRPr lang="en-US" dirty="0"/>
          </a:p>
          <a:p>
            <a:r>
              <a:rPr lang="en-GB" dirty="0"/>
              <a:t>Suits at law, or lawsuits, are one kind of civil case.  A lawsuit is a suit in which a person or group believes they have been wronged by another.</a:t>
            </a:r>
            <a:endParaRPr lang="en-US" dirty="0"/>
          </a:p>
          <a:p>
            <a:pPr marL="0" indent="0">
              <a:buNone/>
            </a:pPr>
            <a:r>
              <a:rPr lang="en-GB" dirty="0"/>
              <a:t> </a:t>
            </a:r>
            <a:endParaRPr lang="en-US" dirty="0"/>
          </a:p>
          <a:p>
            <a:r>
              <a:rPr lang="en-GB" dirty="0"/>
              <a:t>Many different kinds of cases are taken to court as lawsuits.  For example, a lawsuit involving a small amount of money would be settled in a small claims court.  </a:t>
            </a:r>
            <a:r>
              <a:rPr lang="en-GB" dirty="0" smtClean="0"/>
              <a:t>These </a:t>
            </a:r>
            <a:r>
              <a:rPr lang="en-GB" dirty="0"/>
              <a:t>courts also may be used by businesses to collect payments from customers, and so on. </a:t>
            </a:r>
            <a:endParaRPr lang="en-GB" dirty="0" smtClean="0"/>
          </a:p>
          <a:p>
            <a:r>
              <a:rPr lang="en-GB" dirty="0" smtClean="0"/>
              <a:t> </a:t>
            </a:r>
            <a:endParaRPr lang="en-US" dirty="0"/>
          </a:p>
        </p:txBody>
      </p:sp>
    </p:spTree>
    <p:extLst>
      <p:ext uri="{BB962C8B-B14F-4D97-AF65-F5344CB8AC3E}">
        <p14:creationId xmlns:p14="http://schemas.microsoft.com/office/powerpoint/2010/main" val="331243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611" y="764373"/>
            <a:ext cx="10720589" cy="1293028"/>
          </a:xfrm>
        </p:spPr>
        <p:txBody>
          <a:bodyPr>
            <a:normAutofit/>
          </a:bodyPr>
          <a:lstStyle/>
          <a:p>
            <a:r>
              <a:rPr lang="en-GB" sz="3200" b="1" dirty="0"/>
              <a:t>Court Procedures in Civil Cases(continued)</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GB" b="1" dirty="0" smtClean="0"/>
              <a:t>Lawsuits(Continued)</a:t>
            </a:r>
            <a:endParaRPr lang="en-US" dirty="0"/>
          </a:p>
          <a:p>
            <a:pPr marL="0" indent="0">
              <a:buNone/>
            </a:pPr>
            <a:endParaRPr lang="en-GB" dirty="0" smtClean="0"/>
          </a:p>
          <a:p>
            <a:pPr>
              <a:lnSpc>
                <a:spcPct val="150000"/>
              </a:lnSpc>
            </a:pPr>
            <a:r>
              <a:rPr lang="en-GB" dirty="0" smtClean="0"/>
              <a:t>Other </a:t>
            </a:r>
            <a:r>
              <a:rPr lang="en-GB" dirty="0"/>
              <a:t>lawsuits may be quite complex, involving juries, lawyers, and huge sums of money</a:t>
            </a:r>
            <a:r>
              <a:rPr lang="en-GB" dirty="0" smtClean="0"/>
              <a:t>.</a:t>
            </a:r>
          </a:p>
          <a:p>
            <a:pPr marL="0" indent="0">
              <a:lnSpc>
                <a:spcPct val="150000"/>
              </a:lnSpc>
              <a:buNone/>
            </a:pPr>
            <a:endParaRPr lang="en-GB" dirty="0"/>
          </a:p>
          <a:p>
            <a:pPr>
              <a:lnSpc>
                <a:spcPct val="150000"/>
              </a:lnSpc>
            </a:pPr>
            <a:r>
              <a:rPr lang="en-GB" dirty="0"/>
              <a:t> Not all lawsuits come to trial.  Often, the persons involved agree to “settle out of court.”  This means that one side agrees to make amends to the other, often by paying an amount of money in damages, or compensation.</a:t>
            </a:r>
            <a:endParaRPr lang="en-US" dirty="0"/>
          </a:p>
          <a:p>
            <a:pPr>
              <a:lnSpc>
                <a:spcPct val="150000"/>
              </a:lnSpc>
            </a:pPr>
            <a:endParaRPr lang="en-US" dirty="0"/>
          </a:p>
          <a:p>
            <a:endParaRPr lang="en-US" dirty="0"/>
          </a:p>
        </p:txBody>
      </p:sp>
    </p:spTree>
    <p:extLst>
      <p:ext uri="{BB962C8B-B14F-4D97-AF65-F5344CB8AC3E}">
        <p14:creationId xmlns:p14="http://schemas.microsoft.com/office/powerpoint/2010/main" val="3098963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9708" y="764373"/>
            <a:ext cx="8796270"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p:txBody>
          <a:bodyPr>
            <a:normAutofit fontScale="62500" lnSpcReduction="20000"/>
          </a:bodyPr>
          <a:lstStyle/>
          <a:p>
            <a:r>
              <a:rPr lang="en-GB" sz="3400" b="1" dirty="0"/>
              <a:t>Going to Court</a:t>
            </a:r>
            <a:r>
              <a:rPr lang="en-GB" sz="3400" dirty="0"/>
              <a:t>.  </a:t>
            </a:r>
            <a:endParaRPr lang="en-US" sz="3400" dirty="0"/>
          </a:p>
          <a:p>
            <a:pPr algn="just"/>
            <a:r>
              <a:rPr lang="en-GB" sz="3200" dirty="0"/>
              <a:t>Each person or group involved in a suit is known as a </a:t>
            </a:r>
            <a:r>
              <a:rPr lang="en-GB" sz="3200" b="1" dirty="0"/>
              <a:t>party</a:t>
            </a:r>
            <a:r>
              <a:rPr lang="en-GB" sz="3200" dirty="0"/>
              <a:t>.  The party who brings suit against someone else is called the </a:t>
            </a:r>
            <a:r>
              <a:rPr lang="en-GB" sz="3200" b="1" dirty="0"/>
              <a:t>plaintiff.</a:t>
            </a:r>
            <a:r>
              <a:rPr lang="en-GB" sz="3200" dirty="0"/>
              <a:t>  The party accused of wrongdoing is known as the </a:t>
            </a:r>
            <a:r>
              <a:rPr lang="en-GB" sz="3200" b="1" dirty="0"/>
              <a:t>defendant</a:t>
            </a:r>
            <a:r>
              <a:rPr lang="en-GB" sz="3200" dirty="0"/>
              <a:t>. </a:t>
            </a:r>
            <a:endParaRPr lang="en-GB" sz="3200" dirty="0" smtClean="0"/>
          </a:p>
          <a:p>
            <a:pPr marL="0" indent="0" algn="just">
              <a:buNone/>
            </a:pPr>
            <a:r>
              <a:rPr lang="en-GB" sz="3200" dirty="0" smtClean="0"/>
              <a:t> </a:t>
            </a:r>
            <a:endParaRPr lang="en-US" sz="3200" dirty="0"/>
          </a:p>
          <a:p>
            <a:pPr algn="just"/>
            <a:r>
              <a:rPr lang="en-GB" sz="3200" dirty="0"/>
              <a:t>The plaintiff begins a suit by filing a complaint.  This is a brief statement that gives the court the facts of a case.  A complaint also asks the court to award damages to the plaintiff.  This usually is in the form of a certain amount of money.  </a:t>
            </a:r>
            <a:endParaRPr lang="en-GB" sz="3200" dirty="0" smtClean="0"/>
          </a:p>
          <a:p>
            <a:pPr marL="0" indent="0" algn="just">
              <a:buNone/>
            </a:pPr>
            <a:endParaRPr lang="en-GB" sz="3200" dirty="0" smtClean="0"/>
          </a:p>
          <a:p>
            <a:pPr algn="just"/>
            <a:r>
              <a:rPr lang="en-GB" sz="3200" dirty="0" smtClean="0"/>
              <a:t>Once </a:t>
            </a:r>
            <a:r>
              <a:rPr lang="en-GB" sz="3200" dirty="0"/>
              <a:t>a complaint is filed, the defendant must answer the charges in a written statement.  These papers, along with the complaint, are known as the pleadings.  After the pleadings have been filed, a trial date is set by the clerk of courts.</a:t>
            </a:r>
            <a:endParaRPr lang="en-US" sz="3200" dirty="0"/>
          </a:p>
          <a:p>
            <a:pPr marL="0" indent="0" algn="just">
              <a:buNone/>
            </a:pPr>
            <a:endParaRPr lang="en-US" sz="3200" dirty="0"/>
          </a:p>
        </p:txBody>
      </p:sp>
    </p:spTree>
    <p:extLst>
      <p:ext uri="{BB962C8B-B14F-4D97-AF65-F5344CB8AC3E}">
        <p14:creationId xmlns:p14="http://schemas.microsoft.com/office/powerpoint/2010/main" val="70642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158211" cy="1293028"/>
          </a:xfrm>
        </p:spPr>
        <p:txBody>
          <a:bodyPr>
            <a:normAutofit/>
          </a:bodyPr>
          <a:lstStyle/>
          <a:p>
            <a:r>
              <a:rPr lang="en-GB" sz="3200" b="1" dirty="0"/>
              <a:t>Court Procedures in Civil Cases(continued)</a:t>
            </a:r>
            <a:endParaRPr lang="en-US" sz="3200" dirty="0"/>
          </a:p>
        </p:txBody>
      </p:sp>
      <p:sp>
        <p:nvSpPr>
          <p:cNvPr id="3" name="Content Placeholder 2"/>
          <p:cNvSpPr>
            <a:spLocks noGrp="1"/>
          </p:cNvSpPr>
          <p:nvPr>
            <p:ph idx="1"/>
          </p:nvPr>
        </p:nvSpPr>
        <p:spPr/>
        <p:txBody>
          <a:bodyPr>
            <a:normAutofit lnSpcReduction="10000"/>
          </a:bodyPr>
          <a:lstStyle/>
          <a:p>
            <a:pPr marL="0" indent="0" algn="just">
              <a:buNone/>
            </a:pPr>
            <a:r>
              <a:rPr lang="en-GB" sz="2400" b="1" dirty="0"/>
              <a:t>Going to </a:t>
            </a:r>
            <a:r>
              <a:rPr lang="en-GB" sz="2400" b="1" dirty="0" smtClean="0"/>
              <a:t>Court(continued)</a:t>
            </a:r>
            <a:r>
              <a:rPr lang="en-GB" sz="2400" dirty="0" smtClean="0"/>
              <a:t>.  </a:t>
            </a:r>
            <a:endParaRPr lang="en-US" sz="2400" dirty="0"/>
          </a:p>
          <a:p>
            <a:pPr marL="0" indent="0" algn="just">
              <a:buNone/>
            </a:pPr>
            <a:endParaRPr lang="en-GB" sz="2400" dirty="0" smtClean="0"/>
          </a:p>
          <a:p>
            <a:pPr algn="just"/>
            <a:r>
              <a:rPr lang="en-GB" sz="2400" dirty="0" smtClean="0"/>
              <a:t>There </a:t>
            </a:r>
            <a:r>
              <a:rPr lang="en-GB" sz="2400" dirty="0"/>
              <a:t>is much work to be done before the trial.  Although it is not required, most people hire lawyers to help them prepare their cases and to present their arguments in court</a:t>
            </a:r>
            <a:r>
              <a:rPr lang="en-GB" sz="2400" dirty="0" smtClean="0"/>
              <a:t>.</a:t>
            </a:r>
          </a:p>
          <a:p>
            <a:pPr algn="just"/>
            <a:endParaRPr lang="en-US" sz="2400" dirty="0"/>
          </a:p>
          <a:p>
            <a:pPr algn="just"/>
            <a:r>
              <a:rPr lang="en-GB" sz="2400" dirty="0"/>
              <a:t>The lawyers for both sides spend weeks preparing for the trial.  During this time, they gather evidence and other information about the incident and the parties involved.  One way of gathering such information is through a subpoena.  A subpoena is an order to produce a witness or document.  </a:t>
            </a:r>
            <a:endParaRPr lang="en-US" sz="2400" dirty="0"/>
          </a:p>
          <a:p>
            <a:endParaRPr lang="en-US" sz="2000" dirty="0"/>
          </a:p>
          <a:p>
            <a:endParaRPr lang="en-US" dirty="0"/>
          </a:p>
        </p:txBody>
      </p:sp>
    </p:spTree>
    <p:extLst>
      <p:ext uri="{BB962C8B-B14F-4D97-AF65-F5344CB8AC3E}">
        <p14:creationId xmlns:p14="http://schemas.microsoft.com/office/powerpoint/2010/main" val="2974614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0158" y="764373"/>
            <a:ext cx="9672034"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a:xfrm>
            <a:off x="685800" y="1790164"/>
            <a:ext cx="10820400" cy="4855336"/>
          </a:xfrm>
        </p:spPr>
        <p:txBody>
          <a:bodyPr>
            <a:noAutofit/>
          </a:bodyPr>
          <a:lstStyle/>
          <a:p>
            <a:pPr marL="0" indent="0">
              <a:buNone/>
            </a:pPr>
            <a:r>
              <a:rPr lang="en-GB" sz="2000" b="1" dirty="0">
                <a:latin typeface="Arial" panose="020B0604020202020204" pitchFamily="34" charset="0"/>
                <a:cs typeface="Arial" panose="020B0604020202020204" pitchFamily="34" charset="0"/>
              </a:rPr>
              <a:t> The Trial</a:t>
            </a:r>
            <a:r>
              <a:rPr lang="en-GB" sz="2000" dirty="0">
                <a:latin typeface="Arial" panose="020B0604020202020204" pitchFamily="34" charset="0"/>
                <a:cs typeface="Arial" panose="020B0604020202020204" pitchFamily="34" charset="0"/>
              </a:rPr>
              <a:t>.  </a:t>
            </a:r>
            <a:endParaRPr lang="en-GB" sz="2000" dirty="0" smtClean="0">
              <a:latin typeface="Arial" panose="020B0604020202020204" pitchFamily="34" charset="0"/>
              <a:cs typeface="Arial" panose="020B0604020202020204" pitchFamily="34" charset="0"/>
            </a:endParaRPr>
          </a:p>
          <a:p>
            <a:pPr marL="0" indent="0">
              <a:buNone/>
            </a:pPr>
            <a:endParaRPr lang="en-US" sz="2000" dirty="0">
              <a:latin typeface="Arial" panose="020B0604020202020204" pitchFamily="34" charset="0"/>
              <a:cs typeface="Arial" panose="020B0604020202020204" pitchFamily="34" charset="0"/>
            </a:endParaRPr>
          </a:p>
          <a:p>
            <a:pPr algn="just">
              <a:lnSpc>
                <a:spcPct val="150000"/>
              </a:lnSpc>
            </a:pPr>
            <a:r>
              <a:rPr lang="en-GB" sz="2000" dirty="0">
                <a:latin typeface="Arial" panose="020B0604020202020204" pitchFamily="34" charset="0"/>
                <a:cs typeface="Arial" panose="020B0604020202020204" pitchFamily="34" charset="0"/>
              </a:rPr>
              <a:t>Civil cases are presided over by a judge, either with or without a jury. However here in Zambia use of a jury is not in place and so the judge is alone. </a:t>
            </a:r>
            <a:endParaRPr lang="en-GB" sz="2000" dirty="0" smtClean="0">
              <a:latin typeface="Arial" panose="020B0604020202020204" pitchFamily="34" charset="0"/>
              <a:cs typeface="Arial" panose="020B0604020202020204" pitchFamily="34" charset="0"/>
            </a:endParaRPr>
          </a:p>
          <a:p>
            <a:pPr algn="just">
              <a:lnSpc>
                <a:spcPct val="150000"/>
              </a:lnSpc>
            </a:pPr>
            <a:endParaRPr lang="en-GB" sz="2000" dirty="0" smtClean="0">
              <a:latin typeface="Arial" panose="020B0604020202020204" pitchFamily="34" charset="0"/>
              <a:cs typeface="Arial" panose="020B0604020202020204" pitchFamily="34" charset="0"/>
            </a:endParaRPr>
          </a:p>
          <a:p>
            <a:pPr algn="just">
              <a:lnSpc>
                <a:spcPct val="150000"/>
              </a:lnSpc>
            </a:pPr>
            <a:r>
              <a:rPr lang="en-GB" sz="2000" dirty="0" smtClean="0">
                <a:latin typeface="Arial" panose="020B0604020202020204" pitchFamily="34" charset="0"/>
                <a:cs typeface="Arial" panose="020B0604020202020204" pitchFamily="34" charset="0"/>
              </a:rPr>
              <a:t>But </a:t>
            </a:r>
            <a:r>
              <a:rPr lang="en-GB" sz="2000" dirty="0">
                <a:latin typeface="Arial" panose="020B0604020202020204" pitchFamily="34" charset="0"/>
                <a:cs typeface="Arial" panose="020B0604020202020204" pitchFamily="34" charset="0"/>
              </a:rPr>
              <a:t>in countries like the U.S.A a judge may be with jury, usually, depending on what the parties involved prefer. </a:t>
            </a:r>
            <a:endParaRPr lang="en-GB" sz="2000" dirty="0" smtClean="0">
              <a:latin typeface="Arial" panose="020B0604020202020204" pitchFamily="34" charset="0"/>
              <a:cs typeface="Arial" panose="020B0604020202020204" pitchFamily="34" charset="0"/>
            </a:endParaRPr>
          </a:p>
          <a:p>
            <a:pPr marL="0" indent="0" algn="just">
              <a:lnSpc>
                <a:spcPct val="150000"/>
              </a:lnSpc>
              <a:buNone/>
            </a:pPr>
            <a:r>
              <a:rPr lang="en-GB" sz="2000" dirty="0" smtClean="0">
                <a:latin typeface="Arial" panose="020B060402020202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832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390031" cy="1293028"/>
          </a:xfrm>
        </p:spPr>
        <p:txBody>
          <a:bodyPr>
            <a:normAutofit/>
          </a:bodyPr>
          <a:lstStyle/>
          <a:p>
            <a:r>
              <a:rPr lang="en-GB" sz="3200" b="1" dirty="0"/>
              <a:t>Court Procedures in Civil Cases(continued)</a:t>
            </a:r>
            <a:endParaRPr lang="en-US" sz="3200" dirty="0"/>
          </a:p>
        </p:txBody>
      </p:sp>
      <p:sp>
        <p:nvSpPr>
          <p:cNvPr id="3" name="Content Placeholder 2"/>
          <p:cNvSpPr>
            <a:spLocks noGrp="1"/>
          </p:cNvSpPr>
          <p:nvPr>
            <p:ph idx="1"/>
          </p:nvPr>
        </p:nvSpPr>
        <p:spPr/>
        <p:txBody>
          <a:bodyPr/>
          <a:lstStyle/>
          <a:p>
            <a:pPr marL="0" indent="0" algn="just">
              <a:buNone/>
            </a:pPr>
            <a:r>
              <a:rPr lang="en-GB" sz="2400" b="1" dirty="0"/>
              <a:t>The Trial(continued)</a:t>
            </a:r>
            <a:r>
              <a:rPr lang="en-GB" sz="2400" dirty="0"/>
              <a:t>. </a:t>
            </a:r>
          </a:p>
          <a:p>
            <a:pPr algn="just"/>
            <a:endParaRPr lang="en-GB" sz="2400" dirty="0" smtClean="0">
              <a:latin typeface="Arial" panose="020B0604020202020204" pitchFamily="34" charset="0"/>
              <a:cs typeface="Arial" panose="020B0604020202020204" pitchFamily="34" charset="0"/>
            </a:endParaRPr>
          </a:p>
          <a:p>
            <a:pPr algn="just"/>
            <a:r>
              <a:rPr lang="en-GB" sz="2400" dirty="0" smtClean="0">
                <a:latin typeface="Arial" panose="020B0604020202020204" pitchFamily="34" charset="0"/>
                <a:cs typeface="Arial" panose="020B0604020202020204" pitchFamily="34" charset="0"/>
              </a:rPr>
              <a:t>Many </a:t>
            </a:r>
            <a:r>
              <a:rPr lang="en-GB" sz="2400" dirty="0">
                <a:latin typeface="Arial" panose="020B0604020202020204" pitchFamily="34" charset="0"/>
                <a:cs typeface="Arial" panose="020B0604020202020204" pitchFamily="34" charset="0"/>
              </a:rPr>
              <a:t>times, the parties choose to present their case before a jury.  They feel it is important to have their case decided by their peers – people who are ordinary citizens like themselves.</a:t>
            </a:r>
            <a:endParaRPr lang="en-US" sz="2400" dirty="0">
              <a:latin typeface="Arial" panose="020B0604020202020204" pitchFamily="34" charset="0"/>
              <a:cs typeface="Arial" panose="020B0604020202020204" pitchFamily="34" charset="0"/>
            </a:endParaRPr>
          </a:p>
          <a:p>
            <a:pPr marL="0" indent="0" algn="just">
              <a:buNone/>
            </a:pPr>
            <a:r>
              <a:rPr lang="en-GB"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Jurors, or the members of a jury, have a great responsibility.  It is the jury that decides the facts in a case – what happened and why.  Often, the jury decides the punishment, if any, for a person found guilty.  The jury also decides what damages should be pained to the injured party.</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348970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63" y="764373"/>
            <a:ext cx="9298547"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p:txBody>
          <a:bodyPr>
            <a:normAutofit fontScale="62500" lnSpcReduction="20000"/>
          </a:bodyPr>
          <a:lstStyle/>
          <a:p>
            <a:r>
              <a:rPr lang="en-GB" sz="3100" b="1" dirty="0"/>
              <a:t>The </a:t>
            </a:r>
            <a:r>
              <a:rPr lang="en-GB" sz="3100" b="1" dirty="0" smtClean="0"/>
              <a:t>Trial(continued)</a:t>
            </a:r>
            <a:r>
              <a:rPr lang="en-GB" sz="3100" dirty="0" smtClean="0"/>
              <a:t>. </a:t>
            </a:r>
          </a:p>
          <a:p>
            <a:r>
              <a:rPr lang="en-GB" sz="3200" dirty="0">
                <a:latin typeface="Arial" panose="020B0604020202020204" pitchFamily="34" charset="0"/>
                <a:cs typeface="Arial" panose="020B0604020202020204" pitchFamily="34" charset="0"/>
              </a:rPr>
              <a:t>How are jurors chosen?  In most cases, jurors are selected from among the people who live in the community in which the incident in quest took place.  Their names are chosen at random from tax rolls or voter registration lists.  Once chosen, the person will receive a letter that tells when and where to report for jury duty.  </a:t>
            </a:r>
            <a:endParaRPr lang="en-GB" sz="3200" dirty="0" smtClean="0">
              <a:latin typeface="Arial" panose="020B0604020202020204" pitchFamily="34" charset="0"/>
              <a:cs typeface="Arial" panose="020B0604020202020204" pitchFamily="34" charset="0"/>
            </a:endParaRPr>
          </a:p>
          <a:p>
            <a:endParaRPr lang="en-GB" sz="3200" dirty="0" smtClean="0">
              <a:latin typeface="Arial" panose="020B0604020202020204" pitchFamily="34" charset="0"/>
              <a:cs typeface="Arial" panose="020B0604020202020204" pitchFamily="34" charset="0"/>
            </a:endParaRPr>
          </a:p>
          <a:p>
            <a:r>
              <a:rPr lang="en-GB" sz="3200" dirty="0" smtClean="0">
                <a:latin typeface="Arial" panose="020B0604020202020204" pitchFamily="34" charset="0"/>
                <a:cs typeface="Arial" panose="020B0604020202020204" pitchFamily="34" charset="0"/>
              </a:rPr>
              <a:t>Only </a:t>
            </a:r>
            <a:r>
              <a:rPr lang="en-GB" sz="3200" dirty="0">
                <a:latin typeface="Arial" panose="020B0604020202020204" pitchFamily="34" charset="0"/>
                <a:cs typeface="Arial" panose="020B0604020202020204" pitchFamily="34" charset="0"/>
              </a:rPr>
              <a:t>under special circumstances, such as family emergencies or business commitments, can a citizen be excused.  Depending on the state, jurors called to serve must meet certain qualifications.  Among these are citizenship, residency, literacy, and eligibility to vote.</a:t>
            </a:r>
            <a:endParaRPr lang="en-US" sz="3200" dirty="0">
              <a:latin typeface="Arial" panose="020B0604020202020204" pitchFamily="34" charset="0"/>
              <a:cs typeface="Arial" panose="020B0604020202020204" pitchFamily="34" charset="0"/>
            </a:endParaRPr>
          </a:p>
          <a:p>
            <a:endParaRPr lang="en-GB" sz="3100" dirty="0" smtClean="0"/>
          </a:p>
          <a:p>
            <a:pPr algn="just"/>
            <a:r>
              <a:rPr lang="en-GB" sz="3200" dirty="0">
                <a:latin typeface="Arial" panose="020B0604020202020204" pitchFamily="34" charset="0"/>
                <a:cs typeface="Arial" panose="020B0604020202020204" pitchFamily="34" charset="0"/>
              </a:rPr>
              <a:t>Most juries are made up of 12 people.  In many states, however, juries made up of six people are common.  For each case, many more jurors are called than will be needed.  The jurors are questioned by the judge and by the lawyers for both sides</a:t>
            </a:r>
            <a:r>
              <a:rPr lang="en-GB" sz="3200" dirty="0" smtClean="0">
                <a:latin typeface="Arial" panose="020B0604020202020204" pitchFamily="34" charset="0"/>
                <a:cs typeface="Arial" panose="020B0604020202020204" pitchFamily="34" charset="0"/>
              </a:rPr>
              <a:t>.</a:t>
            </a:r>
          </a:p>
          <a:p>
            <a:pPr marL="0" indent="0" algn="just">
              <a:buNone/>
            </a:pPr>
            <a:r>
              <a:rPr lang="en-GB" sz="3200" dirty="0" smtClean="0">
                <a:latin typeface="Arial" panose="020B0604020202020204" pitchFamily="34" charset="0"/>
                <a:cs typeface="Arial" panose="020B0604020202020204" pitchFamily="34" charset="0"/>
              </a:rPr>
              <a:t> </a:t>
            </a:r>
          </a:p>
          <a:p>
            <a:pPr marL="0" indent="0" algn="just">
              <a:buNone/>
            </a:pPr>
            <a:endParaRPr lang="en-GB"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6587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7432" y="764373"/>
            <a:ext cx="9465972" cy="1293028"/>
          </a:xfrm>
        </p:spPr>
        <p:txBody>
          <a:bodyPr>
            <a:normAutofit/>
          </a:bodyPr>
          <a:lstStyle/>
          <a:p>
            <a:r>
              <a:rPr lang="en-GB" sz="2800" b="1" dirty="0"/>
              <a:t>Court Procedures in Civil Cases(continued)</a:t>
            </a:r>
            <a:endParaRPr lang="en-US" sz="2800" dirty="0"/>
          </a:p>
        </p:txBody>
      </p:sp>
      <p:sp>
        <p:nvSpPr>
          <p:cNvPr id="3" name="Content Placeholder 2"/>
          <p:cNvSpPr>
            <a:spLocks noGrp="1"/>
          </p:cNvSpPr>
          <p:nvPr>
            <p:ph idx="1"/>
          </p:nvPr>
        </p:nvSpPr>
        <p:spPr/>
        <p:txBody>
          <a:bodyPr>
            <a:normAutofit/>
          </a:bodyPr>
          <a:lstStyle/>
          <a:p>
            <a:pPr marL="0" indent="0" algn="just">
              <a:buNone/>
            </a:pPr>
            <a:r>
              <a:rPr lang="en-GB" sz="2400" b="1" dirty="0"/>
              <a:t>The Trial(continued)</a:t>
            </a:r>
            <a:r>
              <a:rPr lang="en-GB" sz="2400" dirty="0"/>
              <a:t>. </a:t>
            </a:r>
          </a:p>
          <a:p>
            <a:pPr algn="just"/>
            <a:r>
              <a:rPr lang="en-GB" sz="2400" dirty="0" smtClean="0">
                <a:latin typeface="Arial" panose="020B0604020202020204" pitchFamily="34" charset="0"/>
                <a:cs typeface="Arial" panose="020B0604020202020204" pitchFamily="34" charset="0"/>
              </a:rPr>
              <a:t>Only </a:t>
            </a:r>
            <a:r>
              <a:rPr lang="en-GB" sz="2400" dirty="0">
                <a:latin typeface="Arial" panose="020B0604020202020204" pitchFamily="34" charset="0"/>
                <a:cs typeface="Arial" panose="020B0604020202020204" pitchFamily="34" charset="0"/>
              </a:rPr>
              <a:t>those who appear to be able to judge the case fairly will be chosen to serve. The ideal juror is one who has no opinions or knowledge about the case.  </a:t>
            </a:r>
            <a:endParaRPr lang="en-GB" sz="2400" dirty="0" smtClean="0">
              <a:latin typeface="Arial" panose="020B0604020202020204" pitchFamily="34" charset="0"/>
              <a:cs typeface="Arial" panose="020B0604020202020204" pitchFamily="34" charset="0"/>
            </a:endParaRPr>
          </a:p>
          <a:p>
            <a:pPr marL="0" indent="0" algn="just">
              <a:buNone/>
            </a:pPr>
            <a:endParaRPr lang="en-GB" sz="2400" dirty="0">
              <a:latin typeface="Arial" panose="020B0604020202020204" pitchFamily="34" charset="0"/>
              <a:cs typeface="Arial" panose="020B0604020202020204" pitchFamily="34" charset="0"/>
            </a:endParaRPr>
          </a:p>
          <a:p>
            <a:pPr algn="just"/>
            <a:r>
              <a:rPr lang="en-GB" sz="2400" dirty="0">
                <a:latin typeface="Arial" panose="020B0604020202020204" pitchFamily="34" charset="0"/>
                <a:cs typeface="Arial" panose="020B0604020202020204" pitchFamily="34" charset="0"/>
              </a:rPr>
              <a:t>He or she should not have been influenced by what was in the newspapers or on television.  He or she should not have feelings favouring one side or the other.  And, the juror should not know any of the parties in the case.  </a:t>
            </a:r>
          </a:p>
          <a:p>
            <a:pPr algn="just"/>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756114742"/>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464</TotalTime>
  <Words>1443</Words>
  <Application>Microsoft Office PowerPoint</Application>
  <PresentationFormat>Widescreen</PresentationFormat>
  <Paragraphs>92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Century Gothic</vt:lpstr>
      <vt:lpstr>Vapor Trail</vt:lpstr>
      <vt:lpstr>Court Procedures in Civil Cases</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Court Procedures in Civil Cases(continued)</vt:lpstr>
      <vt:lpstr>ourt Procedures in Civil Cases(continued)</vt:lpstr>
      <vt:lpstr>The end.   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Court Procedures in Civil Cases</dc:title>
  <dc:creator>Kandondo</dc:creator>
  <cp:lastModifiedBy>Kandondo</cp:lastModifiedBy>
  <cp:revision>42</cp:revision>
  <dcterms:created xsi:type="dcterms:W3CDTF">2020-06-14T02:47:48Z</dcterms:created>
  <dcterms:modified xsi:type="dcterms:W3CDTF">2021-04-10T14:03:07Z</dcterms:modified>
</cp:coreProperties>
</file>