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5" r:id="rId2"/>
    <p:sldId id="289" r:id="rId3"/>
    <p:sldId id="266" r:id="rId4"/>
    <p:sldId id="267" r:id="rId5"/>
    <p:sldId id="268" r:id="rId6"/>
    <p:sldId id="269" r:id="rId7"/>
    <p:sldId id="270" r:id="rId8"/>
    <p:sldId id="271" r:id="rId9"/>
    <p:sldId id="272" r:id="rId10"/>
    <p:sldId id="273" r:id="rId11"/>
    <p:sldId id="274" r:id="rId12"/>
    <p:sldId id="275" r:id="rId13"/>
    <p:sldId id="276" r:id="rId14"/>
    <p:sldId id="277" r:id="rId15"/>
    <p:sldId id="279" r:id="rId16"/>
    <p:sldId id="280" r:id="rId17"/>
    <p:sldId id="281" r:id="rId18"/>
    <p:sldId id="282" r:id="rId19"/>
    <p:sldId id="283" r:id="rId20"/>
    <p:sldId id="284" r:id="rId21"/>
    <p:sldId id="285" r:id="rId22"/>
    <p:sldId id="286" r:id="rId23"/>
    <p:sldId id="287" r:id="rId24"/>
    <p:sldId id="288"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4/10/2021</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4/10/2021</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4/10/2021</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4/10/2021</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4/10/2021</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4/10/2021</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4/10/2021</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0011" y="901532"/>
            <a:ext cx="7881871" cy="1293028"/>
          </a:xfrm>
        </p:spPr>
        <p:txBody>
          <a:bodyPr>
            <a:normAutofit/>
          </a:bodyPr>
          <a:lstStyle/>
          <a:p>
            <a:r>
              <a:rPr lang="en-GB" sz="2800" b="1" dirty="0"/>
              <a:t>Court Procedures in Criminal Cases</a:t>
            </a:r>
            <a:r>
              <a:rPr lang="en-US" sz="2800" dirty="0"/>
              <a:t/>
            </a:r>
            <a:br>
              <a:rPr lang="en-US" sz="2800" dirty="0"/>
            </a:br>
            <a:endParaRPr lang="en-US" sz="2800" dirty="0"/>
          </a:p>
        </p:txBody>
      </p:sp>
      <p:sp>
        <p:nvSpPr>
          <p:cNvPr id="3" name="Content Placeholder 2"/>
          <p:cNvSpPr>
            <a:spLocks noGrp="1"/>
          </p:cNvSpPr>
          <p:nvPr>
            <p:ph idx="1"/>
          </p:nvPr>
        </p:nvSpPr>
        <p:spPr/>
        <p:txBody>
          <a:bodyPr>
            <a:normAutofit fontScale="85000" lnSpcReduction="20000"/>
          </a:bodyPr>
          <a:lstStyle/>
          <a:p>
            <a:pPr>
              <a:lnSpc>
                <a:spcPct val="150000"/>
              </a:lnSpc>
            </a:pPr>
            <a:r>
              <a:rPr lang="en-GB" dirty="0"/>
              <a:t>The second broad category of cases handled by the courts today is criminal cases. </a:t>
            </a:r>
            <a:endParaRPr lang="en-GB" dirty="0" smtClean="0"/>
          </a:p>
          <a:p>
            <a:pPr>
              <a:lnSpc>
                <a:spcPct val="150000"/>
              </a:lnSpc>
            </a:pPr>
            <a:r>
              <a:rPr lang="en-GB" dirty="0" smtClean="0"/>
              <a:t> </a:t>
            </a:r>
            <a:r>
              <a:rPr lang="en-GB" dirty="0"/>
              <a:t>As was earlier stated a criminal case is one in which a person or group is accused of breaking a law</a:t>
            </a:r>
            <a:r>
              <a:rPr lang="en-GB" dirty="0" smtClean="0"/>
              <a:t>.</a:t>
            </a:r>
          </a:p>
          <a:p>
            <a:pPr>
              <a:lnSpc>
                <a:spcPct val="150000"/>
              </a:lnSpc>
            </a:pPr>
            <a:endParaRPr lang="en-GB" dirty="0" smtClean="0"/>
          </a:p>
          <a:p>
            <a:pPr>
              <a:lnSpc>
                <a:spcPct val="150000"/>
              </a:lnSpc>
            </a:pPr>
            <a:r>
              <a:rPr lang="en-GB" dirty="0" smtClean="0"/>
              <a:t> </a:t>
            </a:r>
            <a:r>
              <a:rPr lang="en-GB" dirty="0"/>
              <a:t>The court procedures followed in criminal cases sometimes vary, depending on the crime involved.  Less serious crimes often are handled quickly in local courts.  For most minor traffic violations, for example, a date is set for the accused person to appear in court.  On that day, the judge hears evidence in the case, hands down a decision, and sets the punishment, if any. </a:t>
            </a:r>
            <a:endParaRPr lang="en-GB" dirty="0" smtClean="0"/>
          </a:p>
          <a:p>
            <a:pPr>
              <a:lnSpc>
                <a:spcPct val="150000"/>
              </a:lnSpc>
            </a:pPr>
            <a:endParaRPr lang="en-US" dirty="0"/>
          </a:p>
        </p:txBody>
      </p:sp>
    </p:spTree>
    <p:extLst>
      <p:ext uri="{BB962C8B-B14F-4D97-AF65-F5344CB8AC3E}">
        <p14:creationId xmlns:p14="http://schemas.microsoft.com/office/powerpoint/2010/main" val="25971615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189" y="764373"/>
            <a:ext cx="10238703" cy="1293028"/>
          </a:xfrm>
        </p:spPr>
        <p:txBody>
          <a:bodyPr>
            <a:normAutofit/>
          </a:bodyPr>
          <a:lstStyle/>
          <a:p>
            <a:r>
              <a:rPr lang="en-GB" sz="2800" b="1" dirty="0"/>
              <a:t>Court Procedures in Criminal Cases(continued)</a:t>
            </a:r>
            <a:endParaRPr lang="en-US" sz="2800" dirty="0"/>
          </a:p>
        </p:txBody>
      </p:sp>
      <p:sp>
        <p:nvSpPr>
          <p:cNvPr id="3" name="Content Placeholder 2"/>
          <p:cNvSpPr>
            <a:spLocks noGrp="1"/>
          </p:cNvSpPr>
          <p:nvPr>
            <p:ph idx="1"/>
          </p:nvPr>
        </p:nvSpPr>
        <p:spPr>
          <a:xfrm>
            <a:off x="685800" y="2194560"/>
            <a:ext cx="10820400" cy="4360786"/>
          </a:xfrm>
        </p:spPr>
        <p:txBody>
          <a:bodyPr>
            <a:noAutofit/>
          </a:bodyPr>
          <a:lstStyle/>
          <a:p>
            <a:pPr algn="just"/>
            <a:r>
              <a:rPr lang="en-GB" sz="2400" b="1" dirty="0">
                <a:latin typeface="Arial" panose="020B0604020202020204" pitchFamily="34" charset="0"/>
                <a:cs typeface="Arial" panose="020B0604020202020204" pitchFamily="34" charset="0"/>
              </a:rPr>
              <a:t>Prison Sentences (Paying the Penalty for Crime)</a:t>
            </a:r>
            <a:endParaRPr lang="en-US" sz="2400" dirty="0">
              <a:latin typeface="Arial" panose="020B0604020202020204" pitchFamily="34" charset="0"/>
              <a:cs typeface="Arial" panose="020B0604020202020204" pitchFamily="34" charset="0"/>
            </a:endParaRPr>
          </a:p>
          <a:p>
            <a:pPr algn="just"/>
            <a:r>
              <a:rPr lang="en-GB" sz="2400" dirty="0">
                <a:latin typeface="Arial" panose="020B0604020202020204" pitchFamily="34" charset="0"/>
                <a:cs typeface="Arial" panose="020B0604020202020204" pitchFamily="34" charset="0"/>
              </a:rPr>
              <a:t>Most people in our society believe that prison terms are fair punishment for those found guilty of serious crimes.  There are four traditional views that explain why most people feel that imprisonment is necessary punishment for criminals.</a:t>
            </a:r>
            <a:endParaRPr lang="en-US" sz="2400" dirty="0">
              <a:latin typeface="Arial" panose="020B0604020202020204" pitchFamily="34" charset="0"/>
              <a:cs typeface="Arial" panose="020B0604020202020204" pitchFamily="34" charset="0"/>
            </a:endParaRPr>
          </a:p>
          <a:p>
            <a:pPr marL="0" indent="0" algn="just">
              <a:buNone/>
            </a:pPr>
            <a:r>
              <a:rPr lang="en-US" sz="2400" dirty="0" smtClean="0">
                <a:latin typeface="Arial" panose="020B0604020202020204" pitchFamily="34" charset="0"/>
                <a:cs typeface="Arial" panose="020B0604020202020204" pitchFamily="34" charset="0"/>
              </a:rPr>
              <a:t>      a) </a:t>
            </a:r>
            <a:r>
              <a:rPr lang="en-GB" sz="2400" b="1" dirty="0">
                <a:latin typeface="Arial" panose="020B0604020202020204" pitchFamily="34" charset="0"/>
                <a:cs typeface="Arial" panose="020B0604020202020204" pitchFamily="34" charset="0"/>
              </a:rPr>
              <a:t>Retribution</a:t>
            </a:r>
            <a:endParaRPr lang="en-US" sz="2400" dirty="0">
              <a:latin typeface="Arial" panose="020B0604020202020204" pitchFamily="34" charset="0"/>
              <a:cs typeface="Arial" panose="020B0604020202020204" pitchFamily="34" charset="0"/>
            </a:endParaRPr>
          </a:p>
          <a:p>
            <a:pPr marL="0" indent="0" algn="just">
              <a:buNone/>
            </a:pPr>
            <a:r>
              <a:rPr lang="en-GB" sz="2400" dirty="0">
                <a:latin typeface="Arial" panose="020B0604020202020204" pitchFamily="34" charset="0"/>
                <a:cs typeface="Arial" panose="020B0604020202020204" pitchFamily="34" charset="0"/>
              </a:rPr>
              <a:t>Many people believe that society has the right to punish those who break its laws.  These people want to “pay back” the criminal.</a:t>
            </a:r>
            <a:endParaRPr lang="en-US" sz="2400" dirty="0">
              <a:latin typeface="Arial" panose="020B0604020202020204" pitchFamily="34" charset="0"/>
              <a:cs typeface="Arial" panose="020B0604020202020204" pitchFamily="34" charset="0"/>
            </a:endParaRPr>
          </a:p>
          <a:p>
            <a:pPr marL="0" lvl="0" indent="0" algn="just">
              <a:buNone/>
            </a:pPr>
            <a:r>
              <a:rPr lang="en-GB" sz="2400" b="1" dirty="0" smtClean="0">
                <a:latin typeface="Arial" panose="020B0604020202020204" pitchFamily="34" charset="0"/>
                <a:cs typeface="Arial" panose="020B0604020202020204" pitchFamily="34" charset="0"/>
              </a:rPr>
              <a:t>      b) Deterrence</a:t>
            </a:r>
            <a:endParaRPr lang="en-US" sz="2400" dirty="0">
              <a:latin typeface="Arial" panose="020B0604020202020204" pitchFamily="34" charset="0"/>
              <a:cs typeface="Arial" panose="020B0604020202020204" pitchFamily="34" charset="0"/>
            </a:endParaRPr>
          </a:p>
          <a:p>
            <a:pPr marL="0" indent="0" algn="just">
              <a:buNone/>
            </a:pPr>
            <a:r>
              <a:rPr lang="en-GB" sz="2400" dirty="0" smtClean="0">
                <a:latin typeface="Arial" panose="020B0604020202020204" pitchFamily="34" charset="0"/>
                <a:cs typeface="Arial" panose="020B0604020202020204" pitchFamily="34" charset="0"/>
              </a:rPr>
              <a:t> Others </a:t>
            </a:r>
            <a:r>
              <a:rPr lang="en-GB" sz="2400" dirty="0">
                <a:latin typeface="Arial" panose="020B0604020202020204" pitchFamily="34" charset="0"/>
                <a:cs typeface="Arial" panose="020B0604020202020204" pitchFamily="34" charset="0"/>
              </a:rPr>
              <a:t>look at punishment as a way to deter, or help prevent, further crimes.  Putting criminals in prison warns others of the consequences of crime.</a:t>
            </a:r>
            <a:endParaRPr lang="en-US" sz="2400" dirty="0">
              <a:latin typeface="Arial" panose="020B0604020202020204" pitchFamily="34" charset="0"/>
              <a:cs typeface="Arial" panose="020B0604020202020204" pitchFamily="34" charset="0"/>
            </a:endParaRPr>
          </a:p>
          <a:p>
            <a:pPr marL="0" indent="0">
              <a:buNone/>
            </a:pPr>
            <a:endParaRPr lang="en-US" sz="2400" dirty="0"/>
          </a:p>
        </p:txBody>
      </p:sp>
    </p:spTree>
    <p:extLst>
      <p:ext uri="{BB962C8B-B14F-4D97-AF65-F5344CB8AC3E}">
        <p14:creationId xmlns:p14="http://schemas.microsoft.com/office/powerpoint/2010/main" val="1387749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0918" y="764373"/>
            <a:ext cx="8268237" cy="1293028"/>
          </a:xfrm>
        </p:spPr>
        <p:txBody>
          <a:bodyPr>
            <a:normAutofit/>
          </a:bodyPr>
          <a:lstStyle/>
          <a:p>
            <a:r>
              <a:rPr lang="en-GB" sz="2400" b="1" dirty="0"/>
              <a:t>Court Procedures in Criminal </a:t>
            </a:r>
            <a:r>
              <a:rPr lang="en-GB" sz="2400" b="1" dirty="0" smtClean="0"/>
              <a:t>Cases(continued)</a:t>
            </a:r>
            <a:endParaRPr lang="en-US" sz="2400" dirty="0"/>
          </a:p>
        </p:txBody>
      </p:sp>
      <p:sp>
        <p:nvSpPr>
          <p:cNvPr id="3" name="Content Placeholder 2"/>
          <p:cNvSpPr>
            <a:spLocks noGrp="1"/>
          </p:cNvSpPr>
          <p:nvPr>
            <p:ph idx="1"/>
          </p:nvPr>
        </p:nvSpPr>
        <p:spPr/>
        <p:txBody>
          <a:bodyPr>
            <a:normAutofit lnSpcReduction="10000"/>
          </a:bodyPr>
          <a:lstStyle/>
          <a:p>
            <a:pPr lvl="0" algn="just"/>
            <a:r>
              <a:rPr lang="en-GB" sz="2400" b="1" dirty="0">
                <a:latin typeface="Arial" panose="020B0604020202020204" pitchFamily="34" charset="0"/>
                <a:cs typeface="Arial" panose="020B0604020202020204" pitchFamily="34" charset="0"/>
              </a:rPr>
              <a:t>C) Protection of Society</a:t>
            </a:r>
            <a:endParaRPr lang="en-US" sz="2400" dirty="0">
              <a:latin typeface="Arial" panose="020B0604020202020204" pitchFamily="34" charset="0"/>
              <a:cs typeface="Arial" panose="020B0604020202020204" pitchFamily="34" charset="0"/>
            </a:endParaRPr>
          </a:p>
          <a:p>
            <a:pPr algn="just"/>
            <a:r>
              <a:rPr lang="en-GB" sz="2400" dirty="0">
                <a:latin typeface="Arial" panose="020B0604020202020204" pitchFamily="34" charset="0"/>
                <a:cs typeface="Arial" panose="020B0604020202020204" pitchFamily="34" charset="0"/>
              </a:rPr>
              <a:t>A third reason for sentencing people to prison is to protect society.  Criminals dangerous to people’s lives and property must be kept away from other members of society.</a:t>
            </a:r>
            <a:endParaRPr lang="en-US" sz="2400" dirty="0">
              <a:latin typeface="Arial" panose="020B0604020202020204" pitchFamily="34" charset="0"/>
              <a:cs typeface="Arial" panose="020B0604020202020204" pitchFamily="34" charset="0"/>
            </a:endParaRPr>
          </a:p>
          <a:p>
            <a:pPr lvl="0" algn="just"/>
            <a:r>
              <a:rPr lang="en-GB" sz="2400" b="1" dirty="0">
                <a:latin typeface="Arial" panose="020B0604020202020204" pitchFamily="34" charset="0"/>
                <a:cs typeface="Arial" panose="020B0604020202020204" pitchFamily="34" charset="0"/>
              </a:rPr>
              <a:t>d)  Rehabilitation</a:t>
            </a:r>
            <a:endParaRPr lang="en-US" sz="2400" dirty="0">
              <a:latin typeface="Arial" panose="020B0604020202020204" pitchFamily="34" charset="0"/>
              <a:cs typeface="Arial" panose="020B0604020202020204" pitchFamily="34" charset="0"/>
            </a:endParaRPr>
          </a:p>
          <a:p>
            <a:pPr algn="just"/>
            <a:r>
              <a:rPr lang="en-GB" sz="2400" dirty="0">
                <a:latin typeface="Arial" panose="020B0604020202020204" pitchFamily="34" charset="0"/>
                <a:cs typeface="Arial" panose="020B0604020202020204" pitchFamily="34" charset="0"/>
              </a:rPr>
              <a:t>Still others believe that prison is a way to rehabilitate criminals.  Rehabilitation is seen as a way to change unacceptable behaviour.  By putting criminals in a protected and controlled environment, society can work to help them.  The purpose is one day to release inmates as law-abiding citizens.</a:t>
            </a:r>
            <a:endParaRPr lang="en-US" sz="2400" dirty="0">
              <a:latin typeface="Arial" panose="020B0604020202020204" pitchFamily="34" charset="0"/>
              <a:cs typeface="Arial" panose="020B0604020202020204" pitchFamily="34" charset="0"/>
            </a:endParaRPr>
          </a:p>
          <a:p>
            <a:pPr algn="just"/>
            <a:r>
              <a:rPr lang="en-GB" sz="2400"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6512316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1521" y="764373"/>
            <a:ext cx="10200067" cy="1293028"/>
          </a:xfrm>
        </p:spPr>
        <p:txBody>
          <a:bodyPr>
            <a:normAutofit/>
          </a:bodyPr>
          <a:lstStyle/>
          <a:p>
            <a:r>
              <a:rPr lang="en-GB" sz="2800" b="1" dirty="0"/>
              <a:t>Court Procedures in Criminal Cases(continued)</a:t>
            </a:r>
            <a:endParaRPr lang="en-US" sz="2800" dirty="0"/>
          </a:p>
        </p:txBody>
      </p:sp>
      <p:sp>
        <p:nvSpPr>
          <p:cNvPr id="3" name="Content Placeholder 2"/>
          <p:cNvSpPr>
            <a:spLocks noGrp="1"/>
          </p:cNvSpPr>
          <p:nvPr>
            <p:ph idx="1"/>
          </p:nvPr>
        </p:nvSpPr>
        <p:spPr/>
        <p:txBody>
          <a:bodyPr>
            <a:normAutofit lnSpcReduction="10000"/>
          </a:bodyPr>
          <a:lstStyle/>
          <a:p>
            <a:pPr marL="0" indent="0">
              <a:buNone/>
            </a:pPr>
            <a:r>
              <a:rPr lang="en-GB" sz="3200" b="1" dirty="0"/>
              <a:t>Imprisonment</a:t>
            </a:r>
            <a:endParaRPr lang="en-US" sz="3200" dirty="0"/>
          </a:p>
          <a:p>
            <a:r>
              <a:rPr lang="en-GB" dirty="0"/>
              <a:t>Nowadays, more and more people are being sentenced to correctional facilities.  There are many kinds of correctional facilities in use today. Judges usually decide the kind of prison to which a criminal should be confined.  The length of the prison term, of course, depends on the seriousness of the crime</a:t>
            </a:r>
            <a:r>
              <a:rPr lang="en-GB" dirty="0" smtClean="0"/>
              <a:t>.</a:t>
            </a:r>
          </a:p>
          <a:p>
            <a:pPr marL="0" indent="0">
              <a:buNone/>
            </a:pPr>
            <a:endParaRPr lang="en-US" dirty="0"/>
          </a:p>
          <a:p>
            <a:pPr marL="0" indent="0">
              <a:buNone/>
            </a:pPr>
            <a:r>
              <a:rPr lang="en-GB" b="1" dirty="0" smtClean="0"/>
              <a:t>a) Maximum-Security </a:t>
            </a:r>
            <a:r>
              <a:rPr lang="en-GB" b="1" dirty="0"/>
              <a:t>Prisons</a:t>
            </a:r>
            <a:endParaRPr lang="en-US" dirty="0"/>
          </a:p>
          <a:p>
            <a:r>
              <a:rPr lang="en-GB" dirty="0"/>
              <a:t>More than one half of all state prisons are maximum-security prisons.  These are reserved for the most dangerous criminals.  Living conditions are not pleasant.  There are high walls and heavy bars, prisoners may be isolated from one another, and violence often occurs.</a:t>
            </a:r>
            <a:endParaRPr lang="en-US" dirty="0"/>
          </a:p>
          <a:p>
            <a:endParaRPr lang="en-US" dirty="0"/>
          </a:p>
        </p:txBody>
      </p:sp>
    </p:spTree>
    <p:extLst>
      <p:ext uri="{BB962C8B-B14F-4D97-AF65-F5344CB8AC3E}">
        <p14:creationId xmlns:p14="http://schemas.microsoft.com/office/powerpoint/2010/main" val="1919561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518820" cy="1293028"/>
          </a:xfrm>
        </p:spPr>
        <p:txBody>
          <a:bodyPr>
            <a:normAutofit/>
          </a:bodyPr>
          <a:lstStyle/>
          <a:p>
            <a:r>
              <a:rPr lang="en-GB" sz="2800" b="1" dirty="0"/>
              <a:t>Court Procedures in Criminal Cases(continued)</a:t>
            </a:r>
            <a:endParaRPr lang="en-US" sz="2800" dirty="0"/>
          </a:p>
        </p:txBody>
      </p:sp>
      <p:sp>
        <p:nvSpPr>
          <p:cNvPr id="3" name="Content Placeholder 2"/>
          <p:cNvSpPr>
            <a:spLocks noGrp="1"/>
          </p:cNvSpPr>
          <p:nvPr>
            <p:ph idx="1"/>
          </p:nvPr>
        </p:nvSpPr>
        <p:spPr/>
        <p:txBody>
          <a:bodyPr>
            <a:normAutofit fontScale="62500" lnSpcReduction="20000"/>
          </a:bodyPr>
          <a:lstStyle/>
          <a:p>
            <a:pPr marL="0" indent="0">
              <a:buNone/>
            </a:pPr>
            <a:r>
              <a:rPr lang="en-GB" sz="4000" b="1" dirty="0" smtClean="0"/>
              <a:t>Imprisonment(continued)</a:t>
            </a:r>
          </a:p>
          <a:p>
            <a:pPr marL="0" indent="0">
              <a:buNone/>
            </a:pPr>
            <a:endParaRPr lang="en-US" sz="4000" dirty="0"/>
          </a:p>
          <a:p>
            <a:pPr algn="just"/>
            <a:r>
              <a:rPr lang="en-GB" sz="3400" b="1" dirty="0" smtClean="0"/>
              <a:t>b)  </a:t>
            </a:r>
            <a:r>
              <a:rPr lang="en-GB" sz="3200" b="1" dirty="0" smtClean="0">
                <a:latin typeface="Arial" panose="020B0604020202020204" pitchFamily="34" charset="0"/>
                <a:cs typeface="Arial" panose="020B0604020202020204" pitchFamily="34" charset="0"/>
              </a:rPr>
              <a:t>Medium-Security </a:t>
            </a:r>
            <a:r>
              <a:rPr lang="en-GB" sz="3200" b="1" dirty="0">
                <a:latin typeface="Arial" panose="020B0604020202020204" pitchFamily="34" charset="0"/>
                <a:cs typeface="Arial" panose="020B0604020202020204" pitchFamily="34" charset="0"/>
              </a:rPr>
              <a:t>Prisons</a:t>
            </a:r>
            <a:endParaRPr lang="en-US" sz="3200" dirty="0">
              <a:latin typeface="Arial" panose="020B0604020202020204" pitchFamily="34" charset="0"/>
              <a:cs typeface="Arial" panose="020B0604020202020204" pitchFamily="34" charset="0"/>
            </a:endParaRPr>
          </a:p>
          <a:p>
            <a:pPr marL="0" indent="0" algn="just">
              <a:buNone/>
            </a:pPr>
            <a:r>
              <a:rPr lang="en-GB" sz="3200" dirty="0">
                <a:latin typeface="Arial" panose="020B0604020202020204" pitchFamily="34" charset="0"/>
                <a:cs typeface="Arial" panose="020B0604020202020204" pitchFamily="34" charset="0"/>
              </a:rPr>
              <a:t>These prisons are for those who commit less serious crimes.  The emphasis is on rehabilitation rather than confinement.  For example, prisoners may go to classes to further their education.  Or, they may receive training so that they will have a better chance of finding a job when they are released.</a:t>
            </a:r>
            <a:endParaRPr lang="en-US" sz="3200" dirty="0">
              <a:latin typeface="Arial" panose="020B0604020202020204" pitchFamily="34" charset="0"/>
              <a:cs typeface="Arial" panose="020B0604020202020204" pitchFamily="34" charset="0"/>
            </a:endParaRPr>
          </a:p>
          <a:p>
            <a:pPr marL="0" indent="0" algn="just">
              <a:buNone/>
            </a:pPr>
            <a:r>
              <a:rPr lang="en-GB" sz="3200" dirty="0">
                <a:latin typeface="Arial" panose="020B0604020202020204" pitchFamily="34" charset="0"/>
                <a:cs typeface="Arial" panose="020B0604020202020204" pitchFamily="34" charset="0"/>
              </a:rPr>
              <a:t> </a:t>
            </a:r>
            <a:endParaRPr lang="en-US" sz="3200" dirty="0">
              <a:latin typeface="Arial" panose="020B0604020202020204" pitchFamily="34" charset="0"/>
              <a:cs typeface="Arial" panose="020B0604020202020204" pitchFamily="34" charset="0"/>
            </a:endParaRPr>
          </a:p>
          <a:p>
            <a:pPr algn="just"/>
            <a:r>
              <a:rPr lang="en-GB" sz="3200" b="1" dirty="0" smtClean="0">
                <a:latin typeface="Arial" panose="020B0604020202020204" pitchFamily="34" charset="0"/>
                <a:cs typeface="Arial" panose="020B0604020202020204" pitchFamily="34" charset="0"/>
              </a:rPr>
              <a:t>C) Minimum-Security </a:t>
            </a:r>
            <a:r>
              <a:rPr lang="en-GB" sz="3200" b="1" dirty="0">
                <a:latin typeface="Arial" panose="020B0604020202020204" pitchFamily="34" charset="0"/>
                <a:cs typeface="Arial" panose="020B0604020202020204" pitchFamily="34" charset="0"/>
              </a:rPr>
              <a:t>Prisons</a:t>
            </a:r>
            <a:endParaRPr lang="en-US" sz="3200" dirty="0">
              <a:latin typeface="Arial" panose="020B0604020202020204" pitchFamily="34" charset="0"/>
              <a:cs typeface="Arial" panose="020B0604020202020204" pitchFamily="34" charset="0"/>
            </a:endParaRPr>
          </a:p>
          <a:p>
            <a:pPr marL="0" indent="0" algn="just">
              <a:buNone/>
            </a:pPr>
            <a:r>
              <a:rPr lang="en-GB" sz="3200" dirty="0">
                <a:latin typeface="Arial" panose="020B0604020202020204" pitchFamily="34" charset="0"/>
                <a:cs typeface="Arial" panose="020B0604020202020204" pitchFamily="34" charset="0"/>
              </a:rPr>
              <a:t>These are prisons for those who are judged to be the least dangerous to society.  housing may be in dormitory-like buildings.  Movement around the prison, and in the outside world, is less restricted and confined than in other kinds of prisons.  For example, many prisoners leave to go to work during the day and return to the prison at night.</a:t>
            </a:r>
            <a:endParaRPr lang="en-US" sz="3200" dirty="0">
              <a:latin typeface="Arial" panose="020B0604020202020204" pitchFamily="34" charset="0"/>
              <a:cs typeface="Arial" panose="020B0604020202020204" pitchFamily="34" charset="0"/>
            </a:endParaRPr>
          </a:p>
          <a:p>
            <a:pPr marL="0" indent="0">
              <a:buNone/>
            </a:pPr>
            <a:r>
              <a:rPr lang="en-GB" dirty="0"/>
              <a:t> </a:t>
            </a:r>
            <a:endParaRPr lang="en-US" dirty="0"/>
          </a:p>
        </p:txBody>
      </p:sp>
    </p:spTree>
    <p:extLst>
      <p:ext uri="{BB962C8B-B14F-4D97-AF65-F5344CB8AC3E}">
        <p14:creationId xmlns:p14="http://schemas.microsoft.com/office/powerpoint/2010/main" val="1823542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5763" y="764373"/>
            <a:ext cx="10630437" cy="1293028"/>
          </a:xfrm>
        </p:spPr>
        <p:txBody>
          <a:bodyPr>
            <a:normAutofit/>
          </a:bodyPr>
          <a:lstStyle/>
          <a:p>
            <a:r>
              <a:rPr lang="en-GB" sz="2800" b="1" dirty="0"/>
              <a:t>Court Procedures in Criminal Cases(continued)</a:t>
            </a:r>
            <a:endParaRPr lang="en-US" sz="2800" dirty="0"/>
          </a:p>
        </p:txBody>
      </p:sp>
      <p:sp>
        <p:nvSpPr>
          <p:cNvPr id="3" name="Content Placeholder 2"/>
          <p:cNvSpPr>
            <a:spLocks noGrp="1"/>
          </p:cNvSpPr>
          <p:nvPr>
            <p:ph idx="1"/>
          </p:nvPr>
        </p:nvSpPr>
        <p:spPr/>
        <p:txBody>
          <a:bodyPr/>
          <a:lstStyle/>
          <a:p>
            <a:pPr marL="0" indent="0">
              <a:buNone/>
            </a:pPr>
            <a:r>
              <a:rPr lang="en-GB" sz="2800" b="1" dirty="0"/>
              <a:t>Imprisonment(continued)</a:t>
            </a:r>
          </a:p>
          <a:p>
            <a:endParaRPr lang="en-GB" b="1" dirty="0" smtClean="0"/>
          </a:p>
          <a:p>
            <a:pPr algn="just"/>
            <a:r>
              <a:rPr lang="en-GB" sz="2400" b="1" dirty="0"/>
              <a:t>d</a:t>
            </a:r>
            <a:r>
              <a:rPr lang="en-GB" sz="2400" b="1" dirty="0" smtClean="0"/>
              <a:t>) </a:t>
            </a:r>
            <a:r>
              <a:rPr lang="en-GB" sz="2400" b="1" dirty="0"/>
              <a:t>Remand Prison </a:t>
            </a:r>
            <a:endParaRPr lang="en-US" sz="2400" dirty="0"/>
          </a:p>
          <a:p>
            <a:pPr marL="0" indent="0" algn="just">
              <a:buNone/>
            </a:pPr>
            <a:r>
              <a:rPr lang="en-GB" sz="2400" dirty="0"/>
              <a:t>These are often used for keeping those awaiting trial, either because they could not post bail, or because bail was denied</a:t>
            </a:r>
            <a:r>
              <a:rPr lang="en-GB" sz="2400" dirty="0" smtClean="0"/>
              <a:t>.</a:t>
            </a:r>
          </a:p>
          <a:p>
            <a:pPr marL="0" indent="0" algn="just">
              <a:buNone/>
            </a:pPr>
            <a:endParaRPr lang="en-GB" sz="2400" dirty="0" smtClean="0"/>
          </a:p>
          <a:p>
            <a:pPr marL="0" indent="0" algn="just">
              <a:buNone/>
            </a:pPr>
            <a:r>
              <a:rPr lang="en-GB" sz="2400" dirty="0" smtClean="0"/>
              <a:t>  </a:t>
            </a:r>
            <a:r>
              <a:rPr lang="en-GB" sz="2400" dirty="0"/>
              <a:t>Sometimes, a person who is given a sentence of less than one year remains in remand rather than going to those other prisons.</a:t>
            </a:r>
            <a:endParaRPr lang="en-US" sz="2400" dirty="0"/>
          </a:p>
          <a:p>
            <a:endParaRPr lang="en-US" dirty="0"/>
          </a:p>
          <a:p>
            <a:pPr marL="0" indent="0">
              <a:buNone/>
            </a:pPr>
            <a:endParaRPr lang="en-US" dirty="0"/>
          </a:p>
        </p:txBody>
      </p:sp>
    </p:spTree>
    <p:extLst>
      <p:ext uri="{BB962C8B-B14F-4D97-AF65-F5344CB8AC3E}">
        <p14:creationId xmlns:p14="http://schemas.microsoft.com/office/powerpoint/2010/main" val="1393397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4249" y="674220"/>
            <a:ext cx="10084158" cy="1293028"/>
          </a:xfrm>
        </p:spPr>
        <p:txBody>
          <a:bodyPr>
            <a:normAutofit/>
          </a:bodyPr>
          <a:lstStyle/>
          <a:p>
            <a:r>
              <a:rPr lang="en-GB" sz="2800" b="1" dirty="0"/>
              <a:t>Court Procedures in Criminal Cases(continued)</a:t>
            </a:r>
            <a:endParaRPr lang="en-US" sz="2800" dirty="0"/>
          </a:p>
        </p:txBody>
      </p:sp>
      <p:sp>
        <p:nvSpPr>
          <p:cNvPr id="3" name="Content Placeholder 2"/>
          <p:cNvSpPr>
            <a:spLocks noGrp="1"/>
          </p:cNvSpPr>
          <p:nvPr>
            <p:ph idx="1"/>
          </p:nvPr>
        </p:nvSpPr>
        <p:spPr/>
        <p:txBody>
          <a:bodyPr>
            <a:normAutofit fontScale="70000" lnSpcReduction="20000"/>
          </a:bodyPr>
          <a:lstStyle/>
          <a:p>
            <a:pPr marL="0" indent="0">
              <a:buNone/>
            </a:pPr>
            <a:r>
              <a:rPr lang="en-GB" sz="3500" b="1" dirty="0"/>
              <a:t>Parole</a:t>
            </a:r>
            <a:endParaRPr lang="en-US" sz="3500" dirty="0"/>
          </a:p>
          <a:p>
            <a:pPr algn="just"/>
            <a:r>
              <a:rPr lang="en-GB" sz="2600" dirty="0"/>
              <a:t>Parole is a programme that allows an inmate to be released from prison early, before serving a complete sentence.  A prisoner must serve a certain part of his or her sentence before becoming eligible for parole. </a:t>
            </a:r>
            <a:endParaRPr lang="en-GB" sz="2600" dirty="0" smtClean="0"/>
          </a:p>
          <a:p>
            <a:pPr algn="just"/>
            <a:r>
              <a:rPr lang="en-GB" sz="2600" dirty="0" smtClean="0"/>
              <a:t> </a:t>
            </a:r>
            <a:r>
              <a:rPr lang="en-GB" sz="2600" dirty="0"/>
              <a:t>Parole may be granted to those who have shown signs of rehabilitation, or who have demonstrated good behaviour.  Depending on the seriousness of the crime, some people may never be considered for parole.</a:t>
            </a:r>
            <a:endParaRPr lang="en-US" sz="2600" dirty="0"/>
          </a:p>
          <a:p>
            <a:pPr marL="0" indent="0" algn="just">
              <a:buNone/>
            </a:pPr>
            <a:r>
              <a:rPr lang="en-GB" sz="2600" dirty="0"/>
              <a:t> </a:t>
            </a:r>
            <a:endParaRPr lang="en-US" sz="2600" dirty="0"/>
          </a:p>
          <a:p>
            <a:pPr algn="just"/>
            <a:r>
              <a:rPr lang="en-GB" sz="2600" dirty="0"/>
              <a:t>Once a person becomes eligible for parole, a request is sent to the prison’s parole board.  Members of this board include prison officials, social workers, psychiatrists, lawyers, and judges.  Or even other eminent, citizens are appointed to serve on parole boards. </a:t>
            </a:r>
            <a:endParaRPr lang="en-GB" sz="2600" dirty="0" smtClean="0"/>
          </a:p>
          <a:p>
            <a:pPr algn="just"/>
            <a:r>
              <a:rPr lang="en-GB" sz="2600" dirty="0" smtClean="0"/>
              <a:t> </a:t>
            </a:r>
            <a:r>
              <a:rPr lang="en-GB" sz="2600" dirty="0"/>
              <a:t>Final decisions are made at parole hearings, in which all of these persons take part.  Once parole is granted, the former prisoners usually are assigned to a parole officer. This person watches over the parolee’s activities and provides help when needed.  The parolee also must follow several rules.  </a:t>
            </a:r>
            <a:endParaRPr lang="en-US" sz="2600" dirty="0"/>
          </a:p>
          <a:p>
            <a:pPr algn="just"/>
            <a:endParaRPr lang="en-US" sz="2600" dirty="0"/>
          </a:p>
        </p:txBody>
      </p:sp>
    </p:spTree>
    <p:extLst>
      <p:ext uri="{BB962C8B-B14F-4D97-AF65-F5344CB8AC3E}">
        <p14:creationId xmlns:p14="http://schemas.microsoft.com/office/powerpoint/2010/main" val="22464617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5915" y="764373"/>
            <a:ext cx="9723550" cy="1293028"/>
          </a:xfrm>
        </p:spPr>
        <p:txBody>
          <a:bodyPr>
            <a:normAutofit/>
          </a:bodyPr>
          <a:lstStyle/>
          <a:p>
            <a:r>
              <a:rPr lang="en-GB" sz="2800" b="1" dirty="0"/>
              <a:t>Court Procedures in Criminal Cases(continued)</a:t>
            </a:r>
            <a:endParaRPr lang="en-US" sz="2800" dirty="0"/>
          </a:p>
        </p:txBody>
      </p:sp>
      <p:sp>
        <p:nvSpPr>
          <p:cNvPr id="3" name="Content Placeholder 2"/>
          <p:cNvSpPr>
            <a:spLocks noGrp="1"/>
          </p:cNvSpPr>
          <p:nvPr>
            <p:ph idx="1"/>
          </p:nvPr>
        </p:nvSpPr>
        <p:spPr/>
        <p:txBody>
          <a:bodyPr/>
          <a:lstStyle/>
          <a:p>
            <a:pPr marL="0" indent="0">
              <a:buNone/>
            </a:pPr>
            <a:r>
              <a:rPr lang="en-GB" b="1" dirty="0"/>
              <a:t>Juveniles and the Legal System</a:t>
            </a:r>
            <a:endParaRPr lang="en-US" dirty="0"/>
          </a:p>
          <a:p>
            <a:r>
              <a:rPr lang="en-GB" dirty="0"/>
              <a:t>The legal system for juveniles is one part of law that must be considered apart from the others already discussed.  A juvenile is a person who is not legally adult. </a:t>
            </a:r>
            <a:endParaRPr lang="en-GB" dirty="0" smtClean="0"/>
          </a:p>
          <a:p>
            <a:pPr marL="0" indent="0">
              <a:buNone/>
            </a:pPr>
            <a:r>
              <a:rPr lang="en-GB" dirty="0" smtClean="0"/>
              <a:t> </a:t>
            </a:r>
          </a:p>
          <a:p>
            <a:r>
              <a:rPr lang="en-GB" dirty="0" smtClean="0"/>
              <a:t>The </a:t>
            </a:r>
            <a:r>
              <a:rPr lang="en-GB" dirty="0"/>
              <a:t>age at which a young person is considered to be an adult varies from country to country.  However, Most countries, the adult age is 21years.  Until a young person reaches this age, he or she is treated differently in the legal system. </a:t>
            </a:r>
            <a:endParaRPr lang="en-US" dirty="0"/>
          </a:p>
          <a:p>
            <a:endParaRPr lang="en-US" dirty="0"/>
          </a:p>
        </p:txBody>
      </p:sp>
    </p:spTree>
    <p:extLst>
      <p:ext uri="{BB962C8B-B14F-4D97-AF65-F5344CB8AC3E}">
        <p14:creationId xmlns:p14="http://schemas.microsoft.com/office/powerpoint/2010/main" val="16195513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3893" y="803009"/>
            <a:ext cx="10371786" cy="1293028"/>
          </a:xfrm>
        </p:spPr>
        <p:txBody>
          <a:bodyPr>
            <a:normAutofit/>
          </a:bodyPr>
          <a:lstStyle/>
          <a:p>
            <a:r>
              <a:rPr lang="en-GB" sz="2800" b="1" dirty="0"/>
              <a:t>Court Procedures in Criminal Cases(continued)</a:t>
            </a:r>
            <a:endParaRPr lang="en-US" sz="2800" dirty="0"/>
          </a:p>
        </p:txBody>
      </p:sp>
      <p:sp>
        <p:nvSpPr>
          <p:cNvPr id="3" name="Content Placeholder 2"/>
          <p:cNvSpPr>
            <a:spLocks noGrp="1"/>
          </p:cNvSpPr>
          <p:nvPr>
            <p:ph idx="1"/>
          </p:nvPr>
        </p:nvSpPr>
        <p:spPr/>
        <p:txBody>
          <a:bodyPr>
            <a:normAutofit/>
          </a:bodyPr>
          <a:lstStyle/>
          <a:p>
            <a:pPr marL="0" indent="0">
              <a:buNone/>
            </a:pPr>
            <a:r>
              <a:rPr lang="en-GB" b="1" dirty="0"/>
              <a:t> </a:t>
            </a:r>
            <a:r>
              <a:rPr lang="en-GB" sz="3000" b="1" dirty="0"/>
              <a:t>Juveniles and the Legal </a:t>
            </a:r>
            <a:r>
              <a:rPr lang="en-GB" sz="3000" b="1" dirty="0" smtClean="0"/>
              <a:t>System(continued)</a:t>
            </a:r>
            <a:endParaRPr lang="en-US" sz="3000" dirty="0"/>
          </a:p>
          <a:p>
            <a:pPr marL="0" lvl="0" indent="0">
              <a:buNone/>
            </a:pPr>
            <a:endParaRPr lang="en-GB" sz="3000" b="1" dirty="0" smtClean="0"/>
          </a:p>
          <a:p>
            <a:pPr marL="0" lvl="0" indent="0">
              <a:buNone/>
            </a:pPr>
            <a:r>
              <a:rPr lang="en-GB" b="1" dirty="0" smtClean="0"/>
              <a:t>Juvenile </a:t>
            </a:r>
            <a:r>
              <a:rPr lang="en-GB" b="1" dirty="0"/>
              <a:t>Crime</a:t>
            </a:r>
            <a:endParaRPr lang="en-US" dirty="0"/>
          </a:p>
          <a:p>
            <a:r>
              <a:rPr lang="en-GB" dirty="0"/>
              <a:t>Juveniles make up a big percent of all those arrested for committing crimes today.  Some juvenile crimes are misdemeanours, such as driving without a license or littering.  Others are more serious.  Among these are burglary, arson, armed robbery, rape, and murder</a:t>
            </a:r>
            <a:r>
              <a:rPr lang="en-GB" dirty="0" smtClean="0"/>
              <a:t>.</a:t>
            </a:r>
          </a:p>
          <a:p>
            <a:r>
              <a:rPr lang="en-GB" dirty="0" smtClean="0"/>
              <a:t> </a:t>
            </a:r>
            <a:r>
              <a:rPr lang="en-GB" dirty="0"/>
              <a:t>Statistics show that one third of those arrested for committing serious crimes are under the age of 18.</a:t>
            </a:r>
            <a:endParaRPr lang="en-US" dirty="0"/>
          </a:p>
          <a:p>
            <a:pPr marL="0" lvl="0" indent="0">
              <a:buNone/>
            </a:pPr>
            <a:r>
              <a:rPr lang="en-GB" b="1" dirty="0"/>
              <a:t>   </a:t>
            </a:r>
            <a:r>
              <a:rPr lang="en-GB" b="1" dirty="0" smtClean="0"/>
              <a:t> </a:t>
            </a:r>
            <a:endParaRPr lang="en-US" dirty="0"/>
          </a:p>
        </p:txBody>
      </p:sp>
    </p:spTree>
    <p:extLst>
      <p:ext uri="{BB962C8B-B14F-4D97-AF65-F5344CB8AC3E}">
        <p14:creationId xmlns:p14="http://schemas.microsoft.com/office/powerpoint/2010/main" val="39061302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029423" cy="1293028"/>
          </a:xfrm>
        </p:spPr>
        <p:txBody>
          <a:bodyPr>
            <a:normAutofit/>
          </a:bodyPr>
          <a:lstStyle/>
          <a:p>
            <a:r>
              <a:rPr lang="en-GB" sz="2800" b="1" dirty="0"/>
              <a:t>Court Procedures in Criminal Cases(continued)</a:t>
            </a:r>
            <a:endParaRPr lang="en-US" sz="2800" dirty="0"/>
          </a:p>
        </p:txBody>
      </p:sp>
      <p:sp>
        <p:nvSpPr>
          <p:cNvPr id="3" name="Content Placeholder 2"/>
          <p:cNvSpPr>
            <a:spLocks noGrp="1"/>
          </p:cNvSpPr>
          <p:nvPr>
            <p:ph idx="1"/>
          </p:nvPr>
        </p:nvSpPr>
        <p:spPr>
          <a:xfrm>
            <a:off x="505496" y="1936982"/>
            <a:ext cx="10820400" cy="4618364"/>
          </a:xfrm>
        </p:spPr>
        <p:txBody>
          <a:bodyPr>
            <a:normAutofit fontScale="25000" lnSpcReduction="20000"/>
          </a:bodyPr>
          <a:lstStyle/>
          <a:p>
            <a:pPr marL="0" indent="0">
              <a:buNone/>
            </a:pPr>
            <a:r>
              <a:rPr lang="en-GB" sz="8600" b="1" dirty="0"/>
              <a:t>Juveniles and the Legal System(continued)</a:t>
            </a:r>
            <a:endParaRPr lang="en-US" sz="8600" dirty="0"/>
          </a:p>
          <a:p>
            <a:pPr marL="0" lvl="0" indent="0">
              <a:buNone/>
            </a:pPr>
            <a:endParaRPr lang="en-GB" b="1" dirty="0"/>
          </a:p>
          <a:p>
            <a:pPr marL="0" lvl="0" indent="0">
              <a:buNone/>
            </a:pPr>
            <a:r>
              <a:rPr lang="en-GB" sz="7400" b="1" dirty="0" smtClean="0"/>
              <a:t>Juvenile Courts</a:t>
            </a:r>
            <a:endParaRPr lang="en-US" sz="7400" b="1" dirty="0" smtClean="0"/>
          </a:p>
          <a:p>
            <a:pPr algn="just"/>
            <a:r>
              <a:rPr lang="en-GB" sz="7400" dirty="0" smtClean="0">
                <a:latin typeface="Arial" panose="020B0604020202020204" pitchFamily="34" charset="0"/>
                <a:cs typeface="Arial" panose="020B0604020202020204" pitchFamily="34" charset="0"/>
              </a:rPr>
              <a:t>Years </a:t>
            </a:r>
            <a:r>
              <a:rPr lang="en-GB" sz="7400" dirty="0">
                <a:latin typeface="Arial" panose="020B0604020202020204" pitchFamily="34" charset="0"/>
                <a:cs typeface="Arial" panose="020B0604020202020204" pitchFamily="34" charset="0"/>
              </a:rPr>
              <a:t>ago, young people accused of wrongdoing were treated the same as adults.  They were tried in the same courts and given the same sentences; they were sent to the same prisons as adult offenders.</a:t>
            </a:r>
            <a:endParaRPr lang="en-US" sz="7400" dirty="0">
              <a:latin typeface="Arial" panose="020B0604020202020204" pitchFamily="34" charset="0"/>
              <a:cs typeface="Arial" panose="020B0604020202020204" pitchFamily="34" charset="0"/>
            </a:endParaRPr>
          </a:p>
          <a:p>
            <a:pPr marL="0" indent="0" algn="just">
              <a:buNone/>
            </a:pPr>
            <a:r>
              <a:rPr lang="en-GB" sz="7400" dirty="0">
                <a:latin typeface="Arial" panose="020B0604020202020204" pitchFamily="34" charset="0"/>
                <a:cs typeface="Arial" panose="020B0604020202020204" pitchFamily="34" charset="0"/>
              </a:rPr>
              <a:t> </a:t>
            </a:r>
            <a:endParaRPr lang="en-US" sz="7400" dirty="0">
              <a:latin typeface="Arial" panose="020B0604020202020204" pitchFamily="34" charset="0"/>
              <a:cs typeface="Arial" panose="020B0604020202020204" pitchFamily="34" charset="0"/>
            </a:endParaRPr>
          </a:p>
          <a:p>
            <a:pPr algn="just"/>
            <a:r>
              <a:rPr lang="en-GB" sz="7400" dirty="0">
                <a:latin typeface="Arial" panose="020B0604020202020204" pitchFamily="34" charset="0"/>
                <a:cs typeface="Arial" panose="020B0604020202020204" pitchFamily="34" charset="0"/>
              </a:rPr>
              <a:t>  Reformers worked toward changing the way young offenders were treated; and as a result the system has changed and devised juvenile courts.   Today, juvenile courts handle two kinds of cases – </a:t>
            </a:r>
            <a:r>
              <a:rPr lang="en-GB" sz="7400" b="1" dirty="0">
                <a:latin typeface="Arial" panose="020B0604020202020204" pitchFamily="34" charset="0"/>
                <a:cs typeface="Arial" panose="020B0604020202020204" pitchFamily="34" charset="0"/>
              </a:rPr>
              <a:t>cases of neglect </a:t>
            </a:r>
            <a:r>
              <a:rPr lang="en-GB" sz="7400" dirty="0">
                <a:latin typeface="Arial" panose="020B0604020202020204" pitchFamily="34" charset="0"/>
                <a:cs typeface="Arial" panose="020B0604020202020204" pitchFamily="34" charset="0"/>
              </a:rPr>
              <a:t>and </a:t>
            </a:r>
            <a:r>
              <a:rPr lang="en-GB" sz="7400" b="1" dirty="0">
                <a:latin typeface="Arial" panose="020B0604020202020204" pitchFamily="34" charset="0"/>
                <a:cs typeface="Arial" panose="020B0604020202020204" pitchFamily="34" charset="0"/>
              </a:rPr>
              <a:t>cases of delinquency</a:t>
            </a:r>
            <a:r>
              <a:rPr lang="en-GB" sz="7400" dirty="0">
                <a:latin typeface="Arial" panose="020B0604020202020204" pitchFamily="34" charset="0"/>
                <a:cs typeface="Arial" panose="020B0604020202020204" pitchFamily="34" charset="0"/>
              </a:rPr>
              <a:t>. </a:t>
            </a:r>
            <a:endParaRPr lang="en-GB" sz="7400" dirty="0" smtClean="0">
              <a:latin typeface="Arial" panose="020B0604020202020204" pitchFamily="34" charset="0"/>
              <a:cs typeface="Arial" panose="020B0604020202020204" pitchFamily="34" charset="0"/>
            </a:endParaRPr>
          </a:p>
          <a:p>
            <a:pPr algn="just"/>
            <a:endParaRPr lang="en-GB" sz="7400" dirty="0">
              <a:latin typeface="Arial" panose="020B0604020202020204" pitchFamily="34" charset="0"/>
              <a:cs typeface="Arial" panose="020B0604020202020204" pitchFamily="34" charset="0"/>
            </a:endParaRPr>
          </a:p>
          <a:p>
            <a:pPr algn="just"/>
            <a:r>
              <a:rPr lang="en-GB" sz="7400" dirty="0">
                <a:latin typeface="Arial" panose="020B0604020202020204" pitchFamily="34" charset="0"/>
                <a:cs typeface="Arial" panose="020B0604020202020204" pitchFamily="34" charset="0"/>
              </a:rPr>
              <a:t> Neglect cases involve young people whose parents do not care for them properly.  Such cases are handled by the courts because the young people need the care and protection of society. </a:t>
            </a:r>
            <a:endParaRPr lang="en-GB" sz="7400" dirty="0" smtClean="0">
              <a:latin typeface="Arial" panose="020B0604020202020204" pitchFamily="34" charset="0"/>
              <a:cs typeface="Arial" panose="020B0604020202020204" pitchFamily="34" charset="0"/>
            </a:endParaRPr>
          </a:p>
          <a:p>
            <a:pPr marL="0" indent="0" algn="just">
              <a:buNone/>
            </a:pPr>
            <a:endParaRPr lang="en-GB" sz="7400" dirty="0">
              <a:latin typeface="Arial" panose="020B0604020202020204" pitchFamily="34" charset="0"/>
              <a:cs typeface="Arial" panose="020B0604020202020204" pitchFamily="34" charset="0"/>
            </a:endParaRPr>
          </a:p>
          <a:p>
            <a:pPr algn="just"/>
            <a:r>
              <a:rPr lang="en-GB" sz="7400" dirty="0">
                <a:latin typeface="Arial" panose="020B0604020202020204" pitchFamily="34" charset="0"/>
                <a:cs typeface="Arial" panose="020B0604020202020204" pitchFamily="34" charset="0"/>
              </a:rPr>
              <a:t> Cases of juvenile delinquency are cases in which young people are unruly or are accused of breaking the law.  The organisation of juvenile courts varies.  Juvenile courts may form a separate division within a court structure.  Or, they may be part of other courts, </a:t>
            </a:r>
            <a:endParaRPr lang="en-US" sz="7400" dirty="0">
              <a:latin typeface="Arial" panose="020B0604020202020204" pitchFamily="34" charset="0"/>
              <a:cs typeface="Arial" panose="020B0604020202020204" pitchFamily="34" charset="0"/>
            </a:endParaRPr>
          </a:p>
          <a:p>
            <a:pPr marL="0" indent="0" algn="just">
              <a:buNone/>
            </a:pPr>
            <a:r>
              <a:rPr lang="en-GB" sz="7400" dirty="0">
                <a:latin typeface="Arial" panose="020B0604020202020204" pitchFamily="34" charset="0"/>
                <a:cs typeface="Arial" panose="020B0604020202020204" pitchFamily="34" charset="0"/>
              </a:rPr>
              <a:t> </a:t>
            </a:r>
            <a:endParaRPr lang="en-US" sz="7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0979438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612" y="764373"/>
            <a:ext cx="10406130" cy="1293028"/>
          </a:xfrm>
        </p:spPr>
        <p:txBody>
          <a:bodyPr>
            <a:normAutofit/>
          </a:bodyPr>
          <a:lstStyle/>
          <a:p>
            <a:r>
              <a:rPr lang="en-GB" sz="2800" b="1" dirty="0"/>
              <a:t>Court Procedures in Criminal Cases(continued)</a:t>
            </a:r>
            <a:endParaRPr lang="en-US" sz="2800" dirty="0"/>
          </a:p>
        </p:txBody>
      </p:sp>
      <p:sp>
        <p:nvSpPr>
          <p:cNvPr id="3" name="Content Placeholder 2"/>
          <p:cNvSpPr>
            <a:spLocks noGrp="1"/>
          </p:cNvSpPr>
          <p:nvPr>
            <p:ph idx="1"/>
          </p:nvPr>
        </p:nvSpPr>
        <p:spPr/>
        <p:txBody>
          <a:bodyPr>
            <a:normAutofit fontScale="92500" lnSpcReduction="20000"/>
          </a:bodyPr>
          <a:lstStyle/>
          <a:p>
            <a:pPr marL="0" indent="0">
              <a:buNone/>
            </a:pPr>
            <a:r>
              <a:rPr lang="en-GB" sz="2400" b="1" dirty="0"/>
              <a:t>Juveniles and the Legal System(continued)</a:t>
            </a:r>
            <a:endParaRPr lang="en-US" sz="2400" dirty="0"/>
          </a:p>
          <a:p>
            <a:pPr marL="0" lvl="0" indent="0">
              <a:buNone/>
            </a:pPr>
            <a:r>
              <a:rPr lang="en-GB" b="1" dirty="0" smtClean="0"/>
              <a:t> </a:t>
            </a:r>
          </a:p>
          <a:p>
            <a:pPr lvl="0"/>
            <a:r>
              <a:rPr lang="en-GB" b="1" dirty="0" smtClean="0"/>
              <a:t>Protecting </a:t>
            </a:r>
            <a:r>
              <a:rPr lang="en-GB" b="1" dirty="0"/>
              <a:t>Juveniles from Society</a:t>
            </a:r>
            <a:endParaRPr lang="en-US" dirty="0"/>
          </a:p>
          <a:p>
            <a:r>
              <a:rPr lang="en-GB" dirty="0"/>
              <a:t>One of the basic reasons juvenile courts were established was to protect young people. From what kinds of things do juveniles need to be protected? Sometimes, adults and society place young people in danger.  Juvenile courts can offer a degree of protection for them.  For example, courts can take action in cases of neglect by parents, unfit living conditions in the home, or homelessness.</a:t>
            </a:r>
            <a:endParaRPr lang="en-US" dirty="0"/>
          </a:p>
          <a:p>
            <a:pPr marL="0" indent="0">
              <a:buNone/>
            </a:pPr>
            <a:r>
              <a:rPr lang="en-GB" dirty="0"/>
              <a:t> </a:t>
            </a:r>
            <a:endParaRPr lang="en-US" dirty="0"/>
          </a:p>
          <a:p>
            <a:r>
              <a:rPr lang="en-GB" dirty="0"/>
              <a:t>In these kinds of cases, a young person may be made a ward of the court.  This means that the young person is placed under the legal control of the courts, rather than of his or her parents.  This allows the court, along with social workers, to decide how to help each young person best.  Sometimes, young people who are neglected are placed in </a:t>
            </a:r>
            <a:r>
              <a:rPr lang="en-GB" b="1" dirty="0"/>
              <a:t>foster homes</a:t>
            </a:r>
            <a:r>
              <a:rPr lang="en-GB" dirty="0"/>
              <a:t>.  These are homes where young people are cared for by families other than their own.</a:t>
            </a:r>
            <a:endParaRPr lang="en-US" dirty="0"/>
          </a:p>
        </p:txBody>
      </p:sp>
    </p:spTree>
    <p:extLst>
      <p:ext uri="{BB962C8B-B14F-4D97-AF65-F5344CB8AC3E}">
        <p14:creationId xmlns:p14="http://schemas.microsoft.com/office/powerpoint/2010/main" val="515899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611" y="764373"/>
            <a:ext cx="10720589" cy="1293028"/>
          </a:xfrm>
        </p:spPr>
        <p:txBody>
          <a:bodyPr>
            <a:normAutofit/>
          </a:bodyPr>
          <a:lstStyle/>
          <a:p>
            <a:r>
              <a:rPr lang="en-GB" b="1" dirty="0"/>
              <a:t>Court Procedures in Criminal Cases</a:t>
            </a:r>
            <a:r>
              <a:rPr lang="en-US" dirty="0"/>
              <a:t/>
            </a:r>
            <a:br>
              <a:rPr lang="en-US" dirty="0"/>
            </a:br>
            <a:endParaRPr lang="en-US" dirty="0"/>
          </a:p>
        </p:txBody>
      </p:sp>
      <p:sp>
        <p:nvSpPr>
          <p:cNvPr id="3" name="Content Placeholder 2"/>
          <p:cNvSpPr>
            <a:spLocks noGrp="1"/>
          </p:cNvSpPr>
          <p:nvPr>
            <p:ph idx="1"/>
          </p:nvPr>
        </p:nvSpPr>
        <p:spPr/>
        <p:txBody>
          <a:bodyPr/>
          <a:lstStyle/>
          <a:p>
            <a:pPr>
              <a:lnSpc>
                <a:spcPct val="150000"/>
              </a:lnSpc>
            </a:pPr>
            <a:r>
              <a:rPr lang="en-GB" dirty="0"/>
              <a:t>Serious </a:t>
            </a:r>
            <a:r>
              <a:rPr lang="en-GB" b="1" dirty="0"/>
              <a:t>misdemeanours</a:t>
            </a:r>
            <a:r>
              <a:rPr lang="en-GB" dirty="0"/>
              <a:t> and </a:t>
            </a:r>
            <a:r>
              <a:rPr lang="en-GB" b="1" dirty="0"/>
              <a:t>felonies</a:t>
            </a:r>
            <a:r>
              <a:rPr lang="en-GB" dirty="0"/>
              <a:t> are handled differently.  Such cases could take months to resolve. </a:t>
            </a:r>
            <a:endParaRPr lang="en-GB" dirty="0" smtClean="0"/>
          </a:p>
          <a:p>
            <a:pPr>
              <a:lnSpc>
                <a:spcPct val="150000"/>
              </a:lnSpc>
            </a:pPr>
            <a:endParaRPr lang="en-GB" dirty="0"/>
          </a:p>
          <a:p>
            <a:pPr>
              <a:lnSpc>
                <a:spcPct val="150000"/>
              </a:lnSpc>
            </a:pPr>
            <a:r>
              <a:rPr lang="en-GB" dirty="0"/>
              <a:t>Remember that crimes affect not only the victims, but all of society. The government is the legal representative of society.  For this reason, it is the first to bring suit against the defendant in a criminal case.</a:t>
            </a:r>
            <a:endParaRPr lang="en-US" dirty="0"/>
          </a:p>
          <a:p>
            <a:pPr marL="0" indent="0">
              <a:lnSpc>
                <a:spcPct val="150000"/>
              </a:lnSpc>
              <a:buNone/>
            </a:pPr>
            <a:endParaRPr lang="en-US" dirty="0"/>
          </a:p>
          <a:p>
            <a:endParaRPr lang="en-US" dirty="0"/>
          </a:p>
        </p:txBody>
      </p:sp>
    </p:spTree>
    <p:extLst>
      <p:ext uri="{BB962C8B-B14F-4D97-AF65-F5344CB8AC3E}">
        <p14:creationId xmlns:p14="http://schemas.microsoft.com/office/powerpoint/2010/main" val="5730858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normAutofit/>
          </a:bodyPr>
          <a:lstStyle/>
          <a:p>
            <a:r>
              <a:rPr lang="en-GB" sz="2800" b="1" dirty="0"/>
              <a:t>Court Procedures in Criminal Cases(continued)</a:t>
            </a:r>
            <a:endParaRPr lang="en-US" sz="2800" dirty="0"/>
          </a:p>
        </p:txBody>
      </p:sp>
      <p:sp>
        <p:nvSpPr>
          <p:cNvPr id="3" name="Content Placeholder 2"/>
          <p:cNvSpPr>
            <a:spLocks noGrp="1"/>
          </p:cNvSpPr>
          <p:nvPr>
            <p:ph idx="1"/>
          </p:nvPr>
        </p:nvSpPr>
        <p:spPr/>
        <p:txBody>
          <a:bodyPr>
            <a:normAutofit fontScale="77500" lnSpcReduction="20000"/>
          </a:bodyPr>
          <a:lstStyle/>
          <a:p>
            <a:pPr marL="0" indent="0">
              <a:buNone/>
            </a:pPr>
            <a:r>
              <a:rPr lang="en-GB" sz="3100" b="1" dirty="0"/>
              <a:t>Juveniles and the Legal System(continued)</a:t>
            </a:r>
            <a:endParaRPr lang="en-US" sz="3100" dirty="0"/>
          </a:p>
          <a:p>
            <a:pPr marL="0" lvl="0" indent="0">
              <a:buNone/>
            </a:pPr>
            <a:r>
              <a:rPr lang="en-GB" b="1" dirty="0"/>
              <a:t> </a:t>
            </a:r>
            <a:endParaRPr lang="en-GB" b="1" dirty="0" smtClean="0"/>
          </a:p>
          <a:p>
            <a:pPr lvl="0"/>
            <a:r>
              <a:rPr lang="en-GB" sz="3100" b="1" dirty="0" smtClean="0"/>
              <a:t>Protecting </a:t>
            </a:r>
            <a:r>
              <a:rPr lang="en-GB" sz="3100" b="1" dirty="0"/>
              <a:t>Juveniles in Court.</a:t>
            </a:r>
            <a:endParaRPr lang="en-US" sz="3100" dirty="0"/>
          </a:p>
          <a:p>
            <a:r>
              <a:rPr lang="en-GB" dirty="0"/>
              <a:t>Unlike adults, juveniles are protected from some parts of the legal process.  For example, when juveniles are arrested, they usually are not photographed or fingerprinted.  </a:t>
            </a:r>
            <a:endParaRPr lang="en-GB" dirty="0" smtClean="0"/>
          </a:p>
          <a:p>
            <a:pPr marL="0" indent="0">
              <a:buNone/>
            </a:pPr>
            <a:endParaRPr lang="en-GB" dirty="0" smtClean="0"/>
          </a:p>
          <a:p>
            <a:r>
              <a:rPr lang="en-GB" dirty="0" smtClean="0"/>
              <a:t>In </a:t>
            </a:r>
            <a:r>
              <a:rPr lang="en-GB" dirty="0"/>
              <a:t>court, </a:t>
            </a:r>
            <a:r>
              <a:rPr lang="en-GB" dirty="0" smtClean="0"/>
              <a:t>juvenile cases often, </a:t>
            </a:r>
            <a:r>
              <a:rPr lang="en-GB" dirty="0"/>
              <a:t>are handled at informal hearings with only a judge, a social worker, the young person, and his or her parents present.  The judge then decides what action to take to best help the young person.  Juveniles’ records also are kept confidential</a:t>
            </a:r>
            <a:r>
              <a:rPr lang="en-GB" dirty="0" smtClean="0"/>
              <a:t>.</a:t>
            </a:r>
          </a:p>
          <a:p>
            <a:pPr marL="0" indent="0">
              <a:buNone/>
            </a:pPr>
            <a:endParaRPr lang="en-GB" dirty="0" smtClean="0"/>
          </a:p>
          <a:p>
            <a:r>
              <a:rPr lang="en-GB" dirty="0" smtClean="0"/>
              <a:t> This </a:t>
            </a:r>
            <a:r>
              <a:rPr lang="en-GB" dirty="0"/>
              <a:t>means that when the young person reaches adult age, he or she will not have a criminal record.  It is as if the person is given a clean slate.</a:t>
            </a:r>
            <a:endParaRPr lang="en-US" dirty="0"/>
          </a:p>
          <a:p>
            <a:pPr marL="0" indent="0">
              <a:buNone/>
            </a:pPr>
            <a:r>
              <a:rPr lang="en-GB" dirty="0"/>
              <a:t> </a:t>
            </a:r>
            <a:endParaRPr lang="en-US" dirty="0"/>
          </a:p>
          <a:p>
            <a:endParaRPr lang="en-US" dirty="0"/>
          </a:p>
        </p:txBody>
      </p:sp>
    </p:spTree>
    <p:extLst>
      <p:ext uri="{BB962C8B-B14F-4D97-AF65-F5344CB8AC3E}">
        <p14:creationId xmlns:p14="http://schemas.microsoft.com/office/powerpoint/2010/main" val="37175808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764373"/>
            <a:ext cx="10820400" cy="1293028"/>
          </a:xfrm>
        </p:spPr>
        <p:txBody>
          <a:bodyPr>
            <a:normAutofit/>
          </a:bodyPr>
          <a:lstStyle/>
          <a:p>
            <a:r>
              <a:rPr lang="en-GB" sz="2800" b="1" dirty="0"/>
              <a:t>Court Procedures in Criminal Cases(continued)</a:t>
            </a:r>
            <a:endParaRPr lang="en-US" sz="2800" dirty="0"/>
          </a:p>
        </p:txBody>
      </p:sp>
      <p:sp>
        <p:nvSpPr>
          <p:cNvPr id="3" name="Content Placeholder 2"/>
          <p:cNvSpPr>
            <a:spLocks noGrp="1"/>
          </p:cNvSpPr>
          <p:nvPr>
            <p:ph idx="1"/>
          </p:nvPr>
        </p:nvSpPr>
        <p:spPr/>
        <p:txBody>
          <a:bodyPr>
            <a:normAutofit fontScale="92500" lnSpcReduction="10000"/>
          </a:bodyPr>
          <a:lstStyle/>
          <a:p>
            <a:pPr marL="0" indent="0">
              <a:buNone/>
            </a:pPr>
            <a:r>
              <a:rPr lang="en-GB" sz="3100" b="1" dirty="0"/>
              <a:t>Juveniles and the Legal System(continued)</a:t>
            </a:r>
            <a:endParaRPr lang="en-US" sz="3100" dirty="0"/>
          </a:p>
          <a:p>
            <a:pPr marL="0" lvl="0" indent="0">
              <a:buNone/>
            </a:pPr>
            <a:r>
              <a:rPr lang="en-GB" b="1" dirty="0"/>
              <a:t> </a:t>
            </a:r>
          </a:p>
          <a:p>
            <a:pPr lvl="0"/>
            <a:r>
              <a:rPr lang="en-GB" sz="3100" b="1" dirty="0"/>
              <a:t>Protecting Juveniles in Court.</a:t>
            </a:r>
            <a:endParaRPr lang="en-US" sz="3100" dirty="0"/>
          </a:p>
          <a:p>
            <a:r>
              <a:rPr lang="en-GB" dirty="0" smtClean="0"/>
              <a:t>Although </a:t>
            </a:r>
            <a:r>
              <a:rPr lang="en-GB" dirty="0"/>
              <a:t>juvenile courts have been in operation since the early 1900’s.  However, such courts have not always acted in the best interests of juveniles.  Juvenile cases were handled separately from adult cases</a:t>
            </a:r>
            <a:r>
              <a:rPr lang="en-GB" dirty="0" smtClean="0"/>
              <a:t>.</a:t>
            </a:r>
          </a:p>
          <a:p>
            <a:r>
              <a:rPr lang="en-GB" dirty="0" smtClean="0"/>
              <a:t> </a:t>
            </a:r>
            <a:r>
              <a:rPr lang="en-GB" dirty="0"/>
              <a:t>Yet, some courts did not give young people some of the same rights guaranteed to adults accused of wrongdoing. Juveniles have the right to know the charges against them.  Juveniles have the right to have a lawyer – either one of choice, or one provided by the state.  </a:t>
            </a:r>
            <a:endParaRPr lang="en-GB" dirty="0" smtClean="0"/>
          </a:p>
          <a:p>
            <a:r>
              <a:rPr lang="en-GB" dirty="0" smtClean="0"/>
              <a:t>Juveniles </a:t>
            </a:r>
            <a:r>
              <a:rPr lang="en-GB" dirty="0"/>
              <a:t>must be protected against </a:t>
            </a:r>
            <a:r>
              <a:rPr lang="en-GB" b="1" dirty="0"/>
              <a:t>self-incrimination.</a:t>
            </a:r>
            <a:r>
              <a:rPr lang="en-GB" dirty="0"/>
              <a:t>  And, juveniles have the right to face and cross-examine witnesses against them.</a:t>
            </a:r>
            <a:endParaRPr lang="en-US" dirty="0"/>
          </a:p>
          <a:p>
            <a:endParaRPr lang="en-US" dirty="0"/>
          </a:p>
        </p:txBody>
      </p:sp>
    </p:spTree>
    <p:extLst>
      <p:ext uri="{BB962C8B-B14F-4D97-AF65-F5344CB8AC3E}">
        <p14:creationId xmlns:p14="http://schemas.microsoft.com/office/powerpoint/2010/main" val="3278055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764373"/>
            <a:ext cx="11008216" cy="1293028"/>
          </a:xfrm>
        </p:spPr>
        <p:txBody>
          <a:bodyPr>
            <a:normAutofit/>
          </a:bodyPr>
          <a:lstStyle/>
          <a:p>
            <a:r>
              <a:rPr lang="en-GB" sz="2800" b="1" dirty="0"/>
              <a:t>Court Procedures in Criminal Cases(continued)</a:t>
            </a:r>
            <a:endParaRPr lang="en-US" sz="2800" dirty="0"/>
          </a:p>
        </p:txBody>
      </p:sp>
      <p:sp>
        <p:nvSpPr>
          <p:cNvPr id="3" name="Content Placeholder 2"/>
          <p:cNvSpPr>
            <a:spLocks noGrp="1"/>
          </p:cNvSpPr>
          <p:nvPr>
            <p:ph idx="1"/>
          </p:nvPr>
        </p:nvSpPr>
        <p:spPr>
          <a:xfrm>
            <a:off x="685800" y="2194560"/>
            <a:ext cx="10820400" cy="4024125"/>
          </a:xfrm>
        </p:spPr>
        <p:txBody>
          <a:bodyPr>
            <a:normAutofit fontScale="92500" lnSpcReduction="20000"/>
          </a:bodyPr>
          <a:lstStyle/>
          <a:p>
            <a:r>
              <a:rPr lang="en-GB" sz="2400" b="1" dirty="0"/>
              <a:t>Juveniles and the Legal System(continued)</a:t>
            </a:r>
            <a:endParaRPr lang="en-US" sz="2400" dirty="0"/>
          </a:p>
          <a:p>
            <a:pPr marL="0" lvl="0" indent="0">
              <a:buNone/>
            </a:pPr>
            <a:endParaRPr lang="en-GB" b="1" dirty="0" smtClean="0"/>
          </a:p>
          <a:p>
            <a:pPr lvl="0"/>
            <a:r>
              <a:rPr lang="en-GB" b="1" dirty="0" smtClean="0"/>
              <a:t>Punishing </a:t>
            </a:r>
            <a:r>
              <a:rPr lang="en-GB" b="1" dirty="0"/>
              <a:t>Juveniles</a:t>
            </a:r>
            <a:endParaRPr lang="en-US" dirty="0"/>
          </a:p>
          <a:p>
            <a:pPr algn="just"/>
            <a:r>
              <a:rPr lang="en-GB" dirty="0"/>
              <a:t>The juvenile court system operates on the belief that young people in trouble can be rehabilitated, or helped.  For this reason, any punishment given to juvenile offenders is meant to help improve their behaviour.  Most people today feel that confinement in prison is not the only, or best, solution to the problems of young people and crime.  </a:t>
            </a:r>
            <a:endParaRPr lang="en-GB" dirty="0" smtClean="0"/>
          </a:p>
          <a:p>
            <a:pPr algn="just"/>
            <a:r>
              <a:rPr lang="en-GB" dirty="0" smtClean="0"/>
              <a:t>Sometimes</a:t>
            </a:r>
            <a:r>
              <a:rPr lang="en-GB" dirty="0"/>
              <a:t>, a simple warning will keep a young person out of further trouble.  Judges also may ask that the parents of juvenile offenders seek counselling to help them deal with their children. </a:t>
            </a:r>
            <a:endParaRPr lang="en-GB" dirty="0" smtClean="0"/>
          </a:p>
          <a:p>
            <a:pPr algn="just"/>
            <a:r>
              <a:rPr lang="en-GB" dirty="0" smtClean="0"/>
              <a:t> </a:t>
            </a:r>
            <a:r>
              <a:rPr lang="en-GB" dirty="0"/>
              <a:t>In other cases, judges try to make the punishment fit the crime. For example, the court may order a young person found guilty of robbing a store to go to work for the person whose property was stolen.  Other times, judges may feel that juvenile offenders will benefit from community service projects.</a:t>
            </a:r>
            <a:endParaRPr lang="en-US" dirty="0"/>
          </a:p>
          <a:p>
            <a:endParaRPr lang="en-US" dirty="0"/>
          </a:p>
        </p:txBody>
      </p:sp>
    </p:spTree>
    <p:extLst>
      <p:ext uri="{BB962C8B-B14F-4D97-AF65-F5344CB8AC3E}">
        <p14:creationId xmlns:p14="http://schemas.microsoft.com/office/powerpoint/2010/main" val="16927891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5915" y="764373"/>
            <a:ext cx="10006885" cy="1293028"/>
          </a:xfrm>
        </p:spPr>
        <p:txBody>
          <a:bodyPr>
            <a:normAutofit/>
          </a:bodyPr>
          <a:lstStyle/>
          <a:p>
            <a:r>
              <a:rPr lang="en-GB" sz="2800" b="1" dirty="0"/>
              <a:t>Court Procedures in Criminal Cases(continued)</a:t>
            </a:r>
            <a:endParaRPr lang="en-US" sz="2800" dirty="0"/>
          </a:p>
        </p:txBody>
      </p:sp>
      <p:sp>
        <p:nvSpPr>
          <p:cNvPr id="3" name="Content Placeholder 2"/>
          <p:cNvSpPr>
            <a:spLocks noGrp="1"/>
          </p:cNvSpPr>
          <p:nvPr>
            <p:ph idx="1"/>
          </p:nvPr>
        </p:nvSpPr>
        <p:spPr/>
        <p:txBody>
          <a:bodyPr>
            <a:normAutofit fontScale="85000" lnSpcReduction="20000"/>
          </a:bodyPr>
          <a:lstStyle/>
          <a:p>
            <a:pPr marL="0" indent="0">
              <a:buNone/>
            </a:pPr>
            <a:r>
              <a:rPr lang="en-GB" b="1" dirty="0"/>
              <a:t>Punishing </a:t>
            </a:r>
            <a:r>
              <a:rPr lang="en-GB" b="1" dirty="0" smtClean="0"/>
              <a:t>Juveniles(continued)</a:t>
            </a:r>
            <a:endParaRPr lang="en-US" dirty="0"/>
          </a:p>
          <a:p>
            <a:pPr algn="just"/>
            <a:r>
              <a:rPr lang="en-GB" dirty="0"/>
              <a:t>More serious or repeat offenses have more severe penalties.  One of the most common penalties given to young offenders is probation.  Probation is a time period during which a person found guilty of a crime is given a chance to show that he or she can reform. </a:t>
            </a:r>
            <a:endParaRPr lang="en-GB" dirty="0" smtClean="0"/>
          </a:p>
          <a:p>
            <a:pPr algn="just"/>
            <a:r>
              <a:rPr lang="en-GB" dirty="0" smtClean="0"/>
              <a:t> </a:t>
            </a:r>
            <a:r>
              <a:rPr lang="en-GB" dirty="0"/>
              <a:t>While on probation, the young person must follow certain hour every night.  And, he or she probably would have to meet with a probation officer once a week.  Probation officers work not only with the juvenile, but also with friends, relatives, teachers, and others to see that the best interests of the young person are met.</a:t>
            </a:r>
            <a:endParaRPr lang="en-US" dirty="0"/>
          </a:p>
          <a:p>
            <a:pPr marL="0" indent="0" algn="just">
              <a:buNone/>
            </a:pPr>
            <a:endParaRPr lang="en-US" dirty="0"/>
          </a:p>
          <a:p>
            <a:pPr algn="just"/>
            <a:r>
              <a:rPr lang="en-GB" dirty="0"/>
              <a:t>In the most serious cases, juveniles face assignment to a youth correctional facility.  Such detention usually is ordered only after other attempts to help a young person have failed.  Most institutions for lawbreakers under the age of 18 are called training schools or reformatories. </a:t>
            </a:r>
            <a:endParaRPr lang="en-GB" dirty="0" smtClean="0"/>
          </a:p>
          <a:p>
            <a:pPr algn="just"/>
            <a:r>
              <a:rPr lang="en-GB" dirty="0" smtClean="0"/>
              <a:t> </a:t>
            </a:r>
            <a:r>
              <a:rPr lang="en-GB" dirty="0"/>
              <a:t>Most inmates of training schools are held from six to nine months.  Institutions at which young offenders stay for a shorter time are called juvenile detention centres.  The emphasis in both of these facilitates is on rehabilitation, rather than punishment.</a:t>
            </a:r>
            <a:endParaRPr lang="en-US" dirty="0"/>
          </a:p>
          <a:p>
            <a:pPr algn="just"/>
            <a:endParaRPr lang="en-US" dirty="0"/>
          </a:p>
        </p:txBody>
      </p:sp>
    </p:spTree>
    <p:extLst>
      <p:ext uri="{BB962C8B-B14F-4D97-AF65-F5344CB8AC3E}">
        <p14:creationId xmlns:p14="http://schemas.microsoft.com/office/powerpoint/2010/main" val="23701975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378039" y="738615"/>
            <a:ext cx="8255358" cy="1293028"/>
          </a:xfrm>
        </p:spPr>
        <p:txBody>
          <a:bodyPr>
            <a:noAutofit/>
          </a:bodyPr>
          <a:lstStyle/>
          <a:p>
            <a:r>
              <a:rPr lang="en-US" sz="4800" dirty="0" smtClean="0"/>
              <a:t>The end.   thank you</a:t>
            </a:r>
            <a:endParaRPr lang="en-US" sz="4800" dirty="0"/>
          </a:p>
        </p:txBody>
      </p:sp>
    </p:spTree>
    <p:extLst>
      <p:ext uri="{BB962C8B-B14F-4D97-AF65-F5344CB8AC3E}">
        <p14:creationId xmlns:p14="http://schemas.microsoft.com/office/powerpoint/2010/main" val="4037691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5763" y="901532"/>
            <a:ext cx="10315978" cy="1293028"/>
          </a:xfrm>
        </p:spPr>
        <p:txBody>
          <a:bodyPr>
            <a:normAutofit/>
          </a:bodyPr>
          <a:lstStyle/>
          <a:p>
            <a:r>
              <a:rPr lang="en-GB" sz="2800" b="1" dirty="0"/>
              <a:t>Court Procedures in Criminal Cases(continued)</a:t>
            </a:r>
            <a:r>
              <a:rPr lang="en-US" sz="2800" dirty="0"/>
              <a:t/>
            </a:r>
            <a:br>
              <a:rPr lang="en-US" sz="2800" dirty="0"/>
            </a:br>
            <a:endParaRPr lang="en-US" sz="2800" dirty="0"/>
          </a:p>
        </p:txBody>
      </p:sp>
      <p:sp>
        <p:nvSpPr>
          <p:cNvPr id="3" name="Content Placeholder 2"/>
          <p:cNvSpPr>
            <a:spLocks noGrp="1"/>
          </p:cNvSpPr>
          <p:nvPr>
            <p:ph idx="1"/>
          </p:nvPr>
        </p:nvSpPr>
        <p:spPr/>
        <p:txBody>
          <a:bodyPr>
            <a:normAutofit fontScale="25000" lnSpcReduction="20000"/>
          </a:bodyPr>
          <a:lstStyle/>
          <a:p>
            <a:r>
              <a:rPr lang="en-GB" sz="8000" b="1" dirty="0">
                <a:latin typeface="Arial" panose="020B0604020202020204" pitchFamily="34" charset="0"/>
                <a:cs typeface="Arial" panose="020B0604020202020204" pitchFamily="34" charset="0"/>
              </a:rPr>
              <a:t> </a:t>
            </a:r>
            <a:r>
              <a:rPr lang="en-GB" sz="8000" b="1" dirty="0" smtClean="0">
                <a:latin typeface="Arial" panose="020B0604020202020204" pitchFamily="34" charset="0"/>
                <a:cs typeface="Arial" panose="020B0604020202020204" pitchFamily="34" charset="0"/>
              </a:rPr>
              <a:t>The Arrest.</a:t>
            </a:r>
          </a:p>
          <a:p>
            <a:pPr algn="just"/>
            <a:r>
              <a:rPr lang="en-GB" sz="8000" b="1" dirty="0" smtClean="0">
                <a:latin typeface="Arial" panose="020B0604020202020204" pitchFamily="34" charset="0"/>
                <a:cs typeface="Arial" panose="020B0604020202020204" pitchFamily="34" charset="0"/>
              </a:rPr>
              <a:t> </a:t>
            </a:r>
            <a:r>
              <a:rPr lang="en-GB" sz="8000" dirty="0">
                <a:latin typeface="Arial" panose="020B0604020202020204" pitchFamily="34" charset="0"/>
                <a:cs typeface="Arial" panose="020B0604020202020204" pitchFamily="34" charset="0"/>
              </a:rPr>
              <a:t>Criminal proceedings begin with an arrest.  If a police officer witnesses a crime, he or she can make an arrest on the spot.  If not, a warrant for the person’s arrest must be obtained.  A warrant is a court order explaining the charges being brought against a suspect.</a:t>
            </a:r>
            <a:endParaRPr lang="en-US" sz="8000" dirty="0">
              <a:latin typeface="Arial" panose="020B0604020202020204" pitchFamily="34" charset="0"/>
              <a:cs typeface="Arial" panose="020B0604020202020204" pitchFamily="34" charset="0"/>
            </a:endParaRPr>
          </a:p>
          <a:p>
            <a:pPr marL="0" indent="0" algn="just">
              <a:buNone/>
            </a:pPr>
            <a:r>
              <a:rPr lang="en-GB" sz="8000" dirty="0">
                <a:latin typeface="Arial" panose="020B0604020202020204" pitchFamily="34" charset="0"/>
                <a:cs typeface="Arial" panose="020B0604020202020204" pitchFamily="34" charset="0"/>
              </a:rPr>
              <a:t> </a:t>
            </a:r>
            <a:endParaRPr lang="en-US" sz="8000" dirty="0">
              <a:latin typeface="Arial" panose="020B0604020202020204" pitchFamily="34" charset="0"/>
              <a:cs typeface="Arial" panose="020B0604020202020204" pitchFamily="34" charset="0"/>
            </a:endParaRPr>
          </a:p>
          <a:p>
            <a:pPr algn="just"/>
            <a:r>
              <a:rPr lang="en-GB" sz="8000" dirty="0">
                <a:latin typeface="Arial" panose="020B0604020202020204" pitchFamily="34" charset="0"/>
                <a:cs typeface="Arial" panose="020B0604020202020204" pitchFamily="34" charset="0"/>
              </a:rPr>
              <a:t>As you know, persons accursed of crimes in Zambia and other countries have many important rights.  These begin as soon as a person is arrested. All suspects must be read their rights before any information they give can be used in court.  These rights must be read as a person is arrested.</a:t>
            </a:r>
            <a:endParaRPr lang="en-US" sz="8000" dirty="0">
              <a:latin typeface="Arial" panose="020B0604020202020204" pitchFamily="34" charset="0"/>
              <a:cs typeface="Arial" panose="020B0604020202020204" pitchFamily="34" charset="0"/>
            </a:endParaRPr>
          </a:p>
          <a:p>
            <a:pPr marL="0" indent="0" algn="just">
              <a:buNone/>
            </a:pPr>
            <a:r>
              <a:rPr lang="en-GB" sz="8000" dirty="0">
                <a:latin typeface="Arial" panose="020B0604020202020204" pitchFamily="34" charset="0"/>
                <a:cs typeface="Arial" panose="020B0604020202020204" pitchFamily="34" charset="0"/>
              </a:rPr>
              <a:t> </a:t>
            </a:r>
            <a:endParaRPr lang="en-US" sz="8000" dirty="0">
              <a:latin typeface="Arial" panose="020B0604020202020204" pitchFamily="34" charset="0"/>
              <a:cs typeface="Arial" panose="020B0604020202020204" pitchFamily="34" charset="0"/>
            </a:endParaRPr>
          </a:p>
          <a:p>
            <a:pPr algn="just"/>
            <a:r>
              <a:rPr lang="en-GB" sz="8000" dirty="0">
                <a:latin typeface="Arial" panose="020B0604020202020204" pitchFamily="34" charset="0"/>
                <a:cs typeface="Arial" panose="020B0604020202020204" pitchFamily="34" charset="0"/>
              </a:rPr>
              <a:t>Once arrested, a suspect is taken to the police station to be booked.  This means that his or her name and other information are recorded.  The suspect is photographed and his or her fingerprints are taken.  During this time, the suspect has the right to contact a lawyer.  He or she may call a lawyer of his or her choice, or a lawyer will be provided by the state.</a:t>
            </a:r>
            <a:endParaRPr lang="en-US" sz="8000" dirty="0">
              <a:latin typeface="Arial" panose="020B0604020202020204" pitchFamily="34" charset="0"/>
              <a:cs typeface="Arial" panose="020B0604020202020204" pitchFamily="34" charset="0"/>
            </a:endParaRPr>
          </a:p>
          <a:p>
            <a:pPr algn="just"/>
            <a:r>
              <a:rPr lang="en-GB" sz="8000" dirty="0">
                <a:latin typeface="Arial" panose="020B0604020202020204" pitchFamily="34" charset="0"/>
                <a:cs typeface="Arial" panose="020B0604020202020204" pitchFamily="34" charset="0"/>
              </a:rPr>
              <a:t> </a:t>
            </a:r>
            <a:endParaRPr lang="en-US" sz="80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070278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1673" y="764373"/>
            <a:ext cx="10174310" cy="1293028"/>
          </a:xfrm>
        </p:spPr>
        <p:txBody>
          <a:bodyPr>
            <a:normAutofit/>
          </a:bodyPr>
          <a:lstStyle/>
          <a:p>
            <a:r>
              <a:rPr lang="en-GB" sz="2800" b="1" dirty="0"/>
              <a:t>Court Procedures in Criminal Cases(continued)</a:t>
            </a:r>
            <a:r>
              <a:rPr lang="en-US" sz="2800" dirty="0"/>
              <a:t/>
            </a:r>
            <a:br>
              <a:rPr lang="en-US" sz="2800" dirty="0"/>
            </a:br>
            <a:endParaRPr lang="en-US" sz="2800" dirty="0"/>
          </a:p>
        </p:txBody>
      </p:sp>
      <p:sp>
        <p:nvSpPr>
          <p:cNvPr id="3" name="Content Placeholder 2"/>
          <p:cNvSpPr>
            <a:spLocks noGrp="1"/>
          </p:cNvSpPr>
          <p:nvPr>
            <p:ph idx="1"/>
          </p:nvPr>
        </p:nvSpPr>
        <p:spPr>
          <a:xfrm>
            <a:off x="685800" y="2057400"/>
            <a:ext cx="10820400" cy="4639613"/>
          </a:xfrm>
        </p:spPr>
        <p:txBody>
          <a:bodyPr>
            <a:normAutofit fontScale="40000" lnSpcReduction="20000"/>
          </a:bodyPr>
          <a:lstStyle/>
          <a:p>
            <a:r>
              <a:rPr lang="en-GB" sz="4400" b="1" dirty="0">
                <a:latin typeface="Arial" panose="020B0604020202020204" pitchFamily="34" charset="0"/>
                <a:cs typeface="Arial" panose="020B0604020202020204" pitchFamily="34" charset="0"/>
              </a:rPr>
              <a:t>The arraignment</a:t>
            </a:r>
            <a:endParaRPr lang="en-US" sz="4400" dirty="0">
              <a:latin typeface="Arial" panose="020B0604020202020204" pitchFamily="34" charset="0"/>
              <a:cs typeface="Arial" panose="020B0604020202020204" pitchFamily="34" charset="0"/>
            </a:endParaRPr>
          </a:p>
          <a:p>
            <a:pPr algn="just"/>
            <a:r>
              <a:rPr lang="en-GB" sz="4200" dirty="0">
                <a:latin typeface="Arial" panose="020B0604020202020204" pitchFamily="34" charset="0"/>
                <a:cs typeface="Arial" panose="020B0604020202020204" pitchFamily="34" charset="0"/>
              </a:rPr>
              <a:t>Up to this point, a person accused of a crime is only a suspect – someone arrested in connection with a crime.  In our legal system, the accused is presumed to be innocent until proven guilty.  It is up to the government to prove whether he or she is guilty. </a:t>
            </a:r>
            <a:endParaRPr lang="en-GB" sz="4200" dirty="0" smtClean="0">
              <a:latin typeface="Arial" panose="020B0604020202020204" pitchFamily="34" charset="0"/>
              <a:cs typeface="Arial" panose="020B0604020202020204" pitchFamily="34" charset="0"/>
            </a:endParaRPr>
          </a:p>
          <a:p>
            <a:pPr algn="just"/>
            <a:r>
              <a:rPr lang="en-GB" sz="4200" dirty="0" smtClean="0">
                <a:latin typeface="Arial" panose="020B0604020202020204" pitchFamily="34" charset="0"/>
                <a:cs typeface="Arial" panose="020B0604020202020204" pitchFamily="34" charset="0"/>
              </a:rPr>
              <a:t> </a:t>
            </a:r>
            <a:r>
              <a:rPr lang="en-GB" sz="4200" dirty="0">
                <a:latin typeface="Arial" panose="020B0604020202020204" pitchFamily="34" charset="0"/>
                <a:cs typeface="Arial" panose="020B0604020202020204" pitchFamily="34" charset="0"/>
              </a:rPr>
              <a:t>Following the preliminary hearing, the suspect may have been released on bail or held in jail.  Regardless, the suspect must be formally charged with a crime before the case can be brought to trial.  This formal charge takes place at the arraignment.</a:t>
            </a:r>
            <a:endParaRPr lang="en-US" sz="4200" dirty="0">
              <a:latin typeface="Arial" panose="020B0604020202020204" pitchFamily="34" charset="0"/>
              <a:cs typeface="Arial" panose="020B0604020202020204" pitchFamily="34" charset="0"/>
            </a:endParaRPr>
          </a:p>
          <a:p>
            <a:pPr marL="0" indent="0" algn="just">
              <a:buNone/>
            </a:pPr>
            <a:r>
              <a:rPr lang="en-GB" sz="4200" dirty="0">
                <a:latin typeface="Arial" panose="020B0604020202020204" pitchFamily="34" charset="0"/>
                <a:cs typeface="Arial" panose="020B0604020202020204" pitchFamily="34" charset="0"/>
              </a:rPr>
              <a:t> </a:t>
            </a:r>
            <a:endParaRPr lang="en-US" sz="4200" dirty="0">
              <a:latin typeface="Arial" panose="020B0604020202020204" pitchFamily="34" charset="0"/>
              <a:cs typeface="Arial" panose="020B0604020202020204" pitchFamily="34" charset="0"/>
            </a:endParaRPr>
          </a:p>
          <a:p>
            <a:pPr marL="0" indent="0" algn="just">
              <a:buNone/>
            </a:pPr>
            <a:r>
              <a:rPr lang="en-GB" sz="4200" dirty="0" smtClean="0">
                <a:latin typeface="Arial" panose="020B0604020202020204" pitchFamily="34" charset="0"/>
                <a:cs typeface="Arial" panose="020B0604020202020204" pitchFamily="34" charset="0"/>
              </a:rPr>
              <a:t> </a:t>
            </a:r>
            <a:r>
              <a:rPr lang="en-GB" sz="4200" dirty="0">
                <a:latin typeface="Arial" panose="020B0604020202020204" pitchFamily="34" charset="0"/>
                <a:cs typeface="Arial" panose="020B0604020202020204" pitchFamily="34" charset="0"/>
              </a:rPr>
              <a:t>in criminal cases, it is the government that brings charges against those accused of a crime.  The government’s representative in criminal cases is known as a prosecutor.  If it is decided that an accused person be charged an </a:t>
            </a:r>
            <a:r>
              <a:rPr lang="en-GB" sz="4200" b="1" dirty="0">
                <a:latin typeface="Arial" panose="020B0604020202020204" pitchFamily="34" charset="0"/>
                <a:cs typeface="Arial" panose="020B0604020202020204" pitchFamily="34" charset="0"/>
              </a:rPr>
              <a:t>indictment, or formal charge,</a:t>
            </a:r>
            <a:r>
              <a:rPr lang="en-GB" sz="4200" dirty="0">
                <a:latin typeface="Arial" panose="020B0604020202020204" pitchFamily="34" charset="0"/>
                <a:cs typeface="Arial" panose="020B0604020202020204" pitchFamily="34" charset="0"/>
              </a:rPr>
              <a:t> will be written. </a:t>
            </a:r>
            <a:endParaRPr lang="en-GB" sz="4200" dirty="0" smtClean="0">
              <a:latin typeface="Arial" panose="020B0604020202020204" pitchFamily="34" charset="0"/>
              <a:cs typeface="Arial" panose="020B0604020202020204" pitchFamily="34" charset="0"/>
            </a:endParaRPr>
          </a:p>
          <a:p>
            <a:pPr algn="just"/>
            <a:r>
              <a:rPr lang="en-GB" sz="4200" dirty="0" smtClean="0">
                <a:latin typeface="Arial" panose="020B0604020202020204" pitchFamily="34" charset="0"/>
                <a:cs typeface="Arial" panose="020B0604020202020204" pitchFamily="34" charset="0"/>
              </a:rPr>
              <a:t> </a:t>
            </a:r>
            <a:r>
              <a:rPr lang="en-GB" sz="4200" dirty="0">
                <a:latin typeface="Arial" panose="020B0604020202020204" pitchFamily="34" charset="0"/>
                <a:cs typeface="Arial" panose="020B0604020202020204" pitchFamily="34" charset="0"/>
              </a:rPr>
              <a:t>In many cases an indictment is not always needed.  Information may be used to charge a person with a crime.  This is an accusation made under oath by the prosecutor.  Almost all misdemeanour cases and most felonies are filed through information rather than heard and determined.</a:t>
            </a:r>
            <a:endParaRPr lang="en-US" sz="4200" dirty="0">
              <a:latin typeface="Arial" panose="020B0604020202020204" pitchFamily="34" charset="0"/>
              <a:cs typeface="Arial" panose="020B0604020202020204" pitchFamily="34" charset="0"/>
            </a:endParaRPr>
          </a:p>
          <a:p>
            <a:pPr marL="0" indent="0" algn="just">
              <a:buNone/>
            </a:pPr>
            <a:r>
              <a:rPr lang="en-GB" sz="4200" dirty="0">
                <a:latin typeface="Arial" panose="020B0604020202020204" pitchFamily="34" charset="0"/>
                <a:cs typeface="Arial" panose="020B0604020202020204" pitchFamily="34" charset="0"/>
              </a:rPr>
              <a:t> </a:t>
            </a:r>
            <a:endParaRPr lang="en-US" sz="4200" dirty="0">
              <a:latin typeface="Arial" panose="020B0604020202020204" pitchFamily="34" charset="0"/>
              <a:cs typeface="Arial" panose="020B0604020202020204" pitchFamily="34" charset="0"/>
            </a:endParaRPr>
          </a:p>
          <a:p>
            <a:pPr algn="just"/>
            <a:r>
              <a:rPr lang="en-GB" sz="4200" dirty="0">
                <a:latin typeface="Arial" panose="020B0604020202020204" pitchFamily="34" charset="0"/>
                <a:cs typeface="Arial" panose="020B0604020202020204" pitchFamily="34" charset="0"/>
              </a:rPr>
              <a:t>Once it is decided to charge a person with a crime, an arraignment date is scheduled.  At the arraignment, the accused is told of the charges being brought. He or she then is asked to plead “guilty” or “not guilty.”  If the defendant pleads guilty, the judge will set a date for the sentence, or punishment, to be announced.  If the defendant pleads not guilty, a trial will be scheduled</a:t>
            </a:r>
            <a:r>
              <a:rPr lang="en-GB" sz="4200" dirty="0" smtClean="0">
                <a:latin typeface="Arial" panose="020B0604020202020204" pitchFamily="34" charset="0"/>
                <a:cs typeface="Arial" panose="020B0604020202020204" pitchFamily="34" charset="0"/>
              </a:rPr>
              <a:t>.</a:t>
            </a:r>
            <a:r>
              <a:rPr lang="en-GB" sz="4200" dirty="0">
                <a:latin typeface="Arial" panose="020B0604020202020204" pitchFamily="34" charset="0"/>
                <a:cs typeface="Arial" panose="020B0604020202020204" pitchFamily="34" charset="0"/>
              </a:rPr>
              <a:t> </a:t>
            </a:r>
            <a:endParaRPr lang="en-US" sz="4200" dirty="0">
              <a:latin typeface="Arial" panose="020B0604020202020204" pitchFamily="34" charset="0"/>
              <a:cs typeface="Arial" panose="020B0604020202020204" pitchFamily="34" charset="0"/>
            </a:endParaRPr>
          </a:p>
          <a:p>
            <a:endParaRPr lang="en-US" sz="3200" dirty="0"/>
          </a:p>
        </p:txBody>
      </p:sp>
    </p:spTree>
    <p:extLst>
      <p:ext uri="{BB962C8B-B14F-4D97-AF65-F5344CB8AC3E}">
        <p14:creationId xmlns:p14="http://schemas.microsoft.com/office/powerpoint/2010/main" val="1253848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5763" y="699978"/>
            <a:ext cx="9633398" cy="1293028"/>
          </a:xfrm>
        </p:spPr>
        <p:txBody>
          <a:bodyPr>
            <a:normAutofit/>
          </a:bodyPr>
          <a:lstStyle/>
          <a:p>
            <a:r>
              <a:rPr lang="en-GB" sz="2800" b="1" dirty="0"/>
              <a:t>Court Procedures in Criminal Cases(continued)</a:t>
            </a:r>
            <a:endParaRPr lang="en-US" sz="2800" dirty="0"/>
          </a:p>
        </p:txBody>
      </p:sp>
      <p:sp>
        <p:nvSpPr>
          <p:cNvPr id="3" name="Content Placeholder 2"/>
          <p:cNvSpPr>
            <a:spLocks noGrp="1"/>
          </p:cNvSpPr>
          <p:nvPr>
            <p:ph idx="1"/>
          </p:nvPr>
        </p:nvSpPr>
        <p:spPr/>
        <p:txBody>
          <a:bodyPr>
            <a:normAutofit fontScale="92500" lnSpcReduction="10000"/>
          </a:bodyPr>
          <a:lstStyle/>
          <a:p>
            <a:r>
              <a:rPr lang="en-GB" b="1" dirty="0"/>
              <a:t> Plea-Bargaining</a:t>
            </a:r>
            <a:endParaRPr lang="en-US" dirty="0"/>
          </a:p>
          <a:p>
            <a:r>
              <a:rPr lang="en-GB" dirty="0"/>
              <a:t>In some criminal cases, a trial is never held.  These cases are settled by plea-bargaining.  A plea-bargain is an agreement made between the prosecutor and the defendant.  In most cases, the defendant agrees to plead guilty, but to a less serious charge.  In return, the defendant receives a lighter sentence than if he or she were to be found guilty of the more serious crime.</a:t>
            </a:r>
            <a:endParaRPr lang="en-US" dirty="0"/>
          </a:p>
          <a:p>
            <a:pPr marL="0" indent="0">
              <a:buNone/>
            </a:pPr>
            <a:r>
              <a:rPr lang="en-GB" dirty="0"/>
              <a:t> </a:t>
            </a:r>
            <a:endParaRPr lang="en-US" dirty="0"/>
          </a:p>
          <a:p>
            <a:r>
              <a:rPr lang="en-GB" dirty="0"/>
              <a:t>Why is plea-bargaining used so often?  Many times, both sides have something to gain.  The government saves the money and time involved in a trial.  The guilty plea assures that the accused will receive some punishment.  After all, there is a chance that the prosecutor could lose the case.  The defendant also has something to gain – most important, a lighter sentence.  The defendant, too, risks losing the case when a trial is held.</a:t>
            </a:r>
            <a:endParaRPr lang="en-US" dirty="0"/>
          </a:p>
          <a:p>
            <a:pPr marL="0" indent="0">
              <a:buNone/>
            </a:pPr>
            <a:r>
              <a:rPr lang="en-GB" dirty="0"/>
              <a:t> </a:t>
            </a:r>
            <a:endParaRPr lang="en-US" dirty="0"/>
          </a:p>
        </p:txBody>
      </p:sp>
    </p:spTree>
    <p:extLst>
      <p:ext uri="{BB962C8B-B14F-4D97-AF65-F5344CB8AC3E}">
        <p14:creationId xmlns:p14="http://schemas.microsoft.com/office/powerpoint/2010/main" val="2808034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6524" y="764373"/>
            <a:ext cx="8448541" cy="1293028"/>
          </a:xfrm>
        </p:spPr>
        <p:txBody>
          <a:bodyPr>
            <a:normAutofit/>
          </a:bodyPr>
          <a:lstStyle/>
          <a:p>
            <a:r>
              <a:rPr lang="en-GB" sz="2800" b="1" dirty="0"/>
              <a:t>Court Procedures in Criminal Cases</a:t>
            </a:r>
            <a:endParaRPr lang="en-US" sz="2800" dirty="0"/>
          </a:p>
        </p:txBody>
      </p:sp>
      <p:sp>
        <p:nvSpPr>
          <p:cNvPr id="3" name="Content Placeholder 2"/>
          <p:cNvSpPr>
            <a:spLocks noGrp="1"/>
          </p:cNvSpPr>
          <p:nvPr>
            <p:ph idx="1"/>
          </p:nvPr>
        </p:nvSpPr>
        <p:spPr>
          <a:xfrm>
            <a:off x="685800" y="1803042"/>
            <a:ext cx="10820400" cy="4868214"/>
          </a:xfrm>
        </p:spPr>
        <p:txBody>
          <a:bodyPr>
            <a:noAutofit/>
          </a:bodyPr>
          <a:lstStyle/>
          <a:p>
            <a:r>
              <a:rPr lang="en-GB" sz="2400" b="1" dirty="0">
                <a:latin typeface="Arial" panose="020B0604020202020204" pitchFamily="34" charset="0"/>
                <a:cs typeface="Arial" panose="020B0604020202020204" pitchFamily="34" charset="0"/>
              </a:rPr>
              <a:t>The Preliminary Hearing </a:t>
            </a:r>
            <a:endParaRPr lang="en-US" sz="2400" dirty="0">
              <a:latin typeface="Arial" panose="020B0604020202020204" pitchFamily="34" charset="0"/>
              <a:cs typeface="Arial" panose="020B0604020202020204" pitchFamily="34" charset="0"/>
            </a:endParaRPr>
          </a:p>
          <a:p>
            <a:pPr algn="just"/>
            <a:r>
              <a:rPr lang="en-GB" sz="2400" dirty="0" smtClean="0">
                <a:latin typeface="Arial" panose="020B0604020202020204" pitchFamily="34" charset="0"/>
                <a:cs typeface="Arial" panose="020B0604020202020204" pitchFamily="34" charset="0"/>
              </a:rPr>
              <a:t>As </a:t>
            </a:r>
            <a:r>
              <a:rPr lang="en-GB" sz="2400" dirty="0">
                <a:latin typeface="Arial" panose="020B0604020202020204" pitchFamily="34" charset="0"/>
                <a:cs typeface="Arial" panose="020B0604020202020204" pitchFamily="34" charset="0"/>
              </a:rPr>
              <a:t>soon as a suspect is booked, he or she must be taken before a judge for a preliminary hearing.  At this hear, the judge decides whether the accused person should be released before being brought to trial.</a:t>
            </a:r>
            <a:endParaRPr lang="en-US" sz="2400" dirty="0">
              <a:latin typeface="Arial" panose="020B0604020202020204" pitchFamily="34" charset="0"/>
              <a:cs typeface="Arial" panose="020B0604020202020204" pitchFamily="34" charset="0"/>
            </a:endParaRPr>
          </a:p>
          <a:p>
            <a:pPr marL="0" indent="0" algn="just">
              <a:buNone/>
            </a:pPr>
            <a:r>
              <a:rPr lang="en-GB" sz="2400"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pPr algn="just"/>
            <a:r>
              <a:rPr lang="en-GB" sz="2400" dirty="0">
                <a:latin typeface="Arial" panose="020B0604020202020204" pitchFamily="34" charset="0"/>
                <a:cs typeface="Arial" panose="020B0604020202020204" pitchFamily="34" charset="0"/>
              </a:rPr>
              <a:t>For less serious crimes, those accused may be released on their own recognizance.  This means that they are free, but agree to appear in court when called for trial. </a:t>
            </a:r>
            <a:endParaRPr lang="en-GB" sz="2400" dirty="0" smtClean="0">
              <a:latin typeface="Arial" panose="020B0604020202020204" pitchFamily="34" charset="0"/>
              <a:cs typeface="Arial" panose="020B0604020202020204" pitchFamily="34" charset="0"/>
            </a:endParaRPr>
          </a:p>
          <a:p>
            <a:pPr algn="just"/>
            <a:r>
              <a:rPr lang="en-GB" sz="2400" dirty="0" smtClean="0">
                <a:latin typeface="Arial" panose="020B0604020202020204" pitchFamily="34" charset="0"/>
                <a:cs typeface="Arial" panose="020B0604020202020204" pitchFamily="34" charset="0"/>
              </a:rPr>
              <a:t>The </a:t>
            </a:r>
            <a:r>
              <a:rPr lang="en-GB" sz="2400" dirty="0">
                <a:latin typeface="Arial" panose="020B0604020202020204" pitchFamily="34" charset="0"/>
                <a:cs typeface="Arial" panose="020B0604020202020204" pitchFamily="34" charset="0"/>
              </a:rPr>
              <a:t>judge also might allow the suspect to be released on bail.  Bail is an amount of money an accused person must pay to the court in order to be released.  When the suspect appears in court for trial, the bail is returned.  Bail helps make sure that accused persons will not try to run away before the trial begins.</a:t>
            </a:r>
            <a:endParaRPr lang="en-US" sz="2400" dirty="0">
              <a:latin typeface="Arial" panose="020B0604020202020204" pitchFamily="34" charset="0"/>
              <a:cs typeface="Arial" panose="020B0604020202020204" pitchFamily="34" charset="0"/>
            </a:endParaRPr>
          </a:p>
          <a:p>
            <a:pPr marL="0" indent="0" algn="just">
              <a:buNone/>
            </a:pPr>
            <a:r>
              <a:rPr lang="en-GB" sz="2400"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pPr algn="just"/>
            <a:r>
              <a:rPr lang="en-GB" sz="2400" dirty="0">
                <a:latin typeface="Arial" panose="020B0604020202020204" pitchFamily="34" charset="0"/>
                <a:cs typeface="Arial" panose="020B0604020202020204" pitchFamily="34" charset="0"/>
              </a:rPr>
              <a:t>The amount of bail is decided by the judge.  This amount varies according to the seriousness of the crime.  In setting bail, a judge must keep one general guideline in mind that the amount of bail must not be excessive.  In some cases, the request for bail may be turned down.  This occurs when it is believed that the accused, if set free, will be a threat to society. </a:t>
            </a:r>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7924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6068" y="764373"/>
            <a:ext cx="9981126" cy="1293028"/>
          </a:xfrm>
        </p:spPr>
        <p:txBody>
          <a:bodyPr>
            <a:normAutofit/>
          </a:bodyPr>
          <a:lstStyle/>
          <a:p>
            <a:r>
              <a:rPr lang="en-GB" sz="2800" b="1" dirty="0"/>
              <a:t>Court Procedures in Criminal Cases(continued)</a:t>
            </a:r>
            <a:endParaRPr lang="en-US" sz="2800" dirty="0"/>
          </a:p>
        </p:txBody>
      </p:sp>
      <p:sp>
        <p:nvSpPr>
          <p:cNvPr id="3" name="Content Placeholder 2"/>
          <p:cNvSpPr>
            <a:spLocks noGrp="1"/>
          </p:cNvSpPr>
          <p:nvPr>
            <p:ph idx="1"/>
          </p:nvPr>
        </p:nvSpPr>
        <p:spPr>
          <a:xfrm>
            <a:off x="685800" y="2194560"/>
            <a:ext cx="10820400" cy="4502454"/>
          </a:xfrm>
        </p:spPr>
        <p:txBody>
          <a:bodyPr>
            <a:normAutofit fontScale="55000" lnSpcReduction="20000"/>
          </a:bodyPr>
          <a:lstStyle/>
          <a:p>
            <a:pPr marL="0" indent="0">
              <a:buNone/>
            </a:pPr>
            <a:r>
              <a:rPr lang="en-GB" sz="3600" b="1" dirty="0"/>
              <a:t>The Trial</a:t>
            </a:r>
            <a:endParaRPr lang="en-US" sz="3600" dirty="0"/>
          </a:p>
          <a:p>
            <a:pPr algn="just"/>
            <a:r>
              <a:rPr lang="en-GB" sz="3200" dirty="0"/>
              <a:t>For those cases that do go to trial, both sides spend weeks or even months in preparation.  The prosecutor and the lawyer for the defendant gather as much information about the case as possible.  People may be subpoenaed.  Special investigators may be called in.  and, depositions may be given.</a:t>
            </a:r>
            <a:endParaRPr lang="en-US" sz="3200" dirty="0"/>
          </a:p>
          <a:p>
            <a:pPr marL="0" indent="0" algn="just">
              <a:buNone/>
            </a:pPr>
            <a:r>
              <a:rPr lang="en-GB" sz="3200" dirty="0"/>
              <a:t> </a:t>
            </a:r>
            <a:endParaRPr lang="en-US" sz="3200" dirty="0"/>
          </a:p>
          <a:p>
            <a:pPr algn="just"/>
            <a:r>
              <a:rPr lang="en-GB" sz="3200" dirty="0"/>
              <a:t>Criminal trails are conducted in much the same way as civil trails.  Some criminal cases are heard by a judge.  Most cases, however are heard by a jury.  Jury selection in a criminal case follows the same basic steps as in a civil case.  </a:t>
            </a:r>
            <a:endParaRPr lang="en-GB" sz="3200" dirty="0" smtClean="0"/>
          </a:p>
          <a:p>
            <a:pPr algn="just"/>
            <a:r>
              <a:rPr lang="en-GB" sz="3200" dirty="0" smtClean="0"/>
              <a:t>When </a:t>
            </a:r>
            <a:r>
              <a:rPr lang="en-GB" sz="3200" dirty="0"/>
              <a:t>the trail begins, each side gives an opening statement.  Following these, the prosecutor presents the government’s case.  Then, the </a:t>
            </a:r>
            <a:r>
              <a:rPr lang="en-GB" sz="3200" dirty="0" err="1"/>
              <a:t>defense</a:t>
            </a:r>
            <a:r>
              <a:rPr lang="en-GB" sz="3200" dirty="0"/>
              <a:t> presents its side.  Witnesses are questioned by both sides.  After all the evidence has been presented, each side gives a closing statement.</a:t>
            </a:r>
            <a:endParaRPr lang="en-US" sz="3200" dirty="0"/>
          </a:p>
          <a:p>
            <a:pPr marL="0" indent="0" algn="just">
              <a:buNone/>
            </a:pPr>
            <a:r>
              <a:rPr lang="en-GB" sz="3200" dirty="0"/>
              <a:t> </a:t>
            </a:r>
            <a:endParaRPr lang="en-US" sz="3200" dirty="0"/>
          </a:p>
          <a:p>
            <a:pPr algn="just"/>
            <a:r>
              <a:rPr lang="en-GB" sz="3200" dirty="0"/>
              <a:t>Although court procedures in criminal and civil trails are similar, keep this important difference in mind.  In a criminal case, the prosecutor must prove a defendant to be guilty “beyond a reasonable doubt.”  In a civil case, a party may win simply because the evidence points in his or her direction.</a:t>
            </a:r>
            <a:endParaRPr lang="en-US" sz="3200" dirty="0"/>
          </a:p>
          <a:p>
            <a:endParaRPr lang="en-US" dirty="0"/>
          </a:p>
        </p:txBody>
      </p:sp>
    </p:spTree>
    <p:extLst>
      <p:ext uri="{BB962C8B-B14F-4D97-AF65-F5344CB8AC3E}">
        <p14:creationId xmlns:p14="http://schemas.microsoft.com/office/powerpoint/2010/main" val="2091253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6219" y="764373"/>
            <a:ext cx="9955369" cy="1293028"/>
          </a:xfrm>
        </p:spPr>
        <p:txBody>
          <a:bodyPr>
            <a:normAutofit/>
          </a:bodyPr>
          <a:lstStyle/>
          <a:p>
            <a:r>
              <a:rPr lang="en-GB" sz="2800" b="1" dirty="0"/>
              <a:t>Court Procedures in Criminal Cases(continued)</a:t>
            </a:r>
            <a:endParaRPr lang="en-US" sz="2800" dirty="0"/>
          </a:p>
        </p:txBody>
      </p:sp>
      <p:sp>
        <p:nvSpPr>
          <p:cNvPr id="3" name="Content Placeholder 2"/>
          <p:cNvSpPr>
            <a:spLocks noGrp="1"/>
          </p:cNvSpPr>
          <p:nvPr>
            <p:ph idx="1"/>
          </p:nvPr>
        </p:nvSpPr>
        <p:spPr>
          <a:xfrm>
            <a:off x="685800" y="1828800"/>
            <a:ext cx="10820400" cy="4893972"/>
          </a:xfrm>
        </p:spPr>
        <p:txBody>
          <a:bodyPr>
            <a:normAutofit fontScale="25000" lnSpcReduction="20000"/>
          </a:bodyPr>
          <a:lstStyle/>
          <a:p>
            <a:r>
              <a:rPr lang="en-GB" sz="9600" b="1" dirty="0"/>
              <a:t>The Verdict</a:t>
            </a:r>
            <a:endParaRPr lang="en-US" sz="9600" dirty="0"/>
          </a:p>
          <a:p>
            <a:pPr algn="just"/>
            <a:r>
              <a:rPr lang="en-GB" sz="7400" dirty="0"/>
              <a:t>Following the closing statements, the jury leaves the courtroom and begins deliberations.  Juries always meet in private.  No one else is present – not the judge, the lawyers, nor the parties in the case</a:t>
            </a:r>
            <a:r>
              <a:rPr lang="en-GB" sz="7400" dirty="0" smtClean="0"/>
              <a:t>.</a:t>
            </a:r>
            <a:endParaRPr lang="en-US" sz="7400" dirty="0"/>
          </a:p>
          <a:p>
            <a:pPr algn="just"/>
            <a:r>
              <a:rPr lang="en-GB" sz="7400" dirty="0"/>
              <a:t>Once the jury meets, members choose a foreperson.  This man or woman serves as spokesperson for the group.  The jury begins its deliberations by reviewing the facts I the case.  Then, a first vote is taken.  It takes a unanimous vote, or a vote in which all members agree, for a verdict to be reached in a criminal case.  Once a decision is agreed upon, jury members return to the courtroom.  There, the foreperson announces the verdict to the judge.</a:t>
            </a:r>
            <a:endParaRPr lang="en-US" sz="7400" dirty="0"/>
          </a:p>
          <a:p>
            <a:pPr marL="0" indent="0" algn="just">
              <a:buNone/>
            </a:pPr>
            <a:r>
              <a:rPr lang="en-GB" sz="7400" dirty="0"/>
              <a:t> </a:t>
            </a:r>
            <a:endParaRPr lang="en-US" sz="7400" dirty="0"/>
          </a:p>
          <a:p>
            <a:pPr algn="just"/>
            <a:r>
              <a:rPr lang="en-GB" sz="7400" dirty="0"/>
              <a:t>The jury may decide in favour of the defendant.  In other words, the jury decides that the accused is not guilty.  This is called an acquittal.  If an accused is acquitted, he or she is released immediately.  If a guilty verdict is returned, the judge will set a date for sentencing.</a:t>
            </a:r>
            <a:endParaRPr lang="en-US" sz="7400" dirty="0"/>
          </a:p>
          <a:p>
            <a:pPr marL="0" indent="0" algn="just">
              <a:buNone/>
            </a:pPr>
            <a:r>
              <a:rPr lang="en-GB" sz="7400" dirty="0"/>
              <a:t> </a:t>
            </a:r>
            <a:endParaRPr lang="en-US" sz="7400" dirty="0"/>
          </a:p>
          <a:p>
            <a:pPr algn="just"/>
            <a:r>
              <a:rPr lang="en-GB" sz="7400" dirty="0"/>
              <a:t>What if the jury cannot reach a unanimous decision?  The jury may continue to discuss and vote on the case.  Some juries, however, never reach agreement.  In such a case, a mistrial is declared.  The defendant may be given a new trial, or the charges may be dropped.</a:t>
            </a:r>
            <a:endParaRPr lang="en-US" sz="7400" dirty="0"/>
          </a:p>
          <a:p>
            <a:endParaRPr lang="en-US" sz="7400" dirty="0"/>
          </a:p>
        </p:txBody>
      </p:sp>
    </p:spTree>
    <p:extLst>
      <p:ext uri="{BB962C8B-B14F-4D97-AF65-F5344CB8AC3E}">
        <p14:creationId xmlns:p14="http://schemas.microsoft.com/office/powerpoint/2010/main" val="207118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0159" y="764373"/>
            <a:ext cx="10264462" cy="1293028"/>
          </a:xfrm>
        </p:spPr>
        <p:txBody>
          <a:bodyPr>
            <a:normAutofit/>
          </a:bodyPr>
          <a:lstStyle/>
          <a:p>
            <a:r>
              <a:rPr lang="en-GB" sz="2800" b="1" dirty="0"/>
              <a:t>Court Procedures in Criminal Cases(continued)</a:t>
            </a:r>
            <a:endParaRPr lang="en-US" sz="2800" dirty="0"/>
          </a:p>
        </p:txBody>
      </p:sp>
      <p:sp>
        <p:nvSpPr>
          <p:cNvPr id="3" name="Content Placeholder 2"/>
          <p:cNvSpPr>
            <a:spLocks noGrp="1"/>
          </p:cNvSpPr>
          <p:nvPr>
            <p:ph idx="1"/>
          </p:nvPr>
        </p:nvSpPr>
        <p:spPr/>
        <p:txBody>
          <a:bodyPr/>
          <a:lstStyle/>
          <a:p>
            <a:r>
              <a:rPr lang="en-GB" b="1" dirty="0"/>
              <a:t>Sentencing </a:t>
            </a:r>
            <a:endParaRPr lang="en-US" dirty="0"/>
          </a:p>
          <a:p>
            <a:r>
              <a:rPr lang="en-GB" dirty="0"/>
              <a:t>In a criminal case, the judge decides the sentence for those found guilty.  Sometimes, the jury may recommend a sentence.  Punishment may be in the form of a fine, a prison term, or both.  </a:t>
            </a:r>
            <a:endParaRPr lang="en-GB" dirty="0" smtClean="0"/>
          </a:p>
          <a:p>
            <a:r>
              <a:rPr lang="en-GB" dirty="0" smtClean="0"/>
              <a:t>When </a:t>
            </a:r>
            <a:r>
              <a:rPr lang="en-GB" dirty="0"/>
              <a:t>sentencing a criminal, Judges must follow state guidelines that set minimum and maximum penalties for crimes.  Judges also must take into consideration the individual circumstances in a case.</a:t>
            </a:r>
            <a:endParaRPr lang="en-US" dirty="0"/>
          </a:p>
          <a:p>
            <a:r>
              <a:rPr lang="en-GB" b="1" dirty="0"/>
              <a:t>  </a:t>
            </a:r>
            <a:r>
              <a:rPr lang="en-GB" dirty="0"/>
              <a:t>As you know, though sentencing guidelines are set by the state, Judges, however, still have several decisions to make for each individual case.  Many times, these decisions involve sentencing criminals to prison.</a:t>
            </a:r>
            <a:endParaRPr lang="en-US" dirty="0"/>
          </a:p>
          <a:p>
            <a:endParaRPr lang="en-US" dirty="0"/>
          </a:p>
        </p:txBody>
      </p:sp>
    </p:spTree>
    <p:extLst>
      <p:ext uri="{BB962C8B-B14F-4D97-AF65-F5344CB8AC3E}">
        <p14:creationId xmlns:p14="http://schemas.microsoft.com/office/powerpoint/2010/main" val="3386741759"/>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TM04033937[[fn=Vapor Trail]]</Template>
  <TotalTime>476</TotalTime>
  <Words>2342</Words>
  <Application>Microsoft Office PowerPoint</Application>
  <PresentationFormat>Widescreen</PresentationFormat>
  <Paragraphs>166</Paragraphs>
  <Slides>24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Century Gothic</vt:lpstr>
      <vt:lpstr>Vapor Trail</vt:lpstr>
      <vt:lpstr>Court Procedures in Criminal Cases </vt:lpstr>
      <vt:lpstr>Court Procedures in Criminal Cases </vt:lpstr>
      <vt:lpstr>Court Procedures in Criminal Cases(continued) </vt:lpstr>
      <vt:lpstr>Court Procedures in Criminal Cases(continued) </vt:lpstr>
      <vt:lpstr>Court Procedures in Criminal Cases(continued)</vt:lpstr>
      <vt:lpstr>Court Procedures in Criminal Cases</vt:lpstr>
      <vt:lpstr>Court Procedures in Criminal Cases(continued)</vt:lpstr>
      <vt:lpstr>Court Procedures in Criminal Cases(continued)</vt:lpstr>
      <vt:lpstr>Court Procedures in Criminal Cases(continued)</vt:lpstr>
      <vt:lpstr>Court Procedures in Criminal Cases(continued)</vt:lpstr>
      <vt:lpstr>Court Procedures in Criminal Cases(continued)</vt:lpstr>
      <vt:lpstr>Court Procedures in Criminal Cases(continued)</vt:lpstr>
      <vt:lpstr>Court Procedures in Criminal Cases(continued)</vt:lpstr>
      <vt:lpstr>Court Procedures in Criminal Cases(continued)</vt:lpstr>
      <vt:lpstr>Court Procedures in Criminal Cases(continued)</vt:lpstr>
      <vt:lpstr>Court Procedures in Criminal Cases(continued)</vt:lpstr>
      <vt:lpstr>Court Procedures in Criminal Cases(continued)</vt:lpstr>
      <vt:lpstr>Court Procedures in Criminal Cases(continued)</vt:lpstr>
      <vt:lpstr>Court Procedures in Criminal Cases(continued)</vt:lpstr>
      <vt:lpstr>Court Procedures in Criminal Cases(continued)</vt:lpstr>
      <vt:lpstr>Court Procedures in Criminal Cases(continued)</vt:lpstr>
      <vt:lpstr>Court Procedures in Criminal Cases(continued)</vt:lpstr>
      <vt:lpstr>Court Procedures in Criminal Cases(continued)</vt:lpstr>
      <vt:lpstr>The end.   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Court Procedures in Civil Cases</dc:title>
  <dc:creator>Kandondo</dc:creator>
  <cp:lastModifiedBy>Kandondo</cp:lastModifiedBy>
  <cp:revision>43</cp:revision>
  <dcterms:created xsi:type="dcterms:W3CDTF">2020-06-14T02:47:48Z</dcterms:created>
  <dcterms:modified xsi:type="dcterms:W3CDTF">2021-04-10T13:26:14Z</dcterms:modified>
</cp:coreProperties>
</file>