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7/1/2020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7/1/2020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7/1/2020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7/1/2020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7/1/2020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7/1/2020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7/1/2020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4000" b="1" dirty="0">
                <a:latin typeface="Arial" panose="020B0604020202020204" pitchFamily="34" charset="0"/>
                <a:cs typeface="Arial" panose="020B0604020202020204" pitchFamily="34" charset="0"/>
              </a:rPr>
              <a:t>Introduction to Public Policy </a:t>
            </a:r>
            <a:r>
              <a:rPr lang="en-US" dirty="0"/>
              <a:t/>
            </a:r>
            <a:br>
              <a:rPr lang="en-US" dirty="0"/>
            </a:br>
            <a:endParaRPr lang="en-US" dirty="0"/>
          </a:p>
        </p:txBody>
      </p:sp>
      <p:sp>
        <p:nvSpPr>
          <p:cNvPr id="3" name="Subtitle 2"/>
          <p:cNvSpPr>
            <a:spLocks noGrp="1"/>
          </p:cNvSpPr>
          <p:nvPr>
            <p:ph type="subTitle" idx="1"/>
          </p:nvPr>
        </p:nvSpPr>
        <p:spPr>
          <a:xfrm>
            <a:off x="1371600" y="3078051"/>
            <a:ext cx="9448800" cy="3490174"/>
          </a:xfrm>
        </p:spPr>
        <p:txBody>
          <a:bodyPr/>
          <a:lstStyle/>
          <a:p>
            <a:r>
              <a:rPr lang="en-GB" sz="2400" b="1" dirty="0" smtClean="0">
                <a:latin typeface="Arial" panose="020B0604020202020204" pitchFamily="34" charset="0"/>
                <a:cs typeface="Arial" panose="020B0604020202020204" pitchFamily="34" charset="0"/>
              </a:rPr>
              <a:t>Introduction</a:t>
            </a:r>
          </a:p>
          <a:p>
            <a:pPr marL="342900" indent="-342900">
              <a:buFont typeface="Arial" panose="020B0604020202020204" pitchFamily="34" charset="0"/>
              <a:buChar char="•"/>
            </a:pPr>
            <a:r>
              <a:rPr lang="en-GB" dirty="0"/>
              <a:t>This unit introduces you to an academic field of study called Public policy.  </a:t>
            </a:r>
            <a:endParaRPr lang="en-GB" dirty="0" smtClean="0"/>
          </a:p>
          <a:p>
            <a:pPr marL="342900" indent="-342900">
              <a:buFont typeface="Arial" panose="020B0604020202020204" pitchFamily="34" charset="0"/>
              <a:buChar char="•"/>
            </a:pPr>
            <a:r>
              <a:rPr lang="en-GB" dirty="0" smtClean="0"/>
              <a:t>As </a:t>
            </a:r>
            <a:r>
              <a:rPr lang="en-GB" dirty="0"/>
              <a:t>compared to other social science disciplines public policy is relatively new as it just emerged in the 1950s</a:t>
            </a:r>
            <a:r>
              <a:rPr lang="en-GB" dirty="0" smtClean="0"/>
              <a:t>.</a:t>
            </a:r>
          </a:p>
          <a:p>
            <a:pPr marL="342900" indent="-342900">
              <a:buFont typeface="Arial" panose="020B0604020202020204" pitchFamily="34" charset="0"/>
              <a:buChar char="•"/>
            </a:pPr>
            <a:r>
              <a:rPr lang="en-GB" dirty="0" smtClean="0"/>
              <a:t> As </a:t>
            </a:r>
            <a:r>
              <a:rPr lang="en-GB" dirty="0"/>
              <a:t>a body of study public policy is an applied social science which is concerned with products of government</a:t>
            </a:r>
            <a:r>
              <a:rPr lang="en-GB" dirty="0" smtClean="0"/>
              <a:t>.</a:t>
            </a:r>
          </a:p>
          <a:p>
            <a:pPr marL="342900" indent="-342900">
              <a:buFont typeface="Arial" panose="020B0604020202020204" pitchFamily="34" charset="0"/>
              <a:buChar char="•"/>
            </a:pPr>
            <a:r>
              <a:rPr lang="en-GB" dirty="0"/>
              <a:t>Public policy as discipline is interdisciplinary and thus cuts across the old academic lines of demarcation. </a:t>
            </a:r>
            <a:endParaRPr lang="en-GB" b="1" dirty="0" smtClean="0"/>
          </a:p>
          <a:p>
            <a:endParaRPr lang="en-US" dirty="0"/>
          </a:p>
        </p:txBody>
      </p:sp>
    </p:spTree>
    <p:extLst>
      <p:ext uri="{BB962C8B-B14F-4D97-AF65-F5344CB8AC3E}">
        <p14:creationId xmlns:p14="http://schemas.microsoft.com/office/powerpoint/2010/main" val="3086045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1674" y="764373"/>
            <a:ext cx="8937938"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p:txBody>
          <a:bodyPr>
            <a:normAutofit fontScale="92500" lnSpcReduction="20000"/>
          </a:bodyPr>
          <a:lstStyle/>
          <a:p>
            <a:r>
              <a:rPr lang="en-GB" sz="2400" b="1" dirty="0">
                <a:latin typeface="Arial" panose="020B0604020202020204" pitchFamily="34" charset="0"/>
                <a:cs typeface="Arial" panose="020B0604020202020204" pitchFamily="34" charset="0"/>
              </a:rPr>
              <a:t>How do People use the Term Policy?(continued) </a:t>
            </a:r>
          </a:p>
          <a:p>
            <a:r>
              <a:rPr lang="en-GB" dirty="0" smtClean="0"/>
              <a:t>The </a:t>
            </a:r>
            <a:r>
              <a:rPr lang="en-GB" dirty="0"/>
              <a:t>word ‘Public’ in public administration illustrates a significant aspect of the political environment of agencies.  Administration by government agencies  is administration for public purposes.  </a:t>
            </a:r>
            <a:endParaRPr lang="en-GB" dirty="0" smtClean="0"/>
          </a:p>
          <a:p>
            <a:r>
              <a:rPr lang="en-GB" dirty="0" smtClean="0"/>
              <a:t>Such </a:t>
            </a:r>
            <a:r>
              <a:rPr lang="en-GB" dirty="0"/>
              <a:t>purposes seldom are  specified by the public directly.  Rather they are designated by  officials elected by the people and by judges and administrators  appointed by elected officials.</a:t>
            </a:r>
            <a:endParaRPr lang="en-US" dirty="0"/>
          </a:p>
          <a:p>
            <a:r>
              <a:rPr lang="en-GB" dirty="0"/>
              <a:t>Although the connection between what the public wants and what  government does must be considered imperfect, the public cannot be dismissed in a political system which is even nominally  democratic.  </a:t>
            </a:r>
            <a:endParaRPr lang="en-GB" dirty="0" smtClean="0"/>
          </a:p>
          <a:p>
            <a:r>
              <a:rPr lang="en-GB" dirty="0" smtClean="0"/>
              <a:t>Citizens </a:t>
            </a:r>
            <a:r>
              <a:rPr lang="en-GB" dirty="0"/>
              <a:t>accept or  reject legislators and executives, they use money and other political resources to affect what government does and  at times – using the referendum process – they make laws directly. </a:t>
            </a:r>
            <a:endParaRPr lang="en-GB" dirty="0" smtClean="0"/>
          </a:p>
          <a:p>
            <a:r>
              <a:rPr lang="en-GB" dirty="0" smtClean="0"/>
              <a:t> </a:t>
            </a:r>
            <a:r>
              <a:rPr lang="en-GB" dirty="0"/>
              <a:t>And, of course, it is from the public that all the individuals in government are drawn.</a:t>
            </a:r>
            <a:endParaRPr lang="en-US" dirty="0"/>
          </a:p>
        </p:txBody>
      </p:sp>
    </p:spTree>
    <p:extLst>
      <p:ext uri="{BB962C8B-B14F-4D97-AF65-F5344CB8AC3E}">
        <p14:creationId xmlns:p14="http://schemas.microsoft.com/office/powerpoint/2010/main" val="3622441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127" y="764373"/>
            <a:ext cx="9581881"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Public Policy and the Legal Framework</a:t>
            </a:r>
            <a:endParaRPr lang="en-US" dirty="0"/>
          </a:p>
          <a:p>
            <a:r>
              <a:rPr lang="en-US" dirty="0"/>
              <a:t> </a:t>
            </a:r>
            <a:r>
              <a:rPr lang="en-GB" dirty="0"/>
              <a:t>Public policy </a:t>
            </a:r>
            <a:r>
              <a:rPr lang="en-GB" dirty="0" smtClean="0"/>
              <a:t>formulation </a:t>
            </a:r>
            <a:r>
              <a:rPr lang="en-GB" dirty="0"/>
              <a:t>is a process which deals with the administration by government agencies; and that such administration is for public purposes. </a:t>
            </a:r>
            <a:endParaRPr lang="en-GB" dirty="0" smtClean="0"/>
          </a:p>
          <a:p>
            <a:r>
              <a:rPr lang="en-GB" dirty="0" smtClean="0"/>
              <a:t>Since </a:t>
            </a:r>
            <a:r>
              <a:rPr lang="en-GB" dirty="0"/>
              <a:t>such purposes seldom are specified by the public directly but are designated by officials elected by the people and by judges and administrators appointed by elected </a:t>
            </a:r>
            <a:r>
              <a:rPr lang="en-GB" dirty="0" smtClean="0"/>
              <a:t>officials, </a:t>
            </a:r>
            <a:r>
              <a:rPr lang="en-GB" dirty="0"/>
              <a:t>a legal framework becomes the principal guideline for public policy formulation. </a:t>
            </a:r>
            <a:endParaRPr lang="en-GB" dirty="0" smtClean="0"/>
          </a:p>
          <a:p>
            <a:r>
              <a:rPr lang="en-GB" dirty="0" smtClean="0"/>
              <a:t>Without </a:t>
            </a:r>
            <a:r>
              <a:rPr lang="en-GB" dirty="0"/>
              <a:t>a legal framework elected officials would formulate policies which are not in line with the provisions of the constitution and implementation of such policies would promote arbitrary actions by elected officials and administrators. </a:t>
            </a:r>
            <a:endParaRPr lang="en-GB" dirty="0" smtClean="0"/>
          </a:p>
          <a:p>
            <a:r>
              <a:rPr lang="en-GB" dirty="0" smtClean="0"/>
              <a:t>Therefore </a:t>
            </a:r>
            <a:r>
              <a:rPr lang="en-GB" dirty="0"/>
              <a:t>since public policies are for public purposes all policies are to be made in accordance with the provisions of the law of the land</a:t>
            </a:r>
            <a:r>
              <a:rPr lang="en-GB" dirty="0" smtClean="0"/>
              <a:t>.</a:t>
            </a:r>
          </a:p>
          <a:p>
            <a:r>
              <a:rPr lang="en-GB" dirty="0" smtClean="0"/>
              <a:t> </a:t>
            </a:r>
            <a:r>
              <a:rPr lang="en-GB" dirty="0"/>
              <a:t>Since all laws are based on the provisions of the constitution and the constitution, if democratically enacted, reflects the will of the people public policy </a:t>
            </a:r>
            <a:r>
              <a:rPr lang="en-GB" dirty="0" smtClean="0"/>
              <a:t>must </a:t>
            </a:r>
            <a:r>
              <a:rPr lang="en-GB" dirty="0"/>
              <a:t>reflect the will of the people.</a:t>
            </a:r>
            <a:endParaRPr lang="en-US" dirty="0"/>
          </a:p>
          <a:p>
            <a:endParaRPr lang="en-US" dirty="0"/>
          </a:p>
        </p:txBody>
      </p:sp>
    </p:spTree>
    <p:extLst>
      <p:ext uri="{BB962C8B-B14F-4D97-AF65-F5344CB8AC3E}">
        <p14:creationId xmlns:p14="http://schemas.microsoft.com/office/powerpoint/2010/main" val="2431852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8192" y="764373"/>
            <a:ext cx="9169756"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p:txBody>
          <a:bodyPr>
            <a:normAutofit/>
          </a:bodyPr>
          <a:lstStyle/>
          <a:p>
            <a:r>
              <a:rPr lang="en-GB" b="1" dirty="0" smtClean="0"/>
              <a:t>Policies, Goals, Policy-Making, Decision-Making,</a:t>
            </a:r>
            <a:r>
              <a:rPr lang="en-GB" b="1" dirty="0"/>
              <a:t> and Planning</a:t>
            </a:r>
            <a:endParaRPr lang="en-US" dirty="0"/>
          </a:p>
          <a:p>
            <a:r>
              <a:rPr lang="en-GB" dirty="0"/>
              <a:t>Policies are distinct from goals  and can be distinguished from  the latter as means from end</a:t>
            </a:r>
            <a:r>
              <a:rPr lang="en-GB" dirty="0" smtClean="0"/>
              <a:t>.</a:t>
            </a:r>
          </a:p>
          <a:p>
            <a:r>
              <a:rPr lang="en-GB" dirty="0" smtClean="0"/>
              <a:t>  </a:t>
            </a:r>
            <a:r>
              <a:rPr lang="en-GB" dirty="0"/>
              <a:t>By goals or objectives one means  the end towards which actions  are directed. </a:t>
            </a:r>
            <a:endParaRPr lang="en-GB" dirty="0" smtClean="0"/>
          </a:p>
          <a:p>
            <a:r>
              <a:rPr lang="en-GB" dirty="0" smtClean="0"/>
              <a:t>a </a:t>
            </a:r>
            <a:r>
              <a:rPr lang="en-GB" dirty="0"/>
              <a:t>policy indicates the direction towards which action is sought.  </a:t>
            </a:r>
            <a:endParaRPr lang="en-GB" dirty="0" smtClean="0"/>
          </a:p>
          <a:p>
            <a:r>
              <a:rPr lang="en-GB" dirty="0" smtClean="0"/>
              <a:t>Policies </a:t>
            </a:r>
            <a:r>
              <a:rPr lang="en-GB" dirty="0"/>
              <a:t>involve  a deliberate choice of actions  designed to attain those goals and objectives. </a:t>
            </a:r>
            <a:endParaRPr lang="en-GB" dirty="0" smtClean="0"/>
          </a:p>
          <a:p>
            <a:endParaRPr lang="en-US" dirty="0"/>
          </a:p>
        </p:txBody>
      </p:sp>
    </p:spTree>
    <p:extLst>
      <p:ext uri="{BB962C8B-B14F-4D97-AF65-F5344CB8AC3E}">
        <p14:creationId xmlns:p14="http://schemas.microsoft.com/office/powerpoint/2010/main" val="841591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4710" y="764373"/>
            <a:ext cx="8087932" cy="1293028"/>
          </a:xfrm>
        </p:spPr>
        <p:txBody>
          <a:bodyPr>
            <a:normAutofit/>
          </a:bodyPr>
          <a:lstStyle/>
          <a:p>
            <a:r>
              <a:rPr lang="en-GB" sz="2400" b="1" dirty="0">
                <a:latin typeface="Arial" panose="020B0604020202020204" pitchFamily="34" charset="0"/>
                <a:cs typeface="Arial" panose="020B0604020202020204" pitchFamily="34" charset="0"/>
              </a:rPr>
              <a:t>Introduction to Public Policy(continued)</a:t>
            </a:r>
            <a:endParaRPr lang="en-US" sz="2400" dirty="0"/>
          </a:p>
        </p:txBody>
      </p:sp>
      <p:sp>
        <p:nvSpPr>
          <p:cNvPr id="3" name="Content Placeholder 2"/>
          <p:cNvSpPr>
            <a:spLocks noGrp="1"/>
          </p:cNvSpPr>
          <p:nvPr>
            <p:ph idx="1"/>
          </p:nvPr>
        </p:nvSpPr>
        <p:spPr>
          <a:xfrm>
            <a:off x="685800" y="2207439"/>
            <a:ext cx="10820400" cy="4024125"/>
          </a:xfrm>
        </p:spPr>
        <p:txBody>
          <a:bodyPr/>
          <a:lstStyle/>
          <a:p>
            <a:pPr marL="0" indent="0">
              <a:buNone/>
            </a:pPr>
            <a:r>
              <a:rPr lang="en-GB" b="1" dirty="0"/>
              <a:t>Policies, Goals, Policy-Making, Decision-Making, and Planning</a:t>
            </a:r>
            <a:endParaRPr lang="en-US" dirty="0"/>
          </a:p>
          <a:p>
            <a:r>
              <a:rPr lang="en-GB" dirty="0" smtClean="0"/>
              <a:t> </a:t>
            </a:r>
            <a:r>
              <a:rPr lang="en-GB" dirty="0"/>
              <a:t>The actions can take the form of directives to do or  refrain from certain actions.</a:t>
            </a:r>
          </a:p>
          <a:p>
            <a:r>
              <a:rPr lang="en-GB" dirty="0"/>
              <a:t> Public policy is about means and  ends; which have a relationship to each other. </a:t>
            </a:r>
          </a:p>
          <a:p>
            <a:r>
              <a:rPr lang="en-GB" dirty="0"/>
              <a:t>policy-making involves a choice  of goals or objectives; it deals with value. </a:t>
            </a:r>
          </a:p>
          <a:p>
            <a:r>
              <a:rPr lang="en-GB" dirty="0"/>
              <a:t>Policies as well as objectives are chosen under the influence of values. </a:t>
            </a:r>
            <a:endParaRPr lang="en-GB" dirty="0" smtClean="0"/>
          </a:p>
          <a:p>
            <a:r>
              <a:rPr lang="en-GB" dirty="0" smtClean="0"/>
              <a:t> </a:t>
            </a:r>
            <a:r>
              <a:rPr lang="en-GB" dirty="0"/>
              <a:t>Decision-makers often act on the basis of their beliefs or perceptions of the public interests concerning what is a proper or morally correct public policy</a:t>
            </a:r>
            <a:r>
              <a:rPr lang="en-GB" dirty="0" smtClean="0"/>
              <a:t>.</a:t>
            </a:r>
          </a:p>
          <a:p>
            <a:r>
              <a:rPr lang="en-GB" dirty="0" smtClean="0"/>
              <a:t>  </a:t>
            </a:r>
            <a:r>
              <a:rPr lang="en-GB" dirty="0"/>
              <a:t>Thus goal and objectives depend in the value of the policy-makers</a:t>
            </a:r>
            <a:endParaRPr lang="en-US" dirty="0"/>
          </a:p>
        </p:txBody>
      </p:sp>
    </p:spTree>
    <p:extLst>
      <p:ext uri="{BB962C8B-B14F-4D97-AF65-F5344CB8AC3E}">
        <p14:creationId xmlns:p14="http://schemas.microsoft.com/office/powerpoint/2010/main" val="1792921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006" y="764373"/>
            <a:ext cx="9697791"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a:xfrm>
            <a:off x="750195" y="2181681"/>
            <a:ext cx="10820400" cy="4024125"/>
          </a:xfrm>
        </p:spPr>
        <p:txBody>
          <a:bodyPr>
            <a:normAutofit fontScale="85000" lnSpcReduction="20000"/>
          </a:bodyPr>
          <a:lstStyle/>
          <a:p>
            <a:pPr marL="0" indent="0">
              <a:buNone/>
            </a:pPr>
            <a:r>
              <a:rPr lang="en-GB" b="1" dirty="0"/>
              <a:t>Policies, Goals, Policy-Making, Decision-Making, and Planning</a:t>
            </a:r>
            <a:endParaRPr lang="en-US" dirty="0"/>
          </a:p>
          <a:p>
            <a:r>
              <a:rPr lang="en-GB" dirty="0" smtClean="0"/>
              <a:t>Policy-making </a:t>
            </a:r>
            <a:r>
              <a:rPr lang="en-GB" dirty="0"/>
              <a:t>is closely related to decision-making.  However, it is not the same as decision-making. </a:t>
            </a:r>
            <a:endParaRPr lang="en-GB" dirty="0" smtClean="0"/>
          </a:p>
          <a:p>
            <a:r>
              <a:rPr lang="en-GB" dirty="0" smtClean="0"/>
              <a:t> </a:t>
            </a:r>
            <a:r>
              <a:rPr lang="en-GB" dirty="0"/>
              <a:t>Policy-making does involve decision making, but a decision does not necessary constitute a policy. </a:t>
            </a:r>
            <a:endParaRPr lang="en-GB" dirty="0" smtClean="0"/>
          </a:p>
          <a:p>
            <a:r>
              <a:rPr lang="en-GB" dirty="0" smtClean="0"/>
              <a:t> </a:t>
            </a:r>
            <a:r>
              <a:rPr lang="en-GB" dirty="0"/>
              <a:t>Decision-making often involves an identification of a problem a careful analysis of possible alternatives and a selection of one alternative for action. </a:t>
            </a:r>
            <a:endParaRPr lang="en-GB" dirty="0" smtClean="0"/>
          </a:p>
          <a:p>
            <a:pPr marL="0" indent="0">
              <a:buNone/>
            </a:pPr>
            <a:endParaRPr lang="en-GB" dirty="0" smtClean="0"/>
          </a:p>
          <a:p>
            <a:r>
              <a:rPr lang="en-GB" dirty="0" smtClean="0"/>
              <a:t> </a:t>
            </a:r>
            <a:r>
              <a:rPr lang="en-GB" dirty="0"/>
              <a:t>Generally, </a:t>
            </a:r>
            <a:r>
              <a:rPr lang="en-GB" dirty="0" smtClean="0"/>
              <a:t>decisions </a:t>
            </a:r>
            <a:r>
              <a:rPr lang="en-GB" dirty="0"/>
              <a:t>are taken by administrators in their day to day work within the existing framework of policy.  The policy decisions taken eventually thus provides a sense of direction to the courses of administrative action</a:t>
            </a:r>
            <a:r>
              <a:rPr lang="en-GB" dirty="0" smtClean="0"/>
              <a:t>.</a:t>
            </a:r>
          </a:p>
          <a:p>
            <a:pPr marL="0" indent="0">
              <a:buNone/>
            </a:pPr>
            <a:r>
              <a:rPr lang="en-GB" dirty="0" smtClean="0"/>
              <a:t> </a:t>
            </a:r>
          </a:p>
          <a:p>
            <a:r>
              <a:rPr lang="en-GB" dirty="0" smtClean="0"/>
              <a:t>Policy </a:t>
            </a:r>
            <a:r>
              <a:rPr lang="en-GB" dirty="0"/>
              <a:t>decisions are decisions made by public officials that authorise or give direction and content to public policy actions.  These may include decisions to issue executive orders, promulgate administrative rules, or make important interpretations of laws.</a:t>
            </a:r>
            <a:endParaRPr lang="en-US" dirty="0"/>
          </a:p>
          <a:p>
            <a:endParaRPr lang="en-US" dirty="0"/>
          </a:p>
        </p:txBody>
      </p:sp>
    </p:spTree>
    <p:extLst>
      <p:ext uri="{BB962C8B-B14F-4D97-AF65-F5344CB8AC3E}">
        <p14:creationId xmlns:p14="http://schemas.microsoft.com/office/powerpoint/2010/main" val="1153027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3494" y="764373"/>
            <a:ext cx="9453092" cy="1293028"/>
          </a:xfrm>
        </p:spPr>
        <p:txBody>
          <a:bodyPr>
            <a:normAutofit/>
          </a:bodyPr>
          <a:lstStyle/>
          <a:p>
            <a:r>
              <a:rPr lang="en-GB" sz="2800" b="1" dirty="0">
                <a:latin typeface="Arial" panose="020B0604020202020204" pitchFamily="34" charset="0"/>
                <a:cs typeface="Arial" panose="020B0604020202020204" pitchFamily="34" charset="0"/>
              </a:rPr>
              <a:t>Introduction to Public </a:t>
            </a:r>
            <a:r>
              <a:rPr lang="en-GB" sz="2800" b="1" dirty="0" smtClean="0">
                <a:latin typeface="Arial" panose="020B0604020202020204" pitchFamily="34" charset="0"/>
                <a:cs typeface="Arial" panose="020B0604020202020204" pitchFamily="34" charset="0"/>
              </a:rPr>
              <a:t>Policy(continued)</a:t>
            </a:r>
            <a:endParaRPr lang="en-US" sz="2800" dirty="0"/>
          </a:p>
        </p:txBody>
      </p:sp>
      <p:sp>
        <p:nvSpPr>
          <p:cNvPr id="3" name="Content Placeholder 2"/>
          <p:cNvSpPr>
            <a:spLocks noGrp="1"/>
          </p:cNvSpPr>
          <p:nvPr>
            <p:ph idx="1"/>
          </p:nvPr>
        </p:nvSpPr>
        <p:spPr/>
        <p:txBody>
          <a:bodyPr/>
          <a:lstStyle/>
          <a:p>
            <a:pPr marL="0" indent="0">
              <a:buNone/>
            </a:pPr>
            <a:r>
              <a:rPr lang="en-GB" b="1" dirty="0"/>
              <a:t>Policies, Goals, Policy-Making, Decision-Making, and Planning</a:t>
            </a:r>
            <a:endParaRPr lang="en-US" dirty="0"/>
          </a:p>
          <a:p>
            <a:r>
              <a:rPr lang="en-GB" dirty="0" smtClean="0"/>
              <a:t>More </a:t>
            </a:r>
            <a:r>
              <a:rPr lang="en-GB" dirty="0"/>
              <a:t>often than not policy-making and planning are considered to be synonymous. </a:t>
            </a:r>
            <a:r>
              <a:rPr lang="en-GB" dirty="0" smtClean="0"/>
              <a:t>This </a:t>
            </a:r>
            <a:r>
              <a:rPr lang="en-GB" dirty="0"/>
              <a:t>is a misconception and therefore policy-making must be distinguished from planning. </a:t>
            </a:r>
            <a:endParaRPr lang="en-GB" dirty="0" smtClean="0"/>
          </a:p>
          <a:p>
            <a:r>
              <a:rPr lang="en-GB" dirty="0" smtClean="0"/>
              <a:t>Broadly </a:t>
            </a:r>
            <a:r>
              <a:rPr lang="en-GB" dirty="0"/>
              <a:t>speaking a plan is a programme of design for attaining definite goals or objectives.  In this sense, a plan is a policy statement; it is therefore part of a broader policy framework. </a:t>
            </a:r>
            <a:endParaRPr lang="en-GB" dirty="0" smtClean="0"/>
          </a:p>
          <a:p>
            <a:r>
              <a:rPr lang="en-GB" dirty="0" smtClean="0"/>
              <a:t> </a:t>
            </a:r>
            <a:r>
              <a:rPr lang="en-GB" dirty="0"/>
              <a:t>However, for plan to be good it needs a proper policy framework.  Targets cannot be achieved just because investments are provided for.  They have to be drawn within the framework of policies.  Successful policies make for successful plans and administration.</a:t>
            </a:r>
            <a:endParaRPr lang="en-US" dirty="0"/>
          </a:p>
          <a:p>
            <a:endParaRPr lang="en-US" dirty="0"/>
          </a:p>
        </p:txBody>
      </p:sp>
    </p:spTree>
    <p:extLst>
      <p:ext uri="{BB962C8B-B14F-4D97-AF65-F5344CB8AC3E}">
        <p14:creationId xmlns:p14="http://schemas.microsoft.com/office/powerpoint/2010/main" val="3837616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9810482"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a:xfrm>
            <a:off x="479738" y="2323348"/>
            <a:ext cx="10820400" cy="4024125"/>
          </a:xfrm>
        </p:spPr>
        <p:txBody>
          <a:bodyPr>
            <a:normAutofit fontScale="32500" lnSpcReduction="20000"/>
          </a:bodyPr>
          <a:lstStyle/>
          <a:p>
            <a:pPr marL="0" indent="0">
              <a:buNone/>
            </a:pPr>
            <a:r>
              <a:rPr lang="en-GB" b="1" dirty="0" smtClean="0"/>
              <a:t> </a:t>
            </a:r>
            <a:r>
              <a:rPr lang="en-GB" sz="8600" b="1" dirty="0" smtClean="0">
                <a:latin typeface="Times New Roman" panose="02020603050405020304" pitchFamily="18" charset="0"/>
                <a:cs typeface="Times New Roman" panose="02020603050405020304" pitchFamily="18" charset="0"/>
              </a:rPr>
              <a:t>The </a:t>
            </a:r>
            <a:r>
              <a:rPr lang="en-GB" sz="8600" b="1" dirty="0">
                <a:latin typeface="Times New Roman" panose="02020603050405020304" pitchFamily="18" charset="0"/>
                <a:cs typeface="Times New Roman" panose="02020603050405020304" pitchFamily="18" charset="0"/>
              </a:rPr>
              <a:t>Policy Process</a:t>
            </a:r>
            <a:endParaRPr lang="en-GB" sz="8600" b="1" dirty="0" smtClean="0">
              <a:latin typeface="Times New Roman" panose="02020603050405020304" pitchFamily="18" charset="0"/>
              <a:cs typeface="Times New Roman" panose="02020603050405020304" pitchFamily="18" charset="0"/>
            </a:endParaRPr>
          </a:p>
          <a:p>
            <a:r>
              <a:rPr lang="en-GB" sz="8000" dirty="0" smtClean="0">
                <a:latin typeface="Times New Roman" panose="02020603050405020304" pitchFamily="18" charset="0"/>
                <a:cs typeface="Times New Roman" panose="02020603050405020304" pitchFamily="18" charset="0"/>
              </a:rPr>
              <a:t>The </a:t>
            </a:r>
            <a:r>
              <a:rPr lang="en-GB" sz="8000" dirty="0">
                <a:latin typeface="Times New Roman" panose="02020603050405020304" pitchFamily="18" charset="0"/>
                <a:cs typeface="Times New Roman" panose="02020603050405020304" pitchFamily="18" charset="0"/>
              </a:rPr>
              <a:t>study of public policy prepares and helps us to cope better with the future; it improves our knowledge about our society</a:t>
            </a:r>
            <a:r>
              <a:rPr lang="en-GB" sz="8000" dirty="0" smtClean="0">
                <a:latin typeface="Times New Roman" panose="02020603050405020304" pitchFamily="18" charset="0"/>
                <a:cs typeface="Times New Roman" panose="02020603050405020304" pitchFamily="18" charset="0"/>
              </a:rPr>
              <a:t>.</a:t>
            </a:r>
          </a:p>
          <a:p>
            <a:endParaRPr lang="en-GB" sz="8000" dirty="0" smtClean="0">
              <a:latin typeface="Times New Roman" panose="02020603050405020304" pitchFamily="18" charset="0"/>
              <a:cs typeface="Times New Roman" panose="02020603050405020304" pitchFamily="18" charset="0"/>
            </a:endParaRPr>
          </a:p>
          <a:p>
            <a:r>
              <a:rPr lang="en-GB" sz="8000" dirty="0" smtClean="0">
                <a:latin typeface="Times New Roman" panose="02020603050405020304" pitchFamily="18" charset="0"/>
                <a:cs typeface="Times New Roman" panose="02020603050405020304" pitchFamily="18" charset="0"/>
              </a:rPr>
              <a:t> </a:t>
            </a:r>
            <a:r>
              <a:rPr lang="en-GB" sz="8000" dirty="0">
                <a:latin typeface="Times New Roman" panose="02020603050405020304" pitchFamily="18" charset="0"/>
                <a:cs typeface="Times New Roman" panose="02020603050405020304" pitchFamily="18" charset="0"/>
              </a:rPr>
              <a:t>It is such knowledge which enables us generate policy relevant information which is so much needed for use at all stages of the policy process</a:t>
            </a:r>
            <a:r>
              <a:rPr lang="en-GB" sz="8000" dirty="0" smtClean="0">
                <a:latin typeface="Times New Roman" panose="02020603050405020304" pitchFamily="18" charset="0"/>
                <a:cs typeface="Times New Roman" panose="02020603050405020304" pitchFamily="18" charset="0"/>
              </a:rPr>
              <a:t>.</a:t>
            </a:r>
          </a:p>
          <a:p>
            <a:pPr marL="0" indent="0">
              <a:buNone/>
            </a:pPr>
            <a:r>
              <a:rPr lang="en-GB" sz="8000" dirty="0" smtClean="0">
                <a:latin typeface="Times New Roman" panose="02020603050405020304" pitchFamily="18" charset="0"/>
                <a:cs typeface="Times New Roman" panose="02020603050405020304" pitchFamily="18" charset="0"/>
              </a:rPr>
              <a:t> </a:t>
            </a:r>
          </a:p>
          <a:p>
            <a:r>
              <a:rPr lang="en-GB" sz="8000" dirty="0" smtClean="0">
                <a:latin typeface="Times New Roman" panose="02020603050405020304" pitchFamily="18" charset="0"/>
                <a:cs typeface="Times New Roman" panose="02020603050405020304" pitchFamily="18" charset="0"/>
              </a:rPr>
              <a:t>There </a:t>
            </a:r>
            <a:r>
              <a:rPr lang="en-GB" sz="8000" dirty="0">
                <a:latin typeface="Times New Roman" panose="02020603050405020304" pitchFamily="18" charset="0"/>
                <a:cs typeface="Times New Roman" panose="02020603050405020304" pitchFamily="18" charset="0"/>
              </a:rPr>
              <a:t>exists different approaches to explaining the nature of the policy process.  Such approaches are reflected in the following statements about policy processes:</a:t>
            </a:r>
            <a:endParaRPr lang="en-US" sz="8000" dirty="0">
              <a:latin typeface="Times New Roman" panose="02020603050405020304" pitchFamily="18" charset="0"/>
              <a:cs typeface="Times New Roman" panose="02020603050405020304" pitchFamily="18" charset="0"/>
            </a:endParaRPr>
          </a:p>
          <a:p>
            <a:pPr marL="0" indent="0">
              <a:buNone/>
            </a:pPr>
            <a:r>
              <a:rPr lang="en-GB" sz="8000" dirty="0">
                <a:latin typeface="Times New Roman" panose="02020603050405020304" pitchFamily="18" charset="0"/>
                <a:cs typeface="Times New Roman" panose="02020603050405020304" pitchFamily="18" charset="0"/>
              </a:rPr>
              <a:t> </a:t>
            </a:r>
            <a:endParaRPr lang="en-US" sz="8000" dirty="0">
              <a:latin typeface="Times New Roman" panose="02020603050405020304" pitchFamily="18" charset="0"/>
              <a:cs typeface="Times New Roman" panose="02020603050405020304" pitchFamily="18" charset="0"/>
            </a:endParaRPr>
          </a:p>
          <a:p>
            <a:pPr marL="0" indent="0">
              <a:buNone/>
            </a:pPr>
            <a:endParaRPr lang="en-US" sz="8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04220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8794" y="764373"/>
            <a:ext cx="8899302" cy="1293028"/>
          </a:xfrm>
        </p:spPr>
        <p:txBody>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p:txBody>
          <a:bodyPr/>
          <a:lstStyle/>
          <a:p>
            <a:r>
              <a:rPr lang="en-GB" sz="3200" b="1" dirty="0">
                <a:latin typeface="Times New Roman" panose="02020603050405020304" pitchFamily="18" charset="0"/>
                <a:cs typeface="Times New Roman" panose="02020603050405020304" pitchFamily="18" charset="0"/>
              </a:rPr>
              <a:t>The Policy Process</a:t>
            </a:r>
          </a:p>
          <a:p>
            <a:pPr lvl="0"/>
            <a:r>
              <a:rPr lang="en-GB" sz="2400" b="1" dirty="0" smtClean="0">
                <a:latin typeface="Times New Roman" panose="02020603050405020304" pitchFamily="18" charset="0"/>
                <a:cs typeface="Times New Roman" panose="02020603050405020304" pitchFamily="18" charset="0"/>
              </a:rPr>
              <a:t>Policies </a:t>
            </a:r>
            <a:r>
              <a:rPr lang="en-GB" sz="2400" b="1" dirty="0">
                <a:latin typeface="Times New Roman" panose="02020603050405020304" pitchFamily="18" charset="0"/>
                <a:cs typeface="Times New Roman" panose="02020603050405020304" pitchFamily="18" charset="0"/>
              </a:rPr>
              <a:t>are decisions or proposals</a:t>
            </a:r>
            <a:r>
              <a:rPr lang="en-GB" sz="2400" dirty="0">
                <a:latin typeface="Times New Roman" panose="02020603050405020304" pitchFamily="18" charset="0"/>
                <a:cs typeface="Times New Roman" panose="02020603050405020304" pitchFamily="18" charset="0"/>
              </a:rPr>
              <a:t>; they prescribe behaviour and actions; implementation means that people start behaving according.  In other words, implementation is doing what has been already decided</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lvl="0"/>
            <a:r>
              <a:rPr lang="en-GB" sz="2400" b="1" dirty="0">
                <a:latin typeface="Times New Roman" panose="02020603050405020304" pitchFamily="18" charset="0"/>
                <a:cs typeface="Times New Roman" panose="02020603050405020304" pitchFamily="18" charset="0"/>
              </a:rPr>
              <a:t>Policies are decisions or proposals which become resources in interaction. </a:t>
            </a:r>
            <a:r>
              <a:rPr lang="en-GB" sz="2400" dirty="0">
                <a:latin typeface="Times New Roman" panose="02020603050405020304" pitchFamily="18" charset="0"/>
                <a:cs typeface="Times New Roman" panose="02020603050405020304" pitchFamily="18" charset="0"/>
              </a:rPr>
              <a:t> In other words, people make use of such decisions and proposals in their conflicts and negotiations with one another during policy implementation.</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15903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490" y="764373"/>
            <a:ext cx="9504609" cy="1293028"/>
          </a:xfrm>
        </p:spPr>
        <p:txBody>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p:txBody>
          <a:bodyPr/>
          <a:lstStyle/>
          <a:p>
            <a:pPr marL="0" indent="0">
              <a:buNone/>
            </a:pPr>
            <a:r>
              <a:rPr lang="en-GB" sz="2800" b="1" dirty="0">
                <a:latin typeface="Times New Roman" panose="02020603050405020304" pitchFamily="18" charset="0"/>
                <a:cs typeface="Times New Roman" panose="02020603050405020304" pitchFamily="18" charset="0"/>
              </a:rPr>
              <a:t>The Policy Process</a:t>
            </a:r>
          </a:p>
          <a:p>
            <a:r>
              <a:rPr lang="en-GB" b="1" dirty="0" smtClean="0"/>
              <a:t>The </a:t>
            </a:r>
            <a:r>
              <a:rPr lang="en-GB" b="1" dirty="0"/>
              <a:t>policy process is a linear one:</a:t>
            </a:r>
            <a:r>
              <a:rPr lang="en-GB" dirty="0"/>
              <a:t>  problem identification, decision making, formulation of policies, implementation, and evaluation. </a:t>
            </a:r>
          </a:p>
          <a:p>
            <a:pPr lvl="0"/>
            <a:r>
              <a:rPr lang="en-GB" b="1" dirty="0"/>
              <a:t>The policy process is a circular one</a:t>
            </a:r>
            <a:r>
              <a:rPr lang="en-GB" dirty="0"/>
              <a:t>:  problem-identification, decision- making, formulation of policies, implementation, monitoring, adjustment, reformulation, implementation etc. </a:t>
            </a:r>
            <a:endParaRPr lang="en-US" dirty="0"/>
          </a:p>
          <a:p>
            <a:endParaRPr lang="en-US" dirty="0"/>
          </a:p>
          <a:p>
            <a:r>
              <a:rPr lang="en-GB" b="1" dirty="0"/>
              <a:t>The policy process is interactive and complex:</a:t>
            </a:r>
            <a:r>
              <a:rPr lang="en-GB" dirty="0"/>
              <a:t>  Its complexity emanates from the fact that many different kinds of stakeholders try to influence the outcomes at all phases of the policy process. </a:t>
            </a:r>
            <a:endParaRPr lang="en-US" dirty="0"/>
          </a:p>
          <a:p>
            <a:endParaRPr lang="en-US" dirty="0"/>
          </a:p>
        </p:txBody>
      </p:sp>
    </p:spTree>
    <p:extLst>
      <p:ext uri="{BB962C8B-B14F-4D97-AF65-F5344CB8AC3E}">
        <p14:creationId xmlns:p14="http://schemas.microsoft.com/office/powerpoint/2010/main" val="3553079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016544" cy="1293028"/>
          </a:xfrm>
        </p:spPr>
        <p:txBody>
          <a:bodyPr>
            <a:normAutofit/>
          </a:bodyPr>
          <a:lstStyle/>
          <a:p>
            <a:r>
              <a:rPr lang="en-GB" sz="2800" b="1" dirty="0">
                <a:latin typeface="Arial" panose="020B0604020202020204" pitchFamily="34" charset="0"/>
                <a:cs typeface="Arial" panose="020B0604020202020204" pitchFamily="34" charset="0"/>
              </a:rPr>
              <a:t>Introduction to Public </a:t>
            </a:r>
            <a:r>
              <a:rPr lang="en-GB" sz="2800" b="1" dirty="0" smtClean="0">
                <a:latin typeface="Arial" panose="020B0604020202020204" pitchFamily="34" charset="0"/>
                <a:cs typeface="Arial" panose="020B0604020202020204" pitchFamily="34" charset="0"/>
              </a:rPr>
              <a:t>Policy(continued)</a:t>
            </a:r>
            <a:endParaRPr lang="en-US" sz="2800" dirty="0"/>
          </a:p>
        </p:txBody>
      </p:sp>
      <p:sp>
        <p:nvSpPr>
          <p:cNvPr id="3" name="Content Placeholder 2"/>
          <p:cNvSpPr>
            <a:spLocks noGrp="1"/>
          </p:cNvSpPr>
          <p:nvPr>
            <p:ph idx="1"/>
          </p:nvPr>
        </p:nvSpPr>
        <p:spPr/>
        <p:txBody>
          <a:bodyPr/>
          <a:lstStyle/>
          <a:p>
            <a:pPr marL="0" indent="0">
              <a:buNone/>
            </a:pPr>
            <a:r>
              <a:rPr lang="en-GB" sz="2000" b="1" dirty="0" smtClean="0">
                <a:latin typeface="Arial" panose="020B0604020202020204" pitchFamily="34" charset="0"/>
                <a:cs typeface="Arial" panose="020B0604020202020204" pitchFamily="34" charset="0"/>
              </a:rPr>
              <a:t>Introduction</a:t>
            </a:r>
          </a:p>
          <a:p>
            <a:r>
              <a:rPr lang="en-GB" sz="2000" dirty="0" smtClean="0"/>
              <a:t>The </a:t>
            </a:r>
            <a:r>
              <a:rPr lang="en-GB" sz="2000" dirty="0"/>
              <a:t>concept of public policy presupposes that there is a domain of life which is not private or purely individual, but held in common. </a:t>
            </a:r>
            <a:endParaRPr lang="en-GB" sz="2000" dirty="0" smtClean="0"/>
          </a:p>
          <a:p>
            <a:pPr marL="0" indent="0">
              <a:buNone/>
            </a:pPr>
            <a:endParaRPr lang="en-GB" sz="2000" dirty="0" smtClean="0"/>
          </a:p>
          <a:p>
            <a:r>
              <a:rPr lang="en-GB" sz="2000" dirty="0" smtClean="0"/>
              <a:t>Though </a:t>
            </a:r>
            <a:r>
              <a:rPr lang="en-GB" sz="2000" dirty="0"/>
              <a:t>in the past studies on public policy have been dominated mainly by political scientists and public administrators, who have tended to concentrate more on the content of policy, the process of its formulation and its </a:t>
            </a:r>
            <a:r>
              <a:rPr lang="en-GB" sz="2000" dirty="0" smtClean="0"/>
              <a:t>implementation.</a:t>
            </a:r>
          </a:p>
          <a:p>
            <a:pPr marL="0" indent="0">
              <a:buNone/>
            </a:pPr>
            <a:endParaRPr lang="en-GB" sz="2000" dirty="0" smtClean="0"/>
          </a:p>
          <a:p>
            <a:r>
              <a:rPr lang="en-GB" sz="2000" dirty="0" smtClean="0"/>
              <a:t>Today </a:t>
            </a:r>
            <a:r>
              <a:rPr lang="en-GB" sz="2000" dirty="0"/>
              <a:t>the study of public policy has  evolved into virtually a new branch of the social sciences commonly referred to as policy </a:t>
            </a:r>
            <a:r>
              <a:rPr lang="en-GB" sz="2000" dirty="0" smtClean="0"/>
              <a:t>sciences.</a:t>
            </a:r>
            <a:endParaRPr lang="en-GB"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9582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249" y="764373"/>
            <a:ext cx="10251582"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            What </a:t>
            </a:r>
            <a:r>
              <a:rPr lang="en-GB" b="1" dirty="0"/>
              <a:t>is Public Policy</a:t>
            </a:r>
            <a:r>
              <a:rPr lang="en-GB" b="1" dirty="0" smtClean="0"/>
              <a:t>? </a:t>
            </a:r>
          </a:p>
          <a:p>
            <a:r>
              <a:rPr lang="en-GB" dirty="0" smtClean="0"/>
              <a:t>In </a:t>
            </a:r>
            <a:r>
              <a:rPr lang="en-GB" dirty="0"/>
              <a:t>order to understand the concept of public policy, it is first important to understand the term public. </a:t>
            </a:r>
            <a:endParaRPr lang="en-GB" dirty="0" smtClean="0"/>
          </a:p>
          <a:p>
            <a:endParaRPr lang="en-GB" dirty="0" smtClean="0"/>
          </a:p>
          <a:p>
            <a:r>
              <a:rPr lang="en-GB" dirty="0" smtClean="0"/>
              <a:t>We </a:t>
            </a:r>
            <a:r>
              <a:rPr lang="en-GB" dirty="0"/>
              <a:t>often use such terms as public interest, public sector, public opinion, public health, public administration and so on. </a:t>
            </a:r>
            <a:endParaRPr lang="en-GB" dirty="0" smtClean="0"/>
          </a:p>
          <a:p>
            <a:endParaRPr lang="en-GB" dirty="0" smtClean="0"/>
          </a:p>
          <a:p>
            <a:r>
              <a:rPr lang="en-GB" dirty="0" smtClean="0"/>
              <a:t>The </a:t>
            </a:r>
            <a:r>
              <a:rPr lang="en-GB" dirty="0"/>
              <a:t>starting point is that Public policy has to do with those spheres which are so labelled as public as opposed to sphere involving the idea of private. </a:t>
            </a:r>
            <a:endParaRPr lang="en-GB" dirty="0" smtClean="0"/>
          </a:p>
          <a:p>
            <a:r>
              <a:rPr lang="en-GB" dirty="0" smtClean="0"/>
              <a:t> </a:t>
            </a:r>
            <a:r>
              <a:rPr lang="en-GB" dirty="0"/>
              <a:t>The concept of public policy presupposes that there is an area or domain of life which is not private or purely individual, but held in common</a:t>
            </a:r>
            <a:r>
              <a:rPr lang="en-GB" dirty="0" smtClean="0"/>
              <a:t>.</a:t>
            </a:r>
          </a:p>
          <a:p>
            <a:r>
              <a:rPr lang="en-GB" dirty="0" smtClean="0"/>
              <a:t> </a:t>
            </a:r>
            <a:endParaRPr lang="en-US" dirty="0"/>
          </a:p>
        </p:txBody>
      </p:sp>
    </p:spTree>
    <p:extLst>
      <p:ext uri="{BB962C8B-B14F-4D97-AF65-F5344CB8AC3E}">
        <p14:creationId xmlns:p14="http://schemas.microsoft.com/office/powerpoint/2010/main" val="2800061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764373"/>
            <a:ext cx="7690834" cy="1293028"/>
          </a:xfrm>
        </p:spPr>
        <p:txBody>
          <a:bodyPr>
            <a:normAutofit/>
          </a:bodyPr>
          <a:lstStyle/>
          <a:p>
            <a:r>
              <a:rPr lang="en-GB" sz="2400" b="1" dirty="0">
                <a:latin typeface="Arial" panose="020B0604020202020204" pitchFamily="34" charset="0"/>
                <a:cs typeface="Arial" panose="020B0604020202020204" pitchFamily="34" charset="0"/>
              </a:rPr>
              <a:t>Introduction to Public Policy(continued)</a:t>
            </a:r>
            <a:endParaRPr lang="en-US" sz="2400" dirty="0"/>
          </a:p>
        </p:txBody>
      </p:sp>
      <p:sp>
        <p:nvSpPr>
          <p:cNvPr id="3" name="Content Placeholder 2"/>
          <p:cNvSpPr>
            <a:spLocks noGrp="1"/>
          </p:cNvSpPr>
          <p:nvPr>
            <p:ph idx="1"/>
          </p:nvPr>
        </p:nvSpPr>
        <p:spPr/>
        <p:txBody>
          <a:bodyPr>
            <a:normAutofit fontScale="55000" lnSpcReduction="20000"/>
          </a:bodyPr>
          <a:lstStyle/>
          <a:p>
            <a:pPr marL="0" indent="0">
              <a:buNone/>
            </a:pPr>
            <a:r>
              <a:rPr lang="en-GB" sz="4400" b="1" dirty="0" smtClean="0">
                <a:latin typeface="Arial" panose="020B0604020202020204" pitchFamily="34" charset="0"/>
                <a:cs typeface="Arial" panose="020B0604020202020204" pitchFamily="34" charset="0"/>
              </a:rPr>
              <a:t>PUBLIC Vs PRIVATE</a:t>
            </a:r>
          </a:p>
          <a:p>
            <a:endParaRPr lang="en-GB" dirty="0" smtClean="0"/>
          </a:p>
          <a:p>
            <a:r>
              <a:rPr lang="en-GB" sz="5000" dirty="0" smtClean="0">
                <a:latin typeface="Arial" panose="020B0604020202020204" pitchFamily="34" charset="0"/>
                <a:cs typeface="Arial" panose="020B0604020202020204" pitchFamily="34" charset="0"/>
              </a:rPr>
              <a:t>Public </a:t>
            </a:r>
            <a:r>
              <a:rPr lang="en-GB" sz="5000" dirty="0">
                <a:latin typeface="Arial" panose="020B0604020202020204" pitchFamily="34" charset="0"/>
                <a:cs typeface="Arial" panose="020B0604020202020204" pitchFamily="34" charset="0"/>
              </a:rPr>
              <a:t>dimension generally refers to ‘public ownership’ or control for public purpose. </a:t>
            </a:r>
            <a:endParaRPr lang="en-GB" sz="5000" dirty="0" smtClean="0">
              <a:latin typeface="Arial" panose="020B0604020202020204" pitchFamily="34" charset="0"/>
              <a:cs typeface="Arial" panose="020B0604020202020204" pitchFamily="34" charset="0"/>
            </a:endParaRPr>
          </a:p>
          <a:p>
            <a:endParaRPr lang="en-GB" sz="5000" dirty="0">
              <a:latin typeface="Arial" panose="020B0604020202020204" pitchFamily="34" charset="0"/>
              <a:cs typeface="Arial" panose="020B0604020202020204" pitchFamily="34" charset="0"/>
            </a:endParaRPr>
          </a:p>
          <a:p>
            <a:r>
              <a:rPr lang="en-GB" sz="5000" dirty="0">
                <a:latin typeface="Arial" panose="020B0604020202020204" pitchFamily="34" charset="0"/>
                <a:cs typeface="Arial" panose="020B0604020202020204" pitchFamily="34" charset="0"/>
              </a:rPr>
              <a:t> The public comprises that domain of human activity which is regarded as requiring governmental intervention or common action. </a:t>
            </a:r>
            <a:endParaRPr lang="en-GB" sz="5000" dirty="0" smtClean="0">
              <a:latin typeface="Arial" panose="020B0604020202020204" pitchFamily="34" charset="0"/>
              <a:cs typeface="Arial" panose="020B0604020202020204" pitchFamily="34" charset="0"/>
            </a:endParaRPr>
          </a:p>
          <a:p>
            <a:endParaRPr lang="en-GB" sz="5000" dirty="0" smtClean="0">
              <a:latin typeface="Arial" panose="020B0604020202020204" pitchFamily="34" charset="0"/>
              <a:cs typeface="Arial" panose="020B0604020202020204" pitchFamily="34" charset="0"/>
            </a:endParaRPr>
          </a:p>
          <a:p>
            <a:r>
              <a:rPr lang="en-GB" sz="5000" dirty="0" smtClean="0">
                <a:latin typeface="Arial" panose="020B0604020202020204" pitchFamily="34" charset="0"/>
                <a:cs typeface="Arial" panose="020B0604020202020204" pitchFamily="34" charset="0"/>
              </a:rPr>
              <a:t> </a:t>
            </a:r>
            <a:r>
              <a:rPr lang="en-GB" sz="5000" dirty="0">
                <a:latin typeface="Arial" panose="020B0604020202020204" pitchFamily="34" charset="0"/>
                <a:cs typeface="Arial" panose="020B0604020202020204" pitchFamily="34" charset="0"/>
              </a:rPr>
              <a:t>However, there has always been a conflict between what is private and what is public</a:t>
            </a:r>
            <a:r>
              <a:rPr lang="en-GB" sz="5000" dirty="0" smtClean="0">
                <a:latin typeface="Arial" panose="020B0604020202020204" pitchFamily="34" charset="0"/>
                <a:cs typeface="Arial" panose="020B0604020202020204" pitchFamily="34" charset="0"/>
              </a:rPr>
              <a:t>.</a:t>
            </a:r>
          </a:p>
          <a:p>
            <a:endParaRPr lang="en-GB" sz="5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558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145332"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p:txBody>
          <a:bodyPr>
            <a:normAutofit/>
          </a:bodyPr>
          <a:lstStyle/>
          <a:p>
            <a:pPr lvl="0"/>
            <a:endParaRPr lang="en-GB" dirty="0" smtClean="0"/>
          </a:p>
          <a:p>
            <a:pPr marL="0" indent="0">
              <a:buNone/>
            </a:pPr>
            <a:r>
              <a:rPr lang="en-GB" sz="2400" b="1" dirty="0">
                <a:latin typeface="Arial" panose="020B0604020202020204" pitchFamily="34" charset="0"/>
                <a:cs typeface="Arial" panose="020B0604020202020204" pitchFamily="34" charset="0"/>
              </a:rPr>
              <a:t>Ten key differences between the public sector and the private </a:t>
            </a:r>
            <a:r>
              <a:rPr lang="en-GB" sz="2400" b="1" dirty="0" smtClean="0">
                <a:latin typeface="Arial" panose="020B0604020202020204" pitchFamily="34" charset="0"/>
                <a:cs typeface="Arial" panose="020B0604020202020204" pitchFamily="34" charset="0"/>
              </a:rPr>
              <a:t>sector</a:t>
            </a:r>
          </a:p>
          <a:p>
            <a:pPr marL="0" indent="0">
              <a:buNone/>
            </a:pPr>
            <a:endParaRPr lang="en-US" sz="2400" b="1" dirty="0">
              <a:latin typeface="Arial" panose="020B0604020202020204" pitchFamily="34" charset="0"/>
              <a:cs typeface="Arial" panose="020B0604020202020204" pitchFamily="34" charset="0"/>
            </a:endParaRPr>
          </a:p>
          <a:p>
            <a:pPr marL="457200" lvl="0" indent="-457200">
              <a:buFont typeface="+mj-lt"/>
              <a:buAutoNum type="arabicPeriod"/>
            </a:pPr>
            <a:r>
              <a:rPr lang="en-GB" sz="2400" dirty="0" smtClean="0">
                <a:latin typeface="Arial" panose="020B0604020202020204" pitchFamily="34" charset="0"/>
                <a:cs typeface="Arial" panose="020B0604020202020204" pitchFamily="34" charset="0"/>
              </a:rPr>
              <a:t>It </a:t>
            </a:r>
            <a:r>
              <a:rPr lang="en-GB" sz="2400" dirty="0">
                <a:latin typeface="Arial" panose="020B0604020202020204" pitchFamily="34" charset="0"/>
                <a:cs typeface="Arial" panose="020B0604020202020204" pitchFamily="34" charset="0"/>
              </a:rPr>
              <a:t>faces more complex and ambiguous tasks</a:t>
            </a:r>
            <a:r>
              <a:rPr lang="en-GB" sz="2400" dirty="0" smtClean="0">
                <a:latin typeface="Arial" panose="020B0604020202020204" pitchFamily="34" charset="0"/>
                <a:cs typeface="Arial" panose="020B0604020202020204" pitchFamily="34" charset="0"/>
              </a:rPr>
              <a:t>;</a:t>
            </a:r>
          </a:p>
          <a:p>
            <a:pPr marL="457200" lvl="0" indent="-457200">
              <a:buFont typeface="+mj-lt"/>
              <a:buAutoNum type="arabicPeriod"/>
            </a:pPr>
            <a:r>
              <a:rPr lang="en-US" sz="2400" dirty="0" smtClean="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It </a:t>
            </a:r>
            <a:r>
              <a:rPr lang="en-GB" sz="2400" dirty="0">
                <a:latin typeface="Arial" panose="020B0604020202020204" pitchFamily="34" charset="0"/>
                <a:cs typeface="Arial" panose="020B0604020202020204" pitchFamily="34" charset="0"/>
              </a:rPr>
              <a:t>has more problems in implementing its decisions.</a:t>
            </a:r>
            <a:endParaRPr lang="en-US" sz="2400" dirty="0">
              <a:latin typeface="Arial" panose="020B0604020202020204" pitchFamily="34" charset="0"/>
              <a:cs typeface="Arial" panose="020B0604020202020204" pitchFamily="34" charset="0"/>
            </a:endParaRPr>
          </a:p>
          <a:p>
            <a:pPr marL="457200" lvl="0" indent="-457200">
              <a:buFont typeface="+mj-lt"/>
              <a:buAutoNum type="arabicPeriod"/>
            </a:pPr>
            <a:r>
              <a:rPr lang="en-GB" sz="2400" dirty="0">
                <a:latin typeface="Arial" panose="020B0604020202020204" pitchFamily="34" charset="0"/>
                <a:cs typeface="Arial" panose="020B0604020202020204" pitchFamily="34" charset="0"/>
              </a:rPr>
              <a:t>It employs more people with a wider  ranger of motivations;</a:t>
            </a:r>
            <a:endParaRPr lang="en-US" sz="2400" dirty="0">
              <a:latin typeface="Arial" panose="020B0604020202020204" pitchFamily="34" charset="0"/>
              <a:cs typeface="Arial" panose="020B0604020202020204" pitchFamily="34" charset="0"/>
            </a:endParaRPr>
          </a:p>
          <a:p>
            <a:pPr marL="457200" lvl="0" indent="-457200">
              <a:buFont typeface="+mj-lt"/>
              <a:buAutoNum type="arabicPeriod"/>
            </a:pPr>
            <a:r>
              <a:rPr lang="en-GB" sz="2400" dirty="0">
                <a:latin typeface="Arial" panose="020B0604020202020204" pitchFamily="34" charset="0"/>
                <a:cs typeface="Arial" panose="020B0604020202020204" pitchFamily="34" charset="0"/>
              </a:rPr>
              <a:t>It is concerned  with securing opportunities or capacities;</a:t>
            </a:r>
            <a:endParaRPr lang="en-US" sz="2400" dirty="0">
              <a:latin typeface="Arial" panose="020B0604020202020204" pitchFamily="34" charset="0"/>
              <a:cs typeface="Arial" panose="020B0604020202020204" pitchFamily="34" charset="0"/>
            </a:endParaRPr>
          </a:p>
          <a:p>
            <a:pPr marL="457200" indent="-457200">
              <a:buFont typeface="+mj-lt"/>
              <a:buAutoNum type="arabicPeriod"/>
            </a:pPr>
            <a:r>
              <a:rPr lang="en-GB" sz="2000" dirty="0"/>
              <a:t>It is more concerned with compensating for market failure</a:t>
            </a:r>
            <a:endParaRPr lang="en-GB" sz="2000" dirty="0">
              <a:latin typeface="Arial" panose="020B0604020202020204" pitchFamily="34" charset="0"/>
              <a:cs typeface="Arial" panose="020B0604020202020204" pitchFamily="34" charset="0"/>
            </a:endParaRPr>
          </a:p>
          <a:p>
            <a:pPr lvl="0"/>
            <a:endParaRPr lang="en-GB" dirty="0"/>
          </a:p>
          <a:p>
            <a:pPr marL="0" lvl="0" indent="0">
              <a:buNone/>
            </a:pPr>
            <a:endParaRPr lang="en-US" dirty="0"/>
          </a:p>
          <a:p>
            <a:endParaRPr lang="en-US" dirty="0"/>
          </a:p>
          <a:p>
            <a:endParaRPr lang="en-US" dirty="0"/>
          </a:p>
        </p:txBody>
      </p:sp>
    </p:spTree>
    <p:extLst>
      <p:ext uri="{BB962C8B-B14F-4D97-AF65-F5344CB8AC3E}">
        <p14:creationId xmlns:p14="http://schemas.microsoft.com/office/powerpoint/2010/main" val="2003720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1825" y="764373"/>
            <a:ext cx="10424375" cy="1293028"/>
          </a:xfrm>
        </p:spPr>
        <p:txBody>
          <a:bodyPr/>
          <a:lstStyle/>
          <a:p>
            <a:r>
              <a:rPr lang="en-GB" b="1" dirty="0">
                <a:latin typeface="Arial" panose="020B0604020202020204" pitchFamily="34" charset="0"/>
                <a:cs typeface="Arial" panose="020B0604020202020204" pitchFamily="34" charset="0"/>
              </a:rPr>
              <a:t>Introduction to Public </a:t>
            </a:r>
            <a:r>
              <a:rPr lang="en-GB" b="1" dirty="0" smtClean="0">
                <a:latin typeface="Arial" panose="020B0604020202020204" pitchFamily="34" charset="0"/>
                <a:cs typeface="Arial" panose="020B0604020202020204" pitchFamily="34" charset="0"/>
              </a:rPr>
              <a:t>Policy(continued)</a:t>
            </a:r>
            <a:endParaRPr lang="en-US" dirty="0"/>
          </a:p>
        </p:txBody>
      </p:sp>
      <p:sp>
        <p:nvSpPr>
          <p:cNvPr id="3" name="Content Placeholder 2"/>
          <p:cNvSpPr>
            <a:spLocks noGrp="1"/>
          </p:cNvSpPr>
          <p:nvPr>
            <p:ph idx="1"/>
          </p:nvPr>
        </p:nvSpPr>
        <p:spPr/>
        <p:txBody>
          <a:bodyPr>
            <a:normAutofit/>
          </a:bodyPr>
          <a:lstStyle/>
          <a:p>
            <a:pPr lvl="0"/>
            <a:endParaRPr lang="en-GB" dirty="0" smtClean="0"/>
          </a:p>
          <a:p>
            <a:r>
              <a:rPr lang="en-GB" sz="2000" b="1" dirty="0">
                <a:latin typeface="Arial" panose="020B0604020202020204" pitchFamily="34" charset="0"/>
                <a:cs typeface="Arial" panose="020B0604020202020204" pitchFamily="34" charset="0"/>
              </a:rPr>
              <a:t>Ten </a:t>
            </a:r>
            <a:r>
              <a:rPr lang="en-GB" sz="2000" b="1" dirty="0" smtClean="0">
                <a:latin typeface="Arial" panose="020B0604020202020204" pitchFamily="34" charset="0"/>
                <a:cs typeface="Arial" panose="020B0604020202020204" pitchFamily="34" charset="0"/>
              </a:rPr>
              <a:t>Key Differences Between </a:t>
            </a:r>
            <a:r>
              <a:rPr lang="en-GB" sz="2000" b="1" dirty="0">
                <a:latin typeface="Arial" panose="020B0604020202020204" pitchFamily="34" charset="0"/>
                <a:cs typeface="Arial" panose="020B0604020202020204" pitchFamily="34" charset="0"/>
              </a:rPr>
              <a:t>the </a:t>
            </a:r>
            <a:r>
              <a:rPr lang="en-GB" sz="2000" b="1" dirty="0" smtClean="0">
                <a:latin typeface="Arial" panose="020B0604020202020204" pitchFamily="34" charset="0"/>
                <a:cs typeface="Arial" panose="020B0604020202020204" pitchFamily="34" charset="0"/>
              </a:rPr>
              <a:t>Public Sector </a:t>
            </a:r>
            <a:r>
              <a:rPr lang="en-GB" sz="2000" b="1" dirty="0">
                <a:latin typeface="Arial" panose="020B0604020202020204" pitchFamily="34" charset="0"/>
                <a:cs typeface="Arial" panose="020B0604020202020204" pitchFamily="34" charset="0"/>
              </a:rPr>
              <a:t>and the </a:t>
            </a:r>
            <a:r>
              <a:rPr lang="en-GB" sz="2000" b="1" dirty="0" smtClean="0">
                <a:latin typeface="Arial" panose="020B0604020202020204" pitchFamily="34" charset="0"/>
                <a:cs typeface="Arial" panose="020B0604020202020204" pitchFamily="34" charset="0"/>
              </a:rPr>
              <a:t>Private Sector(continued)</a:t>
            </a:r>
            <a:endParaRPr lang="en-US" sz="2000" b="1" dirty="0">
              <a:latin typeface="Arial" panose="020B0604020202020204" pitchFamily="34" charset="0"/>
              <a:cs typeface="Arial" panose="020B0604020202020204" pitchFamily="34" charset="0"/>
            </a:endParaRPr>
          </a:p>
          <a:p>
            <a:pPr marL="0" lvl="0" indent="0">
              <a:buNone/>
            </a:pPr>
            <a:endParaRPr lang="en-GB" dirty="0"/>
          </a:p>
          <a:p>
            <a:pPr marL="0" lvl="0" indent="0">
              <a:buNone/>
            </a:pPr>
            <a:r>
              <a:rPr lang="en-GB" dirty="0" smtClean="0"/>
              <a:t>6.    It </a:t>
            </a:r>
            <a:r>
              <a:rPr lang="en-GB" dirty="0"/>
              <a:t>engages in activities with greater symbolic significance;</a:t>
            </a:r>
            <a:endParaRPr lang="en-US" dirty="0"/>
          </a:p>
          <a:p>
            <a:pPr marL="0" lvl="0" indent="0">
              <a:buNone/>
            </a:pPr>
            <a:r>
              <a:rPr lang="en-GB" dirty="0" smtClean="0"/>
              <a:t>7.    It </a:t>
            </a:r>
            <a:r>
              <a:rPr lang="en-GB" dirty="0"/>
              <a:t>is held to stricter standards of commitment and legality;</a:t>
            </a:r>
            <a:endParaRPr lang="en-US" dirty="0"/>
          </a:p>
          <a:p>
            <a:pPr marL="0" lvl="0" indent="0">
              <a:buNone/>
            </a:pPr>
            <a:r>
              <a:rPr lang="en-GB" dirty="0" smtClean="0"/>
              <a:t>8.    It </a:t>
            </a:r>
            <a:r>
              <a:rPr lang="en-GB" dirty="0"/>
              <a:t>has greater opportunities to respond to issues of fairness;</a:t>
            </a:r>
            <a:endParaRPr lang="en-US" dirty="0"/>
          </a:p>
          <a:p>
            <a:pPr marL="457200" lvl="0" indent="-457200">
              <a:buAutoNum type="arabicPeriod" startAt="9"/>
            </a:pPr>
            <a:r>
              <a:rPr lang="en-GB" dirty="0" smtClean="0"/>
              <a:t> It </a:t>
            </a:r>
            <a:r>
              <a:rPr lang="en-GB" dirty="0"/>
              <a:t>must operate or appear to operate in the public </a:t>
            </a:r>
            <a:r>
              <a:rPr lang="en-GB" dirty="0" smtClean="0"/>
              <a:t>interest;</a:t>
            </a:r>
            <a:endParaRPr lang="en-US" dirty="0" smtClean="0"/>
          </a:p>
          <a:p>
            <a:pPr marL="457200" lvl="0" indent="-457200">
              <a:buAutoNum type="arabicPeriod" startAt="9"/>
            </a:pPr>
            <a:r>
              <a:rPr lang="en-GB" dirty="0"/>
              <a:t> </a:t>
            </a:r>
            <a:r>
              <a:rPr lang="en-GB" dirty="0" smtClean="0"/>
              <a:t>It </a:t>
            </a:r>
            <a:r>
              <a:rPr lang="en-GB" dirty="0"/>
              <a:t>must maintain minimal levels of public support above that required in </a:t>
            </a:r>
            <a:r>
              <a:rPr lang="en-GB" dirty="0" smtClean="0"/>
              <a:t>  private </a:t>
            </a:r>
            <a:r>
              <a:rPr lang="en-GB" dirty="0"/>
              <a:t>industry</a:t>
            </a:r>
            <a:endParaRPr lang="en-US" dirty="0"/>
          </a:p>
        </p:txBody>
      </p:sp>
    </p:spTree>
    <p:extLst>
      <p:ext uri="{BB962C8B-B14F-4D97-AF65-F5344CB8AC3E}">
        <p14:creationId xmlns:p14="http://schemas.microsoft.com/office/powerpoint/2010/main" val="4026485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9836239"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en-GB" sz="2400" b="1" dirty="0" smtClean="0"/>
              <a:t>How </a:t>
            </a:r>
            <a:r>
              <a:rPr lang="en-GB" sz="2400" b="1" dirty="0"/>
              <a:t>do People use the Term Policy</a:t>
            </a:r>
            <a:r>
              <a:rPr lang="en-GB" sz="2400" b="1" dirty="0" smtClean="0"/>
              <a:t>? </a:t>
            </a:r>
          </a:p>
          <a:p>
            <a:r>
              <a:rPr lang="en-GB" sz="2000" dirty="0" smtClean="0"/>
              <a:t>The </a:t>
            </a:r>
            <a:r>
              <a:rPr lang="en-GB" sz="2000" dirty="0"/>
              <a:t>concept of </a:t>
            </a:r>
            <a:r>
              <a:rPr lang="en-GB" sz="2000" b="1" dirty="0"/>
              <a:t>‘policy’</a:t>
            </a:r>
            <a:r>
              <a:rPr lang="en-GB" sz="2000" dirty="0"/>
              <a:t>, like the idea of ‘</a:t>
            </a:r>
            <a:r>
              <a:rPr lang="en-GB" sz="2000" b="1" dirty="0"/>
              <a:t>public’</a:t>
            </a:r>
            <a:r>
              <a:rPr lang="en-GB" sz="2000" dirty="0"/>
              <a:t> is not a precise term.  Policy </a:t>
            </a:r>
            <a:r>
              <a:rPr lang="en-GB" sz="2000" dirty="0" smtClean="0"/>
              <a:t>denotes, </a:t>
            </a:r>
            <a:r>
              <a:rPr lang="en-GB" sz="2000" dirty="0"/>
              <a:t>among other elements, guidance for action. </a:t>
            </a:r>
            <a:endParaRPr lang="en-GB" sz="2000" dirty="0" smtClean="0"/>
          </a:p>
          <a:p>
            <a:pPr marL="0" indent="0">
              <a:buNone/>
            </a:pPr>
            <a:r>
              <a:rPr lang="en-GB" sz="2000" dirty="0" smtClean="0"/>
              <a:t> </a:t>
            </a:r>
          </a:p>
          <a:p>
            <a:r>
              <a:rPr lang="en-GB" sz="2000" dirty="0" smtClean="0"/>
              <a:t>A policy may be described as:   a declaration of goals;</a:t>
            </a:r>
            <a:r>
              <a:rPr lang="en-US" sz="2000" dirty="0" smtClean="0"/>
              <a:t> a </a:t>
            </a:r>
            <a:r>
              <a:rPr lang="en-GB" sz="2000" dirty="0" smtClean="0"/>
              <a:t>declaration </a:t>
            </a:r>
            <a:r>
              <a:rPr lang="en-GB" sz="2000" smtClean="0"/>
              <a:t>of a course </a:t>
            </a:r>
            <a:r>
              <a:rPr lang="en-GB" sz="2000" dirty="0" smtClean="0"/>
              <a:t>of action;</a:t>
            </a:r>
            <a:r>
              <a:rPr lang="en-US" sz="2000" dirty="0" smtClean="0"/>
              <a:t> </a:t>
            </a:r>
            <a:r>
              <a:rPr lang="en-GB" sz="2000" dirty="0" smtClean="0"/>
              <a:t>a declaration of general purpose; or </a:t>
            </a:r>
            <a:r>
              <a:rPr lang="en-US" sz="2000" dirty="0" smtClean="0"/>
              <a:t>a</a:t>
            </a:r>
            <a:r>
              <a:rPr lang="en-GB" sz="2000" dirty="0" smtClean="0"/>
              <a:t>n authoritative decision.</a:t>
            </a:r>
          </a:p>
          <a:p>
            <a:endParaRPr lang="en-US" sz="2000" dirty="0"/>
          </a:p>
          <a:p>
            <a:r>
              <a:rPr lang="en-GB" sz="2000" dirty="0"/>
              <a:t>Therefore, there are various conceptions and explanations of the term policy. </a:t>
            </a:r>
            <a:endParaRPr lang="en-GB" sz="2000" dirty="0" smtClean="0"/>
          </a:p>
          <a:p>
            <a:pPr marL="0" indent="0">
              <a:buNone/>
            </a:pPr>
            <a:endParaRPr lang="en-GB" sz="2000" dirty="0" smtClean="0"/>
          </a:p>
          <a:p>
            <a:r>
              <a:rPr lang="en-GB" sz="2000" dirty="0" smtClean="0"/>
              <a:t>Indeed</a:t>
            </a:r>
            <a:r>
              <a:rPr lang="en-GB" sz="2000" dirty="0"/>
              <a:t>, </a:t>
            </a:r>
            <a:r>
              <a:rPr lang="en-GB" sz="2000" dirty="0" smtClean="0"/>
              <a:t>this  </a:t>
            </a:r>
            <a:r>
              <a:rPr lang="en-GB" sz="2000" dirty="0"/>
              <a:t>existence of  a variety  of definitions points to the difficulty faced by  various scholars in their efforts to define </a:t>
            </a:r>
            <a:r>
              <a:rPr lang="en-GB" sz="2000" dirty="0" smtClean="0"/>
              <a:t>policy.</a:t>
            </a:r>
            <a:endParaRPr lang="en-US" sz="2000" dirty="0"/>
          </a:p>
        </p:txBody>
      </p:sp>
    </p:spTree>
    <p:extLst>
      <p:ext uri="{BB962C8B-B14F-4D97-AF65-F5344CB8AC3E}">
        <p14:creationId xmlns:p14="http://schemas.microsoft.com/office/powerpoint/2010/main" val="869317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764" y="764373"/>
            <a:ext cx="9852338"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a:xfrm>
            <a:off x="557011" y="2168803"/>
            <a:ext cx="10820400" cy="4024125"/>
          </a:xfrm>
        </p:spPr>
        <p:txBody>
          <a:bodyPr>
            <a:normAutofit fontScale="92500" lnSpcReduction="10000"/>
          </a:bodyPr>
          <a:lstStyle/>
          <a:p>
            <a:pPr marL="0" indent="0">
              <a:buNone/>
            </a:pPr>
            <a:r>
              <a:rPr lang="en-GB" sz="2800" b="1" dirty="0">
                <a:latin typeface="Arial" panose="020B0604020202020204" pitchFamily="34" charset="0"/>
                <a:cs typeface="Arial" panose="020B0604020202020204" pitchFamily="34" charset="0"/>
              </a:rPr>
              <a:t>How do People use the Term Policy</a:t>
            </a:r>
            <a:r>
              <a:rPr lang="en-GB" sz="2800" b="1" dirty="0" smtClean="0">
                <a:latin typeface="Arial" panose="020B0604020202020204" pitchFamily="34" charset="0"/>
                <a:cs typeface="Arial" panose="020B0604020202020204" pitchFamily="34" charset="0"/>
              </a:rPr>
              <a:t>?(continued) </a:t>
            </a:r>
          </a:p>
          <a:p>
            <a:pPr marL="0" indent="0">
              <a:buNone/>
            </a:pPr>
            <a:endParaRPr lang="en-GB" sz="2800" b="1" dirty="0">
              <a:latin typeface="Arial" panose="020B0604020202020204" pitchFamily="34" charset="0"/>
              <a:cs typeface="Arial" panose="020B0604020202020204" pitchFamily="34" charset="0"/>
            </a:endParaRPr>
          </a:p>
          <a:p>
            <a:r>
              <a:rPr lang="en-GB" sz="2400" dirty="0" smtClean="0">
                <a:latin typeface="Times New Roman" panose="02020603050405020304" pitchFamily="18" charset="0"/>
                <a:cs typeface="Times New Roman" panose="02020603050405020304" pitchFamily="18" charset="0"/>
              </a:rPr>
              <a:t>Taken </a:t>
            </a:r>
            <a:r>
              <a:rPr lang="en-GB" sz="2400" dirty="0">
                <a:latin typeface="Times New Roman" panose="02020603050405020304" pitchFamily="18" charset="0"/>
                <a:cs typeface="Times New Roman" panose="02020603050405020304" pitchFamily="18" charset="0"/>
              </a:rPr>
              <a:t>as a whole, policy may be defined as </a:t>
            </a:r>
            <a:r>
              <a:rPr lang="en-GB" sz="2400" b="1" dirty="0">
                <a:latin typeface="Times New Roman" panose="02020603050405020304" pitchFamily="18" charset="0"/>
                <a:cs typeface="Times New Roman" panose="02020603050405020304" pitchFamily="18" charset="0"/>
              </a:rPr>
              <a:t>a purposive course of action taken or adopted by those in power  in pursuit of certain goals or objectives </a:t>
            </a:r>
            <a:r>
              <a:rPr lang="en-GB" sz="2400" b="1" dirty="0" smtClean="0">
                <a:latin typeface="Times New Roman" panose="02020603050405020304" pitchFamily="18" charset="0"/>
                <a:cs typeface="Times New Roman" panose="02020603050405020304" pitchFamily="18" charset="0"/>
              </a:rPr>
              <a:t>.</a:t>
            </a:r>
          </a:p>
          <a:p>
            <a:endParaRPr lang="en-GB" sz="2400" dirty="0" smtClean="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Therefore, public policies are the policies adopted and implemented in government bodies and offices. </a:t>
            </a:r>
            <a:endParaRPr lang="en-GB" sz="2400" dirty="0" smtClean="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Public policies </a:t>
            </a:r>
            <a:r>
              <a:rPr lang="en-GB" sz="2400" dirty="0" smtClean="0">
                <a:latin typeface="Times New Roman" panose="02020603050405020304" pitchFamily="18" charset="0"/>
                <a:cs typeface="Times New Roman" panose="02020603050405020304" pitchFamily="18" charset="0"/>
              </a:rPr>
              <a:t>involve </a:t>
            </a:r>
            <a:r>
              <a:rPr lang="en-GB" sz="2400" dirty="0">
                <a:latin typeface="Times New Roman" panose="02020603050405020304" pitchFamily="18" charset="0"/>
                <a:cs typeface="Times New Roman" panose="02020603050405020304" pitchFamily="18" charset="0"/>
              </a:rPr>
              <a:t>the authoritative allocation of values for the whole society.  </a:t>
            </a:r>
            <a:endParaRPr lang="en-GB" sz="2400" dirty="0" smtClean="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Public </a:t>
            </a:r>
            <a:r>
              <a:rPr lang="en-GB" sz="2400" dirty="0">
                <a:latin typeface="Times New Roman" panose="02020603050405020304" pitchFamily="18" charset="0"/>
                <a:cs typeface="Times New Roman" panose="02020603050405020304" pitchFamily="18" charset="0"/>
              </a:rPr>
              <a:t>policies are  formulated by “authorities in a political system, namely: elders, paramount chiefs,  executives, legislators, judges, administrators, councillors, monarchs, and the like. </a:t>
            </a:r>
            <a:endParaRPr lang="en-GB" sz="2400" dirty="0" smtClean="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23771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4552" y="764373"/>
            <a:ext cx="9143999"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Policy(continued)</a:t>
            </a:r>
            <a:endParaRPr lang="en-US" sz="2800" dirty="0"/>
          </a:p>
        </p:txBody>
      </p:sp>
      <p:sp>
        <p:nvSpPr>
          <p:cNvPr id="3" name="Content Placeholder 2"/>
          <p:cNvSpPr>
            <a:spLocks noGrp="1"/>
          </p:cNvSpPr>
          <p:nvPr>
            <p:ph idx="1"/>
          </p:nvPr>
        </p:nvSpPr>
        <p:spPr/>
        <p:txBody>
          <a:bodyPr>
            <a:normAutofit fontScale="92500" lnSpcReduction="10000"/>
          </a:bodyPr>
          <a:lstStyle/>
          <a:p>
            <a:pPr marL="0" indent="0">
              <a:buNone/>
            </a:pPr>
            <a:r>
              <a:rPr lang="en-GB" sz="2600" b="1" dirty="0">
                <a:latin typeface="Arial" panose="020B0604020202020204" pitchFamily="34" charset="0"/>
                <a:cs typeface="Arial" panose="020B0604020202020204" pitchFamily="34" charset="0"/>
              </a:rPr>
              <a:t>How do People use the Term Policy?(continued) </a:t>
            </a:r>
          </a:p>
          <a:p>
            <a:endParaRPr lang="en-GB" sz="2000" dirty="0" smtClean="0">
              <a:latin typeface="Times New Roman" panose="02020603050405020304" pitchFamily="18" charset="0"/>
              <a:cs typeface="Times New Roman" panose="02020603050405020304" pitchFamily="18" charset="0"/>
            </a:endParaRPr>
          </a:p>
          <a:p>
            <a:r>
              <a:rPr lang="en-GB" sz="20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These are the  persons who engage in the daily affairs of a political system; are recognized by most members of the system as having  responsibility for these matters  and take actions that are accepted as </a:t>
            </a:r>
            <a:r>
              <a:rPr lang="en-GB" sz="2400" dirty="0" smtClean="0">
                <a:latin typeface="Times New Roman" panose="02020603050405020304" pitchFamily="18" charset="0"/>
                <a:cs typeface="Times New Roman" panose="02020603050405020304" pitchFamily="18" charset="0"/>
              </a:rPr>
              <a:t>binding </a:t>
            </a:r>
            <a:r>
              <a:rPr lang="en-GB" sz="2400" dirty="0">
                <a:latin typeface="Times New Roman" panose="02020603050405020304" pitchFamily="18" charset="0"/>
                <a:cs typeface="Times New Roman" panose="02020603050405020304" pitchFamily="18" charset="0"/>
              </a:rPr>
              <a:t>most of the time by most of the members so long as they act  within the limits of their roles. </a:t>
            </a:r>
            <a:endParaRPr lang="en-GB" sz="2400" dirty="0" smtClean="0">
              <a:latin typeface="Times New Roman" panose="02020603050405020304" pitchFamily="18" charset="0"/>
              <a:cs typeface="Times New Roman" panose="02020603050405020304" pitchFamily="18" charset="0"/>
            </a:endParaRPr>
          </a:p>
          <a:p>
            <a:endParaRPr lang="en-GB" sz="2400" dirty="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Public </a:t>
            </a:r>
            <a:r>
              <a:rPr lang="en-GB" sz="2400" dirty="0" smtClean="0">
                <a:latin typeface="Times New Roman" panose="02020603050405020304" pitchFamily="18" charset="0"/>
                <a:cs typeface="Times New Roman" panose="02020603050405020304" pitchFamily="18" charset="0"/>
              </a:rPr>
              <a:t>policy, therefore ,  </a:t>
            </a:r>
            <a:r>
              <a:rPr lang="en-GB" sz="2400" dirty="0">
                <a:latin typeface="Times New Roman" panose="02020603050405020304" pitchFamily="18" charset="0"/>
                <a:cs typeface="Times New Roman" panose="02020603050405020304" pitchFamily="18" charset="0"/>
              </a:rPr>
              <a:t>focuses on the public and its problems. </a:t>
            </a:r>
            <a:endParaRPr lang="en-GB" sz="2400" dirty="0" smtClean="0">
              <a:latin typeface="Times New Roman" panose="02020603050405020304" pitchFamily="18" charset="0"/>
              <a:cs typeface="Times New Roman" panose="02020603050405020304" pitchFamily="18" charset="0"/>
            </a:endParaRPr>
          </a:p>
          <a:p>
            <a:endParaRPr lang="en-GB" sz="2400" dirty="0" smtClean="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Public </a:t>
            </a:r>
            <a:r>
              <a:rPr lang="en-GB" sz="2400" dirty="0" smtClean="0">
                <a:latin typeface="Times New Roman" panose="02020603050405020304" pitchFamily="18" charset="0"/>
                <a:cs typeface="Times New Roman" panose="02020603050405020304" pitchFamily="18" charset="0"/>
              </a:rPr>
              <a:t>Policy, thus,  </a:t>
            </a:r>
            <a:r>
              <a:rPr lang="en-GB" sz="2400" dirty="0">
                <a:latin typeface="Times New Roman" panose="02020603050405020304" pitchFamily="18" charset="0"/>
                <a:cs typeface="Times New Roman" panose="02020603050405020304" pitchFamily="18" charset="0"/>
              </a:rPr>
              <a:t>is  what governments choose to do or not to do.</a:t>
            </a:r>
            <a:endParaRPr lang="en-US" sz="2400" dirty="0">
              <a:latin typeface="Times New Roman" panose="02020603050405020304" pitchFamily="18" charset="0"/>
              <a:cs typeface="Times New Roman" panose="02020603050405020304" pitchFamily="18" charset="0"/>
            </a:endParaRPr>
          </a:p>
          <a:p>
            <a:pPr marL="0" indent="0">
              <a:buNone/>
            </a:pPr>
            <a:r>
              <a:rPr lang="en-GB"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25873154"/>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896</TotalTime>
  <Words>1874</Words>
  <Application>Microsoft Office PowerPoint</Application>
  <PresentationFormat>Widescreen</PresentationFormat>
  <Paragraphs>137</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Century Gothic</vt:lpstr>
      <vt:lpstr>Times New Roman</vt:lpstr>
      <vt:lpstr>Vapor Trail</vt:lpstr>
      <vt:lpstr>Introduction to Public Policy  </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lpstr>Introduction to Public Policy(continued)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Public Policy</dc:title>
  <dc:creator>Kandondo</dc:creator>
  <cp:lastModifiedBy>Kandondo</cp:lastModifiedBy>
  <cp:revision>29</cp:revision>
  <dcterms:created xsi:type="dcterms:W3CDTF">2020-06-24T13:36:54Z</dcterms:created>
  <dcterms:modified xsi:type="dcterms:W3CDTF">2020-07-01T14:34:58Z</dcterms:modified>
</cp:coreProperties>
</file>