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67" r:id="rId3"/>
    <p:sldId id="258" r:id="rId4"/>
    <p:sldId id="266" r:id="rId5"/>
    <p:sldId id="264" r:id="rId6"/>
    <p:sldId id="265" r:id="rId7"/>
    <p:sldId id="259" r:id="rId8"/>
    <p:sldId id="268" r:id="rId9"/>
    <p:sldId id="269" r:id="rId10"/>
    <p:sldId id="260" r:id="rId11"/>
    <p:sldId id="271" r:id="rId12"/>
    <p:sldId id="270" r:id="rId13"/>
    <p:sldId id="261" r:id="rId14"/>
    <p:sldId id="273" r:id="rId15"/>
    <p:sldId id="272" r:id="rId16"/>
    <p:sldId id="274" r:id="rId17"/>
    <p:sldId id="262" r:id="rId18"/>
    <p:sldId id="276" r:id="rId19"/>
    <p:sldId id="275" r:id="rId20"/>
    <p:sldId id="277" r:id="rId21"/>
    <p:sldId id="263" r:id="rId22"/>
    <p:sldId id="278" r:id="rId23"/>
    <p:sldId id="279"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8/29/2020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8/29/2020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8/29/2020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8/29/2020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8/29/2020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8/29/2020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8/29/2020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en.wikipedia.org/wiki/Global_Commons" TargetMode="External"/><Relationship Id="rId2" Type="http://schemas.openxmlformats.org/officeDocument/2006/relationships/hyperlink" Target="http://en.wikipedia.org/wiki/Biodiversity"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en.wikipedia.org/wiki/World_Trade_Organizati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James_Rosenau" TargetMode="External"/><Relationship Id="rId2" Type="http://schemas.openxmlformats.org/officeDocument/2006/relationships/hyperlink" Target="http://en.wikipedia.org/wiki/Governmen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Non-governmental_organizations" TargetMode="External"/><Relationship Id="rId2" Type="http://schemas.openxmlformats.org/officeDocument/2006/relationships/hyperlink" Target="http://en.wikipedia.org/wiki/Intergovernmental_organizations" TargetMode="External"/><Relationship Id="rId1" Type="http://schemas.openxmlformats.org/officeDocument/2006/relationships/slideLayout" Target="../slideLayouts/slideLayout2.xml"/><Relationship Id="rId5" Type="http://schemas.openxmlformats.org/officeDocument/2006/relationships/hyperlink" Target="http://en.wikipedia.org/wiki/Civil_society" TargetMode="External"/><Relationship Id="rId4" Type="http://schemas.openxmlformats.org/officeDocument/2006/relationships/hyperlink" Target="http://en.wikipedia.org/wiki/Private_sector"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en.wikipedia.org/wiki/Immanuel_Kant"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Globalization" TargetMode="External"/><Relationship Id="rId2" Type="http://schemas.openxmlformats.org/officeDocument/2006/relationships/hyperlink" Target="http://en.wikipedia.org/wiki/Power_in_international_relation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415789"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a:bodyPr>
          <a:lstStyle/>
          <a:p>
            <a:pPr marL="0" indent="0">
              <a:buNone/>
            </a:pPr>
            <a:r>
              <a:rPr lang="en-GB" sz="2400" b="1" dirty="0" smtClean="0"/>
              <a:t>Introduction</a:t>
            </a:r>
          </a:p>
          <a:p>
            <a:pPr algn="just"/>
            <a:r>
              <a:rPr lang="en-GB" dirty="0"/>
              <a:t>At this stage we must </a:t>
            </a:r>
            <a:r>
              <a:rPr lang="en-GB" dirty="0" smtClean="0"/>
              <a:t>start </a:t>
            </a:r>
            <a:r>
              <a:rPr lang="en-GB" dirty="0"/>
              <a:t>off by mentioning that there are forces that work against the operation of a constitutional government and whose results weaken support for the concept of constitutionalism as an imperative to the establishment of a democratic political order. </a:t>
            </a:r>
            <a:endParaRPr lang="en-GB" dirty="0" smtClean="0"/>
          </a:p>
          <a:p>
            <a:pPr marL="0" indent="0" algn="just">
              <a:buNone/>
            </a:pPr>
            <a:endParaRPr lang="en-GB" dirty="0" smtClean="0"/>
          </a:p>
          <a:p>
            <a:pPr algn="just"/>
            <a:r>
              <a:rPr lang="en-GB" dirty="0" smtClean="0"/>
              <a:t> </a:t>
            </a:r>
            <a:r>
              <a:rPr lang="en-GB" dirty="0"/>
              <a:t>This emanates from the fact that during war, emergency and socio-economic degeneration governments may </a:t>
            </a:r>
            <a:r>
              <a:rPr lang="en-GB" dirty="0" smtClean="0"/>
              <a:t>claim </a:t>
            </a:r>
            <a:r>
              <a:rPr lang="en-GB" dirty="0"/>
              <a:t>absolute power and in the name of defending the realm from internal and foreign aggression may go to the extent of crushing the essential liberties of the people</a:t>
            </a:r>
            <a:r>
              <a:rPr lang="en-GB" dirty="0" smtClean="0"/>
              <a:t>.</a:t>
            </a:r>
          </a:p>
          <a:p>
            <a:pPr marL="0" indent="0" algn="just">
              <a:buNone/>
            </a:pPr>
            <a:endParaRPr lang="en-GB" dirty="0" smtClean="0"/>
          </a:p>
        </p:txBody>
      </p:sp>
    </p:spTree>
    <p:extLst>
      <p:ext uri="{BB962C8B-B14F-4D97-AF65-F5344CB8AC3E}">
        <p14:creationId xmlns:p14="http://schemas.microsoft.com/office/powerpoint/2010/main" val="4009213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490" y="764373"/>
            <a:ext cx="10303099"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lnSpcReduction="10000"/>
          </a:bodyPr>
          <a:lstStyle/>
          <a:p>
            <a:pPr marL="0" indent="0">
              <a:buNone/>
            </a:pPr>
            <a:r>
              <a:rPr lang="en-GB" b="1" dirty="0"/>
              <a:t>Global Governance and </a:t>
            </a:r>
            <a:r>
              <a:rPr lang="en-GB" b="1" dirty="0" smtClean="0"/>
              <a:t>constitutionalism</a:t>
            </a:r>
            <a:r>
              <a:rPr lang="en-GB" sz="2000" b="1" dirty="0"/>
              <a:t>(continued)</a:t>
            </a:r>
          </a:p>
          <a:p>
            <a:pPr marL="0" indent="0">
              <a:buNone/>
            </a:pPr>
            <a:r>
              <a:rPr lang="en-GB" b="1" dirty="0" smtClean="0"/>
              <a:t> </a:t>
            </a:r>
            <a:endParaRPr lang="en-GB" b="1" dirty="0" smtClean="0"/>
          </a:p>
          <a:p>
            <a:pPr lvl="0"/>
            <a:r>
              <a:rPr lang="en-GB" dirty="0"/>
              <a:t>The growing idea of globalization as a significant theme and the subsequent weakening of nation-states, points to a prospect of transferring to a global level of regulatory instruments. </a:t>
            </a:r>
            <a:endParaRPr lang="en-GB" dirty="0" smtClean="0"/>
          </a:p>
          <a:p>
            <a:pPr lvl="0"/>
            <a:endParaRPr lang="en-GB" dirty="0" smtClean="0"/>
          </a:p>
          <a:p>
            <a:pPr lvl="0"/>
            <a:r>
              <a:rPr lang="en-GB" dirty="0" smtClean="0"/>
              <a:t>Upon </a:t>
            </a:r>
            <a:r>
              <a:rPr lang="en-GB" dirty="0"/>
              <a:t>the model that regulation was no longer working effectively at the national or regional levels</a:t>
            </a:r>
            <a:r>
              <a:rPr lang="en-GB" dirty="0" smtClean="0"/>
              <a:t>.</a:t>
            </a:r>
          </a:p>
          <a:p>
            <a:pPr lvl="0"/>
            <a:endParaRPr lang="en-US" dirty="0"/>
          </a:p>
          <a:p>
            <a:pPr lvl="0"/>
            <a:r>
              <a:rPr lang="en-GB" dirty="0"/>
              <a:t>An intensification of environmental concerns, which received multilateral endorsement at the Rio Earth Summit (1992). </a:t>
            </a:r>
            <a:endParaRPr lang="en-GB" dirty="0" smtClean="0"/>
          </a:p>
        </p:txBody>
      </p:sp>
    </p:spTree>
    <p:extLst>
      <p:ext uri="{BB962C8B-B14F-4D97-AF65-F5344CB8AC3E}">
        <p14:creationId xmlns:p14="http://schemas.microsoft.com/office/powerpoint/2010/main" val="3494460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792" y="764373"/>
            <a:ext cx="10952408"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92500" lnSpcReduction="20000"/>
          </a:bodyPr>
          <a:lstStyle/>
          <a:p>
            <a:pPr marL="0" indent="0">
              <a:buNone/>
            </a:pPr>
            <a:r>
              <a:rPr lang="en-GB" sz="2000" b="1" dirty="0" smtClean="0"/>
              <a:t> </a:t>
            </a:r>
            <a:r>
              <a:rPr lang="en-GB" sz="2000" b="1" dirty="0"/>
              <a:t>Global Governance</a:t>
            </a:r>
            <a:r>
              <a:rPr lang="en-GB" sz="2000" dirty="0"/>
              <a:t> </a:t>
            </a:r>
            <a:r>
              <a:rPr lang="en-GB" sz="2000" b="1" dirty="0"/>
              <a:t>and </a:t>
            </a:r>
            <a:r>
              <a:rPr lang="en-GB" sz="2000" b="1" dirty="0" smtClean="0"/>
              <a:t>constitutionalism</a:t>
            </a:r>
            <a:r>
              <a:rPr lang="en-GB" sz="2000" b="1" dirty="0"/>
              <a:t>(continued)</a:t>
            </a:r>
          </a:p>
          <a:p>
            <a:pPr marL="0" indent="0">
              <a:buNone/>
            </a:pPr>
            <a:endParaRPr lang="en-GB" sz="2000" b="1" dirty="0" smtClean="0"/>
          </a:p>
          <a:p>
            <a:pPr lvl="0" algn="just"/>
            <a:r>
              <a:rPr lang="en-GB" sz="2000" dirty="0"/>
              <a:t>The Summit issues, relating to the climate and </a:t>
            </a:r>
            <a:r>
              <a:rPr lang="en-GB" sz="2000" dirty="0">
                <a:hlinkClick r:id="rId2" tooltip="Biodiversity"/>
              </a:rPr>
              <a:t>biodiversity</a:t>
            </a:r>
            <a:r>
              <a:rPr lang="en-GB" sz="2000" dirty="0"/>
              <a:t>, symbolized a new approach that was soon to be expressed conceptually by the term </a:t>
            </a:r>
            <a:r>
              <a:rPr lang="en-GB" sz="2000" dirty="0">
                <a:hlinkClick r:id="rId3" tooltip="Global Commons"/>
              </a:rPr>
              <a:t>Global Commons</a:t>
            </a:r>
            <a:r>
              <a:rPr lang="en-GB" sz="2000" dirty="0" smtClean="0"/>
              <a:t>.</a:t>
            </a:r>
          </a:p>
          <a:p>
            <a:pPr lvl="0" algn="just"/>
            <a:endParaRPr lang="en-US" sz="2000" dirty="0"/>
          </a:p>
          <a:p>
            <a:pPr lvl="0" algn="just"/>
            <a:r>
              <a:rPr lang="en-GB" sz="2000" dirty="0"/>
              <a:t>The emergence of conflicts over standards: trade and the environment, trade and property rights, trade and public health</a:t>
            </a:r>
            <a:r>
              <a:rPr lang="en-GB" sz="2000" dirty="0" smtClean="0"/>
              <a:t>.</a:t>
            </a:r>
          </a:p>
          <a:p>
            <a:pPr marL="0" lvl="0" indent="0" algn="just">
              <a:buNone/>
            </a:pPr>
            <a:r>
              <a:rPr lang="en-GB" sz="2000" dirty="0" smtClean="0"/>
              <a:t> </a:t>
            </a:r>
            <a:endParaRPr lang="en-GB" sz="2000" dirty="0"/>
          </a:p>
          <a:p>
            <a:pPr lvl="0" algn="just"/>
            <a:r>
              <a:rPr lang="en-GB" sz="2000" dirty="0"/>
              <a:t>These conflicts continued the traditional debate over the social effects of macroeconomic stabilization policies, and raised the question of arbitration among equally legitimate objectives in a compartmentalized governance system where the major areas of interdependence are each entrusted to a specialized international institution. </a:t>
            </a:r>
          </a:p>
          <a:p>
            <a:r>
              <a:rPr lang="en-GB" sz="2000" b="1" dirty="0" smtClean="0"/>
              <a:t> </a:t>
            </a:r>
            <a:endParaRPr lang="en-US" dirty="0"/>
          </a:p>
        </p:txBody>
      </p:sp>
    </p:spTree>
    <p:extLst>
      <p:ext uri="{BB962C8B-B14F-4D97-AF65-F5344CB8AC3E}">
        <p14:creationId xmlns:p14="http://schemas.microsoft.com/office/powerpoint/2010/main" val="4215563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730" y="764373"/>
            <a:ext cx="11158470"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55000" lnSpcReduction="20000"/>
          </a:bodyPr>
          <a:lstStyle/>
          <a:p>
            <a:pPr marL="0" indent="0">
              <a:buNone/>
            </a:pPr>
            <a:r>
              <a:rPr lang="en-GB" sz="3400" b="1" dirty="0"/>
              <a:t>Global Governance and </a:t>
            </a:r>
            <a:r>
              <a:rPr lang="en-GB" sz="3400" b="1" dirty="0" smtClean="0"/>
              <a:t>constitutionalism</a:t>
            </a:r>
            <a:r>
              <a:rPr lang="en-GB" sz="3600" b="1" dirty="0"/>
              <a:t>(continued</a:t>
            </a:r>
            <a:r>
              <a:rPr lang="en-GB" sz="3600" b="1" dirty="0" smtClean="0"/>
              <a:t>)</a:t>
            </a:r>
            <a:endParaRPr lang="en-GB" sz="3400" b="1" dirty="0" smtClean="0"/>
          </a:p>
          <a:p>
            <a:pPr marL="0" indent="0">
              <a:buNone/>
            </a:pPr>
            <a:endParaRPr lang="en-GB" b="1" dirty="0" smtClean="0"/>
          </a:p>
          <a:p>
            <a:pPr lvl="0" algn="just"/>
            <a:r>
              <a:rPr lang="en-GB" sz="2900" dirty="0"/>
              <a:t>Although often limited in scope, these conflicts are nevertheless symbolically powerful, as they raise the question of the principles and institutions of arbitration</a:t>
            </a:r>
            <a:r>
              <a:rPr lang="en-GB" sz="2900" dirty="0" smtClean="0"/>
              <a:t>.</a:t>
            </a:r>
          </a:p>
          <a:p>
            <a:pPr lvl="0" algn="just"/>
            <a:endParaRPr lang="en-US" sz="2900" dirty="0"/>
          </a:p>
          <a:p>
            <a:pPr lvl="0" algn="just"/>
            <a:r>
              <a:rPr lang="en-GB" sz="2900" dirty="0"/>
              <a:t>An increased questioning of international standards and institutions by developing countries, which, having entered the global economy, find it hard to accept that industrialized countries hold onto power and give preference to their own interests. </a:t>
            </a:r>
            <a:endParaRPr lang="en-GB" sz="2900" dirty="0" smtClean="0"/>
          </a:p>
          <a:p>
            <a:pPr lvl="0" algn="just"/>
            <a:endParaRPr lang="en-GB" sz="2900" dirty="0" smtClean="0"/>
          </a:p>
          <a:p>
            <a:pPr lvl="0" algn="just"/>
            <a:r>
              <a:rPr lang="en-GB" sz="2900" dirty="0" smtClean="0"/>
              <a:t>The </a:t>
            </a:r>
            <a:r>
              <a:rPr lang="en-GB" sz="2900" dirty="0"/>
              <a:t>challenge also comes from civil society, which considers that the international governance system has become the real seat of power and which rejects both its principles and procedures. </a:t>
            </a:r>
            <a:endParaRPr lang="en-GB" sz="2900" dirty="0" smtClean="0"/>
          </a:p>
          <a:p>
            <a:pPr lvl="0" algn="just"/>
            <a:endParaRPr lang="en-GB" sz="2900" dirty="0"/>
          </a:p>
          <a:p>
            <a:pPr lvl="0" algn="just"/>
            <a:r>
              <a:rPr lang="en-GB" sz="2900" dirty="0"/>
              <a:t>Although these two lines of criticism often have conflicting beliefs and goals, they have been known to join in order to oppose the dominance of developed countries and major institutions, as demonstrated symbolically by the failure of the </a:t>
            </a:r>
            <a:r>
              <a:rPr lang="en-GB" sz="2900" dirty="0">
                <a:hlinkClick r:id="rId2" tooltip="World Trade Organization"/>
              </a:rPr>
              <a:t>World Trade Organization</a:t>
            </a:r>
            <a:r>
              <a:rPr lang="en-GB" sz="2900" dirty="0"/>
              <a:t> 1999 Ministerial Conference in Seattle.</a:t>
            </a:r>
            <a:endParaRPr lang="en-US" sz="2900" dirty="0"/>
          </a:p>
          <a:p>
            <a:pPr marL="0" indent="0" algn="just">
              <a:buNone/>
            </a:pPr>
            <a:endParaRPr lang="en-GB" sz="2900" b="1" dirty="0"/>
          </a:p>
          <a:p>
            <a:pPr marL="0" indent="0" algn="just">
              <a:buNone/>
            </a:pPr>
            <a:endParaRPr lang="en-GB" sz="2900" b="1" dirty="0"/>
          </a:p>
          <a:p>
            <a:endParaRPr lang="en-US" dirty="0"/>
          </a:p>
        </p:txBody>
      </p:sp>
    </p:spTree>
    <p:extLst>
      <p:ext uri="{BB962C8B-B14F-4D97-AF65-F5344CB8AC3E}">
        <p14:creationId xmlns:p14="http://schemas.microsoft.com/office/powerpoint/2010/main" val="837674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522" y="764373"/>
            <a:ext cx="10264462"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a:t>Global Governance and constitutionalism </a:t>
            </a:r>
            <a:r>
              <a:rPr lang="en-GB" sz="2000" b="1" dirty="0"/>
              <a:t>(continued</a:t>
            </a:r>
            <a:r>
              <a:rPr lang="en-GB" sz="2000" b="1" dirty="0" smtClean="0"/>
              <a:t>)</a:t>
            </a:r>
            <a:endParaRPr lang="en-GB" b="1" dirty="0"/>
          </a:p>
          <a:p>
            <a:endParaRPr lang="en-GB" dirty="0" smtClean="0"/>
          </a:p>
          <a:p>
            <a:r>
              <a:rPr lang="en-GB" dirty="0" smtClean="0"/>
              <a:t>In </a:t>
            </a:r>
            <a:r>
              <a:rPr lang="en-GB" dirty="0"/>
              <a:t>a simple and broad-based definition of world governance, the term is used to designate all regulations intended for organization &amp; centralization of human societies on a global scale. Traditionally, </a:t>
            </a:r>
            <a:r>
              <a:rPr lang="en-GB" dirty="0">
                <a:hlinkClick r:id="rId2" tooltip="Government"/>
              </a:rPr>
              <a:t>government</a:t>
            </a:r>
            <a:r>
              <a:rPr lang="en-GB" dirty="0"/>
              <a:t> has been associated with "governing," or with political authority, institutions, and, ultimately, control. </a:t>
            </a:r>
            <a:endParaRPr lang="en-GB" dirty="0" smtClean="0"/>
          </a:p>
          <a:p>
            <a:endParaRPr lang="en-GB" dirty="0" smtClean="0"/>
          </a:p>
          <a:p>
            <a:r>
              <a:rPr lang="en-GB" dirty="0" smtClean="0"/>
              <a:t>Governance </a:t>
            </a:r>
            <a:r>
              <a:rPr lang="en-GB" dirty="0"/>
              <a:t>however denotes formal political institutions that aim to coordinate and control independent social relations, and that have the ability to enforce, by force, their decisions</a:t>
            </a:r>
            <a:r>
              <a:rPr lang="en-GB" dirty="0" smtClean="0"/>
              <a:t>.</a:t>
            </a:r>
          </a:p>
          <a:p>
            <a:pPr marL="0" indent="0">
              <a:buNone/>
            </a:pPr>
            <a:endParaRPr lang="en-GB" dirty="0" smtClean="0"/>
          </a:p>
          <a:p>
            <a:r>
              <a:rPr lang="en-GB" dirty="0" smtClean="0"/>
              <a:t> </a:t>
            </a:r>
            <a:r>
              <a:rPr lang="en-GB" dirty="0"/>
              <a:t>However, authors like </a:t>
            </a:r>
            <a:r>
              <a:rPr lang="en-GB" dirty="0">
                <a:hlinkClick r:id="rId3" tooltip="James Rosenau"/>
              </a:rPr>
              <a:t>James Roseau</a:t>
            </a:r>
            <a:r>
              <a:rPr lang="en-GB" dirty="0"/>
              <a:t> have also used "governance" to denote the regulation of interdependent relations in the absence of an overarching political authority, such as in the international system</a:t>
            </a:r>
            <a:r>
              <a:rPr lang="en-GB" dirty="0" smtClean="0"/>
              <a:t>.</a:t>
            </a:r>
          </a:p>
          <a:p>
            <a:r>
              <a:rPr lang="en-GB" dirty="0" smtClean="0"/>
              <a:t> </a:t>
            </a:r>
            <a:endParaRPr lang="en-US" dirty="0"/>
          </a:p>
        </p:txBody>
      </p:sp>
    </p:spTree>
    <p:extLst>
      <p:ext uri="{BB962C8B-B14F-4D97-AF65-F5344CB8AC3E}">
        <p14:creationId xmlns:p14="http://schemas.microsoft.com/office/powerpoint/2010/main" val="3835538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006" y="764373"/>
            <a:ext cx="10656194"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77500" lnSpcReduction="20000"/>
          </a:bodyPr>
          <a:lstStyle/>
          <a:p>
            <a:pPr marL="0" indent="0" algn="just">
              <a:buNone/>
            </a:pPr>
            <a:r>
              <a:rPr lang="en-GB" sz="3100" b="1" dirty="0"/>
              <a:t>Global Governance and constitutionalism (continued</a:t>
            </a:r>
            <a:r>
              <a:rPr lang="en-GB" sz="3100" b="1" dirty="0" smtClean="0"/>
              <a:t>)</a:t>
            </a:r>
          </a:p>
          <a:p>
            <a:pPr marL="0" indent="0" algn="just">
              <a:buNone/>
            </a:pPr>
            <a:endParaRPr lang="en-GB" sz="3100" b="1" dirty="0" smtClean="0"/>
          </a:p>
          <a:p>
            <a:pPr algn="just"/>
            <a:r>
              <a:rPr lang="en-GB" dirty="0"/>
              <a:t>Some now speak of the development of "global public policy". These "cooperative problem-solving arrangements" may be formal, taking the shape of laws or formally constituted institutions for a variety of actors (such as state authorities, </a:t>
            </a:r>
            <a:r>
              <a:rPr lang="en-GB" dirty="0">
                <a:hlinkClick r:id="rId2" tooltip="Intergovernmental organizations"/>
              </a:rPr>
              <a:t>intergovernmental organizations</a:t>
            </a:r>
            <a:r>
              <a:rPr lang="en-GB" dirty="0"/>
              <a:t> (IGOs), </a:t>
            </a:r>
            <a:r>
              <a:rPr lang="en-GB" dirty="0">
                <a:hlinkClick r:id="rId3" tooltip="Non-governmental organizations"/>
              </a:rPr>
              <a:t>non-governmental organizations</a:t>
            </a:r>
            <a:r>
              <a:rPr lang="en-GB" dirty="0"/>
              <a:t> (NGOs), </a:t>
            </a:r>
            <a:r>
              <a:rPr lang="en-GB" dirty="0">
                <a:hlinkClick r:id="rId4" tooltip="Private sector"/>
              </a:rPr>
              <a:t>private sector</a:t>
            </a:r>
            <a:r>
              <a:rPr lang="en-GB" dirty="0"/>
              <a:t> entities, other </a:t>
            </a:r>
            <a:r>
              <a:rPr lang="en-GB" dirty="0">
                <a:hlinkClick r:id="rId5" tooltip="Civil society"/>
              </a:rPr>
              <a:t>civil society</a:t>
            </a:r>
            <a:r>
              <a:rPr lang="en-GB" dirty="0"/>
              <a:t> actors, and individuals) to manage collective affairs. </a:t>
            </a:r>
            <a:endParaRPr lang="en-GB" dirty="0" smtClean="0"/>
          </a:p>
          <a:p>
            <a:pPr algn="just"/>
            <a:endParaRPr lang="en-GB" dirty="0"/>
          </a:p>
          <a:p>
            <a:pPr algn="just"/>
            <a:r>
              <a:rPr lang="en-GB" dirty="0"/>
              <a:t>They may also be informal (as in the case of practices or guidelines) or ad hoc entities (as in the case of coalitions). </a:t>
            </a:r>
            <a:endParaRPr lang="en-GB" dirty="0" smtClean="0"/>
          </a:p>
          <a:p>
            <a:pPr marL="0" indent="0" algn="just">
              <a:buNone/>
            </a:pPr>
            <a:endParaRPr lang="en-US" dirty="0"/>
          </a:p>
          <a:p>
            <a:pPr algn="just"/>
            <a:r>
              <a:rPr lang="en-GB" dirty="0"/>
              <a:t>Thus, global governance may be defined as "the complex of formal and informal institutions, mechanisms, relationships, and processes between and among states, markets, citizens and organizations, both inter- and non-governmental, through which collective interests on the global plane are articulated, Duties, obligations and privileges are established, and differences are mediated through educated professionals." </a:t>
            </a:r>
            <a:endParaRPr lang="en-US" dirty="0"/>
          </a:p>
          <a:p>
            <a:pPr marL="0" indent="0" algn="just">
              <a:buNone/>
            </a:pPr>
            <a:endParaRPr lang="en-GB" b="1" dirty="0"/>
          </a:p>
          <a:p>
            <a:endParaRPr lang="en-GB" dirty="0"/>
          </a:p>
          <a:p>
            <a:endParaRPr lang="en-US" dirty="0"/>
          </a:p>
        </p:txBody>
      </p:sp>
    </p:spTree>
    <p:extLst>
      <p:ext uri="{BB962C8B-B14F-4D97-AF65-F5344CB8AC3E}">
        <p14:creationId xmlns:p14="http://schemas.microsoft.com/office/powerpoint/2010/main" val="1483103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369" y="764373"/>
            <a:ext cx="10694831"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a:t>Global Governance and constitutionalism </a:t>
            </a:r>
            <a:r>
              <a:rPr lang="en-GB" sz="2000" b="1" dirty="0"/>
              <a:t>(continued</a:t>
            </a:r>
            <a:r>
              <a:rPr lang="en-GB" sz="2000" b="1" dirty="0" smtClean="0"/>
              <a:t>)</a:t>
            </a:r>
          </a:p>
          <a:p>
            <a:pPr algn="just"/>
            <a:r>
              <a:rPr lang="en-GB" sz="2000" dirty="0"/>
              <a:t>There are those who believe that world architecture depends on establishing a system of world governance. </a:t>
            </a:r>
            <a:endParaRPr lang="en-GB" sz="2000" dirty="0" smtClean="0"/>
          </a:p>
          <a:p>
            <a:pPr algn="just"/>
            <a:endParaRPr lang="en-GB" sz="2000" dirty="0" smtClean="0"/>
          </a:p>
          <a:p>
            <a:pPr algn="just"/>
            <a:r>
              <a:rPr lang="en-GB" sz="2000" dirty="0" smtClean="0"/>
              <a:t>However</a:t>
            </a:r>
            <a:r>
              <a:rPr lang="en-GB" sz="2000" dirty="0"/>
              <a:t>, the equation is currently becoming far more complicated: Whereas the process used to be about regulating and limiting the individual power of states to avoid disturbing or overturning the status quo, the issue for today's world governance is to have a collective influence on the world's destiny by establishing a system for regulating the many interactions that lie beyond the province of state action</a:t>
            </a:r>
            <a:r>
              <a:rPr lang="en-GB" sz="2000" dirty="0" smtClean="0"/>
              <a:t>.</a:t>
            </a:r>
          </a:p>
          <a:p>
            <a:pPr marL="0" indent="0" algn="just">
              <a:buNone/>
            </a:pPr>
            <a:endParaRPr lang="en-GB" sz="2000" dirty="0" smtClean="0"/>
          </a:p>
          <a:p>
            <a:pPr algn="just"/>
            <a:r>
              <a:rPr lang="en-GB" sz="2000" dirty="0" smtClean="0"/>
              <a:t> </a:t>
            </a:r>
            <a:r>
              <a:rPr lang="en-GB" sz="2000" dirty="0"/>
              <a:t>The political homogenization of the planet that has followed the advent of what is known as liberal democracy in its many forms should make it easier to establish a world governance system that goes beyond market laissez-faire and the democratic peace originally formulated by </a:t>
            </a:r>
            <a:r>
              <a:rPr lang="en-GB" sz="2000" dirty="0">
                <a:hlinkClick r:id="rId2" tooltip="Immanuel Kant"/>
              </a:rPr>
              <a:t>Immanuel Kant</a:t>
            </a:r>
            <a:r>
              <a:rPr lang="en-GB" sz="2000" dirty="0"/>
              <a:t>, which constitutes a sort of geopolitical laissez-faire.</a:t>
            </a:r>
            <a:endParaRPr lang="en-US" sz="2000" dirty="0"/>
          </a:p>
          <a:p>
            <a:pPr marL="0" indent="0">
              <a:buNone/>
            </a:pPr>
            <a:endParaRPr lang="en-GB" b="1" dirty="0"/>
          </a:p>
          <a:p>
            <a:endParaRPr lang="en-US" dirty="0"/>
          </a:p>
        </p:txBody>
      </p:sp>
    </p:spTree>
    <p:extLst>
      <p:ext uri="{BB962C8B-B14F-4D97-AF65-F5344CB8AC3E}">
        <p14:creationId xmlns:p14="http://schemas.microsoft.com/office/powerpoint/2010/main" val="1559685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a:t>Global Governance and constitutionalism </a:t>
            </a:r>
            <a:r>
              <a:rPr lang="en-GB" sz="2000" b="1" dirty="0"/>
              <a:t>(continued</a:t>
            </a:r>
            <a:r>
              <a:rPr lang="en-GB" sz="2000" b="1" dirty="0" smtClean="0"/>
              <a:t>)</a:t>
            </a:r>
          </a:p>
          <a:p>
            <a:pPr algn="just"/>
            <a:r>
              <a:rPr lang="en-GB" sz="2000" dirty="0"/>
              <a:t>Another view regarding the establishment of global governance is based on the difficulties to achieve equitable development at the world scale</a:t>
            </a:r>
            <a:r>
              <a:rPr lang="en-GB" sz="2000" dirty="0" smtClean="0"/>
              <a:t>.</a:t>
            </a:r>
          </a:p>
          <a:p>
            <a:pPr algn="just"/>
            <a:endParaRPr lang="en-GB" sz="2000" dirty="0"/>
          </a:p>
          <a:p>
            <a:pPr algn="just"/>
            <a:r>
              <a:rPr lang="en-GB" sz="2000" dirty="0"/>
              <a:t> "To secure for all human beings in all parts of the world the conditions allowing a decent and meaningful life requires enormous human energies and far-reaching changes in policies. </a:t>
            </a:r>
            <a:endParaRPr lang="en-GB" sz="2000" dirty="0" smtClean="0"/>
          </a:p>
          <a:p>
            <a:pPr algn="just"/>
            <a:r>
              <a:rPr lang="en-GB" sz="2000" dirty="0" smtClean="0"/>
              <a:t>The </a:t>
            </a:r>
            <a:r>
              <a:rPr lang="en-GB" sz="2000" dirty="0"/>
              <a:t>task is all the more demanding as the world faces numerous other problems, each related to or even part of the development challenge, each similarly pressing, and each calling for the same urgent attention</a:t>
            </a:r>
            <a:r>
              <a:rPr lang="en-GB" sz="2000" dirty="0" smtClean="0"/>
              <a:t>.</a:t>
            </a:r>
          </a:p>
          <a:p>
            <a:pPr algn="just"/>
            <a:endParaRPr lang="en-GB" sz="2000" dirty="0"/>
          </a:p>
          <a:p>
            <a:pPr algn="just"/>
            <a:r>
              <a:rPr lang="en-GB" sz="2000" dirty="0"/>
              <a:t> 'Our age is the first generation since the dawn of history in which mankind dares to believe it practical to make the benefits of civilization available to the whole human race'</a:t>
            </a:r>
            <a:endParaRPr lang="en-US" sz="2000" dirty="0"/>
          </a:p>
          <a:p>
            <a:pPr marL="0" indent="0" algn="just">
              <a:buNone/>
            </a:pPr>
            <a:endParaRPr lang="en-GB" sz="2000" b="1" dirty="0"/>
          </a:p>
          <a:p>
            <a:pPr marL="0" indent="0">
              <a:buNone/>
            </a:pPr>
            <a:endParaRPr lang="en-GB" sz="2000" b="1" dirty="0"/>
          </a:p>
          <a:p>
            <a:endParaRPr lang="en-US" dirty="0"/>
          </a:p>
        </p:txBody>
      </p:sp>
    </p:spTree>
    <p:extLst>
      <p:ext uri="{BB962C8B-B14F-4D97-AF65-F5344CB8AC3E}">
        <p14:creationId xmlns:p14="http://schemas.microsoft.com/office/powerpoint/2010/main" val="3903718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smtClean="0"/>
              <a:t>Prospects </a:t>
            </a:r>
            <a:r>
              <a:rPr lang="en-GB" b="1" dirty="0"/>
              <a:t>of </a:t>
            </a:r>
            <a:r>
              <a:rPr lang="en-GB" b="1" dirty="0" smtClean="0"/>
              <a:t>constitutionalism</a:t>
            </a:r>
            <a:r>
              <a:rPr lang="en-GB" sz="2400" b="1" dirty="0"/>
              <a:t>(continued)</a:t>
            </a:r>
          </a:p>
          <a:p>
            <a:pPr marL="0" indent="0">
              <a:buNone/>
            </a:pPr>
            <a:endParaRPr lang="en-GB" b="1" dirty="0" smtClean="0"/>
          </a:p>
          <a:p>
            <a:pPr algn="just"/>
            <a:r>
              <a:rPr lang="en-US" dirty="0"/>
              <a:t>A study of the subject of the development of constitutionalism, as contained above, leaves certain important impressions. </a:t>
            </a:r>
            <a:endParaRPr lang="en-US" dirty="0" smtClean="0"/>
          </a:p>
          <a:p>
            <a:pPr algn="just"/>
            <a:endParaRPr lang="en-US" dirty="0" smtClean="0"/>
          </a:p>
          <a:p>
            <a:pPr algn="just"/>
            <a:r>
              <a:rPr lang="en-US" dirty="0" smtClean="0"/>
              <a:t> </a:t>
            </a:r>
            <a:r>
              <a:rPr lang="en-US" dirty="0"/>
              <a:t>First, constitutionalism signifies ‘addiction to constitutions or the fundamental </a:t>
            </a:r>
            <a:r>
              <a:rPr lang="en-US" dirty="0" smtClean="0"/>
              <a:t>law. That </a:t>
            </a:r>
            <a:r>
              <a:rPr lang="en-US" dirty="0"/>
              <a:t>is, it desires that every state should be governed by means of a constitution that may be taken as a clear proof of the fact that the rule of law and not that of men is their prime necessity of a civilized political order. </a:t>
            </a:r>
            <a:endParaRPr lang="en-US" dirty="0" smtClean="0"/>
          </a:p>
          <a:p>
            <a:pPr marL="0" indent="0" algn="just">
              <a:buNone/>
            </a:pPr>
            <a:r>
              <a:rPr lang="en-US" dirty="0" smtClean="0"/>
              <a:t> </a:t>
            </a:r>
          </a:p>
          <a:p>
            <a:pPr algn="just"/>
            <a:r>
              <a:rPr lang="en-US" dirty="0" smtClean="0"/>
              <a:t>Second</a:t>
            </a:r>
            <a:r>
              <a:rPr lang="en-US" dirty="0"/>
              <a:t>, constitutionalism, in course of time, has come to have three essential attributes – nationalism, democracy and self-government.  We have neither city-states of the ancient model nor an empire of the medieval form but sovereign nation states. </a:t>
            </a:r>
            <a:r>
              <a:rPr lang="en-US" dirty="0" smtClean="0"/>
              <a:t> </a:t>
            </a:r>
            <a:endParaRPr lang="en-GB" dirty="0" smtClean="0"/>
          </a:p>
        </p:txBody>
      </p:sp>
    </p:spTree>
    <p:extLst>
      <p:ext uri="{BB962C8B-B14F-4D97-AF65-F5344CB8AC3E}">
        <p14:creationId xmlns:p14="http://schemas.microsoft.com/office/powerpoint/2010/main" val="1363458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127" y="764373"/>
            <a:ext cx="10354614" cy="1293028"/>
          </a:xfrm>
        </p:spPr>
        <p:txBody>
          <a:bodyPr>
            <a:normAutofit/>
          </a:bodyPr>
          <a:lstStyle/>
          <a:p>
            <a:r>
              <a:rPr lang="en-GB" sz="2400" b="1" dirty="0"/>
              <a:t>Globalisation, Global Governance</a:t>
            </a:r>
            <a:r>
              <a:rPr lang="en-GB" sz="2400" dirty="0"/>
              <a:t> </a:t>
            </a:r>
            <a:r>
              <a:rPr lang="en-GB" sz="2400" b="1" dirty="0"/>
              <a:t>and </a:t>
            </a:r>
            <a:r>
              <a:rPr lang="en-GB" sz="2400" b="1" dirty="0" smtClean="0"/>
              <a:t>constitutionalism</a:t>
            </a:r>
            <a:endParaRPr lang="en-US" sz="2400" dirty="0"/>
          </a:p>
        </p:txBody>
      </p:sp>
      <p:sp>
        <p:nvSpPr>
          <p:cNvPr id="3" name="Content Placeholder 2"/>
          <p:cNvSpPr>
            <a:spLocks noGrp="1"/>
          </p:cNvSpPr>
          <p:nvPr>
            <p:ph idx="1"/>
          </p:nvPr>
        </p:nvSpPr>
        <p:spPr/>
        <p:txBody>
          <a:bodyPr>
            <a:normAutofit fontScale="92500"/>
          </a:bodyPr>
          <a:lstStyle/>
          <a:p>
            <a:pPr marL="0" indent="0">
              <a:buNone/>
            </a:pPr>
            <a:r>
              <a:rPr lang="en-GB" b="1" dirty="0"/>
              <a:t>Prospects of </a:t>
            </a:r>
            <a:r>
              <a:rPr lang="en-GB" b="1" dirty="0" smtClean="0"/>
              <a:t>constitutionalism</a:t>
            </a:r>
          </a:p>
          <a:p>
            <a:pPr algn="just"/>
            <a:r>
              <a:rPr lang="en-US" dirty="0"/>
              <a:t>Then, every state is committed to the ideal of a democratic form. Thus, constitutionalism desires that power should be with the people and that all changes should be effected in a peaceful manner. </a:t>
            </a:r>
          </a:p>
          <a:p>
            <a:pPr algn="just"/>
            <a:endParaRPr lang="en-US" dirty="0"/>
          </a:p>
          <a:p>
            <a:pPr algn="just"/>
            <a:r>
              <a:rPr lang="en-US" dirty="0"/>
              <a:t> Finally, internationalism requires that every state must subscribe to the principle of a super-world federation in which each state is a member and it has to keep faith in the principles of the charter of this international organization.</a:t>
            </a:r>
          </a:p>
          <a:p>
            <a:pPr marL="0" indent="0" algn="just">
              <a:buNone/>
            </a:pPr>
            <a:r>
              <a:rPr lang="en-US" dirty="0"/>
              <a:t> </a:t>
            </a:r>
          </a:p>
          <a:p>
            <a:pPr algn="just"/>
            <a:r>
              <a:rPr lang="en-GB" dirty="0"/>
              <a:t>One thing is, however, certain that the idea of constitutionalism is still in an experimental stage and that it is under the stress of a severe challenge coming from the side of the communist model.  </a:t>
            </a:r>
          </a:p>
          <a:p>
            <a:pPr marL="0" indent="0">
              <a:buNone/>
            </a:pPr>
            <a:endParaRPr lang="en-GB" b="1" dirty="0"/>
          </a:p>
          <a:p>
            <a:endParaRPr lang="en-US" dirty="0"/>
          </a:p>
        </p:txBody>
      </p:sp>
    </p:spTree>
    <p:extLst>
      <p:ext uri="{BB962C8B-B14F-4D97-AF65-F5344CB8AC3E}">
        <p14:creationId xmlns:p14="http://schemas.microsoft.com/office/powerpoint/2010/main" val="40972675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0614" y="764373"/>
            <a:ext cx="10295586"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92500"/>
          </a:bodyPr>
          <a:lstStyle/>
          <a:p>
            <a:pPr marL="0" indent="0">
              <a:buNone/>
            </a:pPr>
            <a:r>
              <a:rPr lang="en-GB" sz="3400" b="1" dirty="0"/>
              <a:t>Prospects of </a:t>
            </a:r>
            <a:r>
              <a:rPr lang="en-GB" sz="3400" b="1" dirty="0" smtClean="0"/>
              <a:t>constitutionalism</a:t>
            </a:r>
            <a:r>
              <a:rPr lang="en-GB" sz="3600" b="1" dirty="0"/>
              <a:t>(continued)</a:t>
            </a:r>
          </a:p>
          <a:p>
            <a:pPr marL="0" indent="0">
              <a:buNone/>
            </a:pPr>
            <a:endParaRPr lang="en-GB" sz="3400" b="1" dirty="0" smtClean="0"/>
          </a:p>
          <a:p>
            <a:pPr algn="just"/>
            <a:r>
              <a:rPr lang="en-GB" dirty="0"/>
              <a:t>Since modern state is a social welfare state, it is also needed that the constitution of a country must be such that the ideal of the socio-economic welfare of the people should be realized along with the realization of the purpose of securing a stable political order. </a:t>
            </a:r>
            <a:endParaRPr lang="en-GB" dirty="0" smtClean="0"/>
          </a:p>
          <a:p>
            <a:pPr marL="0" indent="0" algn="just">
              <a:buNone/>
            </a:pPr>
            <a:r>
              <a:rPr lang="en-GB" dirty="0" smtClean="0"/>
              <a:t> </a:t>
            </a:r>
          </a:p>
          <a:p>
            <a:pPr algn="just"/>
            <a:r>
              <a:rPr lang="en-GB" dirty="0" smtClean="0"/>
              <a:t>The </a:t>
            </a:r>
            <a:r>
              <a:rPr lang="en-GB" dirty="0"/>
              <a:t>ideal of national democratic constitutionalism, ancient though its origins may be, “is still in an experimental stage and that if it is to survive in competition with more revolutionary types of governments, we must be prepared constantly to adopt it to the ever-changing conditions of modern society.  </a:t>
            </a:r>
            <a:endParaRPr lang="en-GB" dirty="0" smtClean="0"/>
          </a:p>
          <a:p>
            <a:pPr marL="0" indent="0" algn="just">
              <a:buNone/>
            </a:pPr>
            <a:endParaRPr lang="en-GB" dirty="0" smtClean="0"/>
          </a:p>
          <a:p>
            <a:pPr marL="0" indent="0">
              <a:buNone/>
            </a:pPr>
            <a:endParaRPr lang="en-GB" b="1" dirty="0"/>
          </a:p>
          <a:p>
            <a:endParaRPr lang="en-US" dirty="0"/>
          </a:p>
        </p:txBody>
      </p:sp>
    </p:spTree>
    <p:extLst>
      <p:ext uri="{BB962C8B-B14F-4D97-AF65-F5344CB8AC3E}">
        <p14:creationId xmlns:p14="http://schemas.microsoft.com/office/powerpoint/2010/main" val="659041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6823" y="764373"/>
            <a:ext cx="10849377"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92500" lnSpcReduction="10000"/>
          </a:bodyPr>
          <a:lstStyle/>
          <a:p>
            <a:pPr marL="0" indent="0">
              <a:buNone/>
            </a:pPr>
            <a:r>
              <a:rPr lang="en-GB" sz="2400" b="1" dirty="0" smtClean="0"/>
              <a:t>Introduction(continued)</a:t>
            </a:r>
          </a:p>
          <a:p>
            <a:pPr algn="just"/>
            <a:r>
              <a:rPr lang="en-GB" sz="2400" dirty="0"/>
              <a:t> Important to note, however, here is that legitimacy of such measures here depends upon whether such a provision goes against the very spirit of constitutionalism or not.</a:t>
            </a:r>
          </a:p>
          <a:p>
            <a:pPr marL="0" indent="0" algn="just">
              <a:buNone/>
            </a:pPr>
            <a:endParaRPr lang="en-GB" sz="2400" dirty="0"/>
          </a:p>
          <a:p>
            <a:pPr algn="just"/>
            <a:r>
              <a:rPr lang="en-GB" sz="2400" dirty="0"/>
              <a:t> Therefore we have to be aware that national governments can use constitutions to grossly violate the rights of the citizenry and even violet rights of other nationals and even disregard international laws. </a:t>
            </a:r>
          </a:p>
          <a:p>
            <a:pPr marL="0" indent="0" algn="just">
              <a:buNone/>
            </a:pPr>
            <a:endParaRPr lang="en-GB" sz="2400" dirty="0"/>
          </a:p>
          <a:p>
            <a:pPr algn="just"/>
            <a:r>
              <a:rPr lang="en-GB" sz="2400" dirty="0"/>
              <a:t>Hence in this unit you are going to learn about how the development of Intergovernmentalism and international federalism, or global partnership for development is shaping constitutionalism. </a:t>
            </a:r>
            <a:endParaRPr lang="en-US" sz="2400" dirty="0"/>
          </a:p>
          <a:p>
            <a:pPr marL="0" indent="0">
              <a:buNone/>
            </a:pPr>
            <a:endParaRPr lang="en-GB" sz="2400" b="1" dirty="0"/>
          </a:p>
          <a:p>
            <a:endParaRPr lang="en-US" dirty="0"/>
          </a:p>
        </p:txBody>
      </p:sp>
    </p:spTree>
    <p:extLst>
      <p:ext uri="{BB962C8B-B14F-4D97-AF65-F5344CB8AC3E}">
        <p14:creationId xmlns:p14="http://schemas.microsoft.com/office/powerpoint/2010/main" val="3895893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77500" lnSpcReduction="20000"/>
          </a:bodyPr>
          <a:lstStyle/>
          <a:p>
            <a:pPr marL="0" indent="0">
              <a:buNone/>
            </a:pPr>
            <a:r>
              <a:rPr lang="en-GB" sz="2400" b="1" dirty="0"/>
              <a:t>Prospects of constitutionalism(continued</a:t>
            </a:r>
            <a:r>
              <a:rPr lang="en-GB" sz="2400" b="1" dirty="0" smtClean="0"/>
              <a:t>)</a:t>
            </a:r>
          </a:p>
          <a:p>
            <a:pPr algn="just"/>
            <a:r>
              <a:rPr lang="en-GB" sz="2400" dirty="0"/>
              <a:t>The basic purpose of a political constitution is, after all, the same wherever it appears: to secure social peace and progress, safeguard individual rights and promote national well-being.</a:t>
            </a:r>
          </a:p>
          <a:p>
            <a:pPr marL="0" indent="0" algn="just">
              <a:buNone/>
            </a:pPr>
            <a:endParaRPr lang="en-US" sz="2400" dirty="0"/>
          </a:p>
          <a:p>
            <a:pPr algn="just"/>
            <a:r>
              <a:rPr lang="en-GB" sz="2400" dirty="0"/>
              <a:t>Several stakeholders have produced lists of proposals for a new world governance that is fairer, more responsible, solidarity-based, interconnected and respectful of the planet's diversity</a:t>
            </a:r>
            <a:r>
              <a:rPr lang="en-GB" sz="2400" dirty="0" smtClean="0"/>
              <a:t>.</a:t>
            </a:r>
          </a:p>
          <a:p>
            <a:pPr algn="just"/>
            <a:endParaRPr lang="en-GB" sz="2400" dirty="0" smtClean="0"/>
          </a:p>
          <a:p>
            <a:pPr algn="just"/>
            <a:r>
              <a:rPr lang="en-GB" sz="2400" dirty="0" smtClean="0"/>
              <a:t> </a:t>
            </a:r>
            <a:r>
              <a:rPr lang="en-GB" sz="2400" dirty="0"/>
              <a:t>For example, reforms related to the internal organization of international institutions and their external role in the framework of global-governance architecture. </a:t>
            </a:r>
            <a:endParaRPr lang="en-GB" sz="2400" dirty="0" smtClean="0"/>
          </a:p>
          <a:p>
            <a:pPr algn="just"/>
            <a:endParaRPr lang="en-GB" sz="2400" dirty="0" smtClean="0"/>
          </a:p>
          <a:p>
            <a:pPr algn="just"/>
            <a:r>
              <a:rPr lang="en-GB" sz="2400" dirty="0" smtClean="0"/>
              <a:t>It </a:t>
            </a:r>
            <a:r>
              <a:rPr lang="en-GB" sz="2400" dirty="0"/>
              <a:t>also deals with global taxation, the management of global resources and the environment, the production and protection of global knowledge, and the need for a global legal infrastructure. </a:t>
            </a:r>
            <a:endParaRPr lang="en-US" sz="2400" dirty="0"/>
          </a:p>
          <a:p>
            <a:pPr marL="0" indent="0">
              <a:buNone/>
            </a:pPr>
            <a:endParaRPr lang="en-US" sz="2400" dirty="0"/>
          </a:p>
          <a:p>
            <a:endParaRPr lang="en-GB" sz="2400" b="1" dirty="0"/>
          </a:p>
          <a:p>
            <a:endParaRPr lang="en-US" dirty="0"/>
          </a:p>
        </p:txBody>
      </p:sp>
    </p:spTree>
    <p:extLst>
      <p:ext uri="{BB962C8B-B14F-4D97-AF65-F5344CB8AC3E}">
        <p14:creationId xmlns:p14="http://schemas.microsoft.com/office/powerpoint/2010/main" val="180853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a:t>Prospects of </a:t>
            </a:r>
            <a:r>
              <a:rPr lang="en-GB" b="1" dirty="0" smtClean="0"/>
              <a:t>constitutionalism</a:t>
            </a:r>
            <a:r>
              <a:rPr lang="en-GB" sz="2400" b="1" dirty="0"/>
              <a:t>(continued)</a:t>
            </a:r>
          </a:p>
          <a:p>
            <a:pPr marL="0" indent="0">
              <a:buNone/>
            </a:pPr>
            <a:endParaRPr lang="en-GB" b="1" dirty="0" smtClean="0"/>
          </a:p>
          <a:p>
            <a:pPr marL="0" indent="0" algn="just">
              <a:buNone/>
            </a:pPr>
            <a:r>
              <a:rPr lang="en-GB" dirty="0"/>
              <a:t>A number of other proposals are contained in the World Governance Proposal Paper: </a:t>
            </a:r>
            <a:endParaRPr lang="en-GB" dirty="0" smtClean="0"/>
          </a:p>
          <a:p>
            <a:pPr algn="just"/>
            <a:r>
              <a:rPr lang="en-GB" dirty="0" smtClean="0"/>
              <a:t>giving </a:t>
            </a:r>
            <a:r>
              <a:rPr lang="en-GB" dirty="0"/>
              <a:t>concrete expression to the principle of responsibility; granting civil society greater involvement in drawing up and implementing international regulations; </a:t>
            </a:r>
            <a:endParaRPr lang="en-GB" dirty="0" smtClean="0"/>
          </a:p>
          <a:p>
            <a:pPr algn="just"/>
            <a:r>
              <a:rPr lang="en-GB" dirty="0" smtClean="0"/>
              <a:t>granting </a:t>
            </a:r>
            <a:r>
              <a:rPr lang="en-GB" dirty="0"/>
              <a:t>national parliaments greater involvement in drawing up and implementing international regulations; </a:t>
            </a:r>
            <a:endParaRPr lang="en-GB" dirty="0" smtClean="0"/>
          </a:p>
          <a:p>
            <a:pPr algn="just"/>
            <a:r>
              <a:rPr lang="en-GB" dirty="0" smtClean="0"/>
              <a:t>re-equilibrating </a:t>
            </a:r>
            <a:r>
              <a:rPr lang="en-GB" dirty="0"/>
              <a:t>trade mechanisms and adopting regulations to benefit the southern hemisphere; speeding up the institution of regional bodies; extending and specifying the concept of the commons</a:t>
            </a:r>
            <a:r>
              <a:rPr lang="en-GB" dirty="0" smtClean="0"/>
              <a:t>;</a:t>
            </a:r>
          </a:p>
          <a:p>
            <a:pPr algn="just"/>
            <a:r>
              <a:rPr lang="en-GB" dirty="0" smtClean="0"/>
              <a:t> </a:t>
            </a:r>
            <a:r>
              <a:rPr lang="en-GB" dirty="0"/>
              <a:t>redefining proposal and decision-making powers in order to reform the United Nations; </a:t>
            </a:r>
            <a:endParaRPr lang="en-GB" dirty="0" smtClean="0"/>
          </a:p>
          <a:p>
            <a:pPr algn="just"/>
            <a:r>
              <a:rPr lang="en-GB" dirty="0" smtClean="0"/>
              <a:t>developing </a:t>
            </a:r>
            <a:r>
              <a:rPr lang="en-GB" dirty="0"/>
              <a:t>independent observation, early-warning, and assessment systems; diversifying and stabilizing the basis for financing international collective action; </a:t>
            </a:r>
            <a:endParaRPr lang="en-GB" dirty="0" smtClean="0"/>
          </a:p>
          <a:p>
            <a:pPr algn="just"/>
            <a:r>
              <a:rPr lang="en-GB" dirty="0" smtClean="0"/>
              <a:t>and </a:t>
            </a:r>
            <a:r>
              <a:rPr lang="en-GB" dirty="0"/>
              <a:t>engaging in a wide-reaching process of consultation..  </a:t>
            </a:r>
            <a:endParaRPr lang="en-US" dirty="0"/>
          </a:p>
        </p:txBody>
      </p:sp>
    </p:spTree>
    <p:extLst>
      <p:ext uri="{BB962C8B-B14F-4D97-AF65-F5344CB8AC3E}">
        <p14:creationId xmlns:p14="http://schemas.microsoft.com/office/powerpoint/2010/main" val="11269775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415789"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70000" lnSpcReduction="20000"/>
          </a:bodyPr>
          <a:lstStyle/>
          <a:p>
            <a:pPr marL="0" indent="0">
              <a:buNone/>
            </a:pPr>
            <a:r>
              <a:rPr lang="en-GB" b="1" dirty="0"/>
              <a:t>Prospects of constitutionalism</a:t>
            </a:r>
            <a:r>
              <a:rPr lang="en-GB" sz="2400" b="1" dirty="0"/>
              <a:t>(continued</a:t>
            </a:r>
            <a:r>
              <a:rPr lang="en-GB" sz="2400" b="1" dirty="0" smtClean="0"/>
              <a:t>)</a:t>
            </a:r>
          </a:p>
          <a:p>
            <a:pPr marL="0" indent="0" algn="just">
              <a:buNone/>
            </a:pPr>
            <a:r>
              <a:rPr lang="en-GB" sz="2400" dirty="0"/>
              <a:t>This list provides more examples of proposals:</a:t>
            </a:r>
            <a:endParaRPr lang="en-US" sz="2400" dirty="0"/>
          </a:p>
          <a:p>
            <a:pPr marL="0" lvl="0" indent="0">
              <a:buNone/>
            </a:pPr>
            <a:r>
              <a:rPr lang="en-GB" sz="2400" dirty="0"/>
              <a:t>the security of societies and its correlation with the need for global reforms a controlled legally-based economy focused on stability, growth, full employment, and North-South convergence;</a:t>
            </a:r>
            <a:endParaRPr lang="en-US" sz="2400" dirty="0"/>
          </a:p>
          <a:p>
            <a:pPr marL="0" lvl="0" indent="0">
              <a:buNone/>
            </a:pPr>
            <a:r>
              <a:rPr lang="en-GB" sz="2400" dirty="0"/>
              <a:t>citizens of the world</a:t>
            </a:r>
            <a:endParaRPr lang="en-US" sz="2400" dirty="0"/>
          </a:p>
          <a:p>
            <a:endParaRPr lang="en-GB" sz="2400" b="1" dirty="0" smtClean="0"/>
          </a:p>
          <a:p>
            <a:pPr lvl="0"/>
            <a:r>
              <a:rPr lang="en-GB" sz="2400" dirty="0"/>
              <a:t>equal rights for all, implying the institution of a global redistribution process;</a:t>
            </a:r>
            <a:endParaRPr lang="en-US" sz="2400" dirty="0"/>
          </a:p>
          <a:p>
            <a:pPr lvl="0"/>
            <a:r>
              <a:rPr lang="en-GB" sz="2400" dirty="0"/>
              <a:t>eradication of poverty in all countries;</a:t>
            </a:r>
            <a:endParaRPr lang="en-US" sz="2400" dirty="0"/>
          </a:p>
          <a:p>
            <a:pPr lvl="0"/>
            <a:r>
              <a:rPr lang="en-GB" sz="2400" dirty="0"/>
              <a:t>sustainable development on a global scale as an absolute imperative in political action at all levels;</a:t>
            </a:r>
            <a:endParaRPr lang="en-US" sz="2400" dirty="0"/>
          </a:p>
          <a:p>
            <a:pPr lvl="0"/>
            <a:r>
              <a:rPr lang="en-GB" sz="2400" dirty="0"/>
              <a:t>fight against the roots of terrorism and crime;</a:t>
            </a:r>
            <a:endParaRPr lang="en-US" sz="2400" dirty="0"/>
          </a:p>
          <a:p>
            <a:pPr lvl="0"/>
            <a:r>
              <a:rPr lang="en-GB" sz="2400" dirty="0"/>
              <a:t>consistent, effective, and fully democratic international institutions;</a:t>
            </a:r>
            <a:endParaRPr lang="en-US" sz="2400" dirty="0"/>
          </a:p>
          <a:p>
            <a:pPr lvl="0"/>
            <a:r>
              <a:rPr lang="en-GB" sz="2400" dirty="0"/>
              <a:t>Europe sharing its experience in meeting the challenges of globalization and adopting genuine partnership strategies to build a new form of multilateralism. </a:t>
            </a:r>
            <a:endParaRPr lang="en-US" sz="2400" dirty="0"/>
          </a:p>
        </p:txBody>
      </p:sp>
    </p:spTree>
    <p:extLst>
      <p:ext uri="{BB962C8B-B14F-4D97-AF65-F5344CB8AC3E}">
        <p14:creationId xmlns:p14="http://schemas.microsoft.com/office/powerpoint/2010/main" val="24862009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8642" y="764373"/>
            <a:ext cx="10617558"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62500" lnSpcReduction="20000"/>
          </a:bodyPr>
          <a:lstStyle/>
          <a:p>
            <a:pPr marL="0" indent="0">
              <a:buNone/>
            </a:pPr>
            <a:r>
              <a:rPr lang="en-GB" sz="3600" b="1" dirty="0"/>
              <a:t>Prospects of constitutionalism(continued</a:t>
            </a:r>
            <a:r>
              <a:rPr lang="en-GB" sz="3600" b="1" dirty="0" smtClean="0"/>
              <a:t>)</a:t>
            </a:r>
          </a:p>
          <a:p>
            <a:pPr marL="0" indent="0" algn="just">
              <a:buNone/>
            </a:pPr>
            <a:r>
              <a:rPr lang="en-GB" sz="2400" dirty="0"/>
              <a:t>FIM (Montreal International Forum) and of PRIA (Participatory Research in Asia), prepared a framework document entitled "Democratization of Global Governance for Global Democracy: present five principles that could provide a basis for civil society actions: </a:t>
            </a:r>
            <a:r>
              <a:rPr lang="en-GB" sz="2400" dirty="0" smtClean="0"/>
              <a:t>“</a:t>
            </a:r>
          </a:p>
          <a:p>
            <a:pPr algn="just"/>
            <a:r>
              <a:rPr lang="en-GB" sz="2400" dirty="0" smtClean="0"/>
              <a:t>Global </a:t>
            </a:r>
            <a:r>
              <a:rPr lang="en-GB" sz="2400" dirty="0"/>
              <a:t>institutions and agenda should be subjected to democratic political accountability</a:t>
            </a:r>
            <a:r>
              <a:rPr lang="en-GB" sz="2400" dirty="0" smtClean="0"/>
              <a:t>.“</a:t>
            </a:r>
          </a:p>
          <a:p>
            <a:pPr algn="just"/>
            <a:endParaRPr lang="en-US" sz="2400" dirty="0"/>
          </a:p>
          <a:p>
            <a:pPr lvl="0" algn="just"/>
            <a:r>
              <a:rPr lang="en-GB" sz="2400" dirty="0"/>
              <a:t>Democratic policy at the global level requires legitimacy of popular control through representative and direct mechanisms</a:t>
            </a:r>
            <a:r>
              <a:rPr lang="en-GB" sz="2400" dirty="0" smtClean="0"/>
              <a:t>.</a:t>
            </a:r>
          </a:p>
          <a:p>
            <a:pPr lvl="0" algn="just"/>
            <a:endParaRPr lang="en-US" sz="2400" dirty="0"/>
          </a:p>
          <a:p>
            <a:pPr lvl="0" algn="just"/>
            <a:r>
              <a:rPr lang="en-GB" sz="2400" dirty="0"/>
              <a:t>Citizen participation in decision making at global levels requires equality of opportunity to all citizens of the world</a:t>
            </a:r>
            <a:r>
              <a:rPr lang="en-GB" sz="2400" dirty="0" smtClean="0"/>
              <a:t>.</a:t>
            </a:r>
          </a:p>
          <a:p>
            <a:pPr lvl="0" algn="just"/>
            <a:endParaRPr lang="en-US" sz="2400" dirty="0"/>
          </a:p>
          <a:p>
            <a:pPr lvl="0" algn="just"/>
            <a:r>
              <a:rPr lang="en-GB" sz="2400" dirty="0"/>
              <a:t>Multiple spheres of governance, from local to provincial to national to regional and global, should mutually support democratization of decision making at all levels</a:t>
            </a:r>
            <a:r>
              <a:rPr lang="en-GB" sz="2400" dirty="0" smtClean="0"/>
              <a:t>.</a:t>
            </a:r>
          </a:p>
          <a:p>
            <a:pPr lvl="0" algn="just"/>
            <a:endParaRPr lang="en-US" sz="2400" dirty="0"/>
          </a:p>
          <a:p>
            <a:pPr lvl="0" algn="just"/>
            <a:r>
              <a:rPr lang="en-GB" sz="2400" dirty="0"/>
              <a:t>Global democracy must guarantee that global public goods are equitably accessible to all</a:t>
            </a:r>
            <a:endParaRPr lang="en-GB" sz="2400" b="1" dirty="0"/>
          </a:p>
          <a:p>
            <a:endParaRPr lang="en-US" sz="2400" dirty="0"/>
          </a:p>
          <a:p>
            <a:endParaRPr lang="en-GB" sz="2400" b="1" dirty="0"/>
          </a:p>
          <a:p>
            <a:endParaRPr lang="en-US" dirty="0"/>
          </a:p>
        </p:txBody>
      </p:sp>
    </p:spTree>
    <p:extLst>
      <p:ext uri="{BB962C8B-B14F-4D97-AF65-F5344CB8AC3E}">
        <p14:creationId xmlns:p14="http://schemas.microsoft.com/office/powerpoint/2010/main" val="1883902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9707" y="764372"/>
            <a:ext cx="6168979" cy="4284145"/>
          </a:xfrm>
        </p:spPr>
        <p:txBody>
          <a:bodyPr>
            <a:normAutofit/>
          </a:bodyPr>
          <a:lstStyle/>
          <a:p>
            <a:r>
              <a:rPr lang="en-US" sz="9600" dirty="0" smtClean="0"/>
              <a:t>THE END</a:t>
            </a:r>
            <a:endParaRPr lang="en-US" sz="9600" dirty="0"/>
          </a:p>
        </p:txBody>
      </p:sp>
    </p:spTree>
    <p:extLst>
      <p:ext uri="{BB962C8B-B14F-4D97-AF65-F5344CB8AC3E}">
        <p14:creationId xmlns:p14="http://schemas.microsoft.com/office/powerpoint/2010/main" val="1612946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92500" lnSpcReduction="20000"/>
          </a:bodyPr>
          <a:lstStyle/>
          <a:p>
            <a:pPr marL="0" indent="0">
              <a:buNone/>
            </a:pPr>
            <a:r>
              <a:rPr lang="en-GB" sz="2400" b="1" dirty="0"/>
              <a:t>Intergovernmentalism and International </a:t>
            </a:r>
            <a:r>
              <a:rPr lang="en-GB" sz="2400" b="1" dirty="0" smtClean="0"/>
              <a:t>Federalism</a:t>
            </a:r>
          </a:p>
          <a:p>
            <a:r>
              <a:rPr lang="en-GB" sz="2000" dirty="0" smtClean="0"/>
              <a:t>A look at Intergovernmentalism </a:t>
            </a:r>
            <a:r>
              <a:rPr lang="en-GB" sz="2000" dirty="0"/>
              <a:t>and International </a:t>
            </a:r>
            <a:r>
              <a:rPr lang="en-GB" sz="2000" dirty="0" smtClean="0"/>
              <a:t>Federalism becomes, at this point, becomes an imperative because </a:t>
            </a:r>
            <a:r>
              <a:rPr lang="en-GB" dirty="0" smtClean="0"/>
              <a:t>international </a:t>
            </a:r>
            <a:r>
              <a:rPr lang="en-GB" dirty="0"/>
              <a:t>anarchy </a:t>
            </a:r>
            <a:r>
              <a:rPr lang="en-GB" dirty="0" smtClean="0"/>
              <a:t>, </a:t>
            </a:r>
            <a:r>
              <a:rPr lang="en-GB" dirty="0"/>
              <a:t>in the past,  has  produced two devastating </a:t>
            </a:r>
            <a:r>
              <a:rPr lang="en-GB" dirty="0" smtClean="0"/>
              <a:t>wars; the first and second world wars.</a:t>
            </a:r>
          </a:p>
          <a:p>
            <a:pPr marL="0" indent="0">
              <a:buNone/>
            </a:pPr>
            <a:endParaRPr lang="en-GB" b="1" dirty="0" smtClean="0"/>
          </a:p>
          <a:p>
            <a:pPr algn="just"/>
            <a:r>
              <a:rPr lang="en-GB" dirty="0"/>
              <a:t>Given  the foregoing scenario, it </a:t>
            </a:r>
            <a:r>
              <a:rPr lang="en-GB" dirty="0" smtClean="0"/>
              <a:t>is important  </a:t>
            </a:r>
            <a:r>
              <a:rPr lang="en-GB" dirty="0"/>
              <a:t>to accept that some kind of overarching force, a kind  of world  authority,  is the only alternative to </a:t>
            </a:r>
            <a:r>
              <a:rPr lang="en-GB" dirty="0"/>
              <a:t>curb </a:t>
            </a:r>
            <a:r>
              <a:rPr lang="en-GB" dirty="0" smtClean="0"/>
              <a:t>this </a:t>
            </a:r>
            <a:r>
              <a:rPr lang="en-GB" dirty="0"/>
              <a:t>international </a:t>
            </a:r>
            <a:r>
              <a:rPr lang="en-GB" dirty="0" smtClean="0"/>
              <a:t>anarchy.  </a:t>
            </a:r>
          </a:p>
          <a:p>
            <a:pPr marL="0" indent="0" algn="just">
              <a:buNone/>
            </a:pPr>
            <a:endParaRPr lang="en-GB" dirty="0" smtClean="0"/>
          </a:p>
          <a:p>
            <a:pPr algn="just"/>
            <a:r>
              <a:rPr lang="en-GB" dirty="0" smtClean="0"/>
              <a:t>Such </a:t>
            </a:r>
            <a:r>
              <a:rPr lang="en-GB" dirty="0"/>
              <a:t>international anarchy, </a:t>
            </a:r>
            <a:r>
              <a:rPr lang="en-GB" dirty="0"/>
              <a:t>if not checked, </a:t>
            </a:r>
            <a:r>
              <a:rPr lang="en-GB" dirty="0" smtClean="0"/>
              <a:t> may result in  </a:t>
            </a:r>
            <a:r>
              <a:rPr lang="en-GB" dirty="0"/>
              <a:t>rather far </a:t>
            </a:r>
            <a:r>
              <a:rPr lang="en-GB" dirty="0" smtClean="0"/>
              <a:t>bigger </a:t>
            </a:r>
            <a:r>
              <a:rPr lang="en-GB" dirty="0"/>
              <a:t>holocaust entailing total destruction of the human race. </a:t>
            </a:r>
            <a:endParaRPr lang="en-GB" dirty="0" smtClean="0"/>
          </a:p>
          <a:p>
            <a:pPr marL="0" indent="0" algn="just">
              <a:buNone/>
            </a:pPr>
            <a:endParaRPr lang="en-GB" dirty="0" smtClean="0"/>
          </a:p>
          <a:p>
            <a:pPr algn="just"/>
            <a:r>
              <a:rPr lang="en-GB" dirty="0" smtClean="0"/>
              <a:t> </a:t>
            </a:r>
            <a:r>
              <a:rPr lang="en-GB" dirty="0"/>
              <a:t>It requires that the constitution </a:t>
            </a:r>
            <a:r>
              <a:rPr lang="en-GB" dirty="0" smtClean="0"/>
              <a:t>of </a:t>
            </a:r>
            <a:r>
              <a:rPr lang="en-GB" dirty="0"/>
              <a:t>a state should be so devised that it does not act as an impediment to the growth of a better international order. </a:t>
            </a:r>
            <a:endParaRPr lang="en-GB" dirty="0" smtClean="0"/>
          </a:p>
          <a:p>
            <a:pPr marL="0" indent="0" algn="just">
              <a:buNone/>
            </a:pPr>
            <a:endParaRPr lang="en-US" dirty="0"/>
          </a:p>
          <a:p>
            <a:pPr marL="0" indent="0">
              <a:buNone/>
            </a:pPr>
            <a:endParaRPr lang="en-US" dirty="0"/>
          </a:p>
        </p:txBody>
      </p:sp>
    </p:spTree>
    <p:extLst>
      <p:ext uri="{BB962C8B-B14F-4D97-AF65-F5344CB8AC3E}">
        <p14:creationId xmlns:p14="http://schemas.microsoft.com/office/powerpoint/2010/main" val="1196525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972" y="764373"/>
            <a:ext cx="11184228"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a:t>Intergovernmentalism and International </a:t>
            </a:r>
            <a:r>
              <a:rPr lang="en-GB" b="1" dirty="0" smtClean="0"/>
              <a:t>Federalism</a:t>
            </a:r>
            <a:r>
              <a:rPr lang="en-GB" sz="2000" b="1" dirty="0"/>
              <a:t>(continued)</a:t>
            </a:r>
          </a:p>
          <a:p>
            <a:pPr marL="0" indent="0">
              <a:buNone/>
            </a:pPr>
            <a:endParaRPr lang="en-GB" b="1" dirty="0" smtClean="0"/>
          </a:p>
          <a:p>
            <a:pPr marL="0" indent="0">
              <a:buNone/>
            </a:pPr>
            <a:endParaRPr lang="en-GB" b="1" dirty="0" smtClean="0"/>
          </a:p>
          <a:p>
            <a:pPr algn="just"/>
            <a:r>
              <a:rPr lang="en-GB" dirty="0"/>
              <a:t> A constitution desiring ‘export of revolution’ or propagation of an ideology of totalitarianism, or subscribing to the eulogy of wars and the like should be deemed as the very enemy of the idea of constitutionalism</a:t>
            </a:r>
            <a:r>
              <a:rPr lang="en-GB" dirty="0" smtClean="0"/>
              <a:t>.</a:t>
            </a:r>
          </a:p>
          <a:p>
            <a:pPr marL="0" indent="0" algn="just">
              <a:buNone/>
            </a:pPr>
            <a:endParaRPr lang="en-GB" dirty="0"/>
          </a:p>
          <a:p>
            <a:pPr algn="just"/>
            <a:r>
              <a:rPr lang="en-GB" dirty="0"/>
              <a:t> We may once again invoke the device of federalism that can serve out purpose in this regard very </a:t>
            </a:r>
            <a:r>
              <a:rPr lang="en-GB" dirty="0" smtClean="0"/>
              <a:t>well.</a:t>
            </a:r>
          </a:p>
          <a:p>
            <a:pPr marL="0" indent="0" algn="just">
              <a:buNone/>
            </a:pPr>
            <a:endParaRPr lang="en-GB" dirty="0" smtClean="0"/>
          </a:p>
          <a:p>
            <a:pPr algn="just"/>
            <a:r>
              <a:rPr lang="en-GB" dirty="0" smtClean="0"/>
              <a:t> </a:t>
            </a:r>
            <a:r>
              <a:rPr lang="en-GB" dirty="0"/>
              <a:t>a constitutional state must subscribe to this idea that the ultimate objective is the ‘establishment not of an international but of a supra-national authority to which the nations would sacrifice their external authority</a:t>
            </a:r>
            <a:endParaRPr lang="en-GB" b="1" dirty="0"/>
          </a:p>
          <a:p>
            <a:endParaRPr lang="en-US" dirty="0"/>
          </a:p>
        </p:txBody>
      </p:sp>
    </p:spTree>
    <p:extLst>
      <p:ext uri="{BB962C8B-B14F-4D97-AF65-F5344CB8AC3E}">
        <p14:creationId xmlns:p14="http://schemas.microsoft.com/office/powerpoint/2010/main" val="2740974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55000" lnSpcReduction="20000"/>
          </a:bodyPr>
          <a:lstStyle/>
          <a:p>
            <a:pPr marL="0" indent="0">
              <a:buNone/>
            </a:pPr>
            <a:r>
              <a:rPr lang="en-GB" sz="2800" b="1" dirty="0"/>
              <a:t>Intergovernmentalism and International </a:t>
            </a:r>
            <a:r>
              <a:rPr lang="en-GB" sz="2800" b="1" dirty="0" smtClean="0"/>
              <a:t>Federalism</a:t>
            </a:r>
            <a:r>
              <a:rPr lang="en-GB" sz="2800" b="1" dirty="0"/>
              <a:t>(continued)</a:t>
            </a:r>
          </a:p>
          <a:p>
            <a:pPr marL="0" indent="0">
              <a:buNone/>
            </a:pPr>
            <a:endParaRPr lang="en-GB" sz="2800" b="1" dirty="0" smtClean="0"/>
          </a:p>
          <a:p>
            <a:pPr algn="just"/>
            <a:r>
              <a:rPr lang="en-GB" sz="2900" dirty="0"/>
              <a:t>Therefore, any movement in the direction of weakening the civil rights of the people in the name of the ‘reason of the state’ is a challenge to the concept of constitutionalism that should be faced to revise the meaning of constitutionalism in the light of new and still newer conditions.  </a:t>
            </a:r>
            <a:endParaRPr lang="en-GB" sz="2900" dirty="0" smtClean="0"/>
          </a:p>
          <a:p>
            <a:pPr algn="just"/>
            <a:endParaRPr lang="en-GB" sz="2900" dirty="0" smtClean="0"/>
          </a:p>
          <a:p>
            <a:pPr algn="just"/>
            <a:r>
              <a:rPr lang="en-GB" sz="2900" dirty="0" smtClean="0"/>
              <a:t>We </a:t>
            </a:r>
            <a:r>
              <a:rPr lang="en-GB" sz="2900" dirty="0"/>
              <a:t>should look at the forces that have an essentially totalitarian character and yet they have a potential attraction for the people</a:t>
            </a:r>
            <a:r>
              <a:rPr lang="en-GB" sz="2900" dirty="0" smtClean="0"/>
              <a:t>.</a:t>
            </a:r>
          </a:p>
          <a:p>
            <a:pPr algn="just"/>
            <a:endParaRPr lang="en-GB" sz="2900" dirty="0" smtClean="0"/>
          </a:p>
          <a:p>
            <a:pPr algn="just"/>
            <a:r>
              <a:rPr lang="en-GB" sz="2900" dirty="0" smtClean="0"/>
              <a:t>  </a:t>
            </a:r>
            <a:r>
              <a:rPr lang="en-GB" sz="2900" dirty="0"/>
              <a:t>Conditions should be generated in which the models of social and economic democracy are strengthened.  </a:t>
            </a:r>
            <a:endParaRPr lang="en-GB" sz="2900" dirty="0" smtClean="0"/>
          </a:p>
          <a:p>
            <a:pPr marL="0" indent="0" algn="just">
              <a:buNone/>
            </a:pPr>
            <a:endParaRPr lang="en-GB" sz="2900" dirty="0" smtClean="0"/>
          </a:p>
          <a:p>
            <a:pPr algn="just"/>
            <a:r>
              <a:rPr lang="en-GB" sz="2900" dirty="0" smtClean="0"/>
              <a:t>Such </a:t>
            </a:r>
            <a:r>
              <a:rPr lang="en-GB" sz="2900" dirty="0"/>
              <a:t>a model of democracy “is not a miracle which comes to life at a particular moment and then continues to function automatically, but it is rather a political task upon which it necessary to work continually.  </a:t>
            </a:r>
            <a:endParaRPr lang="en-GB" sz="2900" dirty="0" smtClean="0"/>
          </a:p>
          <a:p>
            <a:endParaRPr lang="en-GB" b="1" dirty="0"/>
          </a:p>
          <a:p>
            <a:endParaRPr lang="en-US" dirty="0"/>
          </a:p>
        </p:txBody>
      </p:sp>
    </p:spTree>
    <p:extLst>
      <p:ext uri="{BB962C8B-B14F-4D97-AF65-F5344CB8AC3E}">
        <p14:creationId xmlns:p14="http://schemas.microsoft.com/office/powerpoint/2010/main" val="3820446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77500" lnSpcReduction="20000"/>
          </a:bodyPr>
          <a:lstStyle/>
          <a:p>
            <a:pPr marL="0" indent="0">
              <a:buNone/>
            </a:pPr>
            <a:r>
              <a:rPr lang="en-GB" sz="2800" b="1" dirty="0"/>
              <a:t>Intergovernmentalism and International </a:t>
            </a:r>
            <a:r>
              <a:rPr lang="en-GB" sz="2800" b="1" dirty="0" smtClean="0"/>
              <a:t>Federalism</a:t>
            </a:r>
            <a:r>
              <a:rPr lang="en-GB" sz="2800" b="1" dirty="0"/>
              <a:t>(continued)</a:t>
            </a:r>
          </a:p>
          <a:p>
            <a:pPr marL="0" indent="0">
              <a:buNone/>
            </a:pPr>
            <a:endParaRPr lang="en-GB" sz="2800" b="1" dirty="0" smtClean="0"/>
          </a:p>
          <a:p>
            <a:pPr algn="just"/>
            <a:r>
              <a:rPr lang="en-GB" dirty="0"/>
              <a:t> It calls for the revision of the old values and systems in the light of new hopes and aspirations of the people. </a:t>
            </a:r>
            <a:endParaRPr lang="en-GB" dirty="0" smtClean="0"/>
          </a:p>
          <a:p>
            <a:pPr algn="just"/>
            <a:endParaRPr lang="en-GB" dirty="0" smtClean="0"/>
          </a:p>
          <a:p>
            <a:pPr algn="just"/>
            <a:r>
              <a:rPr lang="en-GB" dirty="0" smtClean="0"/>
              <a:t> </a:t>
            </a:r>
            <a:r>
              <a:rPr lang="en-GB" dirty="0"/>
              <a:t>We have seen that it is on account of this change that the content of constitutionalism took a turn from an aristocratic to a democratic  side and that socialism came to be added as one more attribute to it after those  of nationalism and democracy</a:t>
            </a:r>
            <a:r>
              <a:rPr lang="en-GB" dirty="0" smtClean="0"/>
              <a:t>.</a:t>
            </a:r>
          </a:p>
          <a:p>
            <a:pPr algn="just"/>
            <a:endParaRPr lang="en-GB" dirty="0"/>
          </a:p>
          <a:p>
            <a:pPr algn="just"/>
            <a:r>
              <a:rPr lang="en-GB" dirty="0"/>
              <a:t> In other words, it signifies that the meaning of constitutionalism should not be given a rigid or fixed form; it should be treated as a dynamic affair that changes with the emergence of new conditions, new challenges new problems and new issues</a:t>
            </a:r>
            <a:r>
              <a:rPr lang="en-GB" dirty="0" smtClean="0"/>
              <a:t>.</a:t>
            </a:r>
          </a:p>
          <a:p>
            <a:pPr marL="0" indent="0" algn="just">
              <a:buNone/>
            </a:pPr>
            <a:endParaRPr lang="en-GB" dirty="0"/>
          </a:p>
          <a:p>
            <a:pPr algn="just"/>
            <a:r>
              <a:rPr lang="en-GB" dirty="0"/>
              <a:t>  And change “is not something to be feared and avoided, but it is of the very recipe of modern constitutionalism.”       </a:t>
            </a:r>
            <a:endParaRPr lang="en-GB" b="1" dirty="0"/>
          </a:p>
        </p:txBody>
      </p:sp>
    </p:spTree>
    <p:extLst>
      <p:ext uri="{BB962C8B-B14F-4D97-AF65-F5344CB8AC3E}">
        <p14:creationId xmlns:p14="http://schemas.microsoft.com/office/powerpoint/2010/main" val="413068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fontScale="92500"/>
          </a:bodyPr>
          <a:lstStyle/>
          <a:p>
            <a:pPr marL="0" indent="0">
              <a:buNone/>
            </a:pPr>
            <a:r>
              <a:rPr lang="en-GB" b="1" dirty="0"/>
              <a:t>Global Governance and constitutionalism </a:t>
            </a:r>
            <a:endParaRPr lang="en-GB" b="1" dirty="0" smtClean="0"/>
          </a:p>
          <a:p>
            <a:pPr algn="just"/>
            <a:r>
              <a:rPr lang="en-GB" dirty="0"/>
              <a:t>Global governance or world governance is the political interaction of transnational actors aimed at solving problems that affect more than one state or region when there is no overarching </a:t>
            </a:r>
            <a:r>
              <a:rPr lang="en-GB" dirty="0">
                <a:hlinkClick r:id="rId2" tooltip="Power in international relations"/>
              </a:rPr>
              <a:t>power</a:t>
            </a:r>
            <a:r>
              <a:rPr lang="en-GB" dirty="0"/>
              <a:t> of enforcing compliance</a:t>
            </a:r>
            <a:r>
              <a:rPr lang="en-GB" dirty="0" smtClean="0"/>
              <a:t>.</a:t>
            </a:r>
          </a:p>
          <a:p>
            <a:pPr marL="0" indent="0" algn="just">
              <a:buNone/>
            </a:pPr>
            <a:endParaRPr lang="en-GB" dirty="0" smtClean="0"/>
          </a:p>
          <a:p>
            <a:pPr algn="just"/>
            <a:r>
              <a:rPr lang="en-GB" dirty="0" smtClean="0"/>
              <a:t> </a:t>
            </a:r>
            <a:r>
              <a:rPr lang="en-GB" dirty="0"/>
              <a:t>The modern question of world governance exists in the context of </a:t>
            </a:r>
            <a:r>
              <a:rPr lang="en-GB" dirty="0">
                <a:hlinkClick r:id="rId3" tooltip="Globalization"/>
              </a:rPr>
              <a:t>globalization</a:t>
            </a:r>
            <a:r>
              <a:rPr lang="en-GB" dirty="0" smtClean="0"/>
              <a:t>.</a:t>
            </a:r>
          </a:p>
          <a:p>
            <a:pPr marL="0" indent="0" algn="just">
              <a:buNone/>
            </a:pPr>
            <a:endParaRPr lang="en-GB" dirty="0" smtClean="0"/>
          </a:p>
          <a:p>
            <a:pPr algn="just"/>
            <a:r>
              <a:rPr lang="en-GB" dirty="0" smtClean="0"/>
              <a:t> </a:t>
            </a:r>
            <a:r>
              <a:rPr lang="en-GB" dirty="0"/>
              <a:t>In response to the acceleration of interdependence on a worldwide scale, both between human societies and between humankind and the biosphere, world governance designates regulations intended for the global scale</a:t>
            </a:r>
            <a:r>
              <a:rPr lang="en-GB" dirty="0" smtClean="0"/>
              <a:t>.</a:t>
            </a:r>
          </a:p>
          <a:p>
            <a:pPr marL="0" indent="0">
              <a:buNone/>
            </a:pPr>
            <a:r>
              <a:rPr lang="en-GB" dirty="0" smtClean="0"/>
              <a:t>  </a:t>
            </a:r>
            <a:endParaRPr lang="en-US" dirty="0"/>
          </a:p>
        </p:txBody>
      </p:sp>
    </p:spTree>
    <p:extLst>
      <p:ext uri="{BB962C8B-B14F-4D97-AF65-F5344CB8AC3E}">
        <p14:creationId xmlns:p14="http://schemas.microsoft.com/office/powerpoint/2010/main" val="3871684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490" y="764373"/>
            <a:ext cx="10148552"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normAutofit lnSpcReduction="10000"/>
          </a:bodyPr>
          <a:lstStyle/>
          <a:p>
            <a:pPr marL="0" indent="0">
              <a:buNone/>
            </a:pPr>
            <a:r>
              <a:rPr lang="en-GB" b="1" dirty="0"/>
              <a:t>Global Governance and </a:t>
            </a:r>
            <a:r>
              <a:rPr lang="en-GB" b="1" dirty="0" smtClean="0"/>
              <a:t>constitutionalism</a:t>
            </a:r>
            <a:r>
              <a:rPr lang="en-GB" sz="2000" b="1" dirty="0"/>
              <a:t>(continued)</a:t>
            </a:r>
          </a:p>
          <a:p>
            <a:pPr marL="0" indent="0">
              <a:buNone/>
            </a:pPr>
            <a:endParaRPr lang="en-GB" b="1" dirty="0" smtClean="0"/>
          </a:p>
          <a:p>
            <a:pPr algn="just"/>
            <a:r>
              <a:rPr lang="en-GB" dirty="0"/>
              <a:t>The collapse of the Soviet Union in 1991 marked the end of a very long period of international history based on a policy of balance of powers</a:t>
            </a:r>
            <a:r>
              <a:rPr lang="en-GB" dirty="0" smtClean="0"/>
              <a:t>.</a:t>
            </a:r>
          </a:p>
          <a:p>
            <a:pPr algn="just"/>
            <a:endParaRPr lang="en-GB" dirty="0" smtClean="0"/>
          </a:p>
          <a:p>
            <a:pPr algn="just"/>
            <a:r>
              <a:rPr lang="en-GB" dirty="0" smtClean="0"/>
              <a:t>Since </a:t>
            </a:r>
            <a:r>
              <a:rPr lang="en-GB" dirty="0"/>
              <a:t>this historic event, the planet has entered a phase of geostrategic breakdown</a:t>
            </a:r>
            <a:r>
              <a:rPr lang="en-GB" dirty="0" smtClean="0"/>
              <a:t>.</a:t>
            </a:r>
          </a:p>
          <a:p>
            <a:pPr marL="0" indent="0" algn="just">
              <a:buNone/>
            </a:pPr>
            <a:endParaRPr lang="en-GB" dirty="0" smtClean="0"/>
          </a:p>
          <a:p>
            <a:pPr algn="just"/>
            <a:r>
              <a:rPr lang="en-GB" dirty="0" smtClean="0"/>
              <a:t> </a:t>
            </a:r>
            <a:r>
              <a:rPr lang="en-GB" dirty="0"/>
              <a:t>The national-security model, for example, while still in place for most governments, is gradually giving way to an emerging collective conscience that extends beyond the restricted framework it represents. </a:t>
            </a:r>
            <a:endParaRPr lang="en-GB" dirty="0" smtClean="0"/>
          </a:p>
          <a:p>
            <a:pPr algn="just"/>
            <a:endParaRPr lang="en-US" dirty="0"/>
          </a:p>
        </p:txBody>
      </p:sp>
    </p:spTree>
    <p:extLst>
      <p:ext uri="{BB962C8B-B14F-4D97-AF65-F5344CB8AC3E}">
        <p14:creationId xmlns:p14="http://schemas.microsoft.com/office/powerpoint/2010/main" val="350085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792" y="764373"/>
            <a:ext cx="10952408" cy="1293028"/>
          </a:xfrm>
        </p:spPr>
        <p:txBody>
          <a:bodyPr>
            <a:normAutofit/>
          </a:bodyPr>
          <a:lstStyle/>
          <a:p>
            <a:r>
              <a:rPr lang="en-GB" sz="2400" b="1" dirty="0"/>
              <a:t>Globalisation, Global Governance</a:t>
            </a:r>
            <a:r>
              <a:rPr lang="en-GB" sz="2400" dirty="0"/>
              <a:t> </a:t>
            </a:r>
            <a:r>
              <a:rPr lang="en-GB" sz="2400" b="1" dirty="0"/>
              <a:t>and constitutionalism </a:t>
            </a:r>
            <a:endParaRPr lang="en-US" sz="2400" dirty="0"/>
          </a:p>
        </p:txBody>
      </p:sp>
      <p:sp>
        <p:nvSpPr>
          <p:cNvPr id="3" name="Content Placeholder 2"/>
          <p:cNvSpPr>
            <a:spLocks noGrp="1"/>
          </p:cNvSpPr>
          <p:nvPr>
            <p:ph idx="1"/>
          </p:nvPr>
        </p:nvSpPr>
        <p:spPr/>
        <p:txBody>
          <a:bodyPr/>
          <a:lstStyle/>
          <a:p>
            <a:pPr marL="0" indent="0">
              <a:buNone/>
            </a:pPr>
            <a:r>
              <a:rPr lang="en-GB" b="1" dirty="0"/>
              <a:t>Global Governance and </a:t>
            </a:r>
            <a:r>
              <a:rPr lang="en-GB" b="1" dirty="0" smtClean="0"/>
              <a:t>constitutionalism</a:t>
            </a:r>
            <a:r>
              <a:rPr lang="en-GB" sz="2000" b="1" dirty="0"/>
              <a:t>(continued)</a:t>
            </a:r>
          </a:p>
          <a:p>
            <a:pPr marL="0" indent="0">
              <a:buNone/>
            </a:pPr>
            <a:endParaRPr lang="en-GB" b="1" dirty="0" smtClean="0"/>
          </a:p>
          <a:p>
            <a:pPr algn="just"/>
            <a:r>
              <a:rPr lang="en-GB" dirty="0"/>
              <a:t>The question of world governance did not arise until the early 1990s</a:t>
            </a:r>
            <a:r>
              <a:rPr lang="en-GB" dirty="0" smtClean="0"/>
              <a:t>.</a:t>
            </a:r>
          </a:p>
          <a:p>
            <a:pPr algn="just"/>
            <a:endParaRPr lang="en-GB" dirty="0"/>
          </a:p>
          <a:p>
            <a:pPr algn="just"/>
            <a:r>
              <a:rPr lang="en-GB" dirty="0"/>
              <a:t> Up until then, the term "interdependence" had been used to designate the management of relations </a:t>
            </a:r>
            <a:r>
              <a:rPr lang="en-GB" dirty="0" smtClean="0"/>
              <a:t>among.</a:t>
            </a:r>
          </a:p>
          <a:p>
            <a:pPr marL="0" indent="0" algn="just">
              <a:buNone/>
            </a:pPr>
            <a:endParaRPr lang="en-GB" dirty="0"/>
          </a:p>
          <a:p>
            <a:pPr algn="just"/>
            <a:r>
              <a:rPr lang="en-GB" dirty="0"/>
              <a:t> The post-Cold War world of the 1990s saw a new paradigm emerge based on a number of issues:</a:t>
            </a:r>
            <a:endParaRPr lang="en-US" dirty="0"/>
          </a:p>
          <a:p>
            <a:pPr marL="0" indent="0" algn="just">
              <a:buNone/>
            </a:pPr>
            <a:r>
              <a:rPr lang="en-GB" b="1" dirty="0"/>
              <a:t> </a:t>
            </a:r>
          </a:p>
          <a:p>
            <a:endParaRPr lang="en-GB" b="1" dirty="0"/>
          </a:p>
          <a:p>
            <a:endParaRPr lang="en-US" dirty="0"/>
          </a:p>
        </p:txBody>
      </p:sp>
    </p:spTree>
    <p:extLst>
      <p:ext uri="{BB962C8B-B14F-4D97-AF65-F5344CB8AC3E}">
        <p14:creationId xmlns:p14="http://schemas.microsoft.com/office/powerpoint/2010/main" val="2538275547"/>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533</TotalTime>
  <Words>2799</Words>
  <Application>Microsoft Office PowerPoint</Application>
  <PresentationFormat>Widescreen</PresentationFormat>
  <Paragraphs>205</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Century Gothic</vt:lpstr>
      <vt:lpstr>Vapor Trail</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Globalisation, Global Governance and constitutionalism </vt:lpstr>
      <vt:lpstr>THE END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Globalisation, Global Governance and constitutionalism</dc:title>
  <dc:creator>Kandondo</dc:creator>
  <cp:lastModifiedBy>Kandondo</cp:lastModifiedBy>
  <cp:revision>34</cp:revision>
  <dcterms:created xsi:type="dcterms:W3CDTF">2020-08-28T16:48:53Z</dcterms:created>
  <dcterms:modified xsi:type="dcterms:W3CDTF">2020-08-29T06:49:34Z</dcterms:modified>
</cp:coreProperties>
</file>