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8/28/2020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8/28/2020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8/28/2020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8/28/2020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8/28/2020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32585"/>
            <a:ext cx="9836239" cy="524815"/>
          </a:xfrm>
        </p:spPr>
        <p:txBody>
          <a:bodyPr>
            <a:normAutofit fontScale="90000"/>
          </a:bodyPr>
          <a:lstStyle/>
          <a:p>
            <a:r>
              <a:rPr lang="en-US" sz="3100" b="1" dirty="0"/>
              <a:t>Varying Conceptions of Constitutionalism </a:t>
            </a:r>
            <a:r>
              <a:rPr lang="en-US" sz="3100" dirty="0"/>
              <a:t/>
            </a:r>
            <a:br>
              <a:rPr lang="en-US" sz="3100" dirty="0"/>
            </a:br>
            <a:r>
              <a:rPr lang="en-US" b="1" dirty="0"/>
              <a:t>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Introduction</a:t>
            </a:r>
          </a:p>
          <a:p>
            <a:r>
              <a:rPr lang="en-US" dirty="0"/>
              <a:t>Constitutionalism, as already stated, stands for a system having division of powers and an arrangement of checks and balances so that the government remains responsible; it also desires that the system be provided with adequate techniques and procedures that can bring about a systematic and orderly change.  </a:t>
            </a:r>
            <a:endParaRPr lang="en-US" dirty="0" smtClean="0"/>
          </a:p>
          <a:p>
            <a:pPr marL="0" indent="0">
              <a:buNone/>
            </a:pPr>
            <a:endParaRPr lang="en-US" dirty="0" smtClean="0"/>
          </a:p>
          <a:p>
            <a:r>
              <a:rPr lang="en-US" dirty="0" smtClean="0"/>
              <a:t>It </a:t>
            </a:r>
            <a:r>
              <a:rPr lang="en-US" dirty="0"/>
              <a:t>does not stand for a particular form of government, though it may be described as essential for a democratic polity in view of the fact that it limits the powers of the government and seeks to check the ‘abuse of </a:t>
            </a:r>
            <a:r>
              <a:rPr lang="en-US" dirty="0" smtClean="0"/>
              <a:t>power.</a:t>
            </a:r>
          </a:p>
          <a:p>
            <a:endParaRPr lang="en-US" dirty="0" smtClean="0"/>
          </a:p>
          <a:p>
            <a:r>
              <a:rPr lang="en-US" dirty="0" smtClean="0"/>
              <a:t>  </a:t>
            </a:r>
            <a:r>
              <a:rPr lang="en-US" dirty="0"/>
              <a:t>Constitutionalism is against any form of centralization of powers wherein there is no harmony between the authority of the state and the liberty of the individuals. </a:t>
            </a:r>
            <a:endParaRPr lang="en-US" dirty="0" smtClean="0"/>
          </a:p>
          <a:p>
            <a:pPr marL="0" indent="0">
              <a:buNone/>
            </a:pPr>
            <a:r>
              <a:rPr lang="en-US" dirty="0" smtClean="0"/>
              <a:t> </a:t>
            </a:r>
          </a:p>
          <a:p>
            <a:r>
              <a:rPr lang="en-US" dirty="0" smtClean="0"/>
              <a:t>In </a:t>
            </a:r>
            <a:r>
              <a:rPr lang="en-US" dirty="0"/>
              <a:t>view of the foregoing, in this unit you will learn about constitutionalism in terms of   what is contained in the Western, Marxist and</a:t>
            </a:r>
            <a:r>
              <a:rPr lang="en-US" b="1" dirty="0"/>
              <a:t> </a:t>
            </a:r>
            <a:r>
              <a:rPr lang="en-US" dirty="0"/>
              <a:t>Developing Countries Conceptions. </a:t>
            </a:r>
          </a:p>
          <a:p>
            <a:pPr marL="0" indent="0">
              <a:buNone/>
            </a:pPr>
            <a:endParaRPr lang="en-US" dirty="0"/>
          </a:p>
        </p:txBody>
      </p:sp>
    </p:spTree>
    <p:extLst>
      <p:ext uri="{BB962C8B-B14F-4D97-AF65-F5344CB8AC3E}">
        <p14:creationId xmlns:p14="http://schemas.microsoft.com/office/powerpoint/2010/main" val="4011506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9861997" cy="1293028"/>
          </a:xfrm>
        </p:spPr>
        <p:txBody>
          <a:bodyPr>
            <a:normAutofit/>
          </a:bodyPr>
          <a:lstStyle/>
          <a:p>
            <a:r>
              <a:rPr lang="en-US" sz="2800" b="1" dirty="0"/>
              <a:t>Varying Conceptions of Constitutionalism</a:t>
            </a:r>
            <a:endParaRPr lang="en-US" sz="2800"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smtClean="0"/>
              <a:t>Concept </a:t>
            </a:r>
            <a:r>
              <a:rPr lang="en-GB" b="1" dirty="0"/>
              <a:t>of constitutionalism in Developing </a:t>
            </a:r>
            <a:r>
              <a:rPr lang="en-GB" b="1" dirty="0" smtClean="0"/>
              <a:t>Countries</a:t>
            </a:r>
          </a:p>
          <a:p>
            <a:r>
              <a:rPr lang="en-GB" dirty="0"/>
              <a:t>It is for this reason that countries like Zambia  can be found involved in employing aspects of both parliamentary and presidential systems.  It can also be found that the failure of the constitutional state has led to the collapse of the popular system and its replacement by a system of military rule that should be regarded as the breakdown of constitutionalism in most of the countries of the Third World like in Nigeria and other west African countries., Turkey, Sudan, Afghanistan, Pakistan(Johari, 2011 e)..</a:t>
            </a:r>
            <a:endParaRPr lang="en-US" dirty="0"/>
          </a:p>
          <a:p>
            <a:pPr marL="0" indent="0">
              <a:buNone/>
            </a:pPr>
            <a:r>
              <a:rPr lang="en-GB" dirty="0"/>
              <a:t> </a:t>
            </a:r>
            <a:endParaRPr lang="en-US" dirty="0"/>
          </a:p>
          <a:p>
            <a:r>
              <a:rPr lang="en-GB" dirty="0"/>
              <a:t> After the collapse of the soviet union, the case of constitutionalism in developing countries has, of  late,  taken a new  turn as the democratisation wind of change has made most countries to incorporate the values of a western constitutional state. In Zambia, after the tailing effects of the Structural adjustment programme, a definite shifts towards imbibing the socialist values has been visible to solve the pressing problems of a nascent social welfare state.  It is for this reason that essential constitutionalism principles in developing  </a:t>
            </a:r>
            <a:r>
              <a:rPr lang="en-GB" dirty="0" smtClean="0"/>
              <a:t>countries keep </a:t>
            </a:r>
            <a:r>
              <a:rPr lang="en-GB" dirty="0"/>
              <a:t>on wavering. </a:t>
            </a:r>
            <a:endParaRPr lang="en-US" dirty="0"/>
          </a:p>
        </p:txBody>
      </p:sp>
    </p:spTree>
    <p:extLst>
      <p:ext uri="{BB962C8B-B14F-4D97-AF65-F5344CB8AC3E}">
        <p14:creationId xmlns:p14="http://schemas.microsoft.com/office/powerpoint/2010/main" val="919712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2428" y="764373"/>
            <a:ext cx="10045521" cy="1293028"/>
          </a:xfrm>
        </p:spPr>
        <p:txBody>
          <a:bodyPr>
            <a:normAutofit/>
          </a:bodyPr>
          <a:lstStyle/>
          <a:p>
            <a:r>
              <a:rPr lang="en-US" sz="2800" b="1" dirty="0"/>
              <a:t>Varying Conceptions of Constitutionalism</a:t>
            </a:r>
            <a:endParaRPr lang="en-US" sz="2800" dirty="0"/>
          </a:p>
        </p:txBody>
      </p:sp>
      <p:sp>
        <p:nvSpPr>
          <p:cNvPr id="3" name="Content Placeholder 2"/>
          <p:cNvSpPr>
            <a:spLocks noGrp="1"/>
          </p:cNvSpPr>
          <p:nvPr>
            <p:ph idx="1"/>
          </p:nvPr>
        </p:nvSpPr>
        <p:spPr/>
        <p:txBody>
          <a:bodyPr>
            <a:normAutofit/>
          </a:bodyPr>
          <a:lstStyle/>
          <a:p>
            <a:pPr marL="0" indent="0">
              <a:buNone/>
            </a:pPr>
            <a:r>
              <a:rPr lang="en-GB" sz="2400" b="1" dirty="0"/>
              <a:t>Western Concept of </a:t>
            </a:r>
            <a:r>
              <a:rPr lang="en-GB" sz="2400" b="1" dirty="0" smtClean="0"/>
              <a:t>Constitutionalism</a:t>
            </a:r>
          </a:p>
          <a:p>
            <a:pPr marL="0" indent="0">
              <a:buNone/>
            </a:pPr>
            <a:endParaRPr lang="en-GB" b="1" dirty="0" smtClean="0"/>
          </a:p>
          <a:p>
            <a:pPr algn="just"/>
            <a:r>
              <a:rPr lang="en-US" dirty="0"/>
              <a:t>According to the  Western Concept of Constitutionalism the provisions of the constitution not only provide for the composition of various organs of the government and the powers entrusted to them, they also attach sanctity to the norms of liberty, equality, justice, rights, etc</a:t>
            </a:r>
            <a:r>
              <a:rPr lang="en-US" dirty="0" smtClean="0"/>
              <a:t>.</a:t>
            </a:r>
          </a:p>
          <a:p>
            <a:pPr marL="0" indent="0" algn="just">
              <a:buNone/>
            </a:pPr>
            <a:endParaRPr lang="en-US" dirty="0" smtClean="0"/>
          </a:p>
          <a:p>
            <a:pPr algn="just"/>
            <a:r>
              <a:rPr lang="en-US" dirty="0" smtClean="0"/>
              <a:t>According </a:t>
            </a:r>
            <a:r>
              <a:rPr lang="en-US" dirty="0"/>
              <a:t>to this view, the constitution is not only an end that ought to be respected by all; but  also a means to an end, and such end being the achievement of security and the protection of liberty of the people. </a:t>
            </a:r>
            <a:endParaRPr lang="en-US" dirty="0" smtClean="0"/>
          </a:p>
          <a:p>
            <a:pPr marL="0" indent="0">
              <a:buNone/>
            </a:pPr>
            <a:endParaRPr lang="en-US" dirty="0"/>
          </a:p>
        </p:txBody>
      </p:sp>
    </p:spTree>
    <p:extLst>
      <p:ext uri="{BB962C8B-B14F-4D97-AF65-F5344CB8AC3E}">
        <p14:creationId xmlns:p14="http://schemas.microsoft.com/office/powerpoint/2010/main" val="1433546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351394" cy="1293028"/>
          </a:xfrm>
        </p:spPr>
        <p:txBody>
          <a:bodyPr>
            <a:normAutofit/>
          </a:bodyPr>
          <a:lstStyle/>
          <a:p>
            <a:r>
              <a:rPr lang="en-US" sz="2800" b="1" dirty="0"/>
              <a:t>Varying Conceptions of Constitutionalism</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GB" sz="2400" b="1" dirty="0"/>
              <a:t>Western Concept of Constitutionalism</a:t>
            </a:r>
          </a:p>
          <a:p>
            <a:r>
              <a:rPr lang="en-US" dirty="0"/>
              <a:t>The western concept of constitutionalism stands for a constitution that is either in the form of a document, or it is like an assemblage of numerous laws, institutions and customs </a:t>
            </a:r>
            <a:r>
              <a:rPr lang="en-US" dirty="0" smtClean="0"/>
              <a:t>.</a:t>
            </a:r>
          </a:p>
          <a:p>
            <a:endParaRPr lang="en-US" dirty="0"/>
          </a:p>
          <a:p>
            <a:r>
              <a:rPr lang="en-US" dirty="0"/>
              <a:t>The rules may either be written, or they may exist in the form of conventions of the constitution and both of them may have the same force of application.  </a:t>
            </a:r>
            <a:endParaRPr lang="en-US" dirty="0" smtClean="0"/>
          </a:p>
          <a:p>
            <a:pPr marL="0" indent="0">
              <a:buNone/>
            </a:pPr>
            <a:endParaRPr lang="en-US" dirty="0"/>
          </a:p>
          <a:p>
            <a:r>
              <a:rPr lang="en-US" dirty="0"/>
              <a:t>What makes a constitution, therefore, is the actual observance of recognised principles relating to the government of a country.  </a:t>
            </a:r>
          </a:p>
          <a:p>
            <a:endParaRPr lang="en-US" dirty="0"/>
          </a:p>
        </p:txBody>
      </p:sp>
    </p:spTree>
    <p:extLst>
      <p:ext uri="{BB962C8B-B14F-4D97-AF65-F5344CB8AC3E}">
        <p14:creationId xmlns:p14="http://schemas.microsoft.com/office/powerpoint/2010/main" val="2446816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94" y="764373"/>
            <a:ext cx="9852338" cy="1293028"/>
          </a:xfrm>
        </p:spPr>
        <p:txBody>
          <a:bodyPr>
            <a:normAutofit/>
          </a:bodyPr>
          <a:lstStyle/>
          <a:p>
            <a:r>
              <a:rPr lang="en-US" sz="2800" b="1" dirty="0"/>
              <a:t>Varying Conceptions of Constitutionalism</a:t>
            </a:r>
            <a:endParaRPr lang="en-US" sz="2800" dirty="0"/>
          </a:p>
        </p:txBody>
      </p:sp>
      <p:sp>
        <p:nvSpPr>
          <p:cNvPr id="3" name="Content Placeholder 2"/>
          <p:cNvSpPr>
            <a:spLocks noGrp="1"/>
          </p:cNvSpPr>
          <p:nvPr>
            <p:ph idx="1"/>
          </p:nvPr>
        </p:nvSpPr>
        <p:spPr>
          <a:xfrm>
            <a:off x="685800" y="2194560"/>
            <a:ext cx="10820400" cy="4901699"/>
          </a:xfrm>
        </p:spPr>
        <p:txBody>
          <a:bodyPr>
            <a:normAutofit fontScale="25000" lnSpcReduction="20000"/>
          </a:bodyPr>
          <a:lstStyle/>
          <a:p>
            <a:pPr marL="0" indent="0">
              <a:buNone/>
            </a:pPr>
            <a:r>
              <a:rPr lang="en-GB" sz="11200" b="1" dirty="0">
                <a:latin typeface="Arial" panose="020B0604020202020204" pitchFamily="34" charset="0"/>
                <a:cs typeface="Arial" panose="020B0604020202020204" pitchFamily="34" charset="0"/>
              </a:rPr>
              <a:t>Western Concept of Constitutionalism</a:t>
            </a:r>
          </a:p>
          <a:p>
            <a:pPr marL="0" indent="0">
              <a:buNone/>
            </a:pPr>
            <a:endParaRPr lang="en-GB" dirty="0" smtClean="0"/>
          </a:p>
          <a:p>
            <a:r>
              <a:rPr lang="en-GB" sz="9600" dirty="0" smtClean="0">
                <a:latin typeface="Arial" panose="020B0604020202020204" pitchFamily="34" charset="0"/>
                <a:cs typeface="Arial" panose="020B0604020202020204" pitchFamily="34" charset="0"/>
              </a:rPr>
              <a:t>Western </a:t>
            </a:r>
            <a:r>
              <a:rPr lang="en-GB" sz="9600" dirty="0">
                <a:latin typeface="Arial" panose="020B0604020202020204" pitchFamily="34" charset="0"/>
                <a:cs typeface="Arial" panose="020B0604020202020204" pitchFamily="34" charset="0"/>
              </a:rPr>
              <a:t>concept of constitutionalism lays emphasis on this point that the basic laws of the land should  be such that difference between the government of the people and the constitution of the state is discernible.  </a:t>
            </a:r>
            <a:endParaRPr lang="en-GB" sz="9600" dirty="0" smtClean="0">
              <a:latin typeface="Arial" panose="020B0604020202020204" pitchFamily="34" charset="0"/>
              <a:cs typeface="Arial" panose="020B0604020202020204" pitchFamily="34" charset="0"/>
            </a:endParaRPr>
          </a:p>
          <a:p>
            <a:pPr marL="0" indent="0">
              <a:buNone/>
            </a:pPr>
            <a:endParaRPr lang="en-GB" sz="9600" dirty="0" smtClean="0">
              <a:latin typeface="Arial" panose="020B0604020202020204" pitchFamily="34" charset="0"/>
              <a:cs typeface="Arial" panose="020B0604020202020204" pitchFamily="34" charset="0"/>
            </a:endParaRPr>
          </a:p>
          <a:p>
            <a:r>
              <a:rPr lang="en-GB" sz="9600" dirty="0" smtClean="0">
                <a:latin typeface="Arial" panose="020B0604020202020204" pitchFamily="34" charset="0"/>
                <a:cs typeface="Arial" panose="020B0604020202020204" pitchFamily="34" charset="0"/>
              </a:rPr>
              <a:t>The </a:t>
            </a:r>
            <a:r>
              <a:rPr lang="en-GB" sz="9600" dirty="0">
                <a:latin typeface="Arial" panose="020B0604020202020204" pitchFamily="34" charset="0"/>
                <a:cs typeface="Arial" panose="020B0604020202020204" pitchFamily="34" charset="0"/>
              </a:rPr>
              <a:t>constitution is more important than the government. </a:t>
            </a:r>
            <a:endParaRPr lang="en-GB" sz="9600" dirty="0" smtClean="0">
              <a:latin typeface="Arial" panose="020B0604020202020204" pitchFamily="34" charset="0"/>
              <a:cs typeface="Arial" panose="020B0604020202020204" pitchFamily="34" charset="0"/>
            </a:endParaRPr>
          </a:p>
          <a:p>
            <a:endParaRPr lang="en-GB" sz="9600" dirty="0" smtClean="0">
              <a:latin typeface="Arial" panose="020B0604020202020204" pitchFamily="34" charset="0"/>
              <a:cs typeface="Arial" panose="020B0604020202020204" pitchFamily="34" charset="0"/>
            </a:endParaRPr>
          </a:p>
          <a:p>
            <a:r>
              <a:rPr lang="en-GB" sz="9600" dirty="0" smtClean="0">
                <a:latin typeface="Arial" panose="020B0604020202020204" pitchFamily="34" charset="0"/>
                <a:cs typeface="Arial" panose="020B0604020202020204" pitchFamily="34" charset="0"/>
              </a:rPr>
              <a:t> </a:t>
            </a:r>
            <a:r>
              <a:rPr lang="en-GB" sz="9600" dirty="0">
                <a:latin typeface="Arial" panose="020B0604020202020204" pitchFamily="34" charset="0"/>
                <a:cs typeface="Arial" panose="020B0604020202020204" pitchFamily="34" charset="0"/>
              </a:rPr>
              <a:t>The constitution makes adequate  arrangement for the establishment and maintenance of restraints so that the areas of a civilised government are well preserved</a:t>
            </a:r>
            <a:r>
              <a:rPr lang="en-GB" sz="9600" dirty="0" smtClean="0">
                <a:latin typeface="Arial" panose="020B0604020202020204" pitchFamily="34" charset="0"/>
                <a:cs typeface="Arial" panose="020B0604020202020204" pitchFamily="34" charset="0"/>
              </a:rPr>
              <a:t>.</a:t>
            </a:r>
          </a:p>
          <a:p>
            <a:pPr marL="0" indent="0">
              <a:buNone/>
            </a:pPr>
            <a:r>
              <a:rPr lang="en-GB" sz="9600" dirty="0" smtClean="0">
                <a:latin typeface="Arial" panose="020B0604020202020204" pitchFamily="34" charset="0"/>
                <a:cs typeface="Arial" panose="020B0604020202020204" pitchFamily="34" charset="0"/>
              </a:rPr>
              <a:t> </a:t>
            </a:r>
          </a:p>
          <a:p>
            <a:r>
              <a:rPr lang="en-GB" sz="9600" dirty="0" smtClean="0">
                <a:latin typeface="Arial" panose="020B0604020202020204" pitchFamily="34" charset="0"/>
                <a:cs typeface="Arial" panose="020B0604020202020204" pitchFamily="34" charset="0"/>
              </a:rPr>
              <a:t> </a:t>
            </a:r>
            <a:r>
              <a:rPr lang="en-GB" sz="9600" dirty="0">
                <a:latin typeface="Arial" panose="020B0604020202020204" pitchFamily="34" charset="0"/>
                <a:cs typeface="Arial" panose="020B0604020202020204" pitchFamily="34" charset="0"/>
              </a:rPr>
              <a:t>These  restraints may be embodied in the legal framework, they may also be in the form of informal arrangements</a:t>
            </a:r>
            <a:r>
              <a:rPr lang="en-GB" sz="9600" dirty="0" smtClean="0">
                <a:latin typeface="Arial" panose="020B0604020202020204" pitchFamily="34" charset="0"/>
                <a:cs typeface="Arial" panose="020B0604020202020204" pitchFamily="34" charset="0"/>
              </a:rPr>
              <a:t>.</a:t>
            </a:r>
          </a:p>
          <a:p>
            <a:endParaRPr lang="en-GB" sz="8000" dirty="0" smtClean="0">
              <a:latin typeface="Arial" panose="020B0604020202020204" pitchFamily="34" charset="0"/>
              <a:cs typeface="Arial" panose="020B0604020202020204" pitchFamily="34" charset="0"/>
            </a:endParaRPr>
          </a:p>
          <a:p>
            <a:pPr marL="0" indent="0">
              <a:buNone/>
            </a:pPr>
            <a:r>
              <a:rPr lang="en-GB" sz="8000" dirty="0" smtClean="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9920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128" y="764373"/>
            <a:ext cx="9272788" cy="1293028"/>
          </a:xfrm>
        </p:spPr>
        <p:txBody>
          <a:bodyPr>
            <a:normAutofit/>
          </a:bodyPr>
          <a:lstStyle/>
          <a:p>
            <a:r>
              <a:rPr lang="en-US" sz="2800" b="1" dirty="0"/>
              <a:t>Varying Conceptions of Constitutionalism</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GB" sz="2400" b="1" dirty="0"/>
              <a:t>Western Concept of Constitutionalism</a:t>
            </a:r>
          </a:p>
          <a:p>
            <a:pPr marL="0" indent="0">
              <a:buNone/>
            </a:pP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What </a:t>
            </a:r>
            <a:r>
              <a:rPr lang="en-GB" sz="2400" dirty="0">
                <a:latin typeface="Arial" panose="020B0604020202020204" pitchFamily="34" charset="0"/>
                <a:cs typeface="Arial" panose="020B0604020202020204" pitchFamily="34" charset="0"/>
              </a:rPr>
              <a:t>is really needed is  that the restraints must be effective so that the government remains limited and also committed to realise the ideas of the constitution.  </a:t>
            </a: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The </a:t>
            </a:r>
            <a:r>
              <a:rPr lang="en-GB" sz="2400" dirty="0">
                <a:latin typeface="Arial" panose="020B0604020202020204" pitchFamily="34" charset="0"/>
                <a:cs typeface="Arial" panose="020B0604020202020204" pitchFamily="34" charset="0"/>
              </a:rPr>
              <a:t>problem of effectiveness “involves a factual situation and an evaluation and existential judgement of that situation. </a:t>
            </a:r>
          </a:p>
          <a:p>
            <a:pPr marL="0" indent="0">
              <a:buNone/>
            </a:pP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 If no one has ‘absolute’ power, if in actual fact there exists no sovereign who holds  unrestrained power in a given community, then the restraints may be said to be effective.”</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711025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1674" y="764373"/>
            <a:ext cx="9259910" cy="1293028"/>
          </a:xfrm>
        </p:spPr>
        <p:txBody>
          <a:bodyPr>
            <a:normAutofit/>
          </a:bodyPr>
          <a:lstStyle/>
          <a:p>
            <a:r>
              <a:rPr lang="en-US" sz="2800" b="1" dirty="0"/>
              <a:t>Varying Conceptions of Constitutionalism</a:t>
            </a:r>
            <a:endParaRPr lang="en-US" sz="2800" dirty="0"/>
          </a:p>
        </p:txBody>
      </p:sp>
      <p:sp>
        <p:nvSpPr>
          <p:cNvPr id="3" name="Content Placeholder 2"/>
          <p:cNvSpPr>
            <a:spLocks noGrp="1"/>
          </p:cNvSpPr>
          <p:nvPr>
            <p:ph idx="1"/>
          </p:nvPr>
        </p:nvSpPr>
        <p:spPr/>
        <p:txBody>
          <a:bodyPr>
            <a:normAutofit fontScale="55000" lnSpcReduction="20000"/>
          </a:bodyPr>
          <a:lstStyle/>
          <a:p>
            <a:pPr marL="0" indent="0">
              <a:buNone/>
            </a:pPr>
            <a:r>
              <a:rPr lang="en-GB" sz="3600" b="1" dirty="0"/>
              <a:t>Western Concept of Constitutionalism</a:t>
            </a:r>
          </a:p>
          <a:p>
            <a:pPr algn="just"/>
            <a:r>
              <a:rPr lang="en-GB" sz="3300" dirty="0" smtClean="0">
                <a:latin typeface="Arial" panose="020B0604020202020204" pitchFamily="34" charset="0"/>
                <a:cs typeface="Arial" panose="020B0604020202020204" pitchFamily="34" charset="0"/>
              </a:rPr>
              <a:t>The </a:t>
            </a:r>
            <a:r>
              <a:rPr lang="en-GB" sz="3300" dirty="0">
                <a:latin typeface="Arial" panose="020B0604020202020204" pitchFamily="34" charset="0"/>
                <a:cs typeface="Arial" panose="020B0604020202020204" pitchFamily="34" charset="0"/>
              </a:rPr>
              <a:t>western concept of constitutionalism desires a ‘constitutional state’ that has a well-acknowledged body of laws and conventions for the operation of a limited government. </a:t>
            </a:r>
            <a:endParaRPr lang="en-GB" sz="3300" dirty="0" smtClean="0">
              <a:latin typeface="Arial" panose="020B0604020202020204" pitchFamily="34" charset="0"/>
              <a:cs typeface="Arial" panose="020B0604020202020204" pitchFamily="34" charset="0"/>
            </a:endParaRPr>
          </a:p>
          <a:p>
            <a:pPr marL="0" indent="0" algn="just">
              <a:buNone/>
            </a:pPr>
            <a:endParaRPr lang="en-GB" sz="3300" dirty="0" smtClean="0">
              <a:latin typeface="Arial" panose="020B0604020202020204" pitchFamily="34" charset="0"/>
              <a:cs typeface="Arial" panose="020B0604020202020204" pitchFamily="34" charset="0"/>
            </a:endParaRPr>
          </a:p>
          <a:p>
            <a:pPr algn="just"/>
            <a:r>
              <a:rPr lang="en-GB" sz="3300" dirty="0" smtClean="0">
                <a:latin typeface="Arial" panose="020B0604020202020204" pitchFamily="34" charset="0"/>
                <a:cs typeface="Arial" panose="020B0604020202020204" pitchFamily="34" charset="0"/>
              </a:rPr>
              <a:t> </a:t>
            </a:r>
            <a:r>
              <a:rPr lang="en-GB" sz="3300" dirty="0">
                <a:latin typeface="Arial" panose="020B0604020202020204" pitchFamily="34" charset="0"/>
                <a:cs typeface="Arial" panose="020B0604020202020204" pitchFamily="34" charset="0"/>
              </a:rPr>
              <a:t>It has a legislature, an executive, and a judiciary all required to work within the prescribed framework by following the defined procedure.  If there is a change, it should be peaceful and orderly so that the political system is not subjected to violent stresses and strains. </a:t>
            </a:r>
            <a:endParaRPr lang="en-GB" sz="3300" dirty="0" smtClean="0">
              <a:latin typeface="Arial" panose="020B0604020202020204" pitchFamily="34" charset="0"/>
              <a:cs typeface="Arial" panose="020B0604020202020204" pitchFamily="34" charset="0"/>
            </a:endParaRPr>
          </a:p>
          <a:p>
            <a:pPr algn="just"/>
            <a:endParaRPr lang="en-GB" sz="3300" dirty="0" smtClean="0">
              <a:latin typeface="Arial" panose="020B0604020202020204" pitchFamily="34" charset="0"/>
              <a:cs typeface="Arial" panose="020B0604020202020204" pitchFamily="34" charset="0"/>
            </a:endParaRPr>
          </a:p>
          <a:p>
            <a:pPr algn="just"/>
            <a:r>
              <a:rPr lang="en-GB" sz="3300" dirty="0" smtClean="0">
                <a:latin typeface="Arial" panose="020B0604020202020204" pitchFamily="34" charset="0"/>
                <a:cs typeface="Arial" panose="020B0604020202020204" pitchFamily="34" charset="0"/>
              </a:rPr>
              <a:t> </a:t>
            </a:r>
            <a:r>
              <a:rPr lang="en-GB" sz="3300" dirty="0">
                <a:latin typeface="Arial" panose="020B0604020202020204" pitchFamily="34" charset="0"/>
                <a:cs typeface="Arial" panose="020B0604020202020204" pitchFamily="34" charset="0"/>
              </a:rPr>
              <a:t>There is the rule of law ensuring liberty and equality to all; there is the freedom of the press to act as the ‘fourth estate’, there is a plural society having freedom for all interests to seek the ‘corridors of power’: there is a system that strives to promote international peace, security and justice</a:t>
            </a:r>
            <a:r>
              <a:rPr lang="en-GB" sz="3300" dirty="0" smtClean="0">
                <a:latin typeface="Arial" panose="020B0604020202020204" pitchFamily="34" charset="0"/>
                <a:cs typeface="Arial" panose="020B0604020202020204" pitchFamily="34" charset="0"/>
              </a:rPr>
              <a:t>.</a:t>
            </a:r>
          </a:p>
          <a:p>
            <a:pPr algn="just"/>
            <a:endParaRPr lang="en-GB" sz="3300" dirty="0" smtClean="0">
              <a:latin typeface="Arial" panose="020B0604020202020204" pitchFamily="34" charset="0"/>
              <a:cs typeface="Arial" panose="020B0604020202020204" pitchFamily="34" charset="0"/>
            </a:endParaRPr>
          </a:p>
          <a:p>
            <a:pPr algn="just"/>
            <a:r>
              <a:rPr lang="en-GB" sz="3300" dirty="0" smtClean="0">
                <a:latin typeface="Arial" panose="020B0604020202020204" pitchFamily="34" charset="0"/>
                <a:cs typeface="Arial" panose="020B0604020202020204" pitchFamily="34" charset="0"/>
              </a:rPr>
              <a:t>  </a:t>
            </a:r>
            <a:r>
              <a:rPr lang="en-GB" sz="3300" dirty="0">
                <a:latin typeface="Arial" panose="020B0604020202020204" pitchFamily="34" charset="0"/>
                <a:cs typeface="Arial" panose="020B0604020202020204" pitchFamily="34" charset="0"/>
              </a:rPr>
              <a:t>Thus viewed, constitutionalism becomes ‘an addiction’ to the extent and operation of a democratic political system that is fundamentally different from those system where constitution “is treated with neglect or contempt.” </a:t>
            </a:r>
            <a:endParaRPr lang="en-US" sz="3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6308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9655935" cy="1293028"/>
          </a:xfrm>
        </p:spPr>
        <p:txBody>
          <a:bodyPr>
            <a:normAutofit/>
          </a:bodyPr>
          <a:lstStyle/>
          <a:p>
            <a:r>
              <a:rPr lang="en-US" sz="2800" b="1" dirty="0"/>
              <a:t>Varying Conceptions of Constitutionalism</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GB" b="1" dirty="0"/>
              <a:t>Marxist Concept of constitutionalism</a:t>
            </a:r>
            <a:r>
              <a:rPr lang="en-GB" dirty="0" smtClean="0"/>
              <a:t>.</a:t>
            </a:r>
          </a:p>
          <a:p>
            <a:pPr marL="0" indent="0">
              <a:buNone/>
            </a:pPr>
            <a:r>
              <a:rPr lang="en-GB" dirty="0"/>
              <a:t> In the Marxist concept of constitutionalism, in a ‘socialist’ country,  the constitution is not an end in itself, it is just a means to implement the ideology of ‘scientific socialism’.  It is a tool in the hands of the ‘dictatorship of the proletariat’ that seeks to establish  a classless society that would eventually turn into a stateless condition of life.  The purpose of having the constitution is not to limit the powers of the government but to make them so vast and comprehensive that the ideal of “workers’ state” is realised and ‘a new type of state’ comes into being.  The real aim of the constitution in such a country is not to ensure liberty and equality, rights and justice for all but to see that the enemies of socialism are destroyed and the new system is firmly consolidated.  In this way, the real aim of the constitution is “to firmly anchor the new socialist discipline among the working people.”</a:t>
            </a:r>
            <a:endParaRPr lang="en-US" dirty="0"/>
          </a:p>
          <a:p>
            <a:endParaRPr lang="en-US" dirty="0"/>
          </a:p>
        </p:txBody>
      </p:sp>
    </p:spTree>
    <p:extLst>
      <p:ext uri="{BB962C8B-B14F-4D97-AF65-F5344CB8AC3E}">
        <p14:creationId xmlns:p14="http://schemas.microsoft.com/office/powerpoint/2010/main" val="1517227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792" y="764373"/>
            <a:ext cx="9427335" cy="1293028"/>
          </a:xfrm>
        </p:spPr>
        <p:txBody>
          <a:bodyPr>
            <a:normAutofit/>
          </a:bodyPr>
          <a:lstStyle/>
          <a:p>
            <a:r>
              <a:rPr lang="en-US" sz="2800" b="1" dirty="0"/>
              <a:t>Varying Conceptions of Constitutionalism</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GB" b="1" dirty="0"/>
              <a:t>Marxist Concept of constitutionalism</a:t>
            </a:r>
            <a:r>
              <a:rPr lang="en-GB" dirty="0" smtClean="0"/>
              <a:t>.</a:t>
            </a:r>
          </a:p>
          <a:p>
            <a:pPr marL="0" indent="0">
              <a:buNone/>
            </a:pPr>
            <a:r>
              <a:rPr lang="en-GB" dirty="0"/>
              <a:t>The Marxist concept of constitutionalism is based on the principles of a particular ideology of Marxism-Leninism according to which the state is viewed as a class institution whose </a:t>
            </a:r>
            <a:r>
              <a:rPr lang="en-GB" i="1" dirty="0"/>
              <a:t>raison </a:t>
            </a:r>
            <a:r>
              <a:rPr lang="en-GB" i="1" dirty="0" err="1"/>
              <a:t>d’etre</a:t>
            </a:r>
            <a:r>
              <a:rPr lang="en-GB" dirty="0"/>
              <a:t> is to act as an instrument of exploitation and oppression by one class  over another.  If the bourgeois class makes use of this instrument to perpetuate its rule of exploitation and oppression over the working class, the proletariat will make use of the same instrument for the purpose of liquidating the enemies of socialism and all counter-revolutionary forces.  Thus, not the constitution of the state but the policy of the Communist Party is supreme.  The Marxist concept of constitutionalism, thus, stands for the system of the soviets wherein “is realised the universal participation of the working people, one and all, in the management of the state </a:t>
            </a:r>
            <a:endParaRPr lang="en-US" dirty="0"/>
          </a:p>
        </p:txBody>
      </p:sp>
    </p:spTree>
    <p:extLst>
      <p:ext uri="{BB962C8B-B14F-4D97-AF65-F5344CB8AC3E}">
        <p14:creationId xmlns:p14="http://schemas.microsoft.com/office/powerpoint/2010/main" val="2751532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490" y="764373"/>
            <a:ext cx="9182637" cy="1293028"/>
          </a:xfrm>
        </p:spPr>
        <p:txBody>
          <a:bodyPr>
            <a:normAutofit/>
          </a:bodyPr>
          <a:lstStyle/>
          <a:p>
            <a:r>
              <a:rPr lang="en-US" sz="2800" b="1" dirty="0"/>
              <a:t>Varying Conceptions of Constitutionalism</a:t>
            </a:r>
            <a:endParaRPr lang="en-US" sz="2800"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a:t>Concept of constitutionalism in Developing </a:t>
            </a:r>
            <a:r>
              <a:rPr lang="en-GB" b="1" dirty="0" smtClean="0"/>
              <a:t>Countries</a:t>
            </a:r>
          </a:p>
          <a:p>
            <a:pPr marL="0" indent="0">
              <a:buNone/>
            </a:pPr>
            <a:r>
              <a:rPr lang="en-GB" dirty="0"/>
              <a:t>The Concept of constitutionalism in Developing Countries may be very difficult to suggest. This is because  the precise  features of the concept of constitutionalism in such countries, most of which have recently emerged as sovereign nation-states, are dependent on whether these nations have chosen a western, eastern or a mixture of the two models  for achieving their idea of a social welfare state.  Most of them are  torn between imitating the system of some European country under which they remained for a sufficiently long period of colonial domination on the one hand, and going for a better and more workable system having much of the indigenous elements  coupled with something of the ‘socialist’ systems of the world on the other.  It is also found that several developing countries are experimenting with the imported constitutional arrangements and trying to establish a synthesis between the ideals of the liberal-democratic constitutional state on the one side and the demands and aspirations of the local people on the other. </a:t>
            </a:r>
            <a:endParaRPr lang="en-US" dirty="0"/>
          </a:p>
        </p:txBody>
      </p:sp>
    </p:spTree>
    <p:extLst>
      <p:ext uri="{BB962C8B-B14F-4D97-AF65-F5344CB8AC3E}">
        <p14:creationId xmlns:p14="http://schemas.microsoft.com/office/powerpoint/2010/main" val="2977828149"/>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TM04033937[[fn=Vapor Trail]]</Template>
  <TotalTime>53</TotalTime>
  <Words>1369</Words>
  <Application>Microsoft Office PowerPoint</Application>
  <PresentationFormat>Widescreen</PresentationFormat>
  <Paragraphs>64</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Century Gothic</vt:lpstr>
      <vt:lpstr>Vapor Trail</vt:lpstr>
      <vt:lpstr>Varying Conceptions of Constitutionalism    </vt:lpstr>
      <vt:lpstr>Varying Conceptions of Constitutionalism</vt:lpstr>
      <vt:lpstr>Varying Conceptions of Constitutionalism</vt:lpstr>
      <vt:lpstr>Varying Conceptions of Constitutionalism</vt:lpstr>
      <vt:lpstr>Varying Conceptions of Constitutionalism</vt:lpstr>
      <vt:lpstr>Varying Conceptions of Constitutionalism</vt:lpstr>
      <vt:lpstr>Varying Conceptions of Constitutionalism</vt:lpstr>
      <vt:lpstr>Varying Conceptions of Constitutionalism</vt:lpstr>
      <vt:lpstr>Varying Conceptions of Constitutionalism</vt:lpstr>
      <vt:lpstr>Varying Conceptions of Constitutionalism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Varying Conceptions of Constitutionalism    </dc:title>
  <dc:creator>Kandondo</dc:creator>
  <cp:lastModifiedBy>Kandondo</cp:lastModifiedBy>
  <cp:revision>10</cp:revision>
  <dcterms:created xsi:type="dcterms:W3CDTF">2020-08-28T15:53:32Z</dcterms:created>
  <dcterms:modified xsi:type="dcterms:W3CDTF">2020-08-28T16:47:05Z</dcterms:modified>
</cp:coreProperties>
</file>