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74" r:id="rId10"/>
    <p:sldId id="264" r:id="rId11"/>
    <p:sldId id="267" r:id="rId12"/>
    <p:sldId id="268" r:id="rId13"/>
    <p:sldId id="269" r:id="rId14"/>
    <p:sldId id="275" r:id="rId15"/>
    <p:sldId id="270" r:id="rId16"/>
    <p:sldId id="265" r:id="rId17"/>
    <p:sldId id="276" r:id="rId18"/>
    <p:sldId id="277" r:id="rId19"/>
    <p:sldId id="266" r:id="rId20"/>
    <p:sldId id="271" r:id="rId21"/>
    <p:sldId id="272" r:id="rId22"/>
    <p:sldId id="278" r:id="rId23"/>
    <p:sldId id="273"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4" d="100"/>
          <a:sy n="74" d="100"/>
        </p:scale>
        <p:origin x="456"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8/26/2020</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8/26/2020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8/26/2020</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8/26/2020</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8/26/2020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8/26/2020</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8/26/2020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8/26/2020</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8/26/2020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8/26/2020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8/26/2020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8/26/2020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8/26/2020</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en.wikipedia.org/wiki/Dissolution_of_parliament" TargetMode="External"/><Relationship Id="rId13" Type="http://schemas.openxmlformats.org/officeDocument/2006/relationships/hyperlink" Target="http://en.wikipedia.org/wiki/Executive_branch" TargetMode="External"/><Relationship Id="rId3" Type="http://schemas.openxmlformats.org/officeDocument/2006/relationships/hyperlink" Target="http://en.wikipedia.org/wiki/Executive_%28government%29" TargetMode="External"/><Relationship Id="rId7" Type="http://schemas.openxmlformats.org/officeDocument/2006/relationships/hyperlink" Target="http://en.wikipedia.org/wiki/Responsible_government" TargetMode="External"/><Relationship Id="rId12" Type="http://schemas.openxmlformats.org/officeDocument/2006/relationships/hyperlink" Target="http://en.wikipedia.org/wiki/British_monarchy" TargetMode="External"/><Relationship Id="rId2" Type="http://schemas.openxmlformats.org/officeDocument/2006/relationships/hyperlink" Target="http://en.wikipedia.org/wiki/System_of_government" TargetMode="External"/><Relationship Id="rId1" Type="http://schemas.openxmlformats.org/officeDocument/2006/relationships/slideLayout" Target="../slideLayouts/slideLayout2.xml"/><Relationship Id="rId6" Type="http://schemas.openxmlformats.org/officeDocument/2006/relationships/hyperlink" Target="http://en.wikipedia.org/wiki/Legislature" TargetMode="External"/><Relationship Id="rId11" Type="http://schemas.openxmlformats.org/officeDocument/2006/relationships/hyperlink" Target="http://en.wikipedia.org/wiki/Monarchy" TargetMode="External"/><Relationship Id="rId5" Type="http://schemas.openxmlformats.org/officeDocument/2006/relationships/hyperlink" Target="http://en.wikipedia.org/wiki/Head_of_government" TargetMode="External"/><Relationship Id="rId10" Type="http://schemas.openxmlformats.org/officeDocument/2006/relationships/hyperlink" Target="http://en.wikipedia.org/wiki/Republic" TargetMode="External"/><Relationship Id="rId4" Type="http://schemas.openxmlformats.org/officeDocument/2006/relationships/hyperlink" Target="http://en.wikipedia.org/wiki/Head_of_state" TargetMode="External"/><Relationship Id="rId9" Type="http://schemas.openxmlformats.org/officeDocument/2006/relationships/hyperlink" Target="http://en.wikipedia.org/wiki/President_of_the_Continental_Congress" TargetMode="External"/><Relationship Id="rId14" Type="http://schemas.openxmlformats.org/officeDocument/2006/relationships/hyperlink" Target="http://en.wikipedia.org/wiki/Americas"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en.wikipedia.org/wiki/British_monarchy" TargetMode="External"/><Relationship Id="rId3" Type="http://schemas.openxmlformats.org/officeDocument/2006/relationships/hyperlink" Target="http://en.wikipedia.org/wiki/Bill_%28proposed_law%29" TargetMode="External"/><Relationship Id="rId7" Type="http://schemas.openxmlformats.org/officeDocument/2006/relationships/hyperlink" Target="http://en.wikipedia.org/wiki/Royal_Assent" TargetMode="External"/><Relationship Id="rId2" Type="http://schemas.openxmlformats.org/officeDocument/2006/relationships/hyperlink" Target="http://en.wikipedia.org/wiki/Executive_%28government%29" TargetMode="External"/><Relationship Id="rId1" Type="http://schemas.openxmlformats.org/officeDocument/2006/relationships/slideLayout" Target="../slideLayouts/slideLayout2.xml"/><Relationship Id="rId6" Type="http://schemas.openxmlformats.org/officeDocument/2006/relationships/hyperlink" Target="http://en.wikipedia.org/wiki/United_Kingdom" TargetMode="External"/><Relationship Id="rId5" Type="http://schemas.openxmlformats.org/officeDocument/2006/relationships/hyperlink" Target="http://en.wikipedia.org/wiki/Supermajority" TargetMode="External"/><Relationship Id="rId4" Type="http://schemas.openxmlformats.org/officeDocument/2006/relationships/hyperlink" Target="http://en.wikipedia.org/wiki/Veto" TargetMode="External"/><Relationship Id="rId9" Type="http://schemas.openxmlformats.org/officeDocument/2006/relationships/hyperlink" Target="http://en.wikipedia.org/wiki/Vote_of_confidence" TargetMode="External"/></Relationships>
</file>

<file path=ppt/slides/_rels/slide22.xml.rels><?xml version="1.0" encoding="UTF-8" standalone="yes"?>
<Relationships xmlns="http://schemas.openxmlformats.org/package/2006/relationships"><Relationship Id="rId8" Type="http://schemas.openxmlformats.org/officeDocument/2006/relationships/hyperlink" Target="http://en.wikipedia.org/wiki/India" TargetMode="External"/><Relationship Id="rId3" Type="http://schemas.openxmlformats.org/officeDocument/2006/relationships/hyperlink" Target="http://en.wikipedia.org/wiki/Judge" TargetMode="External"/><Relationship Id="rId7" Type="http://schemas.openxmlformats.org/officeDocument/2006/relationships/hyperlink" Target="http://en.wikipedia.org/wiki/Germany" TargetMode="External"/><Relationship Id="rId12" Type="http://schemas.openxmlformats.org/officeDocument/2006/relationships/hyperlink" Target="http://en.wikipedia.org/wiki/Parliamentary_republic" TargetMode="External"/><Relationship Id="rId2" Type="http://schemas.openxmlformats.org/officeDocument/2006/relationships/hyperlink" Target="http://en.wikipedia.org/wiki/Cabinet_(government)" TargetMode="External"/><Relationship Id="rId1" Type="http://schemas.openxmlformats.org/officeDocument/2006/relationships/slideLayout" Target="../slideLayouts/slideLayout2.xml"/><Relationship Id="rId6" Type="http://schemas.openxmlformats.org/officeDocument/2006/relationships/hyperlink" Target="http://en.wikipedia.org/wiki/Dictator" TargetMode="External"/><Relationship Id="rId11" Type="http://schemas.openxmlformats.org/officeDocument/2006/relationships/hyperlink" Target="http://en.wikipedia.org/wiki/Portugal" TargetMode="External"/><Relationship Id="rId5" Type="http://schemas.openxmlformats.org/officeDocument/2006/relationships/hyperlink" Target="http://en.wikipedia.org/wiki/Commutation_of_sentence" TargetMode="External"/><Relationship Id="rId10" Type="http://schemas.openxmlformats.org/officeDocument/2006/relationships/hyperlink" Target="http://en.wikipedia.org/wiki/Israel" TargetMode="External"/><Relationship Id="rId4" Type="http://schemas.openxmlformats.org/officeDocument/2006/relationships/hyperlink" Target="http://en.wikipedia.org/wiki/Pardon" TargetMode="External"/><Relationship Id="rId9" Type="http://schemas.openxmlformats.org/officeDocument/2006/relationships/hyperlink" Target="http://en.wikipedia.org/wiki/Republic_of_Irelan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7828" y="1205345"/>
            <a:ext cx="10676585" cy="1766455"/>
          </a:xfrm>
        </p:spPr>
        <p:txBody>
          <a:bodyPr>
            <a:normAutofit/>
          </a:bodyPr>
          <a:lstStyle/>
          <a:p>
            <a:r>
              <a:rPr lang="en-GB" sz="2800" b="1" dirty="0"/>
              <a:t>Constitutionalism and </a:t>
            </a:r>
            <a:r>
              <a:rPr lang="en-GB" sz="2800" b="1" dirty="0" smtClean="0"/>
              <a:t>Constitutional Government</a:t>
            </a:r>
            <a:r>
              <a:rPr lang="en-US" sz="2800" dirty="0"/>
              <a:t/>
            </a:r>
            <a:br>
              <a:rPr lang="en-US" sz="2800" dirty="0"/>
            </a:br>
            <a:endParaRPr lang="en-US" sz="2800" dirty="0"/>
          </a:p>
        </p:txBody>
      </p:sp>
      <p:sp>
        <p:nvSpPr>
          <p:cNvPr id="3" name="Subtitle 2"/>
          <p:cNvSpPr>
            <a:spLocks noGrp="1"/>
          </p:cNvSpPr>
          <p:nvPr>
            <p:ph type="subTitle" idx="1"/>
          </p:nvPr>
        </p:nvSpPr>
        <p:spPr>
          <a:xfrm>
            <a:off x="1371600" y="2680856"/>
            <a:ext cx="9448800" cy="4177144"/>
          </a:xfrm>
        </p:spPr>
        <p:txBody>
          <a:bodyPr>
            <a:noAutofit/>
          </a:bodyPr>
          <a:lstStyle/>
          <a:p>
            <a:r>
              <a:rPr lang="en-GB" sz="2800" b="1" dirty="0" smtClean="0"/>
              <a:t>    Introduction</a:t>
            </a:r>
          </a:p>
          <a:p>
            <a:endParaRPr lang="en-GB" sz="2800" dirty="0" smtClean="0"/>
          </a:p>
          <a:p>
            <a:pPr marL="457200" indent="-457200">
              <a:buFont typeface="Arial" panose="020B0604020202020204" pitchFamily="34" charset="0"/>
              <a:buChar char="•"/>
            </a:pPr>
            <a:r>
              <a:rPr lang="en-GB" sz="2800" dirty="0" smtClean="0"/>
              <a:t> </a:t>
            </a:r>
            <a:r>
              <a:rPr lang="en-GB" sz="2800" dirty="0"/>
              <a:t>As is often said, there can be no state without a constitution of its own. </a:t>
            </a:r>
            <a:endParaRPr lang="en-GB" sz="2800" dirty="0" smtClean="0"/>
          </a:p>
          <a:p>
            <a:pPr marL="457200" indent="-457200">
              <a:buFont typeface="Arial" panose="020B0604020202020204" pitchFamily="34" charset="0"/>
              <a:buChar char="•"/>
            </a:pPr>
            <a:r>
              <a:rPr lang="en-GB" sz="2800" dirty="0" smtClean="0"/>
              <a:t> </a:t>
            </a:r>
            <a:r>
              <a:rPr lang="en-GB" sz="2800" dirty="0"/>
              <a:t>Generally, the word constitution is used in many senses as that  constituting a body such as a club, a trade union, a political party  etc. </a:t>
            </a:r>
            <a:endParaRPr lang="en-GB" sz="2800" dirty="0" smtClean="0"/>
          </a:p>
          <a:p>
            <a:pPr marL="457200" indent="-457200">
              <a:buFont typeface="Arial" panose="020B0604020202020204" pitchFamily="34" charset="0"/>
              <a:buChar char="•"/>
            </a:pPr>
            <a:r>
              <a:rPr lang="en-GB" sz="2800" dirty="0" smtClean="0"/>
              <a:t>However</a:t>
            </a:r>
            <a:r>
              <a:rPr lang="en-GB" sz="2800" dirty="0"/>
              <a:t>, </a:t>
            </a:r>
            <a:r>
              <a:rPr lang="en-GB" sz="2800" dirty="0" smtClean="0"/>
              <a:t>in </a:t>
            </a:r>
            <a:r>
              <a:rPr lang="en-GB" sz="2800" dirty="0"/>
              <a:t>a political sense </a:t>
            </a:r>
            <a:r>
              <a:rPr lang="en-GB" sz="2800" dirty="0" smtClean="0"/>
              <a:t>it refers to the </a:t>
            </a:r>
            <a:r>
              <a:rPr lang="en-GB" sz="2800" dirty="0"/>
              <a:t>body constituting a state.  </a:t>
            </a:r>
            <a:endParaRPr lang="en-GB" sz="2800" dirty="0" smtClean="0"/>
          </a:p>
          <a:p>
            <a:pPr marL="457200" indent="-457200">
              <a:buFont typeface="Arial" panose="020B0604020202020204" pitchFamily="34" charset="0"/>
              <a:buChar char="•"/>
            </a:pPr>
            <a:r>
              <a:rPr lang="en-GB" sz="2800" dirty="0" smtClean="0"/>
              <a:t>. </a:t>
            </a:r>
            <a:endParaRPr lang="en-US" sz="2800" dirty="0"/>
          </a:p>
          <a:p>
            <a:endParaRPr lang="en-US" sz="2800" dirty="0"/>
          </a:p>
          <a:p>
            <a:endParaRPr lang="en-US" sz="2800" dirty="0"/>
          </a:p>
        </p:txBody>
      </p:sp>
    </p:spTree>
    <p:extLst>
      <p:ext uri="{BB962C8B-B14F-4D97-AF65-F5344CB8AC3E}">
        <p14:creationId xmlns:p14="http://schemas.microsoft.com/office/powerpoint/2010/main" val="1292237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273" y="764373"/>
            <a:ext cx="10674927" cy="1293028"/>
          </a:xfrm>
        </p:spPr>
        <p:txBody>
          <a:bodyPr/>
          <a:lstStyle/>
          <a:p>
            <a:r>
              <a:rPr lang="en-GB" sz="2800" b="1" dirty="0"/>
              <a:t>Systems</a:t>
            </a:r>
            <a:r>
              <a:rPr lang="en-GB" sz="2800" dirty="0"/>
              <a:t> </a:t>
            </a:r>
            <a:r>
              <a:rPr lang="en-GB" sz="2800" b="1" dirty="0"/>
              <a:t>of Governments.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GB" sz="2400" b="1" dirty="0"/>
              <a:t>Introduction</a:t>
            </a:r>
          </a:p>
          <a:p>
            <a:pPr marL="0" indent="0">
              <a:buNone/>
            </a:pPr>
            <a:endParaRPr lang="en-US" dirty="0" smtClean="0"/>
          </a:p>
          <a:p>
            <a:r>
              <a:rPr lang="en-GB" dirty="0"/>
              <a:t>The development of Democratic and Republican states has sparked off a debate on the which system of governance is appropriate for adoption to maximise democratic governance</a:t>
            </a:r>
            <a:r>
              <a:rPr lang="en-GB" dirty="0" smtClean="0"/>
              <a:t>.</a:t>
            </a:r>
          </a:p>
          <a:p>
            <a:r>
              <a:rPr lang="en-GB" dirty="0" smtClean="0"/>
              <a:t> </a:t>
            </a:r>
            <a:r>
              <a:rPr lang="en-GB" dirty="0"/>
              <a:t>In view of this you </a:t>
            </a:r>
            <a:r>
              <a:rPr lang="en-GB" dirty="0" smtClean="0"/>
              <a:t>need to know  </a:t>
            </a:r>
            <a:r>
              <a:rPr lang="en-GB" dirty="0"/>
              <a:t>the differences between various types of governance systems. This unit tries to shed light on the unitary system, a confederal, system and a federal system</a:t>
            </a:r>
            <a:r>
              <a:rPr lang="en-GB" dirty="0" smtClean="0"/>
              <a:t>.</a:t>
            </a:r>
          </a:p>
          <a:p>
            <a:r>
              <a:rPr lang="en-GB" dirty="0" smtClean="0"/>
              <a:t> </a:t>
            </a:r>
            <a:r>
              <a:rPr lang="en-GB" dirty="0"/>
              <a:t>What are their advantages and disadvantages? In order for you to see  the  distinction between the three systems you need examine where ultimate sovereignty resides, and </a:t>
            </a:r>
            <a:r>
              <a:rPr lang="en-GB" dirty="0" smtClean="0"/>
              <a:t>this </a:t>
            </a:r>
            <a:r>
              <a:rPr lang="en-GB" dirty="0"/>
              <a:t>may lead you to the  Magna Carta or the Great Charter which is a founding step of the system of people's rule over a certain state or nation. </a:t>
            </a:r>
            <a:endParaRPr lang="en-US" dirty="0"/>
          </a:p>
          <a:p>
            <a:endParaRPr lang="en-US" dirty="0"/>
          </a:p>
        </p:txBody>
      </p:sp>
    </p:spTree>
    <p:extLst>
      <p:ext uri="{BB962C8B-B14F-4D97-AF65-F5344CB8AC3E}">
        <p14:creationId xmlns:p14="http://schemas.microsoft.com/office/powerpoint/2010/main" val="37879224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8666018" cy="1293028"/>
          </a:xfrm>
        </p:spPr>
        <p:txBody>
          <a:bodyPr/>
          <a:lstStyle/>
          <a:p>
            <a:r>
              <a:rPr lang="en-GB" b="1" dirty="0"/>
              <a:t>Systems</a:t>
            </a:r>
            <a:r>
              <a:rPr lang="en-GB" dirty="0"/>
              <a:t> </a:t>
            </a:r>
            <a:r>
              <a:rPr lang="en-GB" b="1" dirty="0"/>
              <a:t>of Governments</a:t>
            </a:r>
            <a:endParaRPr lang="en-US" dirty="0"/>
          </a:p>
        </p:txBody>
      </p:sp>
      <p:sp>
        <p:nvSpPr>
          <p:cNvPr id="3" name="Content Placeholder 2"/>
          <p:cNvSpPr>
            <a:spLocks noGrp="1"/>
          </p:cNvSpPr>
          <p:nvPr>
            <p:ph idx="1"/>
          </p:nvPr>
        </p:nvSpPr>
        <p:spPr/>
        <p:txBody>
          <a:bodyPr>
            <a:normAutofit fontScale="25000" lnSpcReduction="20000"/>
          </a:bodyPr>
          <a:lstStyle/>
          <a:p>
            <a:pPr marL="0" indent="0">
              <a:buNone/>
            </a:pPr>
            <a:r>
              <a:rPr lang="en-GB" sz="12800" b="1" dirty="0">
                <a:latin typeface="Arial" panose="020B0604020202020204" pitchFamily="34" charset="0"/>
                <a:cs typeface="Arial" panose="020B0604020202020204" pitchFamily="34" charset="0"/>
              </a:rPr>
              <a:t>Confederate Government</a:t>
            </a:r>
            <a:r>
              <a:rPr lang="en-GB" sz="12800" dirty="0">
                <a:latin typeface="Arial" panose="020B0604020202020204" pitchFamily="34" charset="0"/>
                <a:cs typeface="Arial" panose="020B0604020202020204" pitchFamily="34" charset="0"/>
              </a:rPr>
              <a:t> </a:t>
            </a:r>
            <a:endParaRPr lang="en-US" sz="12800" dirty="0">
              <a:latin typeface="Arial" panose="020B0604020202020204" pitchFamily="34" charset="0"/>
              <a:cs typeface="Arial" panose="020B0604020202020204" pitchFamily="34" charset="0"/>
            </a:endParaRPr>
          </a:p>
          <a:p>
            <a:r>
              <a:rPr lang="en-GB" sz="8000" dirty="0">
                <a:latin typeface="Arial" panose="020B0604020202020204" pitchFamily="34" charset="0"/>
                <a:cs typeface="Arial" panose="020B0604020202020204" pitchFamily="34" charset="0"/>
              </a:rPr>
              <a:t>A confederate government is an alliance of independent states. A central organ – the confederate government – has the power to handle only those matters that the member states have assigned to it. </a:t>
            </a:r>
            <a:endParaRPr lang="en-GB" sz="8000" dirty="0" smtClean="0">
              <a:latin typeface="Arial" panose="020B0604020202020204" pitchFamily="34" charset="0"/>
              <a:cs typeface="Arial" panose="020B0604020202020204" pitchFamily="34" charset="0"/>
            </a:endParaRPr>
          </a:p>
          <a:p>
            <a:r>
              <a:rPr lang="en-GB" sz="8000" dirty="0" smtClean="0">
                <a:latin typeface="Arial" panose="020B0604020202020204" pitchFamily="34" charset="0"/>
                <a:cs typeface="Arial" panose="020B0604020202020204" pitchFamily="34" charset="0"/>
              </a:rPr>
              <a:t>Typically</a:t>
            </a:r>
            <a:r>
              <a:rPr lang="en-GB" sz="8000" dirty="0">
                <a:latin typeface="Arial" panose="020B0604020202020204" pitchFamily="34" charset="0"/>
                <a:cs typeface="Arial" panose="020B0604020202020204" pitchFamily="34" charset="0"/>
              </a:rPr>
              <a:t>, confederate governments have had limited powers and only in such fields as defence and foreign commerce. </a:t>
            </a:r>
            <a:endParaRPr lang="en-GB" sz="8000" dirty="0" smtClean="0">
              <a:latin typeface="Arial" panose="020B0604020202020204" pitchFamily="34" charset="0"/>
              <a:cs typeface="Arial" panose="020B0604020202020204" pitchFamily="34" charset="0"/>
            </a:endParaRPr>
          </a:p>
          <a:p>
            <a:r>
              <a:rPr lang="en-GB" sz="8000" dirty="0" smtClean="0">
                <a:latin typeface="Arial" panose="020B0604020202020204" pitchFamily="34" charset="0"/>
                <a:cs typeface="Arial" panose="020B0604020202020204" pitchFamily="34" charset="0"/>
              </a:rPr>
              <a:t>In </a:t>
            </a:r>
            <a:r>
              <a:rPr lang="en-GB" sz="8000" dirty="0">
                <a:latin typeface="Arial" panose="020B0604020202020204" pitchFamily="34" charset="0"/>
                <a:cs typeface="Arial" panose="020B0604020202020204" pitchFamily="34" charset="0"/>
              </a:rPr>
              <a:t>our own history, the United States under the Articles of Confederation (1781 to 1789) and the Confederate States of America (1861-1865) are examples of the form. Confederations are very rare in today’s world. </a:t>
            </a:r>
            <a:endParaRPr lang="en-GB" sz="8000" dirty="0" smtClean="0">
              <a:latin typeface="Arial" panose="020B0604020202020204" pitchFamily="34" charset="0"/>
              <a:cs typeface="Arial" panose="020B0604020202020204" pitchFamily="34" charset="0"/>
            </a:endParaRPr>
          </a:p>
          <a:p>
            <a:r>
              <a:rPr lang="en-GB" sz="8000" dirty="0" smtClean="0">
                <a:latin typeface="Arial" panose="020B0604020202020204" pitchFamily="34" charset="0"/>
                <a:cs typeface="Arial" panose="020B0604020202020204" pitchFamily="34" charset="0"/>
              </a:rPr>
              <a:t>The </a:t>
            </a:r>
            <a:r>
              <a:rPr lang="en-GB" sz="8000" dirty="0">
                <a:latin typeface="Arial" panose="020B0604020202020204" pitchFamily="34" charset="0"/>
                <a:cs typeface="Arial" panose="020B0604020202020204" pitchFamily="34" charset="0"/>
              </a:rPr>
              <a:t>European Union is the closest approach to a confederation today. In a Confederate government, the nation is made up of constituent states, each state having ultimate sovereignty. This form results in a national government which is more of an association </a:t>
            </a:r>
            <a:r>
              <a:rPr lang="en-GB" sz="8000" dirty="0" smtClean="0">
                <a:latin typeface="Arial" panose="020B0604020202020204" pitchFamily="34" charset="0"/>
                <a:cs typeface="Arial" panose="020B0604020202020204" pitchFamily="34" charset="0"/>
              </a:rPr>
              <a:t>– </a:t>
            </a:r>
          </a:p>
          <a:p>
            <a:r>
              <a:rPr lang="en-GB" sz="8000" dirty="0" smtClean="0">
                <a:latin typeface="Arial" panose="020B0604020202020204" pitchFamily="34" charset="0"/>
                <a:cs typeface="Arial" panose="020B0604020202020204" pitchFamily="34" charset="0"/>
              </a:rPr>
              <a:t>the </a:t>
            </a:r>
            <a:r>
              <a:rPr lang="en-GB" sz="8000" dirty="0">
                <a:latin typeface="Arial" panose="020B0604020202020204" pitchFamily="34" charset="0"/>
                <a:cs typeface="Arial" panose="020B0604020202020204" pitchFamily="34" charset="0"/>
              </a:rPr>
              <a:t>central national government has no legal authority over its constituent state (regional) governments, other than the authority those states voluntarily give it (and can withdraw at any time). Confederations are really government-by-voluntary-consensus, with power being retained at the regional (state) level.</a:t>
            </a:r>
            <a:br>
              <a:rPr lang="en-GB" sz="8000" dirty="0">
                <a:latin typeface="Arial" panose="020B0604020202020204" pitchFamily="34" charset="0"/>
                <a:cs typeface="Arial" panose="020B0604020202020204" pitchFamily="34" charset="0"/>
              </a:rPr>
            </a:br>
            <a:endParaRPr lang="en-US" sz="8000" dirty="0">
              <a:latin typeface="Arial" panose="020B0604020202020204" pitchFamily="34" charset="0"/>
              <a:cs typeface="Arial" panose="020B0604020202020204" pitchFamily="34" charset="0"/>
            </a:endParaRPr>
          </a:p>
          <a:p>
            <a:endParaRPr lang="en-US" sz="8000" dirty="0">
              <a:latin typeface="Arial" panose="020B0604020202020204" pitchFamily="34" charset="0"/>
              <a:cs typeface="Arial" panose="020B0604020202020204" pitchFamily="34" charset="0"/>
            </a:endParaRPr>
          </a:p>
          <a:p>
            <a:pPr marL="0" indent="0">
              <a:buNone/>
            </a:pPr>
            <a:r>
              <a:rPr lang="en-GB" dirty="0"/>
              <a:t/>
            </a:r>
            <a:br>
              <a:rPr lang="en-GB" dirty="0"/>
            </a:br>
            <a:endParaRPr lang="en-US" dirty="0"/>
          </a:p>
        </p:txBody>
      </p:sp>
    </p:spTree>
    <p:extLst>
      <p:ext uri="{BB962C8B-B14F-4D97-AF65-F5344CB8AC3E}">
        <p14:creationId xmlns:p14="http://schemas.microsoft.com/office/powerpoint/2010/main" val="4644666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8346" y="473427"/>
            <a:ext cx="6172200" cy="1293028"/>
          </a:xfrm>
        </p:spPr>
        <p:txBody>
          <a:bodyPr>
            <a:normAutofit/>
          </a:bodyPr>
          <a:lstStyle/>
          <a:p>
            <a:r>
              <a:rPr lang="en-GB" sz="2400" b="1" dirty="0">
                <a:latin typeface="Arial" panose="020B0604020202020204" pitchFamily="34" charset="0"/>
                <a:cs typeface="Arial" panose="020B0604020202020204" pitchFamily="34" charset="0"/>
              </a:rPr>
              <a:t>Systems</a:t>
            </a:r>
            <a:r>
              <a:rPr lang="en-GB" sz="2400" dirty="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of Governments</a:t>
            </a:r>
            <a:endParaRPr lang="en-US" sz="2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85800" y="2194560"/>
            <a:ext cx="10820400" cy="4351713"/>
          </a:xfrm>
        </p:spPr>
        <p:txBody>
          <a:bodyPr>
            <a:normAutofit/>
          </a:bodyPr>
          <a:lstStyle/>
          <a:p>
            <a:pPr marL="0" indent="0">
              <a:buNone/>
            </a:pPr>
            <a:r>
              <a:rPr lang="en-GB" sz="2800" b="1" dirty="0">
                <a:latin typeface="Arial" panose="020B0604020202020204" pitchFamily="34" charset="0"/>
                <a:cs typeface="Arial" panose="020B0604020202020204" pitchFamily="34" charset="0"/>
              </a:rPr>
              <a:t>Confederate </a:t>
            </a:r>
            <a:r>
              <a:rPr lang="en-GB" sz="2800" b="1" dirty="0" smtClean="0">
                <a:latin typeface="Arial" panose="020B0604020202020204" pitchFamily="34" charset="0"/>
                <a:cs typeface="Arial" panose="020B0604020202020204" pitchFamily="34" charset="0"/>
              </a:rPr>
              <a:t>Government</a:t>
            </a:r>
          </a:p>
          <a:p>
            <a:pPr marL="0" indent="0">
              <a:buNone/>
            </a:pPr>
            <a:r>
              <a:rPr lang="en-GB" b="1" dirty="0" smtClean="0"/>
              <a:t>ADVANTAGES</a:t>
            </a:r>
            <a:endParaRPr lang="en-US" dirty="0"/>
          </a:p>
          <a:p>
            <a:r>
              <a:rPr lang="en-GB" dirty="0"/>
              <a:t>1.     Keeps power at local levels preventing the growth of a large central government</a:t>
            </a:r>
            <a:endParaRPr lang="en-US" dirty="0"/>
          </a:p>
          <a:p>
            <a:r>
              <a:rPr lang="en-GB" dirty="0"/>
              <a:t>2.     Makes it possible for the several states to cooperate in matters of common concern and also retain their separate identities</a:t>
            </a:r>
            <a:endParaRPr lang="en-US" dirty="0"/>
          </a:p>
          <a:p>
            <a:r>
              <a:rPr lang="en-GB" b="1" dirty="0"/>
              <a:t>DISADVANTAGES</a:t>
            </a:r>
            <a:endParaRPr lang="en-US" dirty="0"/>
          </a:p>
          <a:p>
            <a:r>
              <a:rPr lang="en-GB" dirty="0"/>
              <a:t>1.     Weakness of central government makes it unable to enforce laws or collect taxes</a:t>
            </a:r>
            <a:endParaRPr lang="en-US" dirty="0"/>
          </a:p>
          <a:p>
            <a:r>
              <a:rPr lang="en-GB" dirty="0"/>
              <a:t>2.     lack of unity and common law</a:t>
            </a:r>
            <a:endParaRPr lang="en-US" dirty="0"/>
          </a:p>
        </p:txBody>
      </p:sp>
    </p:spTree>
    <p:extLst>
      <p:ext uri="{BB962C8B-B14F-4D97-AF65-F5344CB8AC3E}">
        <p14:creationId xmlns:p14="http://schemas.microsoft.com/office/powerpoint/2010/main" val="7246135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55964" y="764373"/>
            <a:ext cx="8769927" cy="1293028"/>
          </a:xfrm>
        </p:spPr>
        <p:txBody>
          <a:bodyPr/>
          <a:lstStyle/>
          <a:p>
            <a:r>
              <a:rPr lang="en-GB" b="1" dirty="0">
                <a:latin typeface="Arial" panose="020B0604020202020204" pitchFamily="34" charset="0"/>
                <a:cs typeface="Arial" panose="020B0604020202020204" pitchFamily="34" charset="0"/>
              </a:rPr>
              <a:t>Systems</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of Governments</a:t>
            </a:r>
            <a:endParaRPr lang="en-US" dirty="0"/>
          </a:p>
        </p:txBody>
      </p:sp>
      <p:sp>
        <p:nvSpPr>
          <p:cNvPr id="3" name="Content Placeholder 2"/>
          <p:cNvSpPr>
            <a:spLocks noGrp="1"/>
          </p:cNvSpPr>
          <p:nvPr>
            <p:ph idx="1"/>
          </p:nvPr>
        </p:nvSpPr>
        <p:spPr/>
        <p:txBody>
          <a:bodyPr>
            <a:normAutofit/>
          </a:bodyPr>
          <a:lstStyle/>
          <a:p>
            <a:pPr marL="0" indent="0">
              <a:buNone/>
            </a:pPr>
            <a:r>
              <a:rPr lang="en-GB" sz="2800" b="1" dirty="0">
                <a:latin typeface="Arial" panose="020B0604020202020204" pitchFamily="34" charset="0"/>
                <a:cs typeface="Arial" panose="020B0604020202020204" pitchFamily="34" charset="0"/>
              </a:rPr>
              <a:t>Unitary Government</a:t>
            </a:r>
            <a:endParaRPr lang="en-US" sz="2800" dirty="0">
              <a:latin typeface="Arial" panose="020B0604020202020204" pitchFamily="34" charset="0"/>
              <a:cs typeface="Arial" panose="020B0604020202020204" pitchFamily="34" charset="0"/>
            </a:endParaRPr>
          </a:p>
          <a:p>
            <a:r>
              <a:rPr lang="en-GB" dirty="0"/>
              <a:t>A unitary government is often described as a centralized government. </a:t>
            </a:r>
            <a:endParaRPr lang="en-GB" dirty="0" smtClean="0"/>
          </a:p>
          <a:p>
            <a:r>
              <a:rPr lang="en-GB" dirty="0" smtClean="0"/>
              <a:t>It </a:t>
            </a:r>
            <a:r>
              <a:rPr lang="en-GB" dirty="0"/>
              <a:t>is a government in which all powers held by the government belong to a single, central agency. </a:t>
            </a:r>
            <a:endParaRPr lang="en-GB" dirty="0" smtClean="0"/>
          </a:p>
          <a:p>
            <a:r>
              <a:rPr lang="en-GB" dirty="0" smtClean="0"/>
              <a:t>The </a:t>
            </a:r>
            <a:r>
              <a:rPr lang="en-GB" dirty="0"/>
              <a:t>central government creates local units of government for its own convenience. </a:t>
            </a:r>
            <a:endParaRPr lang="en-GB" dirty="0" smtClean="0"/>
          </a:p>
          <a:p>
            <a:r>
              <a:rPr lang="en-GB" dirty="0" smtClean="0"/>
              <a:t>Most </a:t>
            </a:r>
            <a:r>
              <a:rPr lang="en-GB" dirty="0"/>
              <a:t>government in the world are unitary. Great Britain is an illustration of the type. A single central organ – the Parliament- holds all the power of the British government. </a:t>
            </a:r>
            <a:endParaRPr lang="en-GB" dirty="0" smtClean="0"/>
          </a:p>
          <a:p>
            <a:endParaRPr lang="en-US" dirty="0"/>
          </a:p>
        </p:txBody>
      </p:sp>
    </p:spTree>
    <p:extLst>
      <p:ext uri="{BB962C8B-B14F-4D97-AF65-F5344CB8AC3E}">
        <p14:creationId xmlns:p14="http://schemas.microsoft.com/office/powerpoint/2010/main" val="36396559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Arial" panose="020B0604020202020204" pitchFamily="34" charset="0"/>
                <a:cs typeface="Arial" panose="020B0604020202020204" pitchFamily="34" charset="0"/>
              </a:rPr>
              <a:t>Systems</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of Governments</a:t>
            </a:r>
            <a:endParaRPr lang="en-US" dirty="0"/>
          </a:p>
        </p:txBody>
      </p:sp>
      <p:sp>
        <p:nvSpPr>
          <p:cNvPr id="3" name="Content Placeholder 2"/>
          <p:cNvSpPr>
            <a:spLocks noGrp="1"/>
          </p:cNvSpPr>
          <p:nvPr>
            <p:ph idx="1"/>
          </p:nvPr>
        </p:nvSpPr>
        <p:spPr>
          <a:xfrm>
            <a:off x="685800" y="2194561"/>
            <a:ext cx="10820400" cy="4528212"/>
          </a:xfrm>
        </p:spPr>
        <p:txBody>
          <a:bodyPr>
            <a:normAutofit fontScale="62500" lnSpcReduction="20000"/>
          </a:bodyPr>
          <a:lstStyle/>
          <a:p>
            <a:r>
              <a:rPr lang="en-GB" sz="3300" b="1" dirty="0">
                <a:latin typeface="Arial" panose="020B0604020202020204" pitchFamily="34" charset="0"/>
                <a:cs typeface="Arial" panose="020B0604020202020204" pitchFamily="34" charset="0"/>
              </a:rPr>
              <a:t>Unitary </a:t>
            </a:r>
            <a:r>
              <a:rPr lang="en-GB" sz="3300" b="1" dirty="0" smtClean="0">
                <a:latin typeface="Arial" panose="020B0604020202020204" pitchFamily="34" charset="0"/>
                <a:cs typeface="Arial" panose="020B0604020202020204" pitchFamily="34" charset="0"/>
              </a:rPr>
              <a:t>Government(Continued)</a:t>
            </a:r>
          </a:p>
          <a:p>
            <a:r>
              <a:rPr lang="en-GB" sz="3400" dirty="0">
                <a:latin typeface="Arial" panose="020B0604020202020204" pitchFamily="34" charset="0"/>
                <a:cs typeface="Arial" panose="020B0604020202020204" pitchFamily="34" charset="0"/>
              </a:rPr>
              <a:t>Local governments do exist but solely to relieve Parliament of burdens it could perform only with difficulty and inconvenience. a unitary state has a single ultimate sovereignty. a federal state has a dual location of sovereignty, with authority divided between government and regional governments. </a:t>
            </a:r>
            <a:endParaRPr lang="en-GB" sz="3400" dirty="0" smtClean="0">
              <a:latin typeface="Arial" panose="020B0604020202020204" pitchFamily="34" charset="0"/>
              <a:cs typeface="Arial" panose="020B0604020202020204" pitchFamily="34" charset="0"/>
            </a:endParaRPr>
          </a:p>
          <a:p>
            <a:endParaRPr lang="en-GB" sz="3400" dirty="0">
              <a:latin typeface="Arial" panose="020B0604020202020204" pitchFamily="34" charset="0"/>
              <a:cs typeface="Arial" panose="020B0604020202020204" pitchFamily="34" charset="0"/>
            </a:endParaRPr>
          </a:p>
          <a:p>
            <a:r>
              <a:rPr lang="en-GB" sz="3400" dirty="0">
                <a:latin typeface="Arial" panose="020B0604020202020204" pitchFamily="34" charset="0"/>
                <a:cs typeface="Arial" panose="020B0604020202020204" pitchFamily="34" charset="0"/>
              </a:rPr>
              <a:t>In a Unitary government, all sovereignty resides at the national level - thus, the national government is superior to, and controls all regional and local governments</a:t>
            </a:r>
            <a:r>
              <a:rPr lang="en-GB" sz="3400" dirty="0" smtClean="0">
                <a:latin typeface="Arial" panose="020B0604020202020204" pitchFamily="34" charset="0"/>
                <a:cs typeface="Arial" panose="020B0604020202020204" pitchFamily="34" charset="0"/>
              </a:rPr>
              <a:t>.</a:t>
            </a:r>
          </a:p>
          <a:p>
            <a:pPr marL="0" indent="0">
              <a:buNone/>
            </a:pPr>
            <a:r>
              <a:rPr lang="en-GB" sz="3400" dirty="0" smtClean="0">
                <a:latin typeface="Arial" panose="020B0604020202020204" pitchFamily="34" charset="0"/>
                <a:cs typeface="Arial" panose="020B0604020202020204" pitchFamily="34" charset="0"/>
              </a:rPr>
              <a:t> </a:t>
            </a:r>
            <a:endParaRPr lang="en-GB" sz="3400" dirty="0">
              <a:latin typeface="Arial" panose="020B0604020202020204" pitchFamily="34" charset="0"/>
              <a:cs typeface="Arial" panose="020B0604020202020204" pitchFamily="34" charset="0"/>
            </a:endParaRPr>
          </a:p>
          <a:p>
            <a:r>
              <a:rPr lang="en-GB" sz="3400" dirty="0">
                <a:latin typeface="Arial" panose="020B0604020202020204" pitchFamily="34" charset="0"/>
                <a:cs typeface="Arial" panose="020B0604020202020204" pitchFamily="34" charset="0"/>
              </a:rPr>
              <a:t>In such a system, governments report in what looks like a military chain-of-command: local governments report to and are legally subservient to regional governments, which report to and are subservient to the national government</a:t>
            </a:r>
            <a:r>
              <a:rPr lang="en-GB" sz="3400" dirty="0" smtClean="0">
                <a:latin typeface="Arial" panose="020B0604020202020204" pitchFamily="34" charset="0"/>
                <a:cs typeface="Arial" panose="020B0604020202020204" pitchFamily="34" charset="0"/>
              </a:rPr>
              <a:t>.</a:t>
            </a:r>
          </a:p>
          <a:p>
            <a:r>
              <a:rPr lang="en-GB" sz="3400" dirty="0" smtClean="0">
                <a:latin typeface="Arial" panose="020B0604020202020204" pitchFamily="34" charset="0"/>
                <a:cs typeface="Arial" panose="020B0604020202020204" pitchFamily="34" charset="0"/>
              </a:rPr>
              <a:t> </a:t>
            </a:r>
            <a:r>
              <a:rPr lang="en-GB" sz="3400" dirty="0">
                <a:latin typeface="Arial" panose="020B0604020202020204" pitchFamily="34" charset="0"/>
                <a:cs typeface="Arial" panose="020B0604020202020204" pitchFamily="34" charset="0"/>
              </a:rPr>
              <a:t>A unitary government has all power concentrated at the national government, which may delegate some of that power elsewhere, but which retains the ultimate say. </a:t>
            </a:r>
            <a:br>
              <a:rPr lang="en-GB" sz="3400" dirty="0">
                <a:latin typeface="Arial" panose="020B0604020202020204" pitchFamily="34" charset="0"/>
                <a:cs typeface="Arial" panose="020B0604020202020204" pitchFamily="34" charset="0"/>
              </a:rPr>
            </a:br>
            <a:r>
              <a:rPr lang="en-GB" sz="3400" dirty="0">
                <a:latin typeface="Arial" panose="020B0604020202020204" pitchFamily="34" charset="0"/>
                <a:cs typeface="Arial" panose="020B0604020202020204" pitchFamily="34" charset="0"/>
              </a:rPr>
              <a:t>	</a:t>
            </a:r>
            <a:endParaRPr lang="en-US" sz="3400" dirty="0">
              <a:latin typeface="Arial" panose="020B0604020202020204" pitchFamily="34" charset="0"/>
              <a:cs typeface="Arial" panose="020B0604020202020204" pitchFamily="34" charset="0"/>
            </a:endParaRPr>
          </a:p>
          <a:p>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2817738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916" y="764373"/>
            <a:ext cx="7894750" cy="1293028"/>
          </a:xfrm>
        </p:spPr>
        <p:txBody>
          <a:bodyPr>
            <a:normAutofit/>
          </a:bodyPr>
          <a:lstStyle/>
          <a:p>
            <a:r>
              <a:rPr lang="en-GB" sz="2800" b="1" dirty="0">
                <a:latin typeface="Arial" panose="020B0604020202020204" pitchFamily="34" charset="0"/>
                <a:cs typeface="Arial" panose="020B0604020202020204" pitchFamily="34" charset="0"/>
              </a:rPr>
              <a:t>Systems</a:t>
            </a:r>
            <a:r>
              <a:rPr lang="en-GB" sz="2800" dirty="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of Governments</a:t>
            </a:r>
            <a:endParaRPr lang="en-US" sz="2800" dirty="0"/>
          </a:p>
        </p:txBody>
      </p:sp>
      <p:sp>
        <p:nvSpPr>
          <p:cNvPr id="3" name="Content Placeholder 2"/>
          <p:cNvSpPr>
            <a:spLocks noGrp="1"/>
          </p:cNvSpPr>
          <p:nvPr>
            <p:ph idx="1"/>
          </p:nvPr>
        </p:nvSpPr>
        <p:spPr/>
        <p:txBody>
          <a:bodyPr>
            <a:normAutofit fontScale="77500" lnSpcReduction="20000"/>
          </a:bodyPr>
          <a:lstStyle/>
          <a:p>
            <a:endParaRPr lang="en-GB" b="1" dirty="0" smtClean="0"/>
          </a:p>
          <a:p>
            <a:pPr marL="0" indent="0">
              <a:buNone/>
            </a:pPr>
            <a:r>
              <a:rPr lang="en-GB" sz="2400" b="1" dirty="0">
                <a:latin typeface="Arial" panose="020B0604020202020204" pitchFamily="34" charset="0"/>
                <a:cs typeface="Arial" panose="020B0604020202020204" pitchFamily="34" charset="0"/>
              </a:rPr>
              <a:t>Unitary </a:t>
            </a:r>
            <a:r>
              <a:rPr lang="en-GB" sz="2400" b="1" dirty="0" smtClean="0">
                <a:latin typeface="Arial" panose="020B0604020202020204" pitchFamily="34" charset="0"/>
                <a:cs typeface="Arial" panose="020B0604020202020204" pitchFamily="34" charset="0"/>
              </a:rPr>
              <a:t>Government(continued)</a:t>
            </a:r>
            <a:endParaRPr lang="en-US" sz="2400" dirty="0">
              <a:latin typeface="Arial" panose="020B0604020202020204" pitchFamily="34" charset="0"/>
              <a:cs typeface="Arial" panose="020B0604020202020204" pitchFamily="34" charset="0"/>
            </a:endParaRPr>
          </a:p>
          <a:p>
            <a:pPr marL="0" indent="0">
              <a:buNone/>
            </a:pPr>
            <a:endParaRPr lang="en-GB" b="1" dirty="0"/>
          </a:p>
          <a:p>
            <a:pPr marL="0" indent="0">
              <a:buNone/>
            </a:pPr>
            <a:r>
              <a:rPr lang="en-GB" b="1" dirty="0" smtClean="0"/>
              <a:t>ADVANTAGES</a:t>
            </a:r>
            <a:endParaRPr lang="en-US" dirty="0"/>
          </a:p>
          <a:p>
            <a:pPr marL="0" indent="0">
              <a:buNone/>
            </a:pPr>
            <a:r>
              <a:rPr lang="en-GB" dirty="0" smtClean="0"/>
              <a:t>    1</a:t>
            </a:r>
            <a:r>
              <a:rPr lang="en-GB" dirty="0"/>
              <a:t>.     Uniform policies, laws, political, enforcement, administration</a:t>
            </a:r>
            <a:endParaRPr lang="en-US" dirty="0"/>
          </a:p>
          <a:p>
            <a:pPr marL="0" indent="0">
              <a:buNone/>
            </a:pPr>
            <a:r>
              <a:rPr lang="en-GB" dirty="0" smtClean="0"/>
              <a:t>           throughout </a:t>
            </a:r>
            <a:r>
              <a:rPr lang="en-GB" dirty="0"/>
              <a:t>the country</a:t>
            </a:r>
            <a:endParaRPr lang="en-US" dirty="0"/>
          </a:p>
          <a:p>
            <a:pPr marL="0" indent="0">
              <a:buNone/>
            </a:pPr>
            <a:r>
              <a:rPr lang="en-GB" dirty="0" smtClean="0"/>
              <a:t>    2</a:t>
            </a:r>
            <a:r>
              <a:rPr lang="en-GB" dirty="0"/>
              <a:t>.     Less duplication of services and fewer conflicts between national and local governments</a:t>
            </a:r>
            <a:endParaRPr lang="en-US" dirty="0"/>
          </a:p>
          <a:p>
            <a:pPr marL="0" indent="0">
              <a:buNone/>
            </a:pPr>
            <a:r>
              <a:rPr lang="en-GB" dirty="0" smtClean="0"/>
              <a:t>    3</a:t>
            </a:r>
            <a:r>
              <a:rPr lang="en-GB" dirty="0"/>
              <a:t>.     Greater unity and stability</a:t>
            </a:r>
            <a:endParaRPr lang="en-US" dirty="0"/>
          </a:p>
          <a:p>
            <a:pPr marL="0" indent="0">
              <a:buNone/>
            </a:pPr>
            <a:r>
              <a:rPr lang="en-GB" b="1" dirty="0"/>
              <a:t>DISADVANTAGES</a:t>
            </a:r>
            <a:endParaRPr lang="en-US" dirty="0"/>
          </a:p>
          <a:p>
            <a:pPr marL="0" indent="0">
              <a:buNone/>
            </a:pPr>
            <a:r>
              <a:rPr lang="en-GB" dirty="0" smtClean="0"/>
              <a:t>    1</a:t>
            </a:r>
            <a:r>
              <a:rPr lang="en-GB" dirty="0"/>
              <a:t>.     Central government out of touch with local concerns</a:t>
            </a:r>
            <a:endParaRPr lang="en-US" dirty="0"/>
          </a:p>
          <a:p>
            <a:pPr marL="0" indent="0">
              <a:buNone/>
            </a:pPr>
            <a:r>
              <a:rPr lang="en-GB" dirty="0" smtClean="0"/>
              <a:t>    2</a:t>
            </a:r>
            <a:r>
              <a:rPr lang="en-GB" dirty="0"/>
              <a:t>.     Slow in meeting local problems</a:t>
            </a:r>
            <a:endParaRPr lang="en-US" dirty="0"/>
          </a:p>
          <a:p>
            <a:pPr marL="0" indent="0">
              <a:buNone/>
            </a:pPr>
            <a:r>
              <a:rPr lang="en-GB" dirty="0" smtClean="0"/>
              <a:t>    3</a:t>
            </a:r>
            <a:r>
              <a:rPr lang="en-GB" dirty="0"/>
              <a:t>.     If the central government gets too involved in local problems it may not meet the needs of </a:t>
            </a:r>
            <a:r>
              <a:rPr lang="en-GB" dirty="0" smtClean="0"/>
              <a:t>all</a:t>
            </a:r>
          </a:p>
          <a:p>
            <a:pPr marL="0" indent="0">
              <a:buNone/>
            </a:pPr>
            <a:r>
              <a:rPr lang="en-GB" dirty="0"/>
              <a:t> </a:t>
            </a:r>
            <a:r>
              <a:rPr lang="en-GB" dirty="0" smtClean="0"/>
              <a:t>           its </a:t>
            </a:r>
            <a:r>
              <a:rPr lang="en-GB" dirty="0"/>
              <a:t>citizens</a:t>
            </a:r>
            <a:endParaRPr lang="en-US" dirty="0"/>
          </a:p>
          <a:p>
            <a:endParaRPr lang="en-US" dirty="0"/>
          </a:p>
        </p:txBody>
      </p:sp>
    </p:spTree>
    <p:extLst>
      <p:ext uri="{BB962C8B-B14F-4D97-AF65-F5344CB8AC3E}">
        <p14:creationId xmlns:p14="http://schemas.microsoft.com/office/powerpoint/2010/main" val="13948322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89408" y="764373"/>
            <a:ext cx="5293217" cy="1293028"/>
          </a:xfrm>
        </p:spPr>
        <p:txBody>
          <a:bodyPr/>
          <a:lstStyle/>
          <a:p>
            <a:r>
              <a:rPr lang="en-GB" sz="2800" b="1" dirty="0"/>
              <a:t>Systems</a:t>
            </a:r>
            <a:r>
              <a:rPr lang="en-GB" sz="2800" dirty="0"/>
              <a:t> </a:t>
            </a:r>
            <a:r>
              <a:rPr lang="en-GB" sz="2800" b="1" dirty="0"/>
              <a:t>of Governments</a:t>
            </a:r>
            <a:r>
              <a:rPr lang="en-GB" b="1" dirty="0"/>
              <a:t>.</a:t>
            </a:r>
            <a:r>
              <a:rPr lang="en-US" dirty="0"/>
              <a:t/>
            </a:r>
            <a:br>
              <a:rPr lang="en-US" dirty="0"/>
            </a:br>
            <a:endParaRPr lang="en-US" dirty="0"/>
          </a:p>
        </p:txBody>
      </p:sp>
      <p:sp>
        <p:nvSpPr>
          <p:cNvPr id="3" name="Content Placeholder 2"/>
          <p:cNvSpPr>
            <a:spLocks noGrp="1"/>
          </p:cNvSpPr>
          <p:nvPr>
            <p:ph idx="1"/>
          </p:nvPr>
        </p:nvSpPr>
        <p:spPr>
          <a:xfrm>
            <a:off x="685800" y="2535383"/>
            <a:ext cx="10820400" cy="4024125"/>
          </a:xfrm>
        </p:spPr>
        <p:txBody>
          <a:bodyPr>
            <a:normAutofit fontScale="92500" lnSpcReduction="20000"/>
          </a:bodyPr>
          <a:lstStyle/>
          <a:p>
            <a:pPr marL="0" indent="0">
              <a:buNone/>
            </a:pPr>
            <a:r>
              <a:rPr lang="en-GB" sz="3400" b="1" dirty="0">
                <a:latin typeface="Arial" panose="020B0604020202020204" pitchFamily="34" charset="0"/>
                <a:cs typeface="Arial" panose="020B0604020202020204" pitchFamily="34" charset="0"/>
              </a:rPr>
              <a:t>Federal Government- </a:t>
            </a:r>
            <a:endParaRPr lang="en-US" sz="3400" b="1" dirty="0">
              <a:latin typeface="Arial" panose="020B0604020202020204" pitchFamily="34" charset="0"/>
              <a:cs typeface="Arial" panose="020B0604020202020204" pitchFamily="34" charset="0"/>
            </a:endParaRPr>
          </a:p>
          <a:p>
            <a:r>
              <a:rPr lang="en-GB" dirty="0"/>
              <a:t>A federal government is one in which the powers of government are divided between a central government and several local governments. </a:t>
            </a:r>
            <a:endParaRPr lang="en-GB" dirty="0" smtClean="0"/>
          </a:p>
          <a:p>
            <a:r>
              <a:rPr lang="en-GB" dirty="0" smtClean="0"/>
              <a:t>An </a:t>
            </a:r>
            <a:r>
              <a:rPr lang="en-GB" dirty="0"/>
              <a:t>authority superior to both the central and local governments makes this division of powers on a geographic basis; and that division cannot be changed by either the local or national level acting alone</a:t>
            </a:r>
            <a:r>
              <a:rPr lang="en-GB" dirty="0" smtClean="0"/>
              <a:t>.</a:t>
            </a:r>
          </a:p>
          <a:p>
            <a:r>
              <a:rPr lang="en-GB" dirty="0" smtClean="0"/>
              <a:t> </a:t>
            </a:r>
            <a:r>
              <a:rPr lang="en-GB" dirty="0"/>
              <a:t>Both levels of government act directly on the people through their own sets of laws, officials, and agencies</a:t>
            </a:r>
            <a:r>
              <a:rPr lang="en-GB" dirty="0" smtClean="0"/>
              <a:t>.</a:t>
            </a:r>
          </a:p>
          <a:p>
            <a:r>
              <a:rPr lang="en-GB" dirty="0" smtClean="0"/>
              <a:t> </a:t>
            </a:r>
            <a:r>
              <a:rPr lang="en-GB" dirty="0"/>
              <a:t>In the United States, for example the National Government has certain powers and the 50 states have others. </a:t>
            </a:r>
            <a:endParaRPr lang="en-GB" dirty="0" smtClean="0"/>
          </a:p>
          <a:p>
            <a:r>
              <a:rPr lang="en-GB" dirty="0" smtClean="0"/>
              <a:t>This </a:t>
            </a:r>
            <a:r>
              <a:rPr lang="en-GB" dirty="0"/>
              <a:t>division of powers is set out in the Constitution of the United States. Federal governments are a blend of the above two opposites</a:t>
            </a:r>
            <a:r>
              <a:rPr lang="en-GB" dirty="0" smtClean="0"/>
              <a:t>.</a:t>
            </a:r>
          </a:p>
          <a:p>
            <a:pPr marL="0" indent="0">
              <a:buNone/>
            </a:pPr>
            <a:r>
              <a:rPr lang="en-GB" dirty="0" smtClean="0"/>
              <a:t> </a:t>
            </a:r>
            <a:endParaRPr lang="en-US" dirty="0"/>
          </a:p>
        </p:txBody>
      </p:sp>
    </p:spTree>
    <p:extLst>
      <p:ext uri="{BB962C8B-B14F-4D97-AF65-F5344CB8AC3E}">
        <p14:creationId xmlns:p14="http://schemas.microsoft.com/office/powerpoint/2010/main" val="26823718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764373"/>
            <a:ext cx="5797639" cy="1293028"/>
          </a:xfrm>
        </p:spPr>
        <p:txBody>
          <a:bodyPr>
            <a:normAutofit/>
          </a:bodyPr>
          <a:lstStyle/>
          <a:p>
            <a:r>
              <a:rPr lang="en-GB" sz="2800" b="1" dirty="0">
                <a:latin typeface="Arial" panose="020B0604020202020204" pitchFamily="34" charset="0"/>
                <a:cs typeface="Arial" panose="020B0604020202020204" pitchFamily="34" charset="0"/>
              </a:rPr>
              <a:t>Systems</a:t>
            </a:r>
            <a:r>
              <a:rPr lang="en-GB" sz="2800" dirty="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of Governments</a:t>
            </a:r>
            <a:endParaRPr lang="en-US" sz="2800" dirty="0"/>
          </a:p>
        </p:txBody>
      </p:sp>
      <p:sp>
        <p:nvSpPr>
          <p:cNvPr id="3" name="Content Placeholder 2"/>
          <p:cNvSpPr>
            <a:spLocks noGrp="1"/>
          </p:cNvSpPr>
          <p:nvPr>
            <p:ph idx="1"/>
          </p:nvPr>
        </p:nvSpPr>
        <p:spPr/>
        <p:txBody>
          <a:bodyPr>
            <a:normAutofit fontScale="92500"/>
          </a:bodyPr>
          <a:lstStyle/>
          <a:p>
            <a:r>
              <a:rPr lang="en-GB" sz="4500" b="1" dirty="0">
                <a:latin typeface="Arial" panose="020B0604020202020204" pitchFamily="34" charset="0"/>
                <a:cs typeface="Arial" panose="020B0604020202020204" pitchFamily="34" charset="0"/>
              </a:rPr>
              <a:t>Federal </a:t>
            </a:r>
            <a:r>
              <a:rPr lang="en-GB" sz="4500" b="1" dirty="0" smtClean="0">
                <a:latin typeface="Arial" panose="020B0604020202020204" pitchFamily="34" charset="0"/>
                <a:cs typeface="Arial" panose="020B0604020202020204" pitchFamily="34" charset="0"/>
              </a:rPr>
              <a:t>Government(continued) </a:t>
            </a:r>
            <a:endParaRPr lang="en-US" sz="4500" b="1" dirty="0">
              <a:latin typeface="Arial" panose="020B0604020202020204" pitchFamily="34" charset="0"/>
              <a:cs typeface="Arial" panose="020B0604020202020204" pitchFamily="34" charset="0"/>
            </a:endParaRPr>
          </a:p>
          <a:p>
            <a:endParaRPr lang="en-GB" dirty="0" smtClean="0"/>
          </a:p>
          <a:p>
            <a:r>
              <a:rPr lang="en-GB" dirty="0" smtClean="0"/>
              <a:t>Most </a:t>
            </a:r>
            <a:r>
              <a:rPr lang="en-GB" dirty="0"/>
              <a:t>federal systems divide up various responsibilities (sovereignty) into categories, then decide that ONE of: the federal (national), the state (regional), or local (town/city) government should be the ultimate sovereign in that area. </a:t>
            </a:r>
            <a:endParaRPr lang="en-GB" dirty="0" smtClean="0"/>
          </a:p>
          <a:p>
            <a:r>
              <a:rPr lang="en-GB" dirty="0" smtClean="0"/>
              <a:t>Generally </a:t>
            </a:r>
            <a:r>
              <a:rPr lang="en-GB" dirty="0"/>
              <a:t>speaking, this division is based upon the impact of the topic in question: for responsibilities which impact the nation as a whole, the federal government is usually assigned supreme power, while for activities that are regional or local in nature, the regional (or local) government is assigned sovereignty</a:t>
            </a:r>
            <a:r>
              <a:rPr lang="en-GB" dirty="0" smtClean="0"/>
              <a:t>.</a:t>
            </a:r>
          </a:p>
          <a:p>
            <a:r>
              <a:rPr lang="en-GB" dirty="0" smtClean="0"/>
              <a:t> </a:t>
            </a:r>
            <a:r>
              <a:rPr lang="en-GB" dirty="0"/>
              <a:t>In all cases, government levels (federal, state, and local) are ultimate responsible solely to their constituent citizens, and do NOT legally report to another government. </a:t>
            </a:r>
            <a:endParaRPr lang="en-GB" dirty="0" smtClean="0"/>
          </a:p>
        </p:txBody>
      </p:sp>
    </p:spTree>
    <p:extLst>
      <p:ext uri="{BB962C8B-B14F-4D97-AF65-F5344CB8AC3E}">
        <p14:creationId xmlns:p14="http://schemas.microsoft.com/office/powerpoint/2010/main" val="36926256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2586" y="764373"/>
            <a:ext cx="7727324" cy="1293028"/>
          </a:xfrm>
        </p:spPr>
        <p:txBody>
          <a:bodyPr/>
          <a:lstStyle/>
          <a:p>
            <a:r>
              <a:rPr lang="en-GB" b="1" dirty="0">
                <a:latin typeface="Arial" panose="020B0604020202020204" pitchFamily="34" charset="0"/>
                <a:cs typeface="Arial" panose="020B0604020202020204" pitchFamily="34" charset="0"/>
              </a:rPr>
              <a:t>Systems</a:t>
            </a:r>
            <a:r>
              <a:rPr lang="en-GB" dirty="0">
                <a:latin typeface="Arial" panose="020B0604020202020204" pitchFamily="34" charset="0"/>
                <a:cs typeface="Arial" panose="020B0604020202020204" pitchFamily="34" charset="0"/>
              </a:rPr>
              <a:t> </a:t>
            </a:r>
            <a:r>
              <a:rPr lang="en-GB" b="1" dirty="0">
                <a:latin typeface="Arial" panose="020B0604020202020204" pitchFamily="34" charset="0"/>
                <a:cs typeface="Arial" panose="020B0604020202020204" pitchFamily="34" charset="0"/>
              </a:rPr>
              <a:t>of Governments</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GB" sz="2400" b="1" dirty="0">
                <a:latin typeface="Arial" panose="020B0604020202020204" pitchFamily="34" charset="0"/>
                <a:cs typeface="Arial" panose="020B0604020202020204" pitchFamily="34" charset="0"/>
              </a:rPr>
              <a:t>Federal Government(continued</a:t>
            </a:r>
            <a:r>
              <a:rPr lang="en-GB" sz="2400" b="1" dirty="0" smtClean="0">
                <a:latin typeface="Arial" panose="020B0604020202020204" pitchFamily="34" charset="0"/>
                <a:cs typeface="Arial" panose="020B0604020202020204" pitchFamily="34" charset="0"/>
              </a:rPr>
              <a:t>)</a:t>
            </a:r>
          </a:p>
          <a:p>
            <a:r>
              <a:rPr lang="en-GB" sz="2400" dirty="0"/>
              <a:t>Thus, under a federal system, a town mayor has no legal responsibility to follow instructions from a state governor or a national president</a:t>
            </a:r>
            <a:r>
              <a:rPr lang="en-GB" sz="2400" dirty="0" smtClean="0"/>
              <a:t>.</a:t>
            </a:r>
          </a:p>
          <a:p>
            <a:endParaRPr lang="en-GB" sz="2400" dirty="0"/>
          </a:p>
          <a:p>
            <a:r>
              <a:rPr lang="en-GB" sz="2400" dirty="0"/>
              <a:t> In terms of practical application, one obvious place that can be seen is the legal system in place: under a unitary system, there is but one set of courts, and those courts have jurisdiction over all legal cases. </a:t>
            </a:r>
            <a:endParaRPr lang="en-GB" sz="2400" dirty="0" smtClean="0"/>
          </a:p>
          <a:p>
            <a:endParaRPr lang="en-GB" sz="2400" dirty="0"/>
          </a:p>
          <a:p>
            <a:r>
              <a:rPr lang="en-GB" sz="2400" dirty="0"/>
              <a:t>In a Confederate system, there tend to be many court systems, with each region/state's court system applying only to attend to cases within that region/state</a:t>
            </a:r>
            <a:r>
              <a:rPr lang="en-GB" sz="2400" dirty="0" smtClean="0"/>
              <a:t>.</a:t>
            </a:r>
          </a:p>
          <a:p>
            <a:pPr marL="0" indent="0">
              <a:buNone/>
            </a:pPr>
            <a:endParaRPr lang="en-GB" sz="2400" dirty="0"/>
          </a:p>
          <a:p>
            <a:r>
              <a:rPr lang="en-GB" sz="2400" dirty="0"/>
              <a:t> In a federal system, there tend to be a myriad of court systems, each having different responsibilities based on the type of infraction or case, with different infractions being judged by different courts, and with multiple court systems having possible jurisdiction over a single geographic area.</a:t>
            </a:r>
            <a:endParaRPr lang="en-US" sz="2400" dirty="0"/>
          </a:p>
          <a:p>
            <a:endParaRPr lang="en-US" sz="2400" dirty="0"/>
          </a:p>
          <a:p>
            <a:endParaRPr lang="en-US" dirty="0"/>
          </a:p>
        </p:txBody>
      </p:sp>
    </p:spTree>
    <p:extLst>
      <p:ext uri="{BB962C8B-B14F-4D97-AF65-F5344CB8AC3E}">
        <p14:creationId xmlns:p14="http://schemas.microsoft.com/office/powerpoint/2010/main" val="2470537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764373"/>
            <a:ext cx="10591800" cy="1293028"/>
          </a:xfrm>
        </p:spPr>
        <p:txBody>
          <a:bodyPr/>
          <a:lstStyle/>
          <a:p>
            <a:r>
              <a:rPr lang="en-GB" b="1" dirty="0"/>
              <a:t>Systems</a:t>
            </a:r>
            <a:r>
              <a:rPr lang="en-GB" dirty="0"/>
              <a:t> </a:t>
            </a:r>
            <a:r>
              <a:rPr lang="en-GB" b="1" dirty="0"/>
              <a:t>of Governments</a:t>
            </a:r>
            <a:endParaRPr lang="en-US" dirty="0"/>
          </a:p>
        </p:txBody>
      </p:sp>
      <p:sp>
        <p:nvSpPr>
          <p:cNvPr id="3" name="Content Placeholder 2"/>
          <p:cNvSpPr>
            <a:spLocks noGrp="1"/>
          </p:cNvSpPr>
          <p:nvPr>
            <p:ph idx="1"/>
          </p:nvPr>
        </p:nvSpPr>
        <p:spPr/>
        <p:txBody>
          <a:bodyPr>
            <a:normAutofit fontScale="55000" lnSpcReduction="20000"/>
          </a:bodyPr>
          <a:lstStyle/>
          <a:p>
            <a:pPr marL="0" indent="0">
              <a:buNone/>
            </a:pPr>
            <a:r>
              <a:rPr lang="en-GB" sz="4800" b="1" dirty="0">
                <a:latin typeface="Arial" panose="020B0604020202020204" pitchFamily="34" charset="0"/>
                <a:cs typeface="Arial" panose="020B0604020202020204" pitchFamily="34" charset="0"/>
              </a:rPr>
              <a:t>Federal Government(continued)</a:t>
            </a:r>
          </a:p>
          <a:p>
            <a:endParaRPr lang="en-US" dirty="0" smtClean="0">
              <a:latin typeface="Arial" panose="020B0604020202020204" pitchFamily="34" charset="0"/>
              <a:cs typeface="Arial" panose="020B0604020202020204" pitchFamily="34" charset="0"/>
            </a:endParaRPr>
          </a:p>
          <a:p>
            <a:pPr marL="0" indent="0">
              <a:buNone/>
            </a:pPr>
            <a:r>
              <a:rPr lang="en-GB" b="1" dirty="0"/>
              <a:t>ADVANTAGES</a:t>
            </a:r>
            <a:endParaRPr lang="en-US" dirty="0"/>
          </a:p>
          <a:p>
            <a:pPr marL="0" indent="0">
              <a:buNone/>
            </a:pPr>
            <a:r>
              <a:rPr lang="en-GB" dirty="0" smtClean="0"/>
              <a:t>     1</a:t>
            </a:r>
            <a:r>
              <a:rPr lang="en-GB" dirty="0"/>
              <a:t>.    Federal unity but local governments handle local problems</a:t>
            </a:r>
            <a:endParaRPr lang="en-US" dirty="0"/>
          </a:p>
          <a:p>
            <a:pPr marL="0" indent="0">
              <a:buNone/>
            </a:pPr>
            <a:r>
              <a:rPr lang="en-GB" dirty="0" smtClean="0"/>
              <a:t>     2</a:t>
            </a:r>
            <a:r>
              <a:rPr lang="en-GB" dirty="0"/>
              <a:t>.     Local government/officials have to be responsive to people who elect them</a:t>
            </a:r>
            <a:endParaRPr lang="en-US" dirty="0"/>
          </a:p>
          <a:p>
            <a:pPr marL="0" indent="0">
              <a:buNone/>
            </a:pPr>
            <a:r>
              <a:rPr lang="en-GB" dirty="0" smtClean="0"/>
              <a:t>      3</a:t>
            </a:r>
            <a:r>
              <a:rPr lang="en-GB" dirty="0"/>
              <a:t>.     Central government can devote more time and energy to national and international problems</a:t>
            </a:r>
            <a:endParaRPr lang="en-US" dirty="0"/>
          </a:p>
          <a:p>
            <a:pPr marL="0" indent="0">
              <a:buNone/>
            </a:pPr>
            <a:r>
              <a:rPr lang="en-GB" dirty="0" smtClean="0"/>
              <a:t>      4</a:t>
            </a:r>
            <a:r>
              <a:rPr lang="en-GB" dirty="0"/>
              <a:t>.     More opportunities for participation in making decisions – in influencing what is taught in the schools and in deciding where </a:t>
            </a:r>
            <a:r>
              <a:rPr lang="en-GB" dirty="0" smtClean="0"/>
              <a:t>highways </a:t>
            </a:r>
          </a:p>
          <a:p>
            <a:pPr marL="0" indent="0">
              <a:buNone/>
            </a:pPr>
            <a:r>
              <a:rPr lang="en-GB" dirty="0"/>
              <a:t> </a:t>
            </a:r>
            <a:r>
              <a:rPr lang="en-GB" dirty="0" smtClean="0"/>
              <a:t>            </a:t>
            </a:r>
            <a:r>
              <a:rPr lang="en-GB" dirty="0" smtClean="0"/>
              <a:t> </a:t>
            </a:r>
            <a:r>
              <a:rPr lang="en-GB" dirty="0"/>
              <a:t>and government projects are to be built</a:t>
            </a:r>
            <a:endParaRPr lang="en-US" dirty="0"/>
          </a:p>
          <a:p>
            <a:pPr marL="0" indent="0">
              <a:buNone/>
            </a:pPr>
            <a:r>
              <a:rPr lang="en-GB" dirty="0"/>
              <a:t> </a:t>
            </a:r>
            <a:r>
              <a:rPr lang="en-GB" b="1" dirty="0"/>
              <a:t>DISADVANTAGES</a:t>
            </a:r>
            <a:endParaRPr lang="en-US" dirty="0"/>
          </a:p>
          <a:p>
            <a:pPr marL="0" indent="0">
              <a:buNone/>
            </a:pPr>
            <a:r>
              <a:rPr lang="en-GB" dirty="0" smtClean="0"/>
              <a:t>      1</a:t>
            </a:r>
            <a:r>
              <a:rPr lang="en-GB" dirty="0"/>
              <a:t>.     Duplication of services</a:t>
            </a:r>
            <a:endParaRPr lang="en-US" dirty="0"/>
          </a:p>
          <a:p>
            <a:pPr marL="0" indent="0">
              <a:buNone/>
            </a:pPr>
            <a:r>
              <a:rPr lang="en-GB" dirty="0" smtClean="0"/>
              <a:t>      2</a:t>
            </a:r>
            <a:r>
              <a:rPr lang="en-GB" dirty="0"/>
              <a:t>.     Citizens living in different parts of the country will be treated differently, not only in spending programs, such </a:t>
            </a:r>
            <a:r>
              <a:rPr lang="en-GB" dirty="0" smtClean="0"/>
              <a:t>as  welfare</a:t>
            </a:r>
            <a:r>
              <a:rPr lang="en-GB" dirty="0"/>
              <a:t>, </a:t>
            </a:r>
            <a:r>
              <a:rPr lang="en-GB" dirty="0" smtClean="0"/>
              <a:t> </a:t>
            </a:r>
          </a:p>
          <a:p>
            <a:pPr marL="0" indent="0">
              <a:buNone/>
            </a:pPr>
            <a:r>
              <a:rPr lang="en-GB" dirty="0" smtClean="0"/>
              <a:t>             </a:t>
            </a:r>
            <a:r>
              <a:rPr lang="en-GB" dirty="0" smtClean="0"/>
              <a:t>but </a:t>
            </a:r>
            <a:r>
              <a:rPr lang="en-GB" dirty="0"/>
              <a:t>in legal systems that assign in different places different penalties to similar offenses or that differentially </a:t>
            </a:r>
            <a:r>
              <a:rPr lang="en-GB" dirty="0" smtClean="0"/>
              <a:t>enforce </a:t>
            </a:r>
            <a:r>
              <a:rPr lang="en-GB" dirty="0"/>
              <a:t>civil rights </a:t>
            </a:r>
            <a:r>
              <a:rPr lang="en-GB" dirty="0" smtClean="0"/>
              <a:t> </a:t>
            </a:r>
            <a:r>
              <a:rPr lang="en-GB" dirty="0" smtClean="0"/>
              <a:t>laws</a:t>
            </a:r>
            <a:endParaRPr lang="en-US" dirty="0"/>
          </a:p>
          <a:p>
            <a:pPr marL="0" indent="0">
              <a:buNone/>
            </a:pPr>
            <a:r>
              <a:rPr lang="en-GB" dirty="0" smtClean="0"/>
              <a:t>     3</a:t>
            </a:r>
            <a:r>
              <a:rPr lang="en-GB" dirty="0"/>
              <a:t>.     Disputes over power/national supremacy versus state’s rights</a:t>
            </a:r>
            <a:endParaRPr lang="en-US" dirty="0"/>
          </a:p>
          <a:p>
            <a:pPr marL="0" indent="0">
              <a:buNone/>
            </a:pPr>
            <a:r>
              <a:rPr lang="en-GB" dirty="0" smtClean="0"/>
              <a:t>     4</a:t>
            </a:r>
            <a:r>
              <a:rPr lang="en-GB" dirty="0"/>
              <a:t>.     International relations – states may pass laws that counter national policy</a:t>
            </a:r>
            <a:endParaRPr lang="en-US" dirty="0"/>
          </a:p>
          <a:p>
            <a:endParaRPr lang="en-US" dirty="0"/>
          </a:p>
        </p:txBody>
      </p:sp>
    </p:spTree>
    <p:extLst>
      <p:ext uri="{BB962C8B-B14F-4D97-AF65-F5344CB8AC3E}">
        <p14:creationId xmlns:p14="http://schemas.microsoft.com/office/powerpoint/2010/main" val="28341672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494818" cy="1293028"/>
          </a:xfrm>
        </p:spPr>
        <p:txBody>
          <a:bodyPr>
            <a:normAutofit/>
          </a:bodyPr>
          <a:lstStyle/>
          <a:p>
            <a:r>
              <a:rPr lang="en-GB" sz="2800" b="1" dirty="0"/>
              <a:t>Constitutionalism and Constitutional Government</a:t>
            </a:r>
            <a:endParaRPr lang="en-US" sz="2800" dirty="0"/>
          </a:p>
        </p:txBody>
      </p:sp>
      <p:sp>
        <p:nvSpPr>
          <p:cNvPr id="3" name="Content Placeholder 2"/>
          <p:cNvSpPr>
            <a:spLocks noGrp="1"/>
          </p:cNvSpPr>
          <p:nvPr>
            <p:ph idx="1"/>
          </p:nvPr>
        </p:nvSpPr>
        <p:spPr/>
        <p:txBody>
          <a:bodyPr>
            <a:normAutofit lnSpcReduction="10000"/>
          </a:bodyPr>
          <a:lstStyle/>
          <a:p>
            <a:pPr marL="457200" indent="-457200"/>
            <a:r>
              <a:rPr lang="en-GB" sz="3200" b="1" dirty="0" smtClean="0"/>
              <a:t>Introduction(continued)</a:t>
            </a:r>
            <a:endParaRPr lang="en-GB" sz="3200" b="1" dirty="0"/>
          </a:p>
          <a:p>
            <a:pPr marL="457200" indent="-457200"/>
            <a:endParaRPr lang="en-GB" sz="2400" dirty="0" smtClean="0"/>
          </a:p>
          <a:p>
            <a:pPr marL="457200" indent="-457200"/>
            <a:r>
              <a:rPr lang="en-GB" sz="2800" dirty="0" smtClean="0"/>
              <a:t>It </a:t>
            </a:r>
            <a:r>
              <a:rPr lang="en-GB" sz="2800" dirty="0"/>
              <a:t>follows, therefore, that every state has a constitution of its own and it is for this reason that it is called a constitutional state; signifying another term for a democratic political order. </a:t>
            </a:r>
          </a:p>
          <a:p>
            <a:pPr marL="457200" indent="-457200"/>
            <a:r>
              <a:rPr lang="en-GB" sz="2800" dirty="0"/>
              <a:t> The  term ‘constitutionalism’ is thus centred on the very idea that every state must have a constitution of its own and that its government must be organized and conducted according to the rules of the constitution</a:t>
            </a:r>
            <a:endParaRPr lang="en-US" sz="2800" dirty="0"/>
          </a:p>
        </p:txBody>
      </p:sp>
    </p:spTree>
    <p:extLst>
      <p:ext uri="{BB962C8B-B14F-4D97-AF65-F5344CB8AC3E}">
        <p14:creationId xmlns:p14="http://schemas.microsoft.com/office/powerpoint/2010/main" val="31943151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6456" y="764373"/>
            <a:ext cx="7751618" cy="1293028"/>
          </a:xfrm>
        </p:spPr>
        <p:txBody>
          <a:bodyPr>
            <a:normAutofit/>
          </a:bodyPr>
          <a:lstStyle/>
          <a:p>
            <a:r>
              <a:rPr lang="en-GB" sz="2800" b="1" dirty="0"/>
              <a:t>Systems</a:t>
            </a:r>
            <a:r>
              <a:rPr lang="en-GB" sz="2800" dirty="0"/>
              <a:t> </a:t>
            </a:r>
            <a:r>
              <a:rPr lang="en-GB" sz="2800" b="1" dirty="0"/>
              <a:t>of </a:t>
            </a:r>
            <a:r>
              <a:rPr lang="en-GB" sz="2800" b="1" dirty="0" smtClean="0"/>
              <a:t>Governments(continued)</a:t>
            </a:r>
            <a:endParaRPr lang="en-US" sz="2800" dirty="0"/>
          </a:p>
        </p:txBody>
      </p:sp>
      <p:sp>
        <p:nvSpPr>
          <p:cNvPr id="3" name="Content Placeholder 2"/>
          <p:cNvSpPr>
            <a:spLocks noGrp="1"/>
          </p:cNvSpPr>
          <p:nvPr>
            <p:ph idx="1"/>
          </p:nvPr>
        </p:nvSpPr>
        <p:spPr/>
        <p:txBody>
          <a:bodyPr>
            <a:normAutofit fontScale="62500" lnSpcReduction="20000"/>
          </a:bodyPr>
          <a:lstStyle/>
          <a:p>
            <a:pPr marL="0" indent="0">
              <a:buNone/>
            </a:pPr>
            <a:r>
              <a:rPr lang="en-GB" sz="4000" b="1" dirty="0" smtClean="0">
                <a:latin typeface="Arial" panose="020B0604020202020204" pitchFamily="34" charset="0"/>
                <a:cs typeface="Arial" panose="020B0604020202020204" pitchFamily="34" charset="0"/>
              </a:rPr>
              <a:t>Presidential </a:t>
            </a:r>
            <a:r>
              <a:rPr lang="en-GB" sz="4000" b="1" dirty="0">
                <a:latin typeface="Arial" panose="020B0604020202020204" pitchFamily="34" charset="0"/>
                <a:cs typeface="Arial" panose="020B0604020202020204" pitchFamily="34" charset="0"/>
              </a:rPr>
              <a:t>Form of </a:t>
            </a:r>
            <a:r>
              <a:rPr lang="en-GB" sz="4000" b="1" dirty="0" smtClean="0">
                <a:latin typeface="Arial" panose="020B0604020202020204" pitchFamily="34" charset="0"/>
                <a:cs typeface="Arial" panose="020B0604020202020204" pitchFamily="34" charset="0"/>
              </a:rPr>
              <a:t>Government</a:t>
            </a:r>
          </a:p>
          <a:p>
            <a:r>
              <a:rPr lang="en-GB" dirty="0"/>
              <a:t>A presidential system is a </a:t>
            </a:r>
            <a:r>
              <a:rPr lang="en-GB" dirty="0">
                <a:solidFill>
                  <a:schemeClr val="bg1"/>
                </a:solidFill>
                <a:hlinkClick r:id="rId2" tooltip="System of government"/>
              </a:rPr>
              <a:t>system of gove</a:t>
            </a:r>
            <a:r>
              <a:rPr lang="en-GB" dirty="0">
                <a:hlinkClick r:id="rId2" tooltip="System of government"/>
              </a:rPr>
              <a:t>rnment</a:t>
            </a:r>
            <a:r>
              <a:rPr lang="en-GB" dirty="0"/>
              <a:t> where an </a:t>
            </a:r>
            <a:r>
              <a:rPr lang="en-GB" dirty="0">
                <a:hlinkClick r:id="rId3" tooltip="Executive (government)"/>
              </a:rPr>
              <a:t>executive branch</a:t>
            </a:r>
            <a:r>
              <a:rPr lang="en-GB" dirty="0"/>
              <a:t> is led by a president who serves as both </a:t>
            </a:r>
            <a:r>
              <a:rPr lang="en-GB" dirty="0">
                <a:hlinkClick r:id="rId4" tooltip="Head of state"/>
              </a:rPr>
              <a:t>head of state</a:t>
            </a:r>
            <a:r>
              <a:rPr lang="en-GB" dirty="0"/>
              <a:t> and </a:t>
            </a:r>
            <a:r>
              <a:rPr lang="en-GB" dirty="0">
                <a:hlinkClick r:id="rId5" tooltip="Head of government"/>
              </a:rPr>
              <a:t>head of government</a:t>
            </a:r>
            <a:r>
              <a:rPr lang="en-GB" dirty="0"/>
              <a:t>. </a:t>
            </a:r>
            <a:endParaRPr lang="en-GB" dirty="0" smtClean="0"/>
          </a:p>
          <a:p>
            <a:endParaRPr lang="en-GB" dirty="0" smtClean="0"/>
          </a:p>
          <a:p>
            <a:r>
              <a:rPr lang="en-GB" dirty="0" smtClean="0"/>
              <a:t>In </a:t>
            </a:r>
            <a:r>
              <a:rPr lang="en-GB" dirty="0"/>
              <a:t>such a system, this branch exists separately from the </a:t>
            </a:r>
            <a:r>
              <a:rPr lang="en-GB" dirty="0">
                <a:hlinkClick r:id="rId6" tooltip="Legislature"/>
              </a:rPr>
              <a:t>legislature</a:t>
            </a:r>
            <a:r>
              <a:rPr lang="en-GB" dirty="0"/>
              <a:t>, to which it is not </a:t>
            </a:r>
            <a:r>
              <a:rPr lang="en-GB" dirty="0">
                <a:hlinkClick r:id="rId7" tooltip="Responsible government"/>
              </a:rPr>
              <a:t>responsible</a:t>
            </a:r>
            <a:r>
              <a:rPr lang="en-GB" dirty="0"/>
              <a:t> and which it cannot, in normal circumstances, </a:t>
            </a:r>
            <a:r>
              <a:rPr lang="en-GB" dirty="0">
                <a:hlinkClick r:id="rId8" tooltip="Dissolution of parliament"/>
              </a:rPr>
              <a:t>dismiss</a:t>
            </a:r>
            <a:r>
              <a:rPr lang="en-GB" dirty="0"/>
              <a:t>. </a:t>
            </a:r>
            <a:endParaRPr lang="en-GB" dirty="0" smtClean="0"/>
          </a:p>
          <a:p>
            <a:endParaRPr lang="en-GB" dirty="0" smtClean="0"/>
          </a:p>
          <a:p>
            <a:r>
              <a:rPr lang="en-GB" dirty="0" smtClean="0"/>
              <a:t>The </a:t>
            </a:r>
            <a:r>
              <a:rPr lang="en-GB" dirty="0"/>
              <a:t>title </a:t>
            </a:r>
            <a:r>
              <a:rPr lang="en-GB" i="1" dirty="0"/>
              <a:t>president</a:t>
            </a:r>
            <a:r>
              <a:rPr lang="en-GB" dirty="0"/>
              <a:t> has been carried over from a time when such person actually presided over (sat in front of) the government body, as with the </a:t>
            </a:r>
            <a:r>
              <a:rPr lang="en-GB" dirty="0">
                <a:hlinkClick r:id="rId9" tooltip="President of the Continental Congress"/>
              </a:rPr>
              <a:t>US President of the Continental Congress</a:t>
            </a:r>
            <a:r>
              <a:rPr lang="en-GB" dirty="0"/>
              <a:t>, before the executive function was split into a separate branch of government</a:t>
            </a:r>
            <a:r>
              <a:rPr lang="en-GB" dirty="0" smtClean="0"/>
              <a:t>.</a:t>
            </a:r>
          </a:p>
          <a:p>
            <a:endParaRPr lang="en-GB" dirty="0" smtClean="0"/>
          </a:p>
          <a:p>
            <a:r>
              <a:rPr lang="en-GB" dirty="0" smtClean="0"/>
              <a:t> </a:t>
            </a:r>
            <a:r>
              <a:rPr lang="en-GB" dirty="0"/>
              <a:t>After this split, the President was no longer needed to sit in front of the legislative body, although the executive title remained in legacy</a:t>
            </a:r>
            <a:r>
              <a:rPr lang="en-GB" dirty="0" smtClean="0"/>
              <a:t>.</a:t>
            </a:r>
          </a:p>
          <a:p>
            <a:pPr marL="0" indent="0">
              <a:buNone/>
            </a:pPr>
            <a:endParaRPr lang="en-GB" dirty="0" smtClean="0"/>
          </a:p>
          <a:p>
            <a:r>
              <a:rPr lang="en-GB" dirty="0" smtClean="0"/>
              <a:t> </a:t>
            </a:r>
            <a:r>
              <a:rPr lang="en-GB" dirty="0"/>
              <a:t>Although not exclusive to </a:t>
            </a:r>
            <a:r>
              <a:rPr lang="en-GB" dirty="0">
                <a:hlinkClick r:id="rId10" tooltip="Republic"/>
              </a:rPr>
              <a:t>republics</a:t>
            </a:r>
            <a:r>
              <a:rPr lang="en-GB" dirty="0"/>
              <a:t>, and applied in the case of semi-constitutional </a:t>
            </a:r>
            <a:r>
              <a:rPr lang="en-GB" dirty="0">
                <a:hlinkClick r:id="rId11" tooltip="Monarchy"/>
              </a:rPr>
              <a:t>monarchies</a:t>
            </a:r>
            <a:r>
              <a:rPr lang="en-GB" dirty="0"/>
              <a:t> where a </a:t>
            </a:r>
            <a:r>
              <a:rPr lang="en-GB" dirty="0">
                <a:hlinkClick r:id="rId12" tooltip="British monarchy"/>
              </a:rPr>
              <a:t>monarch</a:t>
            </a:r>
            <a:r>
              <a:rPr lang="en-GB" dirty="0"/>
              <a:t> exercises power (both as </a:t>
            </a:r>
            <a:r>
              <a:rPr lang="en-GB" dirty="0">
                <a:hlinkClick r:id="rId4" tooltip="Head of state"/>
              </a:rPr>
              <a:t>head of state</a:t>
            </a:r>
            <a:r>
              <a:rPr lang="en-GB" dirty="0"/>
              <a:t> and chief of the </a:t>
            </a:r>
            <a:r>
              <a:rPr lang="en-GB" dirty="0">
                <a:hlinkClick r:id="rId13" tooltip="Executive branch"/>
              </a:rPr>
              <a:t>executive branch</a:t>
            </a:r>
            <a:r>
              <a:rPr lang="en-GB" dirty="0"/>
              <a:t> of government) alongside a legislature, the term is often associated with republican systems in the </a:t>
            </a:r>
            <a:r>
              <a:rPr lang="en-GB" dirty="0">
                <a:hlinkClick r:id="rId14" tooltip="Americas"/>
              </a:rPr>
              <a:t>Americas</a:t>
            </a:r>
            <a:r>
              <a:rPr lang="en-GB" dirty="0"/>
              <a:t>. </a:t>
            </a:r>
            <a:endParaRPr lang="en-US" dirty="0"/>
          </a:p>
        </p:txBody>
      </p:sp>
    </p:spTree>
    <p:extLst>
      <p:ext uri="{BB962C8B-B14F-4D97-AF65-F5344CB8AC3E}">
        <p14:creationId xmlns:p14="http://schemas.microsoft.com/office/powerpoint/2010/main" val="2789060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9545" y="764373"/>
            <a:ext cx="10986655" cy="1293028"/>
          </a:xfrm>
        </p:spPr>
        <p:txBody>
          <a:bodyPr/>
          <a:lstStyle/>
          <a:p>
            <a:r>
              <a:rPr lang="en-GB" b="1" dirty="0"/>
              <a:t>Systems</a:t>
            </a:r>
            <a:r>
              <a:rPr lang="en-GB" dirty="0"/>
              <a:t> </a:t>
            </a:r>
            <a:r>
              <a:rPr lang="en-GB" b="1" dirty="0"/>
              <a:t>of Governments(continued)</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sz="4500" b="1" dirty="0">
                <a:latin typeface="Arial" panose="020B0604020202020204" pitchFamily="34" charset="0"/>
                <a:cs typeface="Arial" panose="020B0604020202020204" pitchFamily="34" charset="0"/>
              </a:rPr>
              <a:t>Presidential Form of </a:t>
            </a:r>
            <a:r>
              <a:rPr lang="en-GB" sz="4500" b="1" dirty="0" smtClean="0">
                <a:latin typeface="Arial" panose="020B0604020202020204" pitchFamily="34" charset="0"/>
                <a:cs typeface="Arial" panose="020B0604020202020204" pitchFamily="34" charset="0"/>
              </a:rPr>
              <a:t>Government</a:t>
            </a:r>
          </a:p>
          <a:p>
            <a:r>
              <a:rPr lang="en-GB" dirty="0"/>
              <a:t>Presidential systems are numerous and diverse, but the following are generally true of most such governments:</a:t>
            </a:r>
            <a:endParaRPr lang="en-US" dirty="0"/>
          </a:p>
          <a:p>
            <a:pPr lvl="0"/>
            <a:r>
              <a:rPr lang="en-GB" dirty="0"/>
              <a:t>The </a:t>
            </a:r>
            <a:r>
              <a:rPr lang="en-GB" dirty="0">
                <a:hlinkClick r:id="rId2" tooltip="Executive (government)"/>
              </a:rPr>
              <a:t>executive branch</a:t>
            </a:r>
            <a:r>
              <a:rPr lang="en-GB" dirty="0"/>
              <a:t> does not propose </a:t>
            </a:r>
            <a:r>
              <a:rPr lang="en-GB" dirty="0">
                <a:hlinkClick r:id="rId3" tooltip="Bill (proposed law)"/>
              </a:rPr>
              <a:t>bills</a:t>
            </a:r>
            <a:r>
              <a:rPr lang="en-GB" dirty="0"/>
              <a:t>. However, they may have the power to </a:t>
            </a:r>
            <a:r>
              <a:rPr lang="en-GB" dirty="0">
                <a:hlinkClick r:id="rId4" tooltip="Veto"/>
              </a:rPr>
              <a:t>veto</a:t>
            </a:r>
            <a:r>
              <a:rPr lang="en-GB" dirty="0"/>
              <a:t> acts of the legislature and, in turn, a </a:t>
            </a:r>
            <a:r>
              <a:rPr lang="en-GB" dirty="0">
                <a:hlinkClick r:id="rId5" tooltip="Supermajority"/>
              </a:rPr>
              <a:t>supermajority</a:t>
            </a:r>
            <a:r>
              <a:rPr lang="en-GB" dirty="0"/>
              <a:t> of legislators may act to override the veto. This practice is generally derived from the </a:t>
            </a:r>
            <a:r>
              <a:rPr lang="en-GB" dirty="0">
                <a:hlinkClick r:id="rId6" tooltip="United Kingdom"/>
              </a:rPr>
              <a:t>British</a:t>
            </a:r>
            <a:r>
              <a:rPr lang="en-GB" dirty="0"/>
              <a:t> tradition of </a:t>
            </a:r>
            <a:r>
              <a:rPr lang="en-GB" dirty="0">
                <a:hlinkClick r:id="rId7" tooltip="Royal Assent"/>
              </a:rPr>
              <a:t>royal assent</a:t>
            </a:r>
            <a:r>
              <a:rPr lang="en-GB" dirty="0"/>
              <a:t> in which an act of parliament cannot come into effect without the assent of the </a:t>
            </a:r>
            <a:r>
              <a:rPr lang="en-GB" dirty="0">
                <a:hlinkClick r:id="rId8" tooltip="British monarchy"/>
              </a:rPr>
              <a:t>monarch</a:t>
            </a:r>
            <a:r>
              <a:rPr lang="en-GB" dirty="0"/>
              <a:t>.</a:t>
            </a:r>
            <a:endParaRPr lang="en-US" dirty="0"/>
          </a:p>
          <a:p>
            <a:pPr lvl="0"/>
            <a:r>
              <a:rPr lang="en-GB" dirty="0"/>
              <a:t>In the case of presidential </a:t>
            </a:r>
            <a:r>
              <a:rPr lang="en-GB" i="1" dirty="0"/>
              <a:t>republics</a:t>
            </a:r>
            <a:r>
              <a:rPr lang="en-GB" dirty="0"/>
              <a:t>, the president has a fixed term of office. Elections are held at scheduled times and cannot be triggered by a </a:t>
            </a:r>
            <a:r>
              <a:rPr lang="en-GB" dirty="0">
                <a:hlinkClick r:id="rId9" tooltip="Vote of confidence"/>
              </a:rPr>
              <a:t>vote of confidence</a:t>
            </a:r>
            <a:r>
              <a:rPr lang="en-GB" dirty="0"/>
              <a:t> or other such parliamentary procedures. Although in some countries, there is an exception to this rule, which provides for the removal of a president who is found to have broken a law.</a:t>
            </a:r>
            <a:endParaRPr lang="en-US" dirty="0"/>
          </a:p>
          <a:p>
            <a:pPr marL="0" indent="0">
              <a:buNone/>
            </a:pPr>
            <a:endParaRPr lang="en-GB" b="1" dirty="0"/>
          </a:p>
          <a:p>
            <a:endParaRPr lang="en-US" dirty="0"/>
          </a:p>
        </p:txBody>
      </p:sp>
    </p:spTree>
    <p:extLst>
      <p:ext uri="{BB962C8B-B14F-4D97-AF65-F5344CB8AC3E}">
        <p14:creationId xmlns:p14="http://schemas.microsoft.com/office/powerpoint/2010/main" val="24770009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8946" y="764373"/>
            <a:ext cx="8371268" cy="1293028"/>
          </a:xfrm>
        </p:spPr>
        <p:txBody>
          <a:bodyPr>
            <a:normAutofit/>
          </a:bodyPr>
          <a:lstStyle/>
          <a:p>
            <a:r>
              <a:rPr lang="en-GB" sz="2800" b="1" dirty="0"/>
              <a:t>Systems</a:t>
            </a:r>
            <a:r>
              <a:rPr lang="en-GB" sz="2800" dirty="0"/>
              <a:t> </a:t>
            </a:r>
            <a:r>
              <a:rPr lang="en-GB" sz="2800" b="1" dirty="0"/>
              <a:t>of Governments(continued)</a:t>
            </a:r>
            <a:endParaRPr lang="en-US" sz="2800" dirty="0"/>
          </a:p>
        </p:txBody>
      </p:sp>
      <p:sp>
        <p:nvSpPr>
          <p:cNvPr id="3" name="Content Placeholder 2"/>
          <p:cNvSpPr>
            <a:spLocks noGrp="1"/>
          </p:cNvSpPr>
          <p:nvPr>
            <p:ph idx="1"/>
          </p:nvPr>
        </p:nvSpPr>
        <p:spPr>
          <a:xfrm>
            <a:off x="685800" y="2057401"/>
            <a:ext cx="10820400" cy="4562339"/>
          </a:xfrm>
        </p:spPr>
        <p:txBody>
          <a:bodyPr>
            <a:normAutofit fontScale="25000" lnSpcReduction="20000"/>
          </a:bodyPr>
          <a:lstStyle/>
          <a:p>
            <a:r>
              <a:rPr lang="en-GB" sz="8000" b="1" dirty="0">
                <a:latin typeface="Arial" panose="020B0604020202020204" pitchFamily="34" charset="0"/>
                <a:cs typeface="Arial" panose="020B0604020202020204" pitchFamily="34" charset="0"/>
              </a:rPr>
              <a:t>Presidential Form of Government</a:t>
            </a:r>
          </a:p>
          <a:p>
            <a:pPr lvl="0"/>
            <a:endParaRPr lang="en-GB" dirty="0" smtClean="0"/>
          </a:p>
          <a:p>
            <a:pPr lvl="0"/>
            <a:r>
              <a:rPr lang="en-GB" sz="7200" dirty="0" smtClean="0">
                <a:latin typeface="Arial" panose="020B0604020202020204" pitchFamily="34" charset="0"/>
                <a:cs typeface="Arial" panose="020B0604020202020204" pitchFamily="34" charset="0"/>
              </a:rPr>
              <a:t>The </a:t>
            </a:r>
            <a:r>
              <a:rPr lang="en-GB" sz="7200" dirty="0">
                <a:latin typeface="Arial" panose="020B0604020202020204" pitchFamily="34" charset="0"/>
                <a:cs typeface="Arial" panose="020B0604020202020204" pitchFamily="34" charset="0"/>
              </a:rPr>
              <a:t>executive branch is unipersonal. Members of the </a:t>
            </a:r>
            <a:r>
              <a:rPr lang="en-GB" sz="7200" dirty="0">
                <a:latin typeface="Arial" panose="020B0604020202020204" pitchFamily="34" charset="0"/>
                <a:cs typeface="Arial" panose="020B0604020202020204" pitchFamily="34" charset="0"/>
                <a:hlinkClick r:id="rId2" tooltip="Cabinet (government)"/>
              </a:rPr>
              <a:t>cabinet</a:t>
            </a:r>
            <a:r>
              <a:rPr lang="en-GB" sz="7200" dirty="0">
                <a:latin typeface="Arial" panose="020B0604020202020204" pitchFamily="34" charset="0"/>
                <a:cs typeface="Arial" panose="020B0604020202020204" pitchFamily="34" charset="0"/>
              </a:rPr>
              <a:t> serve at the pleasure of the head of state and must carry out the policies of the executive and legislative branches. However, presidential systems frequently require legislative approval of executive nominations to the cabinet as well as various governmental posts such as </a:t>
            </a:r>
            <a:r>
              <a:rPr lang="en-GB" sz="7200" dirty="0">
                <a:latin typeface="Arial" panose="020B0604020202020204" pitchFamily="34" charset="0"/>
                <a:cs typeface="Arial" panose="020B0604020202020204" pitchFamily="34" charset="0"/>
                <a:hlinkClick r:id="rId3" tooltip="Judge"/>
              </a:rPr>
              <a:t>judges</a:t>
            </a:r>
            <a:r>
              <a:rPr lang="en-GB" sz="7200" dirty="0" smtClean="0">
                <a:latin typeface="Arial" panose="020B0604020202020204" pitchFamily="34" charset="0"/>
                <a:cs typeface="Arial" panose="020B0604020202020204" pitchFamily="34" charset="0"/>
              </a:rPr>
              <a:t>.</a:t>
            </a:r>
          </a:p>
          <a:p>
            <a:pPr lvl="0"/>
            <a:r>
              <a:rPr lang="en-GB" sz="7200" dirty="0" smtClean="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rPr>
              <a:t>A presidential leader generally has power to direct members of the cabinet, military or any officer or employee of the executive branch, but generally has no power to dismiss or give orders to judges</a:t>
            </a:r>
            <a:r>
              <a:rPr lang="en-GB" sz="7200" dirty="0" smtClean="0">
                <a:latin typeface="Arial" panose="020B0604020202020204" pitchFamily="34" charset="0"/>
                <a:cs typeface="Arial" panose="020B0604020202020204" pitchFamily="34" charset="0"/>
              </a:rPr>
              <a:t>.</a:t>
            </a:r>
          </a:p>
          <a:p>
            <a:pPr lvl="0"/>
            <a:endParaRPr lang="en-US" sz="7200" dirty="0">
              <a:latin typeface="Arial" panose="020B0604020202020204" pitchFamily="34" charset="0"/>
              <a:cs typeface="Arial" panose="020B0604020202020204" pitchFamily="34" charset="0"/>
            </a:endParaRPr>
          </a:p>
          <a:p>
            <a:pPr lvl="0"/>
            <a:r>
              <a:rPr lang="en-GB" sz="7200" dirty="0">
                <a:latin typeface="Arial" panose="020B0604020202020204" pitchFamily="34" charset="0"/>
                <a:cs typeface="Arial" panose="020B0604020202020204" pitchFamily="34" charset="0"/>
              </a:rPr>
              <a:t>The power to </a:t>
            </a:r>
            <a:r>
              <a:rPr lang="en-GB" sz="7200" dirty="0">
                <a:latin typeface="Arial" panose="020B0604020202020204" pitchFamily="34" charset="0"/>
                <a:cs typeface="Arial" panose="020B0604020202020204" pitchFamily="34" charset="0"/>
                <a:hlinkClick r:id="rId4" tooltip="Pardon"/>
              </a:rPr>
              <a:t>pardon</a:t>
            </a:r>
            <a:r>
              <a:rPr lang="en-GB" sz="7200" dirty="0">
                <a:latin typeface="Arial" panose="020B0604020202020204" pitchFamily="34" charset="0"/>
                <a:cs typeface="Arial" panose="020B0604020202020204" pitchFamily="34" charset="0"/>
              </a:rPr>
              <a:t> or </a:t>
            </a:r>
            <a:r>
              <a:rPr lang="en-GB" sz="7200" dirty="0">
                <a:latin typeface="Arial" panose="020B0604020202020204" pitchFamily="34" charset="0"/>
                <a:cs typeface="Arial" panose="020B0604020202020204" pitchFamily="34" charset="0"/>
                <a:hlinkClick r:id="rId5" tooltip="Commutation of sentence"/>
              </a:rPr>
              <a:t>commute</a:t>
            </a:r>
            <a:r>
              <a:rPr lang="en-GB" sz="7200" dirty="0">
                <a:latin typeface="Arial" panose="020B0604020202020204" pitchFamily="34" charset="0"/>
                <a:cs typeface="Arial" panose="020B0604020202020204" pitchFamily="34" charset="0"/>
              </a:rPr>
              <a:t> sentences of convicted criminals is often in the hands of the head of state</a:t>
            </a:r>
            <a:r>
              <a:rPr lang="en-GB" sz="7200" dirty="0" smtClean="0">
                <a:latin typeface="Arial" panose="020B0604020202020204" pitchFamily="34" charset="0"/>
                <a:cs typeface="Arial" panose="020B0604020202020204" pitchFamily="34" charset="0"/>
              </a:rPr>
              <a:t>.</a:t>
            </a:r>
          </a:p>
          <a:p>
            <a:pPr lvl="0"/>
            <a:endParaRPr lang="en-US" sz="7200" dirty="0">
              <a:latin typeface="Arial" panose="020B0604020202020204" pitchFamily="34" charset="0"/>
              <a:cs typeface="Arial" panose="020B0604020202020204" pitchFamily="34" charset="0"/>
            </a:endParaRPr>
          </a:p>
          <a:p>
            <a:r>
              <a:rPr lang="en-GB" sz="7200" dirty="0">
                <a:latin typeface="Arial" panose="020B0604020202020204" pitchFamily="34" charset="0"/>
                <a:cs typeface="Arial" panose="020B0604020202020204" pitchFamily="34" charset="0"/>
              </a:rPr>
              <a:t>Countries that feature a presidential system of government are not the exclusive users of the title of </a:t>
            </a:r>
            <a:r>
              <a:rPr lang="en-GB" sz="7200" i="1" dirty="0">
                <a:latin typeface="Arial" panose="020B0604020202020204" pitchFamily="34" charset="0"/>
                <a:cs typeface="Arial" panose="020B0604020202020204" pitchFamily="34" charset="0"/>
              </a:rPr>
              <a:t>President</a:t>
            </a:r>
            <a:r>
              <a:rPr lang="en-GB" sz="7200" dirty="0">
                <a:latin typeface="Arial" panose="020B0604020202020204" pitchFamily="34" charset="0"/>
                <a:cs typeface="Arial" panose="020B0604020202020204" pitchFamily="34" charset="0"/>
              </a:rPr>
              <a:t> or the republican form of government. For example, a </a:t>
            </a:r>
            <a:r>
              <a:rPr lang="en-GB" sz="7200" dirty="0">
                <a:latin typeface="Arial" panose="020B0604020202020204" pitchFamily="34" charset="0"/>
                <a:cs typeface="Arial" panose="020B0604020202020204" pitchFamily="34" charset="0"/>
                <a:hlinkClick r:id="rId6" tooltip="Dictator"/>
              </a:rPr>
              <a:t>dictator</a:t>
            </a:r>
            <a:r>
              <a:rPr lang="en-GB" sz="7200" dirty="0">
                <a:latin typeface="Arial" panose="020B0604020202020204" pitchFamily="34" charset="0"/>
                <a:cs typeface="Arial" panose="020B0604020202020204" pitchFamily="34" charset="0"/>
              </a:rPr>
              <a:t>, who may or may not have been popularly or legitimately elected may be and often is called a president. Likewise, many parliamentary democracies are republics and have presidents, but this position is largely ceremonial; notable examples include </a:t>
            </a:r>
            <a:r>
              <a:rPr lang="en-GB" sz="7200" dirty="0">
                <a:latin typeface="Arial" panose="020B0604020202020204" pitchFamily="34" charset="0"/>
                <a:cs typeface="Arial" panose="020B0604020202020204" pitchFamily="34" charset="0"/>
                <a:hlinkClick r:id="rId7" tooltip="Germany"/>
              </a:rPr>
              <a:t>Germany</a:t>
            </a:r>
            <a:r>
              <a:rPr lang="en-GB" sz="7200" dirty="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hlinkClick r:id="rId8" tooltip="India"/>
              </a:rPr>
              <a:t>India</a:t>
            </a:r>
            <a:r>
              <a:rPr lang="en-GB" sz="7200" dirty="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hlinkClick r:id="rId9" tooltip="Republic of Ireland"/>
              </a:rPr>
              <a:t>Ireland</a:t>
            </a:r>
            <a:r>
              <a:rPr lang="en-GB" sz="7200" dirty="0">
                <a:latin typeface="Arial" panose="020B0604020202020204" pitchFamily="34" charset="0"/>
                <a:cs typeface="Arial" panose="020B0604020202020204" pitchFamily="34" charset="0"/>
              </a:rPr>
              <a:t>, </a:t>
            </a:r>
            <a:r>
              <a:rPr lang="en-GB" sz="7200" dirty="0">
                <a:latin typeface="Arial" panose="020B0604020202020204" pitchFamily="34" charset="0"/>
                <a:cs typeface="Arial" panose="020B0604020202020204" pitchFamily="34" charset="0"/>
                <a:hlinkClick r:id="rId10" tooltip="Israel"/>
              </a:rPr>
              <a:t>Israel</a:t>
            </a:r>
            <a:r>
              <a:rPr lang="en-GB" sz="7200" dirty="0">
                <a:latin typeface="Arial" panose="020B0604020202020204" pitchFamily="34" charset="0"/>
                <a:cs typeface="Arial" panose="020B0604020202020204" pitchFamily="34" charset="0"/>
              </a:rPr>
              <a:t> and </a:t>
            </a:r>
            <a:r>
              <a:rPr lang="en-GB" sz="7200" dirty="0">
                <a:latin typeface="Arial" panose="020B0604020202020204" pitchFamily="34" charset="0"/>
                <a:cs typeface="Arial" panose="020B0604020202020204" pitchFamily="34" charset="0"/>
                <a:hlinkClick r:id="rId11" tooltip="Portugal"/>
              </a:rPr>
              <a:t>Portugal</a:t>
            </a:r>
            <a:r>
              <a:rPr lang="en-GB" sz="7200" dirty="0">
                <a:latin typeface="Arial" panose="020B0604020202020204" pitchFamily="34" charset="0"/>
                <a:cs typeface="Arial" panose="020B0604020202020204" pitchFamily="34" charset="0"/>
              </a:rPr>
              <a:t> (see </a:t>
            </a:r>
            <a:r>
              <a:rPr lang="en-GB" sz="7200" dirty="0">
                <a:latin typeface="Arial" panose="020B0604020202020204" pitchFamily="34" charset="0"/>
                <a:cs typeface="Arial" panose="020B0604020202020204" pitchFamily="34" charset="0"/>
                <a:hlinkClick r:id="rId12" tooltip="Parliamentary republic"/>
              </a:rPr>
              <a:t>Parliamentary republic</a:t>
            </a:r>
            <a:r>
              <a:rPr lang="en-GB" sz="7200" dirty="0">
                <a:latin typeface="Arial" panose="020B0604020202020204" pitchFamily="34" charset="0"/>
                <a:cs typeface="Arial" panose="020B0604020202020204" pitchFamily="34" charset="0"/>
              </a:rPr>
              <a:t>).</a:t>
            </a:r>
            <a:endParaRPr lang="en-US" sz="7200" dirty="0">
              <a:latin typeface="Arial" panose="020B0604020202020204" pitchFamily="34" charset="0"/>
              <a:cs typeface="Arial" panose="020B0604020202020204" pitchFamily="34" charset="0"/>
            </a:endParaRPr>
          </a:p>
          <a:p>
            <a:pPr marL="0" indent="0">
              <a:buNone/>
            </a:pPr>
            <a:endParaRPr lang="en-US" sz="7200" dirty="0"/>
          </a:p>
        </p:txBody>
      </p:sp>
    </p:spTree>
    <p:extLst>
      <p:ext uri="{BB962C8B-B14F-4D97-AF65-F5344CB8AC3E}">
        <p14:creationId xmlns:p14="http://schemas.microsoft.com/office/powerpoint/2010/main" val="8613322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lstStyle/>
          <a:p>
            <a:r>
              <a:rPr lang="en-GB" b="1" dirty="0"/>
              <a:t>Systems</a:t>
            </a:r>
            <a:r>
              <a:rPr lang="en-GB" dirty="0"/>
              <a:t> </a:t>
            </a:r>
            <a:r>
              <a:rPr lang="en-GB" b="1" dirty="0"/>
              <a:t>of Governments(continued)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sz="3500" dirty="0">
                <a:latin typeface="Arial" panose="020B0604020202020204" pitchFamily="34" charset="0"/>
                <a:cs typeface="Arial" panose="020B0604020202020204" pitchFamily="34" charset="0"/>
              </a:rPr>
              <a:t>Parliamentary Form of </a:t>
            </a:r>
            <a:r>
              <a:rPr lang="en-GB" sz="3500" dirty="0" smtClean="0">
                <a:latin typeface="Arial" panose="020B0604020202020204" pitchFamily="34" charset="0"/>
                <a:cs typeface="Arial" panose="020B0604020202020204" pitchFamily="34" charset="0"/>
              </a:rPr>
              <a:t>Government</a:t>
            </a:r>
          </a:p>
          <a:p>
            <a:r>
              <a:rPr lang="en-GB" dirty="0"/>
              <a:t>Parliamentary form of Government is very historical and successful in United Kingdom. Many countries had adopted this form of Government because of its success in UK</a:t>
            </a:r>
            <a:r>
              <a:rPr lang="en-GB" dirty="0" smtClean="0"/>
              <a:t>.</a:t>
            </a:r>
          </a:p>
          <a:p>
            <a:r>
              <a:rPr lang="en-GB" dirty="0" smtClean="0"/>
              <a:t> </a:t>
            </a:r>
            <a:r>
              <a:rPr lang="en-GB" dirty="0"/>
              <a:t>In early days every word spoken by the King or Queen was the law and no one had power to contradict it. </a:t>
            </a:r>
            <a:endParaRPr lang="en-GB" dirty="0" smtClean="0"/>
          </a:p>
          <a:p>
            <a:r>
              <a:rPr lang="en-GB" dirty="0" smtClean="0"/>
              <a:t>But </a:t>
            </a:r>
            <a:r>
              <a:rPr lang="en-GB" dirty="0"/>
              <a:t>gradually, a concept of personal freedom became popular and House of Common tried to become more powerful. Hence the doctrine of Supremacy of Parliament developed. </a:t>
            </a:r>
            <a:endParaRPr lang="en-GB" dirty="0" smtClean="0"/>
          </a:p>
          <a:p>
            <a:r>
              <a:rPr lang="en-GB" dirty="0" smtClean="0"/>
              <a:t>The </a:t>
            </a:r>
            <a:r>
              <a:rPr lang="en-GB" dirty="0"/>
              <a:t>development of the supremacy of Parliament stemmed from the English Civil War and expanded over since and is now a dominant theme in British politics. Majesty of King or Queen is now ceremonial. </a:t>
            </a:r>
            <a:endParaRPr lang="en-GB" dirty="0" smtClean="0"/>
          </a:p>
          <a:p>
            <a:pPr marL="0" indent="0">
              <a:buNone/>
            </a:pPr>
            <a:endParaRPr lang="en-US" dirty="0"/>
          </a:p>
        </p:txBody>
      </p:sp>
    </p:spTree>
    <p:extLst>
      <p:ext uri="{BB962C8B-B14F-4D97-AF65-F5344CB8AC3E}">
        <p14:creationId xmlns:p14="http://schemas.microsoft.com/office/powerpoint/2010/main" val="138192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428" y="764373"/>
            <a:ext cx="8641724" cy="1293028"/>
          </a:xfrm>
        </p:spPr>
        <p:txBody>
          <a:bodyPr>
            <a:normAutofit/>
          </a:bodyPr>
          <a:lstStyle/>
          <a:p>
            <a:r>
              <a:rPr lang="en-GB" sz="3200" b="1" dirty="0"/>
              <a:t>Systems</a:t>
            </a:r>
            <a:r>
              <a:rPr lang="en-GB" sz="3200" dirty="0"/>
              <a:t> </a:t>
            </a:r>
            <a:r>
              <a:rPr lang="en-GB" sz="3200" b="1" dirty="0"/>
              <a:t>of Governments(continued)</a:t>
            </a:r>
            <a:endParaRPr lang="en-US" sz="3200" dirty="0"/>
          </a:p>
        </p:txBody>
      </p:sp>
      <p:sp>
        <p:nvSpPr>
          <p:cNvPr id="3" name="Content Placeholder 2"/>
          <p:cNvSpPr>
            <a:spLocks noGrp="1"/>
          </p:cNvSpPr>
          <p:nvPr>
            <p:ph idx="1"/>
          </p:nvPr>
        </p:nvSpPr>
        <p:spPr/>
        <p:txBody>
          <a:bodyPr>
            <a:normAutofit lnSpcReduction="10000"/>
          </a:bodyPr>
          <a:lstStyle/>
          <a:p>
            <a:pPr marL="0" indent="0">
              <a:buNone/>
            </a:pPr>
            <a:r>
              <a:rPr lang="en-GB" sz="2400" dirty="0">
                <a:latin typeface="Arial" panose="020B0604020202020204" pitchFamily="34" charset="0"/>
                <a:cs typeface="Arial" panose="020B0604020202020204" pitchFamily="34" charset="0"/>
              </a:rPr>
              <a:t>Parliamentary Form of </a:t>
            </a:r>
            <a:r>
              <a:rPr lang="en-GB" sz="2400" dirty="0" smtClean="0">
                <a:latin typeface="Arial" panose="020B0604020202020204" pitchFamily="34" charset="0"/>
                <a:cs typeface="Arial" panose="020B0604020202020204" pitchFamily="34" charset="0"/>
              </a:rPr>
              <a:t>Government(continued)</a:t>
            </a:r>
            <a:endParaRPr lang="en-GB" sz="2400" dirty="0">
              <a:latin typeface="Arial" panose="020B0604020202020204" pitchFamily="34" charset="0"/>
              <a:cs typeface="Arial" panose="020B0604020202020204" pitchFamily="34" charset="0"/>
            </a:endParaRPr>
          </a:p>
          <a:p>
            <a:r>
              <a:rPr lang="en-GB" dirty="0" smtClean="0"/>
              <a:t>All </a:t>
            </a:r>
            <a:r>
              <a:rPr lang="en-GB" dirty="0"/>
              <a:t>the functions of Government are being controlled by the UK Parliament. This is too much independent Parliament in the world; therefore, there is a saying that “Parliament of Britain can do everything except to change the sex of a person” In this system, members are chosen / elected directly by the people through plebiscite</a:t>
            </a:r>
            <a:r>
              <a:rPr lang="en-GB" dirty="0" smtClean="0"/>
              <a:t>.</a:t>
            </a:r>
          </a:p>
          <a:p>
            <a:r>
              <a:rPr lang="en-GB" dirty="0" smtClean="0"/>
              <a:t> </a:t>
            </a:r>
            <a:endParaRPr lang="en-GB" dirty="0"/>
          </a:p>
          <a:p>
            <a:r>
              <a:rPr lang="en-GB" dirty="0"/>
              <a:t>These members represent their constituency at one floor. This system is also very popular in all the countries of the world</a:t>
            </a:r>
            <a:r>
              <a:rPr lang="en-GB" dirty="0" smtClean="0"/>
              <a:t>.</a:t>
            </a:r>
          </a:p>
          <a:p>
            <a:pPr marL="0" indent="0">
              <a:buNone/>
            </a:pPr>
            <a:endParaRPr lang="en-GB" dirty="0"/>
          </a:p>
          <a:p>
            <a:r>
              <a:rPr lang="en-GB" dirty="0"/>
              <a:t> In every country, some are in favour of Presidential form of Government and some are in favour of Parliament form of Government.</a:t>
            </a:r>
            <a:endParaRPr lang="en-US" dirty="0"/>
          </a:p>
          <a:p>
            <a:endParaRPr lang="en-US" dirty="0"/>
          </a:p>
        </p:txBody>
      </p:sp>
    </p:spTree>
    <p:extLst>
      <p:ext uri="{BB962C8B-B14F-4D97-AF65-F5344CB8AC3E}">
        <p14:creationId xmlns:p14="http://schemas.microsoft.com/office/powerpoint/2010/main" val="12593971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7437" y="944676"/>
            <a:ext cx="5679583" cy="5095515"/>
          </a:xfrm>
        </p:spPr>
        <p:txBody>
          <a:bodyPr>
            <a:noAutofit/>
          </a:bodyPr>
          <a:lstStyle/>
          <a:p>
            <a:r>
              <a:rPr lang="en-US" sz="9600" dirty="0" smtClean="0"/>
              <a:t>THE END</a:t>
            </a:r>
            <a:endParaRPr lang="en-US" sz="9600" dirty="0"/>
          </a:p>
        </p:txBody>
      </p:sp>
    </p:spTree>
    <p:extLst>
      <p:ext uri="{BB962C8B-B14F-4D97-AF65-F5344CB8AC3E}">
        <p14:creationId xmlns:p14="http://schemas.microsoft.com/office/powerpoint/2010/main" val="383600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557164" cy="1293028"/>
          </a:xfrm>
        </p:spPr>
        <p:txBody>
          <a:bodyPr>
            <a:normAutofit/>
          </a:bodyPr>
          <a:lstStyle/>
          <a:p>
            <a:r>
              <a:rPr lang="en-GB" sz="2800" b="1" dirty="0"/>
              <a:t>constitutionalism and constitutional state</a:t>
            </a:r>
            <a:endParaRPr lang="en-US" sz="2800" dirty="0"/>
          </a:p>
        </p:txBody>
      </p:sp>
      <p:sp>
        <p:nvSpPr>
          <p:cNvPr id="3" name="Content Placeholder 2"/>
          <p:cNvSpPr>
            <a:spLocks noGrp="1"/>
          </p:cNvSpPr>
          <p:nvPr>
            <p:ph idx="1"/>
          </p:nvPr>
        </p:nvSpPr>
        <p:spPr/>
        <p:txBody>
          <a:bodyPr/>
          <a:lstStyle/>
          <a:p>
            <a:r>
              <a:rPr lang="en-GB" sz="3200" b="1" dirty="0">
                <a:latin typeface="Arial" panose="020B0604020202020204" pitchFamily="34" charset="0"/>
                <a:cs typeface="Arial" panose="020B0604020202020204" pitchFamily="34" charset="0"/>
              </a:rPr>
              <a:t>The </a:t>
            </a:r>
            <a:r>
              <a:rPr lang="en-GB" sz="3200" b="1" dirty="0" smtClean="0">
                <a:latin typeface="Arial" panose="020B0604020202020204" pitchFamily="34" charset="0"/>
                <a:cs typeface="Arial" panose="020B0604020202020204" pitchFamily="34" charset="0"/>
              </a:rPr>
              <a:t>Constitution</a:t>
            </a:r>
          </a:p>
          <a:p>
            <a:r>
              <a:rPr lang="en-GB" sz="2800" dirty="0">
                <a:latin typeface="Arial" panose="020B0604020202020204" pitchFamily="34" charset="0"/>
                <a:cs typeface="Arial" panose="020B0604020202020204" pitchFamily="34" charset="0"/>
              </a:rPr>
              <a:t>The constitution of a state may be defined as a body of rules and regulations, written as well as unwritten, whereby the government is organized and it functions</a:t>
            </a:r>
            <a:r>
              <a:rPr lang="en-GB" sz="2800" dirty="0" smtClean="0">
                <a:latin typeface="Arial" panose="020B0604020202020204" pitchFamily="34" charset="0"/>
                <a:cs typeface="Arial" panose="020B0604020202020204" pitchFamily="34" charset="0"/>
              </a:rPr>
              <a:t>.</a:t>
            </a:r>
          </a:p>
          <a:p>
            <a:r>
              <a:rPr lang="en-GB" sz="2800" dirty="0">
                <a:latin typeface="Arial" panose="020B0604020202020204" pitchFamily="34" charset="0"/>
                <a:cs typeface="Arial" panose="020B0604020202020204" pitchFamily="34" charset="0"/>
              </a:rPr>
              <a:t>It is another matter that in order to meet the requirements of a democratic order, a constitution embodies some more principles specifying relationships between the people and their state in the form of a specific charter of their fundamental rights and obligations. </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7882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3200" b="1" dirty="0">
                <a:latin typeface="Arial" panose="020B0604020202020204" pitchFamily="34" charset="0"/>
                <a:cs typeface="Arial" panose="020B0604020202020204" pitchFamily="34" charset="0"/>
              </a:rPr>
              <a:t>constitutionalism and constitutional state</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GB" sz="2400" b="1" dirty="0">
                <a:latin typeface="Arial" panose="020B0604020202020204" pitchFamily="34" charset="0"/>
                <a:cs typeface="Arial" panose="020B0604020202020204" pitchFamily="34" charset="0"/>
              </a:rPr>
              <a:t>The </a:t>
            </a:r>
            <a:r>
              <a:rPr lang="en-GB" sz="2400" b="1" dirty="0" smtClean="0">
                <a:latin typeface="Arial" panose="020B0604020202020204" pitchFamily="34" charset="0"/>
                <a:cs typeface="Arial" panose="020B0604020202020204" pitchFamily="34" charset="0"/>
              </a:rPr>
              <a:t>Constitution(continued)</a:t>
            </a:r>
            <a:endParaRPr lang="en-GB" sz="2400" b="1" dirty="0">
              <a:latin typeface="Arial" panose="020B0604020202020204" pitchFamily="34" charset="0"/>
              <a:cs typeface="Arial" panose="020B0604020202020204" pitchFamily="34" charset="0"/>
            </a:endParaRPr>
          </a:p>
          <a:p>
            <a:r>
              <a:rPr lang="en-GB" dirty="0"/>
              <a:t>Thus, a constitution may be said to be a collection of principles according to which the powers of the government and the relations between the two are adjusted</a:t>
            </a:r>
            <a:r>
              <a:rPr lang="en-GB" dirty="0" smtClean="0"/>
              <a:t>.</a:t>
            </a:r>
          </a:p>
          <a:p>
            <a:r>
              <a:rPr lang="en-GB" dirty="0"/>
              <a:t>In other words, it may be described as a frame of political society organized through and by law, in which law has established permanent institutions with recognized functions and definite rights</a:t>
            </a:r>
            <a:r>
              <a:rPr lang="en-GB" dirty="0" smtClean="0"/>
              <a:t>.</a:t>
            </a:r>
          </a:p>
          <a:p>
            <a:r>
              <a:rPr lang="en-GB" dirty="0"/>
              <a:t>By all means, it is a legal document known by different names like rules of the state, instrument of government, fundamental Law of the land, basic statute of the polity, cornerstone of a national-state and the like</a:t>
            </a:r>
            <a:endParaRPr lang="en-US" dirty="0"/>
          </a:p>
        </p:txBody>
      </p:sp>
    </p:spTree>
    <p:extLst>
      <p:ext uri="{BB962C8B-B14F-4D97-AF65-F5344CB8AC3E}">
        <p14:creationId xmlns:p14="http://schemas.microsoft.com/office/powerpoint/2010/main" val="4291468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2837" y="764373"/>
            <a:ext cx="9809018" cy="1293028"/>
          </a:xfrm>
        </p:spPr>
        <p:txBody>
          <a:bodyPr>
            <a:normAutofit/>
          </a:bodyPr>
          <a:lstStyle/>
          <a:p>
            <a:r>
              <a:rPr lang="en-GB" sz="2800" b="1" dirty="0">
                <a:latin typeface="Arial" panose="020B0604020202020204" pitchFamily="34" charset="0"/>
                <a:cs typeface="Arial" panose="020B0604020202020204" pitchFamily="34" charset="0"/>
              </a:rPr>
              <a:t>constitutionalism and constitutional state</a:t>
            </a:r>
            <a:endParaRPr lang="en-US" sz="2800" dirty="0"/>
          </a:p>
        </p:txBody>
      </p:sp>
      <p:sp>
        <p:nvSpPr>
          <p:cNvPr id="3" name="Content Placeholder 2"/>
          <p:cNvSpPr>
            <a:spLocks noGrp="1"/>
          </p:cNvSpPr>
          <p:nvPr>
            <p:ph idx="1"/>
          </p:nvPr>
        </p:nvSpPr>
        <p:spPr/>
        <p:txBody>
          <a:bodyPr/>
          <a:lstStyle/>
          <a:p>
            <a:pPr marL="0" indent="0">
              <a:buNone/>
            </a:pPr>
            <a:r>
              <a:rPr lang="en-GB" sz="2800" b="1" dirty="0">
                <a:latin typeface="Arial" panose="020B0604020202020204" pitchFamily="34" charset="0"/>
                <a:cs typeface="Arial" panose="020B0604020202020204" pitchFamily="34" charset="0"/>
              </a:rPr>
              <a:t>The Constitution</a:t>
            </a:r>
          </a:p>
          <a:p>
            <a:endParaRPr lang="en-GB" dirty="0" smtClean="0"/>
          </a:p>
          <a:p>
            <a:r>
              <a:rPr lang="en-GB" dirty="0" smtClean="0"/>
              <a:t>Further </a:t>
            </a:r>
            <a:r>
              <a:rPr lang="en-GB" dirty="0"/>
              <a:t>every state needs some kind of order, some system by which a reasonably orderly process of government may emerge.  Without such an order there is anarchy. </a:t>
            </a:r>
            <a:endParaRPr lang="en-GB" dirty="0" smtClean="0"/>
          </a:p>
          <a:p>
            <a:r>
              <a:rPr lang="en-GB" dirty="0"/>
              <a:t>This order or system, in technical terms called constitution, must lay down certain rules which define the organs of government and how they originate, their mutual relationships, and the relationship between government and the people over whom its authority is exercised. </a:t>
            </a:r>
            <a:endParaRPr lang="en-US" dirty="0"/>
          </a:p>
        </p:txBody>
      </p:sp>
    </p:spTree>
    <p:extLst>
      <p:ext uri="{BB962C8B-B14F-4D97-AF65-F5344CB8AC3E}">
        <p14:creationId xmlns:p14="http://schemas.microsoft.com/office/powerpoint/2010/main" val="1814265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3619" y="764373"/>
            <a:ext cx="9829800" cy="1293028"/>
          </a:xfrm>
        </p:spPr>
        <p:txBody>
          <a:bodyPr>
            <a:normAutofit/>
          </a:bodyPr>
          <a:lstStyle/>
          <a:p>
            <a:r>
              <a:rPr lang="en-GB" sz="2800" b="1" dirty="0">
                <a:latin typeface="Arial" panose="020B0604020202020204" pitchFamily="34" charset="0"/>
                <a:cs typeface="Arial" panose="020B0604020202020204" pitchFamily="34" charset="0"/>
              </a:rPr>
              <a:t>constitutionalism and constitutional state</a:t>
            </a:r>
            <a:endParaRPr lang="en-US" sz="2800" dirty="0"/>
          </a:p>
        </p:txBody>
      </p:sp>
      <p:sp>
        <p:nvSpPr>
          <p:cNvPr id="3" name="Content Placeholder 2"/>
          <p:cNvSpPr>
            <a:spLocks noGrp="1"/>
          </p:cNvSpPr>
          <p:nvPr>
            <p:ph idx="1"/>
          </p:nvPr>
        </p:nvSpPr>
        <p:spPr>
          <a:xfrm>
            <a:off x="685800" y="2194560"/>
            <a:ext cx="10820400" cy="4372495"/>
          </a:xfrm>
        </p:spPr>
        <p:txBody>
          <a:bodyPr>
            <a:normAutofit fontScale="70000" lnSpcReduction="20000"/>
          </a:bodyPr>
          <a:lstStyle/>
          <a:p>
            <a:pPr marL="0" indent="0">
              <a:buNone/>
            </a:pPr>
            <a:r>
              <a:rPr lang="en-GB" sz="3500" b="1" dirty="0">
                <a:latin typeface="Arial" panose="020B0604020202020204" pitchFamily="34" charset="0"/>
                <a:cs typeface="Arial" panose="020B0604020202020204" pitchFamily="34" charset="0"/>
              </a:rPr>
              <a:t>The </a:t>
            </a:r>
            <a:r>
              <a:rPr lang="en-GB" sz="3500" b="1" dirty="0" smtClean="0">
                <a:latin typeface="Arial" panose="020B0604020202020204" pitchFamily="34" charset="0"/>
                <a:cs typeface="Arial" panose="020B0604020202020204" pitchFamily="34" charset="0"/>
              </a:rPr>
              <a:t>Constitution(continued)</a:t>
            </a:r>
            <a:endParaRPr lang="en-GB" sz="3500" b="1" dirty="0">
              <a:latin typeface="Arial" panose="020B0604020202020204" pitchFamily="34" charset="0"/>
              <a:cs typeface="Arial" panose="020B0604020202020204" pitchFamily="34" charset="0"/>
            </a:endParaRPr>
          </a:p>
          <a:p>
            <a:pPr marL="0" indent="0">
              <a:buNone/>
            </a:pPr>
            <a:endParaRPr lang="en-GB" dirty="0" smtClean="0"/>
          </a:p>
          <a:p>
            <a:r>
              <a:rPr lang="en-GB" sz="2400" dirty="0" smtClean="0">
                <a:latin typeface="Arial" panose="020B0604020202020204" pitchFamily="34" charset="0"/>
                <a:cs typeface="Arial" panose="020B0604020202020204" pitchFamily="34" charset="0"/>
              </a:rPr>
              <a:t>A </a:t>
            </a:r>
            <a:r>
              <a:rPr lang="en-GB" sz="2400" dirty="0">
                <a:latin typeface="Arial" panose="020B0604020202020204" pitchFamily="34" charset="0"/>
                <a:cs typeface="Arial" panose="020B0604020202020204" pitchFamily="34" charset="0"/>
              </a:rPr>
              <a:t>constitution is, therefore, the basic designs of the structure and powers of </a:t>
            </a:r>
            <a:r>
              <a:rPr lang="en-GB" sz="2400" dirty="0" smtClean="0">
                <a:latin typeface="Arial" panose="020B0604020202020204" pitchFamily="34" charset="0"/>
                <a:cs typeface="Arial" panose="020B0604020202020204" pitchFamily="34" charset="0"/>
              </a:rPr>
              <a:t>the </a:t>
            </a:r>
            <a:r>
              <a:rPr lang="en-GB" sz="2400" dirty="0">
                <a:latin typeface="Arial" panose="020B0604020202020204" pitchFamily="34" charset="0"/>
                <a:cs typeface="Arial" panose="020B0604020202020204" pitchFamily="34" charset="0"/>
              </a:rPr>
              <a:t>government and the rights and duties of citizens</a:t>
            </a:r>
            <a:r>
              <a:rPr lang="en-GB" sz="2400" dirty="0" smtClean="0">
                <a:latin typeface="Arial" panose="020B0604020202020204" pitchFamily="34" charset="0"/>
                <a:cs typeface="Arial" panose="020B0604020202020204" pitchFamily="34" charset="0"/>
              </a:rPr>
              <a:t>.</a:t>
            </a:r>
          </a:p>
          <a:p>
            <a:pPr marL="0" indent="0">
              <a:buNone/>
            </a:pPr>
            <a:endParaRPr lang="en-GB" sz="2400" dirty="0" smtClean="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There can be no state without a constitution.  Sometimes the constitution of a state is definitely formulated in a document or documents; sometimes it is found in an established body of rules, maxims, traditions and practices in accordance with which its government is organized and its powers are </a:t>
            </a:r>
            <a:r>
              <a:rPr lang="en-GB" sz="2400" dirty="0" smtClean="0">
                <a:latin typeface="Arial" panose="020B0604020202020204" pitchFamily="34" charset="0"/>
                <a:cs typeface="Arial" panose="020B0604020202020204" pitchFamily="34" charset="0"/>
              </a:rPr>
              <a:t>exercised</a:t>
            </a:r>
          </a:p>
          <a:p>
            <a:pPr marL="0" indent="0">
              <a:buNone/>
            </a:pPr>
            <a:endParaRPr lang="en-GB" sz="2400" dirty="0" smtClean="0">
              <a:latin typeface="Arial" panose="020B0604020202020204" pitchFamily="34" charset="0"/>
              <a:cs typeface="Arial" panose="020B0604020202020204" pitchFamily="34" charset="0"/>
            </a:endParaRPr>
          </a:p>
          <a:p>
            <a:r>
              <a:rPr lang="en-GB" sz="2400" dirty="0">
                <a:latin typeface="Arial" panose="020B0604020202020204" pitchFamily="34" charset="0"/>
                <a:cs typeface="Arial" panose="020B0604020202020204" pitchFamily="34" charset="0"/>
              </a:rPr>
              <a:t>A constitution therefore provides a collection of principles according to which the powers of the government, the rights of the governed, and the relations between the two are adjusted</a:t>
            </a:r>
            <a:r>
              <a:rPr lang="en-GB" sz="2400" dirty="0" smtClean="0">
                <a:latin typeface="Arial" panose="020B0604020202020204" pitchFamily="34" charset="0"/>
                <a:cs typeface="Arial" panose="020B0604020202020204" pitchFamily="34" charset="0"/>
              </a:rPr>
              <a:t>.</a:t>
            </a: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It is used to describe the whole system of a government of a country, the collection of rules which establish and regulate or govern the government. </a:t>
            </a:r>
            <a:endParaRPr lang="en-GB" sz="2400" dirty="0" smtClean="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dirty="0" smtClean="0">
                <a:latin typeface="Arial" panose="020B0604020202020204" pitchFamily="34" charset="0"/>
                <a:cs typeface="Arial" panose="020B0604020202020204" pitchFamily="34" charset="0"/>
              </a:rPr>
              <a:t>This  </a:t>
            </a:r>
            <a:r>
              <a:rPr lang="en-GB" sz="2400" dirty="0">
                <a:latin typeface="Arial" panose="020B0604020202020204" pitchFamily="34" charset="0"/>
                <a:cs typeface="Arial" panose="020B0604020202020204" pitchFamily="34" charset="0"/>
              </a:rPr>
              <a:t>democratic political order is what signifies a constitutional state and hence a constitutional government. </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504177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69126" y="764373"/>
            <a:ext cx="8375073" cy="1293028"/>
          </a:xfrm>
        </p:spPr>
        <p:txBody>
          <a:bodyPr>
            <a:normAutofit/>
          </a:bodyPr>
          <a:lstStyle/>
          <a:p>
            <a:r>
              <a:rPr lang="en-GB" sz="2400" b="1" dirty="0">
                <a:latin typeface="Arial" panose="020B0604020202020204" pitchFamily="34" charset="0"/>
                <a:cs typeface="Arial" panose="020B0604020202020204" pitchFamily="34" charset="0"/>
              </a:rPr>
              <a:t>constitutionalism and constitutional state</a:t>
            </a:r>
            <a:endParaRPr lang="en-US" sz="2400" dirty="0"/>
          </a:p>
        </p:txBody>
      </p:sp>
      <p:sp>
        <p:nvSpPr>
          <p:cNvPr id="3" name="Content Placeholder 2"/>
          <p:cNvSpPr>
            <a:spLocks noGrp="1"/>
          </p:cNvSpPr>
          <p:nvPr>
            <p:ph idx="1"/>
          </p:nvPr>
        </p:nvSpPr>
        <p:spPr/>
        <p:txBody>
          <a:bodyPr>
            <a:normAutofit fontScale="77500" lnSpcReduction="20000"/>
          </a:bodyPr>
          <a:lstStyle/>
          <a:p>
            <a:pPr marL="0" indent="0">
              <a:buNone/>
            </a:pPr>
            <a:r>
              <a:rPr lang="en-GB" sz="2400" b="1" dirty="0"/>
              <a:t>constitutional Government</a:t>
            </a:r>
            <a:endParaRPr lang="en-US" sz="2400" dirty="0"/>
          </a:p>
          <a:p>
            <a:r>
              <a:rPr lang="en-US" dirty="0" smtClean="0"/>
              <a:t> </a:t>
            </a:r>
            <a:r>
              <a:rPr lang="en-US" dirty="0"/>
              <a:t>A constitutional government means government limited by the terms set by the constitution; not government limited only by the desires and capacities of those who exercise power</a:t>
            </a:r>
            <a:r>
              <a:rPr lang="en-US" dirty="0" smtClean="0"/>
              <a:t>.</a:t>
            </a:r>
          </a:p>
          <a:p>
            <a:endParaRPr lang="en-US" dirty="0" smtClean="0"/>
          </a:p>
          <a:p>
            <a:r>
              <a:rPr lang="en-US" dirty="0" smtClean="0"/>
              <a:t>A </a:t>
            </a:r>
            <a:r>
              <a:rPr lang="en-US" dirty="0"/>
              <a:t>constitutional government is one that operates within a universe of positive restraints; therefore, a state can be said to be ‘unconstitutional’ if it has no restraints. </a:t>
            </a:r>
            <a:endParaRPr lang="en-US" dirty="0" smtClean="0"/>
          </a:p>
          <a:p>
            <a:endParaRPr lang="en-US" dirty="0" smtClean="0"/>
          </a:p>
          <a:p>
            <a:r>
              <a:rPr lang="en-US" dirty="0" smtClean="0"/>
              <a:t>For </a:t>
            </a:r>
            <a:r>
              <a:rPr lang="en-US" dirty="0"/>
              <a:t>this reason, it is only in a democratic country that constitutional government can be said to exist. </a:t>
            </a:r>
            <a:endParaRPr lang="en-US" dirty="0" smtClean="0"/>
          </a:p>
          <a:p>
            <a:r>
              <a:rPr lang="en-US" dirty="0" smtClean="0"/>
              <a:t>However</a:t>
            </a:r>
            <a:r>
              <a:rPr lang="en-US" dirty="0" smtClean="0"/>
              <a:t>, the </a:t>
            </a:r>
            <a:r>
              <a:rPr lang="en-US" dirty="0"/>
              <a:t>notion of constitutional government </a:t>
            </a:r>
            <a:r>
              <a:rPr lang="en-US" dirty="0" smtClean="0"/>
              <a:t>presents </a:t>
            </a:r>
            <a:r>
              <a:rPr lang="en-US" dirty="0"/>
              <a:t>a continuum  on which at one pole is located  governments with very strong restraint and at the other pole you have governments with very weak restraint; </a:t>
            </a:r>
            <a:r>
              <a:rPr lang="en-US" dirty="0" smtClean="0"/>
              <a:t>and </a:t>
            </a:r>
            <a:r>
              <a:rPr lang="en-US" dirty="0"/>
              <a:t>between these two poles, can be ranged all actual governments</a:t>
            </a:r>
            <a:r>
              <a:rPr lang="en-US" dirty="0" smtClean="0"/>
              <a:t>.</a:t>
            </a:r>
          </a:p>
          <a:p>
            <a:endParaRPr lang="en-US" dirty="0" smtClean="0"/>
          </a:p>
          <a:p>
            <a:r>
              <a:rPr lang="en-US" dirty="0" smtClean="0"/>
              <a:t> </a:t>
            </a:r>
            <a:r>
              <a:rPr lang="en-US" dirty="0"/>
              <a:t>This scenario is what makes it possible for one to identify the  quality of governance for a given government.</a:t>
            </a:r>
          </a:p>
          <a:p>
            <a:endParaRPr lang="en-US" dirty="0"/>
          </a:p>
          <a:p>
            <a:endParaRPr lang="en-US" dirty="0"/>
          </a:p>
        </p:txBody>
      </p:sp>
    </p:spTree>
    <p:extLst>
      <p:ext uri="{BB962C8B-B14F-4D97-AF65-F5344CB8AC3E}">
        <p14:creationId xmlns:p14="http://schemas.microsoft.com/office/powerpoint/2010/main" val="1990051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2055" y="764373"/>
            <a:ext cx="10654145" cy="1293028"/>
          </a:xfrm>
        </p:spPr>
        <p:txBody>
          <a:bodyPr>
            <a:normAutofit/>
          </a:bodyPr>
          <a:lstStyle/>
          <a:p>
            <a:r>
              <a:rPr lang="en-GB" sz="2800" b="1" dirty="0">
                <a:latin typeface="Arial" panose="020B0604020202020204" pitchFamily="34" charset="0"/>
                <a:cs typeface="Arial" panose="020B0604020202020204" pitchFamily="34" charset="0"/>
              </a:rPr>
              <a:t>constitutionalism and constitutional state</a:t>
            </a:r>
            <a:endParaRPr lang="en-US" sz="2800" dirty="0"/>
          </a:p>
        </p:txBody>
      </p:sp>
      <p:sp>
        <p:nvSpPr>
          <p:cNvPr id="3" name="Content Placeholder 2"/>
          <p:cNvSpPr>
            <a:spLocks noGrp="1"/>
          </p:cNvSpPr>
          <p:nvPr>
            <p:ph idx="1"/>
          </p:nvPr>
        </p:nvSpPr>
        <p:spPr/>
        <p:txBody>
          <a:bodyPr>
            <a:noAutofit/>
          </a:bodyPr>
          <a:lstStyle/>
          <a:p>
            <a:pPr marL="0" indent="0">
              <a:buNone/>
            </a:pPr>
            <a:r>
              <a:rPr lang="en-GB" sz="2800" b="1" dirty="0" smtClean="0">
                <a:latin typeface="Arial" panose="020B0604020202020204" pitchFamily="34" charset="0"/>
                <a:cs typeface="Arial" panose="020B0604020202020204" pitchFamily="34" charset="0"/>
              </a:rPr>
              <a:t> </a:t>
            </a:r>
            <a:r>
              <a:rPr lang="en-GB" sz="2800" b="1" dirty="0">
                <a:latin typeface="Arial" panose="020B0604020202020204" pitchFamily="34" charset="0"/>
                <a:cs typeface="Arial" panose="020B0604020202020204" pitchFamily="34" charset="0"/>
              </a:rPr>
              <a:t>Constitutionalism</a:t>
            </a:r>
            <a:endParaRPr lang="en-US" sz="28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Constitutionalism refers to the evolution of constitutional thinking through the ages. </a:t>
            </a:r>
            <a:endParaRPr lang="en-GB" sz="1200" dirty="0" smtClean="0">
              <a:latin typeface="Arial" panose="020B0604020202020204" pitchFamily="34" charset="0"/>
              <a:cs typeface="Arial" panose="020B0604020202020204" pitchFamily="34" charset="0"/>
            </a:endParaRPr>
          </a:p>
          <a:p>
            <a:endParaRPr lang="en-GB" sz="1200"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While theorizing on constitutions goes back to Aristotle, modern theory is based on the seventeenth century social contract theorists</a:t>
            </a:r>
            <a:r>
              <a:rPr lang="en-GB" sz="1200" dirty="0" smtClean="0">
                <a:latin typeface="Arial" panose="020B0604020202020204" pitchFamily="34" charset="0"/>
                <a:cs typeface="Arial" panose="020B0604020202020204" pitchFamily="34" charset="0"/>
              </a:rPr>
              <a:t>.</a:t>
            </a:r>
          </a:p>
          <a:p>
            <a:endParaRPr lang="en-GB" sz="1200" dirty="0" smtClean="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The hallmark of modern thinking on constitutions is the notion of a limited government whose ultimate authority is the consent of the governed (</a:t>
            </a:r>
            <a:r>
              <a:rPr lang="en-GB" sz="1200" dirty="0" err="1">
                <a:latin typeface="Arial" panose="020B0604020202020204" pitchFamily="34" charset="0"/>
                <a:cs typeface="Arial" panose="020B0604020202020204" pitchFamily="34" charset="0"/>
              </a:rPr>
              <a:t>Shafritz</a:t>
            </a:r>
            <a:r>
              <a:rPr lang="en-GB" sz="1200" dirty="0">
                <a:latin typeface="Arial" panose="020B0604020202020204" pitchFamily="34" charset="0"/>
                <a:cs typeface="Arial" panose="020B0604020202020204" pitchFamily="34" charset="0"/>
              </a:rPr>
              <a:t>, 1988. 134).  </a:t>
            </a:r>
            <a:endParaRPr lang="en-US" sz="1200" dirty="0">
              <a:latin typeface="Arial" panose="020B0604020202020204" pitchFamily="34" charset="0"/>
              <a:cs typeface="Arial" panose="020B0604020202020204" pitchFamily="34" charset="0"/>
            </a:endParaRPr>
          </a:p>
          <a:p>
            <a:pPr marL="0" indent="0">
              <a:buNone/>
            </a:pPr>
            <a:r>
              <a:rPr lang="en-GB" sz="1200" dirty="0">
                <a:latin typeface="Arial" panose="020B0604020202020204" pitchFamily="34" charset="0"/>
                <a:cs typeface="Arial" panose="020B0604020202020204" pitchFamily="34" charset="0"/>
              </a:rPr>
              <a:t> </a:t>
            </a:r>
            <a:endParaRPr lang="en-US" sz="1200" dirty="0">
              <a:latin typeface="Arial" panose="020B0604020202020204" pitchFamily="34" charset="0"/>
              <a:cs typeface="Arial" panose="020B0604020202020204" pitchFamily="34" charset="0"/>
            </a:endParaRPr>
          </a:p>
          <a:p>
            <a:r>
              <a:rPr lang="en-GB" sz="1200" dirty="0">
                <a:latin typeface="Arial" panose="020B0604020202020204" pitchFamily="34" charset="0"/>
                <a:cs typeface="Arial" panose="020B0604020202020204" pitchFamily="34" charset="0"/>
              </a:rPr>
              <a:t>Constitutionalism</a:t>
            </a:r>
            <a:r>
              <a:rPr lang="en-GB" sz="1200" b="1"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is a modern concept </a:t>
            </a:r>
            <a:r>
              <a:rPr lang="en-GB" sz="1200" dirty="0" smtClean="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that desires a political order governed by laws and </a:t>
            </a:r>
            <a:r>
              <a:rPr lang="en-GB" sz="1200" dirty="0" smtClean="0">
                <a:latin typeface="Arial" panose="020B0604020202020204" pitchFamily="34" charset="0"/>
                <a:cs typeface="Arial" panose="020B0604020202020204" pitchFamily="34" charset="0"/>
              </a:rPr>
              <a:t>regulations;   </a:t>
            </a:r>
            <a:r>
              <a:rPr lang="en-GB" sz="1200" dirty="0">
                <a:latin typeface="Arial" panose="020B0604020202020204" pitchFamily="34" charset="0"/>
                <a:cs typeface="Arial" panose="020B0604020202020204" pitchFamily="34" charset="0"/>
              </a:rPr>
              <a:t>It stands for the supremacy of law and not of the </a:t>
            </a:r>
            <a:r>
              <a:rPr lang="en-GB" sz="1200" dirty="0" smtClean="0">
                <a:latin typeface="Arial" panose="020B0604020202020204" pitchFamily="34" charset="0"/>
                <a:cs typeface="Arial" panose="020B0604020202020204" pitchFamily="34" charset="0"/>
              </a:rPr>
              <a:t>individuals</a:t>
            </a:r>
          </a:p>
          <a:p>
            <a:r>
              <a:rPr lang="en-GB" sz="1200" b="1" dirty="0">
                <a:latin typeface="Arial" panose="020B0604020202020204" pitchFamily="34" charset="0"/>
                <a:cs typeface="Arial" panose="020B0604020202020204" pitchFamily="34" charset="0"/>
              </a:rPr>
              <a:t>Constitutionalism</a:t>
            </a:r>
            <a:r>
              <a:rPr lang="en-US" sz="1200" dirty="0">
                <a:latin typeface="Arial" panose="020B0604020202020204" pitchFamily="34" charset="0"/>
                <a:cs typeface="Arial" panose="020B0604020202020204" pitchFamily="34" charset="0"/>
              </a:rPr>
              <a:t> </a:t>
            </a:r>
            <a:r>
              <a:rPr lang="en-GB" sz="1200" dirty="0">
                <a:latin typeface="Arial" panose="020B0604020202020204" pitchFamily="34" charset="0"/>
                <a:cs typeface="Arial" panose="020B0604020202020204" pitchFamily="34" charset="0"/>
              </a:rPr>
              <a:t>imbibes the principles of nationalism, democracy, and limited government.  Constitutionalism, by dividing powers, provides a system of effective restraints upon governmental action.  It is a body of rules ensuring fair-play, thus rendering the government responsible</a:t>
            </a:r>
            <a:endParaRPr lang="en-GB" sz="1200" dirty="0" smtClean="0">
              <a:latin typeface="Arial" panose="020B0604020202020204" pitchFamily="34" charset="0"/>
              <a:cs typeface="Arial" panose="020B0604020202020204" pitchFamily="34" charset="0"/>
            </a:endParaRPr>
          </a:p>
          <a:p>
            <a:endParaRPr 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2826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764373"/>
            <a:ext cx="10820400" cy="1293028"/>
          </a:xfrm>
        </p:spPr>
        <p:txBody>
          <a:bodyPr>
            <a:normAutofit/>
          </a:bodyPr>
          <a:lstStyle/>
          <a:p>
            <a:r>
              <a:rPr lang="en-GB" sz="2800" b="1" dirty="0">
                <a:latin typeface="Arial" panose="020B0604020202020204" pitchFamily="34" charset="0"/>
                <a:cs typeface="Arial" panose="020B0604020202020204" pitchFamily="34" charset="0"/>
              </a:rPr>
              <a:t>constitutionalism and constitutional state</a:t>
            </a:r>
            <a:endParaRPr lang="en-US" sz="2800" dirty="0"/>
          </a:p>
        </p:txBody>
      </p:sp>
      <p:sp>
        <p:nvSpPr>
          <p:cNvPr id="3" name="Content Placeholder 2"/>
          <p:cNvSpPr>
            <a:spLocks noGrp="1"/>
          </p:cNvSpPr>
          <p:nvPr>
            <p:ph idx="1"/>
          </p:nvPr>
        </p:nvSpPr>
        <p:spPr>
          <a:xfrm>
            <a:off x="685800" y="2277688"/>
            <a:ext cx="10820400" cy="4024125"/>
          </a:xfrm>
        </p:spPr>
        <p:txBody>
          <a:bodyPr>
            <a:normAutofit fontScale="70000" lnSpcReduction="20000"/>
          </a:bodyPr>
          <a:lstStyle/>
          <a:p>
            <a:r>
              <a:rPr lang="en-GB" sz="4000" b="1" dirty="0" smtClean="0">
                <a:latin typeface="Arial" panose="020B0604020202020204" pitchFamily="34" charset="0"/>
                <a:cs typeface="Arial" panose="020B0604020202020204" pitchFamily="34" charset="0"/>
              </a:rPr>
              <a:t>Constitutionalism(continued)</a:t>
            </a:r>
            <a:endParaRPr lang="en-US" sz="4000" dirty="0">
              <a:latin typeface="Arial" panose="020B0604020202020204" pitchFamily="34" charset="0"/>
              <a:cs typeface="Arial" panose="020B0604020202020204" pitchFamily="34" charset="0"/>
            </a:endParaRPr>
          </a:p>
          <a:p>
            <a:pPr marL="0" indent="0">
              <a:buNone/>
            </a:pPr>
            <a:endParaRPr lang="en-GB" sz="2400" dirty="0" smtClean="0">
              <a:latin typeface="Arial" panose="020B0604020202020204" pitchFamily="34" charset="0"/>
              <a:cs typeface="Arial" panose="020B0604020202020204" pitchFamily="34" charset="0"/>
            </a:endParaRPr>
          </a:p>
          <a:p>
            <a:r>
              <a:rPr lang="en-GB" sz="2400" b="1" dirty="0" smtClean="0">
                <a:latin typeface="Arial" panose="020B0604020202020204" pitchFamily="34" charset="0"/>
                <a:cs typeface="Arial" panose="020B0604020202020204" pitchFamily="34" charset="0"/>
              </a:rPr>
              <a:t>Constitutionalism</a:t>
            </a:r>
            <a:r>
              <a:rPr lang="en-GB" sz="2400" b="1" dirty="0">
                <a:latin typeface="Arial" panose="020B0604020202020204" pitchFamily="34" charset="0"/>
                <a:cs typeface="Arial" panose="020B0604020202020204" pitchFamily="34" charset="0"/>
              </a:rPr>
              <a:t>, thus, stands for the existence of a constitution in a state, since it is the instrument of government, or the fundamental Law of the Land, whose objects are to limit the arbitrary action of the government, to guarantee the rights of the governed and to define the operations of the sovereign power. It is another names for the concept of a limited, and for this reason, a ‘civilised’ government.</a:t>
            </a:r>
            <a:r>
              <a:rPr lang="en-GB" sz="2400" dirty="0">
                <a:latin typeface="Arial" panose="020B0604020202020204" pitchFamily="34" charset="0"/>
                <a:cs typeface="Arial" panose="020B0604020202020204" pitchFamily="34" charset="0"/>
              </a:rPr>
              <a:t> </a:t>
            </a:r>
            <a:endParaRPr lang="en-GB" sz="2400" dirty="0" smtClean="0">
              <a:latin typeface="Arial" panose="020B0604020202020204" pitchFamily="34" charset="0"/>
              <a:cs typeface="Arial" panose="020B0604020202020204" pitchFamily="34" charset="0"/>
            </a:endParaRPr>
          </a:p>
          <a:p>
            <a:endParaRPr lang="en-GB" sz="2400" dirty="0" smtClean="0">
              <a:latin typeface="Arial" panose="020B0604020202020204" pitchFamily="34" charset="0"/>
              <a:cs typeface="Arial" panose="020B0604020202020204" pitchFamily="34" charset="0"/>
            </a:endParaRPr>
          </a:p>
          <a:p>
            <a:r>
              <a:rPr lang="en-GB" sz="2400" b="1" dirty="0" smtClean="0">
                <a:latin typeface="Arial" panose="020B0604020202020204" pitchFamily="34" charset="0"/>
                <a:cs typeface="Arial" panose="020B0604020202020204" pitchFamily="34" charset="0"/>
              </a:rPr>
              <a:t>Restraints </a:t>
            </a:r>
            <a:r>
              <a:rPr lang="en-GB" sz="2400" b="1" dirty="0">
                <a:latin typeface="Arial" panose="020B0604020202020204" pitchFamily="34" charset="0"/>
                <a:cs typeface="Arial" panose="020B0604020202020204" pitchFamily="34" charset="0"/>
              </a:rPr>
              <a:t>are the core of constitutionalism and hence some systems of restraints is central to the constitution of any regime that aspires for constitutional government</a:t>
            </a:r>
            <a:r>
              <a:rPr lang="en-GB" sz="2400" b="1" dirty="0" smtClean="0">
                <a:latin typeface="Arial" panose="020B0604020202020204" pitchFamily="34" charset="0"/>
                <a:cs typeface="Arial" panose="020B0604020202020204" pitchFamily="34" charset="0"/>
              </a:rPr>
              <a:t>.</a:t>
            </a:r>
          </a:p>
          <a:p>
            <a:endParaRPr lang="en-GB" sz="2400" b="1" dirty="0" smtClean="0">
              <a:latin typeface="Arial" panose="020B0604020202020204" pitchFamily="34" charset="0"/>
              <a:cs typeface="Arial" panose="020B0604020202020204" pitchFamily="34" charset="0"/>
            </a:endParaRPr>
          </a:p>
          <a:p>
            <a:r>
              <a:rPr lang="en-GB" sz="2400" b="1" dirty="0" smtClean="0">
                <a:latin typeface="Arial" panose="020B0604020202020204" pitchFamily="34" charset="0"/>
                <a:cs typeface="Arial" panose="020B0604020202020204" pitchFamily="34" charset="0"/>
              </a:rPr>
              <a:t>  </a:t>
            </a:r>
            <a:r>
              <a:rPr lang="en-GB" sz="2400" b="1" dirty="0">
                <a:latin typeface="Arial" panose="020B0604020202020204" pitchFamily="34" charset="0"/>
                <a:cs typeface="Arial" panose="020B0604020202020204" pitchFamily="34" charset="0"/>
              </a:rPr>
              <a:t>Simply by establishing the framework of government, any constitution, in a measure, acts as a restraint on power. </a:t>
            </a:r>
            <a:endParaRPr lang="en-GB" sz="2400" b="1" dirty="0" smtClean="0">
              <a:latin typeface="Arial" panose="020B0604020202020204" pitchFamily="34" charset="0"/>
              <a:cs typeface="Arial" panose="020B0604020202020204" pitchFamily="34" charset="0"/>
            </a:endParaRPr>
          </a:p>
          <a:p>
            <a:pPr marL="0" indent="0">
              <a:buNone/>
            </a:pPr>
            <a:r>
              <a:rPr lang="en-GB" sz="2400" b="1" dirty="0" smtClean="0">
                <a:latin typeface="Arial" panose="020B0604020202020204" pitchFamily="34" charset="0"/>
                <a:cs typeface="Arial" panose="020B0604020202020204" pitchFamily="34" charset="0"/>
              </a:rPr>
              <a:t> </a:t>
            </a:r>
          </a:p>
          <a:p>
            <a:r>
              <a:rPr lang="en-GB" sz="2400" b="1" dirty="0" smtClean="0">
                <a:latin typeface="Arial" panose="020B0604020202020204" pitchFamily="34" charset="0"/>
                <a:cs typeface="Arial" panose="020B0604020202020204" pitchFamily="34" charset="0"/>
              </a:rPr>
              <a:t>The </a:t>
            </a:r>
            <a:r>
              <a:rPr lang="en-GB" sz="2400" b="1" dirty="0">
                <a:latin typeface="Arial" panose="020B0604020202020204" pitchFamily="34" charset="0"/>
                <a:cs typeface="Arial" panose="020B0604020202020204" pitchFamily="34" charset="0"/>
              </a:rPr>
              <a:t>rule of law is probably the deepest and strongest tradition of constitutionalism.</a:t>
            </a:r>
            <a:endParaRPr lang="en-US" dirty="0"/>
          </a:p>
        </p:txBody>
      </p:sp>
    </p:spTree>
    <p:extLst>
      <p:ext uri="{BB962C8B-B14F-4D97-AF65-F5344CB8AC3E}">
        <p14:creationId xmlns:p14="http://schemas.microsoft.com/office/powerpoint/2010/main" val="3148535800"/>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TM04033937[[fn=Vapor Trail]]</Template>
  <TotalTime>394</TotalTime>
  <Words>2798</Words>
  <Application>Microsoft Office PowerPoint</Application>
  <PresentationFormat>Widescreen</PresentationFormat>
  <Paragraphs>196</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Century Gothic</vt:lpstr>
      <vt:lpstr>Vapor Trail</vt:lpstr>
      <vt:lpstr>Constitutionalism and Constitutional Government </vt:lpstr>
      <vt:lpstr>Constitutionalism and Constitutional Government</vt:lpstr>
      <vt:lpstr>constitutionalism and constitutional state</vt:lpstr>
      <vt:lpstr>constitutionalism and constitutional state</vt:lpstr>
      <vt:lpstr>constitutionalism and constitutional state</vt:lpstr>
      <vt:lpstr>constitutionalism and constitutional state</vt:lpstr>
      <vt:lpstr>constitutionalism and constitutional state</vt:lpstr>
      <vt:lpstr>constitutionalism and constitutional state</vt:lpstr>
      <vt:lpstr>constitutionalism and constitutional state</vt:lpstr>
      <vt:lpstr>Systems of Governments. </vt:lpstr>
      <vt:lpstr>Systems of Governments</vt:lpstr>
      <vt:lpstr>Systems of Governments</vt:lpstr>
      <vt:lpstr>Systems of Governments</vt:lpstr>
      <vt:lpstr>Systems of Governments</vt:lpstr>
      <vt:lpstr>Systems of Governments</vt:lpstr>
      <vt:lpstr>Systems of Governments. </vt:lpstr>
      <vt:lpstr>Systems of Governments</vt:lpstr>
      <vt:lpstr>Systems of Governments</vt:lpstr>
      <vt:lpstr>Systems of Governments</vt:lpstr>
      <vt:lpstr>Systems of Governments(continued)</vt:lpstr>
      <vt:lpstr>Systems of Governments(continued)</vt:lpstr>
      <vt:lpstr>Systems of Governments(continued)</vt:lpstr>
      <vt:lpstr>Systems of Governments(continued)</vt:lpstr>
      <vt:lpstr>Systems of Governments(continued)</vt:lpstr>
      <vt:lpstr>THE END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Constitutionalism and Constitutional Government</dc:title>
  <dc:creator>Kandondo</dc:creator>
  <cp:lastModifiedBy>Kandondo</cp:lastModifiedBy>
  <cp:revision>44</cp:revision>
  <dcterms:created xsi:type="dcterms:W3CDTF">2020-08-18T08:06:36Z</dcterms:created>
  <dcterms:modified xsi:type="dcterms:W3CDTF">2020-08-26T13:29:32Z</dcterms:modified>
</cp:coreProperties>
</file>