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451" y="839789"/>
            <a:ext cx="8596668" cy="1320800"/>
          </a:xfrm>
        </p:spPr>
        <p:txBody>
          <a:bodyPr/>
          <a:lstStyle/>
          <a:p>
            <a:r>
              <a:rPr lang="en-GB" b="1" dirty="0"/>
              <a:t>KINDS OF LAW</a:t>
            </a:r>
            <a:endParaRPr lang="en-US" dirty="0"/>
          </a:p>
        </p:txBody>
      </p:sp>
      <p:sp>
        <p:nvSpPr>
          <p:cNvPr id="3" name="Subtitle 2"/>
          <p:cNvSpPr>
            <a:spLocks noGrp="1"/>
          </p:cNvSpPr>
          <p:nvPr>
            <p:ph idx="1"/>
          </p:nvPr>
        </p:nvSpPr>
        <p:spPr/>
        <p:txBody>
          <a:bodyPr anchor="ctr">
            <a:normAutofit lnSpcReduction="10000"/>
          </a:bodyPr>
          <a:lstStyle/>
          <a:p>
            <a:pPr marL="0" indent="0">
              <a:buNone/>
            </a:pPr>
            <a:r>
              <a:rPr lang="en-GB" sz="2000" b="1" dirty="0" smtClean="0">
                <a:latin typeface="Arial Black" panose="020B0A04020102020204" pitchFamily="34" charset="0"/>
              </a:rPr>
              <a:t>Introduction</a:t>
            </a:r>
          </a:p>
          <a:p>
            <a:pPr algn="just"/>
            <a:r>
              <a:rPr lang="en-GB" sz="2000" dirty="0" smtClean="0">
                <a:latin typeface="Arial" panose="020B0604020202020204" pitchFamily="34" charset="0"/>
                <a:cs typeface="Arial" panose="020B0604020202020204" pitchFamily="34" charset="0"/>
              </a:rPr>
              <a:t>As </a:t>
            </a:r>
            <a:r>
              <a:rPr lang="en-GB" sz="2000" dirty="0">
                <a:latin typeface="Arial" panose="020B0604020202020204" pitchFamily="34" charset="0"/>
                <a:cs typeface="Arial" panose="020B0604020202020204" pitchFamily="34" charset="0"/>
              </a:rPr>
              <a:t>you may be </a:t>
            </a:r>
            <a:r>
              <a:rPr lang="en-GB" sz="2000" dirty="0" smtClean="0">
                <a:latin typeface="Arial" panose="020B0604020202020204" pitchFamily="34" charset="0"/>
                <a:cs typeface="Arial" panose="020B0604020202020204" pitchFamily="34" charset="0"/>
              </a:rPr>
              <a:t>aware, our </a:t>
            </a:r>
            <a:r>
              <a:rPr lang="en-GB" sz="2000" dirty="0">
                <a:latin typeface="Arial" panose="020B0604020202020204" pitchFamily="34" charset="0"/>
                <a:cs typeface="Arial" panose="020B0604020202020204" pitchFamily="34" charset="0"/>
              </a:rPr>
              <a:t>country has many laws, it is obvious that you and most people are not aware of its various kinds of laws</a:t>
            </a:r>
            <a:r>
              <a:rPr lang="en-GB" sz="2000" dirty="0" smtClean="0">
                <a:latin typeface="Arial" panose="020B0604020202020204" pitchFamily="34" charset="0"/>
                <a:cs typeface="Arial" panose="020B0604020202020204" pitchFamily="34" charset="0"/>
              </a:rPr>
              <a:t>.</a:t>
            </a:r>
          </a:p>
          <a:p>
            <a:pPr algn="just"/>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There are laws against driving too fast, against making noise, against setting fire to a building, and against </a:t>
            </a:r>
            <a:r>
              <a:rPr lang="en-GB" sz="2000" dirty="0" smtClean="0">
                <a:latin typeface="Arial" panose="020B0604020202020204" pitchFamily="34" charset="0"/>
                <a:cs typeface="Arial" panose="020B0604020202020204" pitchFamily="34" charset="0"/>
              </a:rPr>
              <a:t>robbery;</a:t>
            </a:r>
          </a:p>
          <a:p>
            <a:pPr algn="just"/>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There are laws that assure the quality of food, laws that promote highway safety, and laws that require records to be kept of births and deaths.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One way to study our many laws is to group them into two categories - </a:t>
            </a:r>
            <a:r>
              <a:rPr lang="en-GB" sz="2000" b="1" dirty="0">
                <a:latin typeface="Arial" panose="020B0604020202020204" pitchFamily="34" charset="0"/>
                <a:cs typeface="Arial" panose="020B0604020202020204" pitchFamily="34" charset="0"/>
              </a:rPr>
              <a:t>public law </a:t>
            </a:r>
            <a:r>
              <a:rPr lang="en-GB" sz="2000" dirty="0">
                <a:latin typeface="Arial" panose="020B0604020202020204" pitchFamily="34" charset="0"/>
                <a:cs typeface="Arial" panose="020B0604020202020204" pitchFamily="34" charset="0"/>
              </a:rPr>
              <a:t>and </a:t>
            </a:r>
            <a:r>
              <a:rPr lang="en-GB" sz="2000" b="1" dirty="0">
                <a:latin typeface="Arial" panose="020B0604020202020204" pitchFamily="34" charset="0"/>
                <a:cs typeface="Arial" panose="020B0604020202020204" pitchFamily="34" charset="0"/>
              </a:rPr>
              <a:t>private law.</a:t>
            </a:r>
            <a:r>
              <a:rPr lang="en-GB" sz="2000" dirty="0">
                <a:latin typeface="Arial" panose="020B0604020202020204" pitchFamily="34" charset="0"/>
                <a:cs typeface="Arial" panose="020B0604020202020204" pitchFamily="34" charset="0"/>
              </a:rPr>
              <a:t>  Both groupings are broken down into specific kinds of law.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177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Constitutional Law</a:t>
            </a:r>
            <a:r>
              <a:rPr lang="en-GB" dirty="0"/>
              <a:t>. </a:t>
            </a:r>
            <a:endParaRPr lang="en-US" dirty="0"/>
          </a:p>
        </p:txBody>
      </p:sp>
      <p:sp>
        <p:nvSpPr>
          <p:cNvPr id="3" name="Content Placeholder 2"/>
          <p:cNvSpPr>
            <a:spLocks noGrp="1"/>
          </p:cNvSpPr>
          <p:nvPr>
            <p:ph idx="1"/>
          </p:nvPr>
        </p:nvSpPr>
        <p:spPr/>
        <p:txBody>
          <a:bodyPr/>
          <a:lstStyle/>
          <a:p>
            <a:pPr algn="just"/>
            <a:r>
              <a:rPr lang="en-GB" sz="2800" dirty="0">
                <a:latin typeface="Arial" panose="020B0604020202020204" pitchFamily="34" charset="0"/>
                <a:cs typeface="Arial" panose="020B0604020202020204" pitchFamily="34" charset="0"/>
              </a:rPr>
              <a:t>Constitutional law is the set of laws found in a constitution</a:t>
            </a:r>
            <a:r>
              <a:rPr lang="en-GB" sz="2800" dirty="0" smtClean="0">
                <a:latin typeface="Arial" panose="020B0604020202020204" pitchFamily="34" charset="0"/>
                <a:cs typeface="Arial" panose="020B0604020202020204" pitchFamily="34" charset="0"/>
              </a:rPr>
              <a:t>.</a:t>
            </a:r>
          </a:p>
          <a:p>
            <a:pPr algn="just"/>
            <a:r>
              <a:rPr lang="en-GB" sz="2800" dirty="0" smtClean="0">
                <a:latin typeface="Arial" panose="020B0604020202020204" pitchFamily="34" charset="0"/>
                <a:cs typeface="Arial" panose="020B0604020202020204" pitchFamily="34" charset="0"/>
              </a:rPr>
              <a:t>The </a:t>
            </a:r>
            <a:r>
              <a:rPr lang="en-GB" sz="2800" dirty="0">
                <a:latin typeface="Arial" panose="020B0604020202020204" pitchFamily="34" charset="0"/>
                <a:cs typeface="Arial" panose="020B0604020202020204" pitchFamily="34" charset="0"/>
              </a:rPr>
              <a:t>laws in the constitution of a country are the highest laws in the land</a:t>
            </a:r>
            <a:r>
              <a:rPr lang="en-GB" sz="2800" dirty="0" smtClean="0">
                <a:latin typeface="Arial" panose="020B0604020202020204" pitchFamily="34" charset="0"/>
                <a:cs typeface="Arial" panose="020B0604020202020204" pitchFamily="34" charset="0"/>
              </a:rPr>
              <a:t>.</a:t>
            </a:r>
          </a:p>
          <a:p>
            <a:pPr algn="just"/>
            <a:r>
              <a:rPr lang="en-GB" sz="2800" dirty="0" smtClean="0">
                <a:latin typeface="Arial" panose="020B0604020202020204" pitchFamily="34" charset="0"/>
                <a:cs typeface="Arial" panose="020B0604020202020204" pitchFamily="34" charset="0"/>
              </a:rPr>
              <a:t> Constitutions </a:t>
            </a:r>
            <a:r>
              <a:rPr lang="en-GB" sz="2800" dirty="0">
                <a:latin typeface="Arial" panose="020B0604020202020204" pitchFamily="34" charset="0"/>
                <a:cs typeface="Arial" panose="020B0604020202020204" pitchFamily="34" charset="0"/>
              </a:rPr>
              <a:t>are intended to give stability to government so that rules and forms of government may not be changed quickly during brief political, social, or economic upheavals.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791542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Criminal Law</a:t>
            </a:r>
            <a:r>
              <a:rPr lang="en-GB" dirty="0"/>
              <a:t>.  </a:t>
            </a:r>
            <a:r>
              <a:rPr lang="en-US" dirty="0"/>
              <a:t/>
            </a:r>
            <a:br>
              <a:rPr lang="en-US" dirty="0"/>
            </a:br>
            <a:endParaRPr lang="en-US" dirty="0"/>
          </a:p>
        </p:txBody>
      </p:sp>
      <p:sp>
        <p:nvSpPr>
          <p:cNvPr id="3" name="Content Placeholder 2"/>
          <p:cNvSpPr>
            <a:spLocks noGrp="1"/>
          </p:cNvSpPr>
          <p:nvPr>
            <p:ph idx="1"/>
          </p:nvPr>
        </p:nvSpPr>
        <p:spPr/>
        <p:txBody>
          <a:bodyPr/>
          <a:lstStyle/>
          <a:p>
            <a:pPr algn="just"/>
            <a:r>
              <a:rPr lang="en-GB" sz="2000" dirty="0">
                <a:latin typeface="Arial" panose="020B0604020202020204" pitchFamily="34" charset="0"/>
                <a:cs typeface="Arial" panose="020B0604020202020204" pitchFamily="34" charset="0"/>
              </a:rPr>
              <a:t>Criminal law is, perhaps, the most familiar kind of law.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Criminal </a:t>
            </a:r>
            <a:r>
              <a:rPr lang="en-GB" sz="2000" dirty="0">
                <a:latin typeface="Arial" panose="020B0604020202020204" pitchFamily="34" charset="0"/>
                <a:cs typeface="Arial" panose="020B0604020202020204" pitchFamily="34" charset="0"/>
              </a:rPr>
              <a:t>law is the set of laws that describes what we should and should not do.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It </a:t>
            </a:r>
            <a:r>
              <a:rPr lang="en-GB" sz="2000" dirty="0">
                <a:latin typeface="Arial" panose="020B0604020202020204" pitchFamily="34" charset="0"/>
                <a:cs typeface="Arial" panose="020B0604020202020204" pitchFamily="34" charset="0"/>
              </a:rPr>
              <a:t>also includes the punishments set for people who break the law. It is easy to see why criminal law would be a part of public law.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It </a:t>
            </a:r>
            <a:r>
              <a:rPr lang="en-GB" sz="2000" dirty="0">
                <a:latin typeface="Arial" panose="020B0604020202020204" pitchFamily="34" charset="0"/>
                <a:cs typeface="Arial" panose="020B0604020202020204" pitchFamily="34" charset="0"/>
              </a:rPr>
              <a:t>affects the government, of course, because it is the government that makes the laws.  Yet, the laws also affect society as a whole.  They protect the public safety and maintain order.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When </a:t>
            </a:r>
            <a:r>
              <a:rPr lang="en-GB" sz="2000" dirty="0">
                <a:latin typeface="Arial" panose="020B0604020202020204" pitchFamily="34" charset="0"/>
                <a:cs typeface="Arial" panose="020B0604020202020204" pitchFamily="34" charset="0"/>
              </a:rPr>
              <a:t>a criminal law is broken, it affects not only the victim, but also the rest of society – the public.</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73506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International Law</a:t>
            </a:r>
            <a:r>
              <a:rPr lang="en-GB" dirty="0"/>
              <a:t>. </a:t>
            </a:r>
            <a:endParaRPr lang="en-US" dirty="0"/>
          </a:p>
        </p:txBody>
      </p:sp>
      <p:sp>
        <p:nvSpPr>
          <p:cNvPr id="3" name="Content Placeholder 2"/>
          <p:cNvSpPr>
            <a:spLocks noGrp="1"/>
          </p:cNvSpPr>
          <p:nvPr>
            <p:ph idx="1"/>
          </p:nvPr>
        </p:nvSpPr>
        <p:spPr/>
        <p:txBody>
          <a:bodyPr>
            <a:normAutofit/>
          </a:bodyPr>
          <a:lstStyle/>
          <a:p>
            <a:pPr algn="just"/>
            <a:r>
              <a:rPr lang="en-GB" sz="2400" dirty="0">
                <a:latin typeface="Arial" panose="020B0604020202020204" pitchFamily="34" charset="0"/>
                <a:cs typeface="Arial" panose="020B0604020202020204" pitchFamily="34" charset="0"/>
              </a:rPr>
              <a:t>International law is the body of law that deals with one country and other countries</a:t>
            </a:r>
            <a:r>
              <a:rPr lang="en-GB" sz="2400" dirty="0" smtClean="0">
                <a:latin typeface="Arial" panose="020B0604020202020204" pitchFamily="34" charset="0"/>
                <a:cs typeface="Arial" panose="020B0604020202020204" pitchFamily="34" charset="0"/>
              </a:rPr>
              <a:t>.</a:t>
            </a:r>
          </a:p>
          <a:p>
            <a:pPr algn="just"/>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Any </a:t>
            </a:r>
            <a:r>
              <a:rPr lang="en-GB" sz="2400" dirty="0">
                <a:latin typeface="Arial" panose="020B0604020202020204" pitchFamily="34" charset="0"/>
                <a:cs typeface="Arial" panose="020B0604020202020204" pitchFamily="34" charset="0"/>
              </a:rPr>
              <a:t>law that affects another government is considered a part of international law.  </a:t>
            </a:r>
            <a:endParaRPr lang="en-GB" sz="2400" dirty="0" smtClean="0">
              <a:latin typeface="Arial" panose="020B0604020202020204" pitchFamily="34" charset="0"/>
              <a:cs typeface="Arial" panose="020B0604020202020204" pitchFamily="34" charset="0"/>
            </a:endParaRPr>
          </a:p>
          <a:p>
            <a:pPr algn="just"/>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Among </a:t>
            </a:r>
            <a:r>
              <a:rPr lang="en-GB" sz="2400" dirty="0">
                <a:latin typeface="Arial" panose="020B0604020202020204" pitchFamily="34" charset="0"/>
                <a:cs typeface="Arial" panose="020B0604020202020204" pitchFamily="34" charset="0"/>
              </a:rPr>
              <a:t>these are laws concerning imports and exports, international fishing rights, and so on.</a:t>
            </a:r>
            <a:endParaRPr lang="en-US" sz="2400" dirty="0">
              <a:latin typeface="Arial" panose="020B0604020202020204" pitchFamily="34" charset="0"/>
              <a:cs typeface="Arial" panose="020B0604020202020204" pitchFamily="34" charset="0"/>
            </a:endParaRPr>
          </a:p>
          <a:p>
            <a:pPr algn="just"/>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1583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Administrative Law</a:t>
            </a:r>
            <a:r>
              <a:rPr lang="en-GB" dirty="0"/>
              <a:t>.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GB" sz="2200" dirty="0">
                <a:latin typeface="Arial" panose="020B0604020202020204" pitchFamily="34" charset="0"/>
                <a:cs typeface="Arial" panose="020B0604020202020204" pitchFamily="34" charset="0"/>
              </a:rPr>
              <a:t>As you know, it is the duty of the executive branch to administer, or carry out, laws.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In </a:t>
            </a:r>
            <a:r>
              <a:rPr lang="en-GB" sz="2200" dirty="0">
                <a:latin typeface="Arial" panose="020B0604020202020204" pitchFamily="34" charset="0"/>
                <a:cs typeface="Arial" panose="020B0604020202020204" pitchFamily="34" charset="0"/>
              </a:rPr>
              <a:t>practice, many of the day-to-day functions of government are carried out by the government bureaucracy.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The </a:t>
            </a:r>
            <a:r>
              <a:rPr lang="en-GB" sz="2200" dirty="0">
                <a:latin typeface="Arial" panose="020B0604020202020204" pitchFamily="34" charset="0"/>
                <a:cs typeface="Arial" panose="020B0604020202020204" pitchFamily="34" charset="0"/>
              </a:rPr>
              <a:t>many agencies and bureaus that are a part of the bureaucracy set rules and regulations to govern their own areas.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These </a:t>
            </a:r>
            <a:r>
              <a:rPr lang="en-GB" sz="2200" dirty="0">
                <a:latin typeface="Arial" panose="020B0604020202020204" pitchFamily="34" charset="0"/>
                <a:cs typeface="Arial" panose="020B0604020202020204" pitchFamily="34" charset="0"/>
              </a:rPr>
              <a:t>rules make up the body of the law know as administrative law.    When a person and an administrative agency have a conflict, the court’s decision regarding that conflict also is included under administrative law.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However, these rules and regulations have the force of law only so long as they do not exceed the powers given to an agency when it was set up.</a:t>
            </a:r>
            <a:endParaRPr lang="en-US" sz="2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0380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a:t>
            </a:r>
            <a:r>
              <a:rPr lang="en-GB" sz="4400" b="1" dirty="0" smtClean="0">
                <a:latin typeface="Arial" panose="020B0604020202020204" pitchFamily="34" charset="0"/>
                <a:cs typeface="Arial" panose="020B0604020202020204" pitchFamily="34" charset="0"/>
              </a:rPr>
              <a:t>Private Law (</a:t>
            </a:r>
            <a:r>
              <a:rPr lang="en-GB" sz="4400" b="1" dirty="0">
                <a:latin typeface="Arial" panose="020B0604020202020204" pitchFamily="34" charset="0"/>
                <a:cs typeface="Arial" panose="020B0604020202020204" pitchFamily="34" charset="0"/>
              </a:rPr>
              <a:t>civil </a:t>
            </a:r>
            <a:r>
              <a:rPr lang="en-GB" sz="4400" b="1" dirty="0" smtClean="0">
                <a:latin typeface="Arial" panose="020B0604020202020204" pitchFamily="34" charset="0"/>
                <a:cs typeface="Arial" panose="020B0604020202020204" pitchFamily="34" charset="0"/>
              </a:rPr>
              <a:t>law)</a:t>
            </a:r>
            <a:r>
              <a:rPr lang="en-US" sz="4400" dirty="0">
                <a:latin typeface="Arial" panose="020B0604020202020204" pitchFamily="34" charset="0"/>
                <a:cs typeface="Arial" panose="020B0604020202020204" pitchFamily="34" charset="0"/>
              </a:rPr>
              <a:t/>
            </a:r>
            <a:br>
              <a:rPr lang="en-US" sz="4400" dirty="0">
                <a:latin typeface="Arial" panose="020B0604020202020204" pitchFamily="34" charset="0"/>
                <a:cs typeface="Arial" panose="020B0604020202020204" pitchFamily="34" charset="0"/>
              </a:rPr>
            </a:br>
            <a:r>
              <a:rPr lang="en-US" sz="4400" dirty="0">
                <a:latin typeface="Arial" panose="020B0604020202020204" pitchFamily="34" charset="0"/>
                <a:cs typeface="Arial" panose="020B0604020202020204" pitchFamily="34" charset="0"/>
              </a:rPr>
              <a:t/>
            </a:r>
            <a:br>
              <a:rPr lang="en-US" sz="4400" dirty="0">
                <a:latin typeface="Arial" panose="020B0604020202020204" pitchFamily="34" charset="0"/>
                <a:cs typeface="Arial" panose="020B0604020202020204" pitchFamily="34" charset="0"/>
              </a:rPr>
            </a:br>
            <a:endParaRPr lang="en-US" sz="4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pPr algn="just"/>
            <a:r>
              <a:rPr lang="en-GB" sz="3000" dirty="0">
                <a:latin typeface="Arial" panose="020B0604020202020204" pitchFamily="34" charset="0"/>
                <a:cs typeface="Arial" panose="020B0604020202020204" pitchFamily="34" charset="0"/>
              </a:rPr>
              <a:t>The other general category of law is private law</a:t>
            </a:r>
            <a:r>
              <a:rPr lang="en-GB" sz="3000" dirty="0" smtClean="0">
                <a:latin typeface="Arial" panose="020B0604020202020204" pitchFamily="34" charset="0"/>
                <a:cs typeface="Arial" panose="020B0604020202020204" pitchFamily="34" charset="0"/>
              </a:rPr>
              <a:t>.</a:t>
            </a:r>
          </a:p>
          <a:p>
            <a:pPr marL="0" indent="0" algn="just">
              <a:buNone/>
            </a:pPr>
            <a:r>
              <a:rPr lang="en-GB" sz="3000" dirty="0" smtClean="0">
                <a:latin typeface="Arial" panose="020B0604020202020204" pitchFamily="34" charset="0"/>
                <a:cs typeface="Arial" panose="020B0604020202020204" pitchFamily="34" charset="0"/>
              </a:rPr>
              <a:t> </a:t>
            </a:r>
          </a:p>
          <a:p>
            <a:pPr algn="just"/>
            <a:r>
              <a:rPr lang="en-GB" sz="3000" dirty="0" smtClean="0">
                <a:latin typeface="Arial" panose="020B0604020202020204" pitchFamily="34" charset="0"/>
                <a:cs typeface="Arial" panose="020B0604020202020204" pitchFamily="34" charset="0"/>
              </a:rPr>
              <a:t> </a:t>
            </a:r>
            <a:r>
              <a:rPr lang="en-GB" sz="3000" dirty="0">
                <a:latin typeface="Arial" panose="020B0604020202020204" pitchFamily="34" charset="0"/>
                <a:cs typeface="Arial" panose="020B0604020202020204" pitchFamily="34" charset="0"/>
              </a:rPr>
              <a:t>Private law is the body of law that governs how people act towards one another, either as individuals or as groups.  </a:t>
            </a:r>
            <a:endParaRPr lang="en-GB" sz="3000" dirty="0" smtClean="0">
              <a:latin typeface="Arial" panose="020B0604020202020204" pitchFamily="34" charset="0"/>
              <a:cs typeface="Arial" panose="020B0604020202020204" pitchFamily="34" charset="0"/>
            </a:endParaRPr>
          </a:p>
          <a:p>
            <a:pPr algn="just"/>
            <a:endParaRPr lang="en-GB" sz="3000" dirty="0" smtClean="0">
              <a:latin typeface="Arial" panose="020B0604020202020204" pitchFamily="34" charset="0"/>
              <a:cs typeface="Arial" panose="020B0604020202020204" pitchFamily="34" charset="0"/>
            </a:endParaRPr>
          </a:p>
          <a:p>
            <a:pPr algn="just"/>
            <a:r>
              <a:rPr lang="en-GB" sz="3000" dirty="0" smtClean="0">
                <a:latin typeface="Arial" panose="020B0604020202020204" pitchFamily="34" charset="0"/>
                <a:cs typeface="Arial" panose="020B0604020202020204" pitchFamily="34" charset="0"/>
              </a:rPr>
              <a:t>Such </a:t>
            </a:r>
            <a:r>
              <a:rPr lang="en-GB" sz="3000" dirty="0">
                <a:latin typeface="Arial" panose="020B0604020202020204" pitchFamily="34" charset="0"/>
                <a:cs typeface="Arial" panose="020B0604020202020204" pitchFamily="34" charset="0"/>
              </a:rPr>
              <a:t>laws usually do not directly involve the government. Private law is also called </a:t>
            </a:r>
            <a:r>
              <a:rPr lang="en-GB" sz="3000" b="1" dirty="0">
                <a:latin typeface="Arial" panose="020B0604020202020204" pitchFamily="34" charset="0"/>
                <a:cs typeface="Arial" panose="020B0604020202020204" pitchFamily="34" charset="0"/>
              </a:rPr>
              <a:t>civil law.</a:t>
            </a:r>
            <a:endParaRPr lang="en-US" sz="3000" dirty="0">
              <a:latin typeface="Arial" panose="020B0604020202020204" pitchFamily="34" charset="0"/>
              <a:cs typeface="Arial" panose="020B0604020202020204" pitchFamily="34" charset="0"/>
            </a:endParaRPr>
          </a:p>
          <a:p>
            <a:pPr marL="0" indent="0" algn="just">
              <a:buNone/>
            </a:pPr>
            <a:r>
              <a:rPr lang="en-GB" sz="3000" dirty="0">
                <a:latin typeface="Arial" panose="020B0604020202020204" pitchFamily="34" charset="0"/>
                <a:cs typeface="Arial" panose="020B0604020202020204" pitchFamily="34" charset="0"/>
              </a:rPr>
              <a:t> </a:t>
            </a:r>
            <a:endParaRPr lang="en-US" sz="3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519067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a:t>
            </a:r>
            <a:r>
              <a:rPr lang="en-GB" b="1" dirty="0" smtClean="0">
                <a:latin typeface="Arial" panose="020B0604020202020204" pitchFamily="34" charset="0"/>
                <a:cs typeface="Arial" panose="020B0604020202020204" pitchFamily="34" charset="0"/>
              </a:rPr>
              <a:t>(continued)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GB" b="1" dirty="0" smtClean="0"/>
              <a:t>  </a:t>
            </a:r>
            <a:r>
              <a:rPr lang="en-GB" sz="3400" b="1" dirty="0" smtClean="0">
                <a:latin typeface="Arial" panose="020B0604020202020204" pitchFamily="34" charset="0"/>
                <a:cs typeface="Arial" panose="020B0604020202020204" pitchFamily="34" charset="0"/>
              </a:rPr>
              <a:t>a) Tort </a:t>
            </a:r>
            <a:r>
              <a:rPr lang="en-GB" sz="3400" b="1" dirty="0">
                <a:latin typeface="Arial" panose="020B0604020202020204" pitchFamily="34" charset="0"/>
                <a:cs typeface="Arial" panose="020B0604020202020204" pitchFamily="34" charset="0"/>
              </a:rPr>
              <a:t>Law</a:t>
            </a: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r>
              <a:rPr lang="en-GB" sz="3100" dirty="0">
                <a:latin typeface="Arial" panose="020B0604020202020204" pitchFamily="34" charset="0"/>
                <a:cs typeface="Arial" panose="020B0604020202020204" pitchFamily="34" charset="0"/>
              </a:rPr>
              <a:t>A tort is a wrong or an injury someone suffers at the hands of another person. </a:t>
            </a:r>
            <a:endParaRPr lang="en-GB" sz="3100" dirty="0" smtClean="0">
              <a:latin typeface="Arial" panose="020B0604020202020204" pitchFamily="34" charset="0"/>
              <a:cs typeface="Arial" panose="020B0604020202020204" pitchFamily="34" charset="0"/>
            </a:endParaRPr>
          </a:p>
          <a:p>
            <a:pPr marL="0" indent="0">
              <a:buNone/>
            </a:pPr>
            <a:endParaRPr lang="en-GB" sz="3100" dirty="0" smtClean="0">
              <a:latin typeface="Arial" panose="020B0604020202020204" pitchFamily="34" charset="0"/>
              <a:cs typeface="Arial" panose="020B0604020202020204" pitchFamily="34" charset="0"/>
            </a:endParaRPr>
          </a:p>
          <a:p>
            <a:r>
              <a:rPr lang="en-GB" sz="3100" dirty="0" smtClean="0">
                <a:latin typeface="Arial" panose="020B0604020202020204" pitchFamily="34" charset="0"/>
                <a:cs typeface="Arial" panose="020B0604020202020204" pitchFamily="34" charset="0"/>
              </a:rPr>
              <a:t> </a:t>
            </a:r>
            <a:r>
              <a:rPr lang="en-GB" sz="3100" dirty="0">
                <a:latin typeface="Arial" panose="020B0604020202020204" pitchFamily="34" charset="0"/>
                <a:cs typeface="Arial" panose="020B0604020202020204" pitchFamily="34" charset="0"/>
              </a:rPr>
              <a:t>Therefore, tort law is a set of laws concerned about the rights and duties of people involved in a dispute</a:t>
            </a:r>
            <a:r>
              <a:rPr lang="en-GB" sz="3100" dirty="0" smtClean="0">
                <a:latin typeface="Arial" panose="020B0604020202020204" pitchFamily="34" charset="0"/>
                <a:cs typeface="Arial" panose="020B0604020202020204" pitchFamily="34" charset="0"/>
              </a:rPr>
              <a:t>.</a:t>
            </a:r>
          </a:p>
          <a:p>
            <a:endParaRPr lang="en-GB" sz="3100" dirty="0" smtClean="0">
              <a:latin typeface="Arial" panose="020B0604020202020204" pitchFamily="34" charset="0"/>
              <a:cs typeface="Arial" panose="020B0604020202020204" pitchFamily="34" charset="0"/>
            </a:endParaRPr>
          </a:p>
          <a:p>
            <a:r>
              <a:rPr lang="en-GB" sz="3100" dirty="0" smtClean="0">
                <a:latin typeface="Arial" panose="020B0604020202020204" pitchFamily="34" charset="0"/>
                <a:cs typeface="Arial" panose="020B0604020202020204" pitchFamily="34" charset="0"/>
              </a:rPr>
              <a:t> </a:t>
            </a:r>
            <a:r>
              <a:rPr lang="en-GB" sz="3100" dirty="0">
                <a:latin typeface="Arial" panose="020B0604020202020204" pitchFamily="34" charset="0"/>
                <a:cs typeface="Arial" panose="020B0604020202020204" pitchFamily="34" charset="0"/>
              </a:rPr>
              <a:t>Car accidents are torts.  If someone were to hit another person’s car not on purpose, that person has not committed a crime.  But, he or she has committed a tort.</a:t>
            </a:r>
            <a:endParaRPr lang="en-US" sz="3100" dirty="0">
              <a:latin typeface="Arial" panose="020B0604020202020204" pitchFamily="34" charset="0"/>
              <a:cs typeface="Arial" panose="020B0604020202020204" pitchFamily="34" charset="0"/>
            </a:endParaRPr>
          </a:p>
          <a:p>
            <a:pPr marL="0" indent="0">
              <a:buNone/>
            </a:pPr>
            <a:r>
              <a:rPr lang="en-GB" sz="3100" dirty="0">
                <a:latin typeface="Arial" panose="020B0604020202020204" pitchFamily="34" charset="0"/>
                <a:cs typeface="Arial" panose="020B0604020202020204" pitchFamily="34" charset="0"/>
              </a:rPr>
              <a:t> </a:t>
            </a:r>
            <a:endParaRPr lang="en-US" sz="31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6043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lstStyle/>
          <a:p>
            <a:pPr marL="0" lvl="0" indent="0">
              <a:buNone/>
            </a:pPr>
            <a:r>
              <a:rPr lang="en-GB" sz="2400" b="1" dirty="0" smtClean="0">
                <a:latin typeface="Arial" panose="020B0604020202020204" pitchFamily="34" charset="0"/>
                <a:cs typeface="Arial" panose="020B0604020202020204" pitchFamily="34" charset="0"/>
              </a:rPr>
              <a:t> b) Contract </a:t>
            </a:r>
            <a:r>
              <a:rPr lang="en-GB" sz="2400" b="1" dirty="0">
                <a:latin typeface="Arial" panose="020B0604020202020204" pitchFamily="34" charset="0"/>
                <a:cs typeface="Arial" panose="020B0604020202020204" pitchFamily="34" charset="0"/>
              </a:rPr>
              <a:t>Law</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A </a:t>
            </a:r>
            <a:r>
              <a:rPr lang="en-GB" sz="2000" dirty="0">
                <a:latin typeface="Arial" panose="020B0604020202020204" pitchFamily="34" charset="0"/>
                <a:cs typeface="Arial" panose="020B0604020202020204" pitchFamily="34" charset="0"/>
              </a:rPr>
              <a:t>contract is an agreement between two parties.  The two parties can be people or businesses.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The </a:t>
            </a:r>
            <a:r>
              <a:rPr lang="en-GB" sz="2000" dirty="0">
                <a:latin typeface="Arial" panose="020B0604020202020204" pitchFamily="34" charset="0"/>
                <a:cs typeface="Arial" panose="020B0604020202020204" pitchFamily="34" charset="0"/>
              </a:rPr>
              <a:t>terms of the agreement in a contract must be enforceable by law.   Such laws are a part of the body of law known as contract law.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Some </a:t>
            </a:r>
            <a:r>
              <a:rPr lang="en-GB" sz="2000" dirty="0">
                <a:latin typeface="Arial" panose="020B0604020202020204" pitchFamily="34" charset="0"/>
                <a:cs typeface="Arial" panose="020B0604020202020204" pitchFamily="34" charset="0"/>
              </a:rPr>
              <a:t>contracts are written down while others can be oral</a:t>
            </a:r>
            <a:r>
              <a:rPr lang="en-GB" sz="2000" b="1" dirty="0">
                <a:latin typeface="Arial" panose="020B0604020202020204" pitchFamily="34" charset="0"/>
                <a:cs typeface="Arial" panose="020B0604020202020204" pitchFamily="34" charset="0"/>
              </a:rPr>
              <a:t>.</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Breach </a:t>
            </a:r>
            <a:r>
              <a:rPr lang="en-GB" sz="2000" dirty="0">
                <a:latin typeface="Arial" panose="020B0604020202020204" pitchFamily="34" charset="0"/>
                <a:cs typeface="Arial" panose="020B0604020202020204" pitchFamily="34" charset="0"/>
              </a:rPr>
              <a:t>of contract means that one party failed to perform a promise as stated in the contract.  </a:t>
            </a:r>
            <a:endParaRPr lang="en-US" sz="2000" dirty="0">
              <a:latin typeface="Arial" panose="020B0604020202020204" pitchFamily="34" charset="0"/>
              <a:cs typeface="Arial" panose="020B0604020202020204" pitchFamily="34" charset="0"/>
            </a:endParaRPr>
          </a:p>
          <a:p>
            <a:pPr algn="just"/>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3568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fontScale="92500" lnSpcReduction="10000"/>
          </a:bodyPr>
          <a:lstStyle/>
          <a:p>
            <a:pPr marL="0" lvl="0" indent="0">
              <a:buNone/>
            </a:pPr>
            <a:r>
              <a:rPr lang="en-GB" sz="2800" b="1" dirty="0" smtClean="0">
                <a:latin typeface="Arial" panose="020B0604020202020204" pitchFamily="34" charset="0"/>
                <a:cs typeface="Arial" panose="020B0604020202020204" pitchFamily="34" charset="0"/>
              </a:rPr>
              <a:t>c) Corporate </a:t>
            </a:r>
            <a:r>
              <a:rPr lang="en-GB" sz="2800" b="1" dirty="0">
                <a:latin typeface="Arial" panose="020B0604020202020204" pitchFamily="34" charset="0"/>
                <a:cs typeface="Arial" panose="020B0604020202020204" pitchFamily="34" charset="0"/>
              </a:rPr>
              <a:t>Law</a:t>
            </a:r>
            <a:r>
              <a:rPr lang="en-GB"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Corporate law is the set of laws dealing with how corporations can be formed and how they can be operated.  </a:t>
            </a:r>
            <a:endParaRPr lang="en-GB" sz="2800" dirty="0" smtClean="0">
              <a:latin typeface="Arial" panose="020B0604020202020204" pitchFamily="34" charset="0"/>
              <a:cs typeface="Arial" panose="020B0604020202020204" pitchFamily="34" charset="0"/>
            </a:endParaRPr>
          </a:p>
          <a:p>
            <a:endParaRPr lang="en-GB" sz="2800" dirty="0" smtClean="0">
              <a:latin typeface="Arial" panose="020B0604020202020204" pitchFamily="34" charset="0"/>
              <a:cs typeface="Arial" panose="020B0604020202020204" pitchFamily="34" charset="0"/>
            </a:endParaRPr>
          </a:p>
          <a:p>
            <a:r>
              <a:rPr lang="en-GB" sz="2800" dirty="0" smtClean="0">
                <a:latin typeface="Arial" panose="020B0604020202020204" pitchFamily="34" charset="0"/>
                <a:cs typeface="Arial" panose="020B0604020202020204" pitchFamily="34" charset="0"/>
              </a:rPr>
              <a:t>As </a:t>
            </a:r>
            <a:r>
              <a:rPr lang="en-GB" sz="2800" dirty="0">
                <a:latin typeface="Arial" panose="020B0604020202020204" pitchFamily="34" charset="0"/>
                <a:cs typeface="Arial" panose="020B0604020202020204" pitchFamily="34" charset="0"/>
              </a:rPr>
              <a:t>you can guess, corporate law and contract law are closely linked.  This is because corporations use many contracts.</a:t>
            </a:r>
            <a:endParaRPr lang="en-US" sz="2800"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106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lnSpcReduction="10000"/>
          </a:bodyPr>
          <a:lstStyle/>
          <a:p>
            <a:pPr marL="0" lvl="0" indent="0" algn="just">
              <a:buNone/>
            </a:pPr>
            <a:r>
              <a:rPr lang="en-GB" sz="2800" b="1" dirty="0" smtClean="0">
                <a:latin typeface="Arial" panose="020B0604020202020204" pitchFamily="34" charset="0"/>
                <a:cs typeface="Arial" panose="020B0604020202020204" pitchFamily="34" charset="0"/>
              </a:rPr>
              <a:t>d) Family </a:t>
            </a:r>
            <a:r>
              <a:rPr lang="en-GB" sz="2800" b="1" dirty="0">
                <a:latin typeface="Arial" panose="020B0604020202020204" pitchFamily="34" charset="0"/>
                <a:cs typeface="Arial" panose="020B0604020202020204" pitchFamily="34" charset="0"/>
              </a:rPr>
              <a:t>Law</a:t>
            </a:r>
            <a:r>
              <a:rPr lang="en-GB" sz="2800" dirty="0">
                <a:latin typeface="Arial" panose="020B0604020202020204" pitchFamily="34" charset="0"/>
                <a:cs typeface="Arial" panose="020B0604020202020204" pitchFamily="34" charset="0"/>
              </a:rPr>
              <a:t>.  </a:t>
            </a:r>
            <a:endParaRPr lang="en-GB" sz="2800" dirty="0" smtClean="0">
              <a:latin typeface="Arial" panose="020B0604020202020204" pitchFamily="34" charset="0"/>
              <a:cs typeface="Arial" panose="020B0604020202020204" pitchFamily="34" charset="0"/>
            </a:endParaRPr>
          </a:p>
          <a:p>
            <a:pPr marL="0" lvl="0" indent="0" algn="just">
              <a:buNone/>
            </a:pPr>
            <a:endParaRPr lang="en-US" sz="2800" dirty="0">
              <a:latin typeface="Arial" panose="020B0604020202020204" pitchFamily="34" charset="0"/>
              <a:cs typeface="Arial" panose="020B0604020202020204" pitchFamily="34" charset="0"/>
            </a:endParaRPr>
          </a:p>
          <a:p>
            <a:pPr algn="just"/>
            <a:r>
              <a:rPr lang="en-GB" sz="2800" dirty="0">
                <a:latin typeface="Arial" panose="020B0604020202020204" pitchFamily="34" charset="0"/>
                <a:cs typeface="Arial" panose="020B0604020202020204" pitchFamily="34" charset="0"/>
              </a:rPr>
              <a:t>Family law is that body of law that deals with the family unit.  </a:t>
            </a:r>
            <a:endParaRPr lang="en-GB" sz="2800" dirty="0" smtClean="0">
              <a:latin typeface="Arial" panose="020B0604020202020204" pitchFamily="34" charset="0"/>
              <a:cs typeface="Arial" panose="020B0604020202020204" pitchFamily="34" charset="0"/>
            </a:endParaRPr>
          </a:p>
          <a:p>
            <a:pPr algn="just"/>
            <a:endParaRPr lang="en-GB" sz="2800" dirty="0" smtClean="0">
              <a:latin typeface="Arial" panose="020B0604020202020204" pitchFamily="34" charset="0"/>
              <a:cs typeface="Arial" panose="020B0604020202020204" pitchFamily="34" charset="0"/>
            </a:endParaRPr>
          </a:p>
          <a:p>
            <a:pPr algn="just"/>
            <a:r>
              <a:rPr lang="en-GB" sz="2800" dirty="0" smtClean="0">
                <a:latin typeface="Arial" panose="020B0604020202020204" pitchFamily="34" charset="0"/>
                <a:cs typeface="Arial" panose="020B0604020202020204" pitchFamily="34" charset="0"/>
              </a:rPr>
              <a:t>Included </a:t>
            </a:r>
            <a:r>
              <a:rPr lang="en-GB" sz="2800" dirty="0">
                <a:latin typeface="Arial" panose="020B0604020202020204" pitchFamily="34" charset="0"/>
                <a:cs typeface="Arial" panose="020B0604020202020204" pitchFamily="34" charset="0"/>
              </a:rPr>
              <a:t>in this broad category are laws about marriage, divorce, abandonment, and adoption.</a:t>
            </a:r>
            <a:endParaRPr lang="en-US" sz="2800" dirty="0">
              <a:latin typeface="Arial" panose="020B0604020202020204" pitchFamily="34" charset="0"/>
              <a:cs typeface="Arial" panose="020B0604020202020204" pitchFamily="34" charset="0"/>
            </a:endParaRPr>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2408121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fontScale="92500" lnSpcReduction="10000"/>
          </a:bodyPr>
          <a:lstStyle/>
          <a:p>
            <a:pPr marL="0" lvl="0" indent="0">
              <a:buNone/>
            </a:pPr>
            <a:r>
              <a:rPr lang="en-GB" sz="2800" b="1" dirty="0" smtClean="0">
                <a:latin typeface="Arial" panose="020B0604020202020204" pitchFamily="34" charset="0"/>
                <a:cs typeface="Arial" panose="020B0604020202020204" pitchFamily="34" charset="0"/>
              </a:rPr>
              <a:t>e) Property </a:t>
            </a:r>
            <a:r>
              <a:rPr lang="en-GB" sz="2800" b="1" dirty="0">
                <a:latin typeface="Arial" panose="020B0604020202020204" pitchFamily="34" charset="0"/>
                <a:cs typeface="Arial" panose="020B0604020202020204" pitchFamily="34" charset="0"/>
              </a:rPr>
              <a:t>Law</a:t>
            </a:r>
            <a:r>
              <a:rPr lang="en-GB" sz="2800"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pPr algn="just"/>
            <a:r>
              <a:rPr lang="en-GB" sz="2800" dirty="0">
                <a:latin typeface="Arial" panose="020B0604020202020204" pitchFamily="34" charset="0"/>
                <a:cs typeface="Arial" panose="020B0604020202020204" pitchFamily="34" charset="0"/>
              </a:rPr>
              <a:t>Property law is the set of laws that have to do with property. </a:t>
            </a:r>
            <a:endParaRPr lang="en-GB" sz="2800" dirty="0" smtClean="0">
              <a:latin typeface="Arial" panose="020B0604020202020204" pitchFamily="34" charset="0"/>
              <a:cs typeface="Arial" panose="020B0604020202020204" pitchFamily="34" charset="0"/>
            </a:endParaRPr>
          </a:p>
          <a:p>
            <a:pPr algn="just"/>
            <a:r>
              <a:rPr lang="en-GB" sz="2800" dirty="0" smtClean="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Some property is considered to be real property.  This includes land and anything that is built or growing on that land.  </a:t>
            </a:r>
            <a:endParaRPr lang="en-GB" sz="2800" dirty="0" smtClean="0">
              <a:latin typeface="Arial" panose="020B0604020202020204" pitchFamily="34" charset="0"/>
              <a:cs typeface="Arial" panose="020B0604020202020204" pitchFamily="34" charset="0"/>
            </a:endParaRPr>
          </a:p>
          <a:p>
            <a:pPr algn="just"/>
            <a:r>
              <a:rPr lang="en-GB" sz="2800" dirty="0" smtClean="0">
                <a:latin typeface="Arial" panose="020B0604020202020204" pitchFamily="34" charset="0"/>
                <a:cs typeface="Arial" panose="020B0604020202020204" pitchFamily="34" charset="0"/>
              </a:rPr>
              <a:t> Personal </a:t>
            </a:r>
            <a:r>
              <a:rPr lang="en-GB" sz="2800" dirty="0">
                <a:latin typeface="Arial" panose="020B0604020202020204" pitchFamily="34" charset="0"/>
                <a:cs typeface="Arial" panose="020B0604020202020204" pitchFamily="34" charset="0"/>
              </a:rPr>
              <a:t>property includes most of the things people own, such as clothing and cars. </a:t>
            </a:r>
            <a:endParaRPr lang="en-GB" sz="2800" dirty="0" smtClean="0">
              <a:latin typeface="Arial" panose="020B0604020202020204" pitchFamily="34" charset="0"/>
              <a:cs typeface="Arial" panose="020B0604020202020204" pitchFamily="34" charset="0"/>
            </a:endParaRPr>
          </a:p>
          <a:p>
            <a:pPr algn="just"/>
            <a:r>
              <a:rPr lang="en-GB" sz="2800" dirty="0" smtClean="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Property law deals with both kinds of property.</a:t>
            </a:r>
            <a:endParaRPr lang="en-US" sz="2800" dirty="0">
              <a:latin typeface="Arial" panose="020B0604020202020204" pitchFamily="34" charset="0"/>
              <a:cs typeface="Arial" panose="020B0604020202020204" pitchFamily="34" charset="0"/>
            </a:endParaRPr>
          </a:p>
          <a:p>
            <a:pPr algn="just"/>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65624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          KINDS </a:t>
            </a:r>
            <a:r>
              <a:rPr lang="en-GB" b="1" dirty="0"/>
              <a:t>OF </a:t>
            </a:r>
            <a:r>
              <a:rPr lang="en-GB" b="1" dirty="0" smtClean="0"/>
              <a:t>LAW(continued</a:t>
            </a:r>
            <a:endParaRPr lang="en-US" dirty="0"/>
          </a:p>
        </p:txBody>
      </p:sp>
      <p:sp>
        <p:nvSpPr>
          <p:cNvPr id="3" name="Content Placeholder 2"/>
          <p:cNvSpPr>
            <a:spLocks noGrp="1"/>
          </p:cNvSpPr>
          <p:nvPr>
            <p:ph idx="1"/>
          </p:nvPr>
        </p:nvSpPr>
        <p:spPr/>
        <p:txBody>
          <a:bodyPr>
            <a:noAutofit/>
          </a:bodyPr>
          <a:lstStyle/>
          <a:p>
            <a:pPr marL="0" indent="0">
              <a:buNone/>
            </a:pPr>
            <a:r>
              <a:rPr lang="en-GB" sz="2000" b="1" dirty="0" smtClean="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Introduction(continued)</a:t>
            </a:r>
          </a:p>
          <a:p>
            <a:r>
              <a:rPr lang="en-GB" sz="2000" b="1"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Both groupings are broken down into specific kinds of law.  As you read about the specific groups, keep in mind that they sometimes overlap. </a:t>
            </a:r>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Remember that Law has been classified into  various forms according to the basis  taken by a juristic thinker on this subject </a:t>
            </a:r>
            <a:endParaRPr lang="en-GB" sz="2000" dirty="0" smtClean="0">
              <a:latin typeface="Arial" panose="020B0604020202020204" pitchFamily="34" charset="0"/>
              <a:cs typeface="Arial" panose="020B0604020202020204" pitchFamily="34" charset="0"/>
            </a:endParaRPr>
          </a:p>
          <a:p>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For instance, on the basis of the relations which it  seeks to adjust between the people  and their organized communities, it has been classified into two varieties </a:t>
            </a:r>
            <a:r>
              <a:rPr lang="en-GB" sz="2000" b="1" dirty="0">
                <a:latin typeface="Arial" panose="020B0604020202020204" pitchFamily="34" charset="0"/>
                <a:cs typeface="Arial" panose="020B0604020202020204" pitchFamily="34" charset="0"/>
              </a:rPr>
              <a:t>national</a:t>
            </a:r>
            <a:r>
              <a:rPr lang="en-GB" sz="2000" dirty="0">
                <a:latin typeface="Arial" panose="020B0604020202020204" pitchFamily="34" charset="0"/>
                <a:cs typeface="Arial" panose="020B0604020202020204" pitchFamily="34" charset="0"/>
              </a:rPr>
              <a:t> and </a:t>
            </a:r>
            <a:r>
              <a:rPr lang="en-GB" sz="2000" b="1" dirty="0">
                <a:latin typeface="Arial" panose="020B0604020202020204" pitchFamily="34" charset="0"/>
                <a:cs typeface="Arial" panose="020B0604020202020204" pitchFamily="34" charset="0"/>
              </a:rPr>
              <a:t>international.</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7054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Private Law (continued)</a:t>
            </a: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fontScale="25000" lnSpcReduction="20000"/>
          </a:bodyPr>
          <a:lstStyle/>
          <a:p>
            <a:pPr marL="0" lvl="0" indent="0" algn="just">
              <a:buNone/>
            </a:pPr>
            <a:r>
              <a:rPr lang="en-US" sz="8000" dirty="0" smtClean="0">
                <a:latin typeface="Arial" panose="020B0604020202020204" pitchFamily="34" charset="0"/>
                <a:cs typeface="Arial" panose="020B0604020202020204" pitchFamily="34" charset="0"/>
              </a:rPr>
              <a:t>f) </a:t>
            </a:r>
            <a:r>
              <a:rPr lang="en-GB" sz="8000" b="1" dirty="0">
                <a:latin typeface="Arial" panose="020B0604020202020204" pitchFamily="34" charset="0"/>
                <a:cs typeface="Arial" panose="020B0604020202020204" pitchFamily="34" charset="0"/>
              </a:rPr>
              <a:t>Inheritance Law</a:t>
            </a: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This body of law is closely associated with property law</a:t>
            </a:r>
            <a:r>
              <a:rPr lang="en-GB" sz="8000" dirty="0" smtClean="0">
                <a:latin typeface="Arial" panose="020B0604020202020204" pitchFamily="34" charset="0"/>
                <a:cs typeface="Arial" panose="020B0604020202020204" pitchFamily="34" charset="0"/>
              </a:rPr>
              <a:t>.</a:t>
            </a:r>
          </a:p>
          <a:p>
            <a:pPr algn="just"/>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  </a:t>
            </a:r>
            <a:r>
              <a:rPr lang="en-GB" sz="8000" dirty="0">
                <a:latin typeface="Arial" panose="020B0604020202020204" pitchFamily="34" charset="0"/>
                <a:cs typeface="Arial" panose="020B0604020202020204" pitchFamily="34" charset="0"/>
              </a:rPr>
              <a:t>Inheritance law deals with the transfer of property after death. </a:t>
            </a:r>
            <a:endParaRPr lang="en-GB" sz="8000" dirty="0" smtClean="0">
              <a:latin typeface="Arial" panose="020B0604020202020204" pitchFamily="34" charset="0"/>
              <a:cs typeface="Arial" panose="020B0604020202020204" pitchFamily="34" charset="0"/>
            </a:endParaRPr>
          </a:p>
          <a:p>
            <a:pPr algn="just"/>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 </a:t>
            </a:r>
            <a:r>
              <a:rPr lang="en-GB" sz="8000" dirty="0">
                <a:latin typeface="Arial" panose="020B0604020202020204" pitchFamily="34" charset="0"/>
                <a:cs typeface="Arial" panose="020B0604020202020204" pitchFamily="34" charset="0"/>
              </a:rPr>
              <a:t>People can make out wills that tell to whom property should be given. </a:t>
            </a:r>
            <a:endParaRPr lang="en-GB" sz="8000" dirty="0" smtClean="0">
              <a:latin typeface="Arial" panose="020B0604020202020204" pitchFamily="34" charset="0"/>
              <a:cs typeface="Arial" panose="020B0604020202020204" pitchFamily="34" charset="0"/>
            </a:endParaRPr>
          </a:p>
          <a:p>
            <a:pPr algn="just"/>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 </a:t>
            </a:r>
            <a:r>
              <a:rPr lang="en-GB" sz="8000" dirty="0">
                <a:latin typeface="Arial" panose="020B0604020202020204" pitchFamily="34" charset="0"/>
                <a:cs typeface="Arial" panose="020B0604020202020204" pitchFamily="34" charset="0"/>
              </a:rPr>
              <a:t>Inheritance law includes laws about making wills.  </a:t>
            </a:r>
            <a:endParaRPr lang="en-GB" sz="8000" dirty="0" smtClean="0">
              <a:latin typeface="Arial" panose="020B0604020202020204" pitchFamily="34" charset="0"/>
              <a:cs typeface="Arial" panose="020B0604020202020204" pitchFamily="34" charset="0"/>
            </a:endParaRPr>
          </a:p>
          <a:p>
            <a:pPr algn="just"/>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If </a:t>
            </a:r>
            <a:r>
              <a:rPr lang="en-GB" sz="8000" dirty="0">
                <a:latin typeface="Arial" panose="020B0604020202020204" pitchFamily="34" charset="0"/>
                <a:cs typeface="Arial" panose="020B0604020202020204" pitchFamily="34" charset="0"/>
              </a:rPr>
              <a:t>no will is left, however, inheritance law dictates who will get what.</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56749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Functions of law</a:t>
            </a:r>
            <a:r>
              <a:rPr lang="en-US" dirty="0"/>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marL="0" indent="0" algn="just">
              <a:buNone/>
            </a:pPr>
            <a:r>
              <a:rPr lang="en-GB" sz="2400" b="1" dirty="0" smtClean="0">
                <a:latin typeface="Arial" panose="020B0604020202020204" pitchFamily="34" charset="0"/>
                <a:cs typeface="Arial" panose="020B0604020202020204" pitchFamily="34" charset="0"/>
              </a:rPr>
              <a:t>a) </a:t>
            </a:r>
            <a:r>
              <a:rPr lang="en-GB" sz="2900" b="1" dirty="0" smtClean="0">
                <a:latin typeface="Arial" panose="020B0604020202020204" pitchFamily="34" charset="0"/>
                <a:cs typeface="Arial" panose="020B0604020202020204" pitchFamily="34" charset="0"/>
              </a:rPr>
              <a:t>To </a:t>
            </a:r>
            <a:r>
              <a:rPr lang="en-GB" sz="2900" b="1" dirty="0">
                <a:latin typeface="Arial" panose="020B0604020202020204" pitchFamily="34" charset="0"/>
                <a:cs typeface="Arial" panose="020B0604020202020204" pitchFamily="34" charset="0"/>
              </a:rPr>
              <a:t>Resolve </a:t>
            </a:r>
            <a:r>
              <a:rPr lang="en-GB" sz="2900" b="1" dirty="0" smtClean="0">
                <a:latin typeface="Arial" panose="020B0604020202020204" pitchFamily="34" charset="0"/>
                <a:cs typeface="Arial" panose="020B0604020202020204" pitchFamily="34" charset="0"/>
              </a:rPr>
              <a:t>Conflicts</a:t>
            </a:r>
          </a:p>
          <a:p>
            <a:pPr algn="just"/>
            <a:r>
              <a:rPr lang="en-GB" sz="2900" dirty="0">
                <a:latin typeface="Arial" panose="020B0604020202020204" pitchFamily="34" charset="0"/>
                <a:cs typeface="Arial" panose="020B0604020202020204" pitchFamily="34" charset="0"/>
              </a:rPr>
              <a:t>Laws ensure that there are peaceful ways of resolving conflict.  When a conflict like this happens, citizens can take their complaints to the courts.  There, judges and juries can apply the law and settle the dispute</a:t>
            </a:r>
            <a:r>
              <a:rPr lang="en-GB" sz="2900" dirty="0" smtClean="0">
                <a:latin typeface="Arial" panose="020B0604020202020204" pitchFamily="34" charset="0"/>
                <a:cs typeface="Arial" panose="020B0604020202020204" pitchFamily="34" charset="0"/>
              </a:rPr>
              <a:t>.</a:t>
            </a:r>
          </a:p>
          <a:p>
            <a:pPr marL="0" indent="0" algn="just">
              <a:buNone/>
            </a:pPr>
            <a:endParaRPr lang="en-US" sz="2900" dirty="0">
              <a:latin typeface="Arial" panose="020B0604020202020204" pitchFamily="34" charset="0"/>
              <a:cs typeface="Arial" panose="020B0604020202020204" pitchFamily="34" charset="0"/>
            </a:endParaRPr>
          </a:p>
          <a:p>
            <a:pPr marL="0" lvl="0" indent="0" algn="just">
              <a:buNone/>
            </a:pPr>
            <a:r>
              <a:rPr lang="en-GB" sz="2900" dirty="0" smtClean="0">
                <a:latin typeface="Arial" panose="020B0604020202020204" pitchFamily="34" charset="0"/>
                <a:cs typeface="Arial" panose="020B0604020202020204" pitchFamily="34" charset="0"/>
              </a:rPr>
              <a:t>b)</a:t>
            </a:r>
            <a:r>
              <a:rPr lang="en-GB" sz="2900" b="1" dirty="0">
                <a:latin typeface="Arial" panose="020B0604020202020204" pitchFamily="34" charset="0"/>
                <a:cs typeface="Arial" panose="020B0604020202020204" pitchFamily="34" charset="0"/>
              </a:rPr>
              <a:t> To Limit Government</a:t>
            </a:r>
            <a:endParaRPr lang="en-US" sz="2900" dirty="0">
              <a:latin typeface="Arial" panose="020B0604020202020204" pitchFamily="34" charset="0"/>
              <a:cs typeface="Arial" panose="020B0604020202020204" pitchFamily="34" charset="0"/>
            </a:endParaRPr>
          </a:p>
          <a:p>
            <a:pPr algn="just"/>
            <a:r>
              <a:rPr lang="en-GB" sz="2900" dirty="0">
                <a:latin typeface="Arial" panose="020B0604020202020204" pitchFamily="34" charset="0"/>
                <a:cs typeface="Arial" panose="020B0604020202020204" pitchFamily="34" charset="0"/>
              </a:rPr>
              <a:t>One of the principal purposes of the Constitution is to limit the government. </a:t>
            </a:r>
            <a:endParaRPr lang="en-GB" sz="2900" dirty="0" smtClean="0">
              <a:latin typeface="Arial" panose="020B0604020202020204" pitchFamily="34" charset="0"/>
              <a:cs typeface="Arial" panose="020B0604020202020204" pitchFamily="34" charset="0"/>
            </a:endParaRPr>
          </a:p>
          <a:p>
            <a:pPr algn="just"/>
            <a:r>
              <a:rPr lang="en-GB" sz="2900" dirty="0" smtClean="0">
                <a:latin typeface="Arial" panose="020B0604020202020204" pitchFamily="34" charset="0"/>
                <a:cs typeface="Arial" panose="020B0604020202020204" pitchFamily="34" charset="0"/>
              </a:rPr>
              <a:t> </a:t>
            </a:r>
            <a:r>
              <a:rPr lang="en-GB" sz="2900" dirty="0">
                <a:latin typeface="Arial" panose="020B0604020202020204" pitchFamily="34" charset="0"/>
                <a:cs typeface="Arial" panose="020B0604020202020204" pitchFamily="34" charset="0"/>
              </a:rPr>
              <a:t>Laws supporting the Constitution do not allow the government to take away our privileges without good reason. </a:t>
            </a:r>
            <a:endParaRPr lang="en-GB" sz="2900" dirty="0" smtClean="0">
              <a:latin typeface="Arial" panose="020B0604020202020204" pitchFamily="34" charset="0"/>
              <a:cs typeface="Arial" panose="020B0604020202020204" pitchFamily="34" charset="0"/>
            </a:endParaRPr>
          </a:p>
          <a:p>
            <a:pPr algn="just"/>
            <a:r>
              <a:rPr lang="en-GB" sz="2900" dirty="0" smtClean="0">
                <a:latin typeface="Arial" panose="020B0604020202020204" pitchFamily="34" charset="0"/>
                <a:cs typeface="Arial" panose="020B0604020202020204" pitchFamily="34" charset="0"/>
              </a:rPr>
              <a:t> </a:t>
            </a:r>
            <a:r>
              <a:rPr lang="en-GB" sz="2900" dirty="0">
                <a:latin typeface="Arial" panose="020B0604020202020204" pitchFamily="34" charset="0"/>
                <a:cs typeface="Arial" panose="020B0604020202020204" pitchFamily="34" charset="0"/>
              </a:rPr>
              <a:t>, There are laws prohibiting the government from seizing one’s property or using it without his permission.  </a:t>
            </a:r>
            <a:endParaRPr lang="en-GB" sz="2900" dirty="0" smtClean="0">
              <a:latin typeface="Arial" panose="020B0604020202020204" pitchFamily="34" charset="0"/>
              <a:cs typeface="Arial" panose="020B0604020202020204" pitchFamily="34" charset="0"/>
            </a:endParaRPr>
          </a:p>
          <a:p>
            <a:pPr algn="just"/>
            <a:r>
              <a:rPr lang="en-GB" sz="2900" dirty="0" smtClean="0">
                <a:latin typeface="Arial" panose="020B0604020202020204" pitchFamily="34" charset="0"/>
                <a:cs typeface="Arial" panose="020B0604020202020204" pitchFamily="34" charset="0"/>
              </a:rPr>
              <a:t>In </a:t>
            </a:r>
            <a:r>
              <a:rPr lang="en-GB" sz="2900" dirty="0">
                <a:latin typeface="Arial" panose="020B0604020202020204" pitchFamily="34" charset="0"/>
                <a:cs typeface="Arial" panose="020B0604020202020204" pitchFamily="34" charset="0"/>
              </a:rPr>
              <a:t>the same way, there are laws against carrying out illegal searches, tapping phones, arresting people without cause, and so on.  All of these laws are meant to limit government.</a:t>
            </a:r>
            <a:endParaRPr lang="en-US" sz="2900" dirty="0">
              <a:latin typeface="Arial" panose="020B0604020202020204" pitchFamily="34" charset="0"/>
              <a:cs typeface="Arial" panose="020B0604020202020204" pitchFamily="34" charset="0"/>
            </a:endParaRPr>
          </a:p>
          <a:p>
            <a:pPr marL="0" indent="0" algn="just">
              <a:buNone/>
            </a:pPr>
            <a:endParaRPr lang="en-US" sz="2400" dirty="0">
              <a:latin typeface="Arial" panose="020B0604020202020204" pitchFamily="34" charset="0"/>
              <a:cs typeface="Arial" panose="020B0604020202020204" pitchFamily="34" charset="0"/>
            </a:endParaRPr>
          </a:p>
          <a:p>
            <a:pPr>
              <a:buAutoNum type="alphaLcParenR"/>
            </a:pPr>
            <a:endParaRPr lang="en-US" dirty="0"/>
          </a:p>
        </p:txBody>
      </p:sp>
    </p:spTree>
    <p:extLst>
      <p:ext uri="{BB962C8B-B14F-4D97-AF65-F5344CB8AC3E}">
        <p14:creationId xmlns:p14="http://schemas.microsoft.com/office/powerpoint/2010/main" val="3259455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Functions of </a:t>
            </a:r>
            <a:r>
              <a:rPr lang="en-GB" b="1" dirty="0" smtClean="0"/>
              <a:t>law(continued)</a:t>
            </a:r>
            <a:r>
              <a:rPr lang="en-US" dirty="0"/>
              <a:t/>
            </a:r>
            <a:br>
              <a:rPr lang="en-US" dirty="0"/>
            </a:br>
            <a:endParaRPr lang="en-US" dirty="0"/>
          </a:p>
        </p:txBody>
      </p:sp>
      <p:sp>
        <p:nvSpPr>
          <p:cNvPr id="3" name="Content Placeholder 2"/>
          <p:cNvSpPr>
            <a:spLocks noGrp="1"/>
          </p:cNvSpPr>
          <p:nvPr>
            <p:ph idx="1"/>
          </p:nvPr>
        </p:nvSpPr>
        <p:spPr/>
        <p:txBody>
          <a:bodyPr/>
          <a:lstStyle/>
          <a:p>
            <a:pPr marL="0" lvl="0" indent="0">
              <a:buNone/>
            </a:pPr>
            <a:r>
              <a:rPr lang="en-GB" sz="2400" b="1" dirty="0" smtClean="0"/>
              <a:t>c) To </a:t>
            </a:r>
            <a:r>
              <a:rPr lang="en-GB" sz="2400" b="1" dirty="0"/>
              <a:t>Protect Rights</a:t>
            </a:r>
            <a:endParaRPr lang="en-US" sz="2400" dirty="0"/>
          </a:p>
          <a:p>
            <a:pPr algn="just"/>
            <a:r>
              <a:rPr lang="en-GB" sz="2000" dirty="0"/>
              <a:t>Citizens have many rights.  You will remember that the Constitution lists some of these rights.  Some examples are freedom of speech and right to a fair trail</a:t>
            </a:r>
            <a:r>
              <a:rPr lang="en-GB" sz="2000" dirty="0" smtClean="0"/>
              <a:t>.</a:t>
            </a:r>
          </a:p>
          <a:p>
            <a:pPr algn="just"/>
            <a:r>
              <a:rPr lang="en-GB" sz="2000" dirty="0" smtClean="0"/>
              <a:t>  </a:t>
            </a:r>
            <a:r>
              <a:rPr lang="en-GB" sz="2000" dirty="0"/>
              <a:t>Other rights are not listed; yet, they still are protected Laws have been passed to protect our rights.  </a:t>
            </a:r>
            <a:endParaRPr lang="en-GB" sz="2000" dirty="0" smtClean="0"/>
          </a:p>
          <a:p>
            <a:pPr algn="just"/>
            <a:r>
              <a:rPr lang="en-GB" sz="2000" dirty="0" smtClean="0"/>
              <a:t>At </a:t>
            </a:r>
            <a:r>
              <a:rPr lang="en-GB" sz="2000" dirty="0"/>
              <a:t>the same time, laws are needed to make sure that one person’s rights do not interfere with the rights of others.  If one turned his/her radio up full blast or played music in the middle of the night, which might interfere with the neighbour’s rights. </a:t>
            </a:r>
            <a:endParaRPr lang="en-US" sz="2000" dirty="0"/>
          </a:p>
        </p:txBody>
      </p:sp>
    </p:spTree>
    <p:extLst>
      <p:ext uri="{BB962C8B-B14F-4D97-AF65-F5344CB8AC3E}">
        <p14:creationId xmlns:p14="http://schemas.microsoft.com/office/powerpoint/2010/main" val="773238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Functions of law(continued)</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marL="0" lvl="0" indent="0" algn="just">
              <a:buNone/>
            </a:pPr>
            <a:r>
              <a:rPr lang="en-GB" sz="2400" b="1" dirty="0" smtClean="0">
                <a:latin typeface="Arial" panose="020B0604020202020204" pitchFamily="34" charset="0"/>
                <a:cs typeface="Arial" panose="020B0604020202020204" pitchFamily="34" charset="0"/>
              </a:rPr>
              <a:t>d) To </a:t>
            </a:r>
            <a:r>
              <a:rPr lang="en-GB" sz="2400" b="1" dirty="0">
                <a:latin typeface="Arial" panose="020B0604020202020204" pitchFamily="34" charset="0"/>
                <a:cs typeface="Arial" panose="020B0604020202020204" pitchFamily="34" charset="0"/>
              </a:rPr>
              <a:t>Promote Citizens’ Welfare</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Some laws are needed to protect the general welfare of the people. Laws assuring the quality of food, medicines, and many other products. </a:t>
            </a:r>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There are other Laws that create or protect jobs, laws regarding social services and unemployment. </a:t>
            </a:r>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More and more laws are written every year that are meant to promote the general welfare of the people and to improve the quality of their lives.</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79934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Functions of law(continued)</a:t>
            </a:r>
            <a:r>
              <a:rPr lang="en-US" dirty="0"/>
              <a:t/>
            </a:r>
            <a:br>
              <a:rPr lang="en-US" dirty="0"/>
            </a:br>
            <a:endParaRPr lang="en-US" dirty="0"/>
          </a:p>
        </p:txBody>
      </p:sp>
      <p:sp>
        <p:nvSpPr>
          <p:cNvPr id="3" name="Content Placeholder 2"/>
          <p:cNvSpPr>
            <a:spLocks noGrp="1"/>
          </p:cNvSpPr>
          <p:nvPr>
            <p:ph idx="1"/>
          </p:nvPr>
        </p:nvSpPr>
        <p:spPr>
          <a:xfrm>
            <a:off x="471272" y="1481069"/>
            <a:ext cx="8596668" cy="5112913"/>
          </a:xfrm>
        </p:spPr>
        <p:txBody>
          <a:bodyPr>
            <a:normAutofit fontScale="25000" lnSpcReduction="20000"/>
          </a:bodyPr>
          <a:lstStyle/>
          <a:p>
            <a:pPr marL="0" lvl="0" indent="0" algn="just">
              <a:buNone/>
            </a:pPr>
            <a:r>
              <a:rPr lang="en-GB" sz="7200" b="1" dirty="0" smtClean="0">
                <a:latin typeface="Arial" panose="020B0604020202020204" pitchFamily="34" charset="0"/>
                <a:cs typeface="Arial" panose="020B0604020202020204" pitchFamily="34" charset="0"/>
              </a:rPr>
              <a:t>e) </a:t>
            </a:r>
            <a:r>
              <a:rPr lang="en-GB" sz="8000" b="1" dirty="0" smtClean="0">
                <a:latin typeface="Arial" panose="020B0604020202020204" pitchFamily="34" charset="0"/>
                <a:cs typeface="Arial" panose="020B0604020202020204" pitchFamily="34" charset="0"/>
              </a:rPr>
              <a:t>To </a:t>
            </a:r>
            <a:r>
              <a:rPr lang="en-GB" sz="8000" b="1" dirty="0">
                <a:latin typeface="Arial" panose="020B0604020202020204" pitchFamily="34" charset="0"/>
                <a:cs typeface="Arial" panose="020B0604020202020204" pitchFamily="34" charset="0"/>
              </a:rPr>
              <a:t>Control Crime</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Although most people obey the law, there are those who commit crimes.  Laws are needed to define what is and what not a crime is.  Laws also are needed to deal with those found guilty of committing crimes. </a:t>
            </a:r>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A </a:t>
            </a:r>
            <a:r>
              <a:rPr lang="en-GB" sz="8000" dirty="0">
                <a:latin typeface="Arial" panose="020B0604020202020204" pitchFamily="34" charset="0"/>
                <a:cs typeface="Arial" panose="020B0604020202020204" pitchFamily="34" charset="0"/>
              </a:rPr>
              <a:t>crime is an act that breaks a law.  This means that it if a person commits an act in violation of the law, or if or she does not perform an act required by law, that person is committing a crime.</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Once laws have defined crimes, punishments must be set for those found guilty of committing them.  Laws set punishments according to the severity of the criminal act.  </a:t>
            </a:r>
            <a:endParaRPr lang="en-GB" sz="8000" dirty="0" smtClean="0">
              <a:latin typeface="Arial" panose="020B0604020202020204" pitchFamily="34" charset="0"/>
              <a:cs typeface="Arial" panose="020B0604020202020204" pitchFamily="34" charset="0"/>
            </a:endParaRPr>
          </a:p>
          <a:p>
            <a:pPr algn="just"/>
            <a:r>
              <a:rPr lang="en-GB" sz="8000" dirty="0" smtClean="0">
                <a:latin typeface="Arial" panose="020B0604020202020204" pitchFamily="34" charset="0"/>
                <a:cs typeface="Arial" panose="020B0604020202020204" pitchFamily="34" charset="0"/>
              </a:rPr>
              <a:t>Suppose </a:t>
            </a:r>
            <a:r>
              <a:rPr lang="en-GB" sz="8000" dirty="0">
                <a:latin typeface="Arial" panose="020B0604020202020204" pitchFamily="34" charset="0"/>
                <a:cs typeface="Arial" panose="020B0604020202020204" pitchFamily="34" charset="0"/>
              </a:rPr>
              <a:t>two people have been convicted of committing crimes.  One person created a public disturbance.  The other murdered someone.  Certainly, murder is the more serious crime.  Would it be fair for both people to receive the same punishment?  The law says no.  The person who created a public disturbance might have to pay a fine.  The person convicted of murder might have to spend the rest of his or her life in prison.</a:t>
            </a:r>
            <a:endParaRPr lang="en-US" sz="8000" dirty="0">
              <a:latin typeface="Arial" panose="020B0604020202020204" pitchFamily="34" charset="0"/>
              <a:cs typeface="Arial" panose="020B0604020202020204" pitchFamily="34" charset="0"/>
            </a:endParaRPr>
          </a:p>
          <a:p>
            <a:pPr marL="0" indent="0" algn="just">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algn="just"/>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87097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a Good Legal System</a:t>
            </a: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pPr algn="just"/>
            <a:r>
              <a:rPr lang="en-GB" sz="7400" dirty="0">
                <a:latin typeface="Arial" panose="020B0604020202020204" pitchFamily="34" charset="0"/>
                <a:cs typeface="Arial" panose="020B0604020202020204" pitchFamily="34" charset="0"/>
              </a:rPr>
              <a:t>Laws regulate the conduct of everyone in a society, and they are binding on all citizens.  Therefore, it is important for citizens to understand law.  Certain characteristics can be used as standards to judge other laws, to determine whether or not they are good.</a:t>
            </a:r>
            <a:endParaRPr lang="en-US" sz="7400" dirty="0">
              <a:latin typeface="Arial" panose="020B0604020202020204" pitchFamily="34" charset="0"/>
              <a:cs typeface="Arial" panose="020B0604020202020204" pitchFamily="34" charset="0"/>
            </a:endParaRPr>
          </a:p>
          <a:p>
            <a:pPr marL="0" indent="0" algn="just">
              <a:buNone/>
            </a:pPr>
            <a:endParaRPr lang="en-US" sz="7400" dirty="0">
              <a:latin typeface="Arial" panose="020B0604020202020204" pitchFamily="34" charset="0"/>
              <a:cs typeface="Arial" panose="020B0604020202020204" pitchFamily="34" charset="0"/>
            </a:endParaRPr>
          </a:p>
          <a:p>
            <a:pPr algn="just"/>
            <a:r>
              <a:rPr lang="en-GB" sz="7400" dirty="0">
                <a:latin typeface="Arial" panose="020B0604020202020204" pitchFamily="34" charset="0"/>
                <a:cs typeface="Arial" panose="020B0604020202020204" pitchFamily="34" charset="0"/>
              </a:rPr>
              <a:t>Good laws are especially important in a democracy such as  Zambia.  In a democracy, it is the people who have the final say in government.  The people, through their representatives, decide what laws will be passed.  </a:t>
            </a:r>
            <a:endParaRPr lang="en-GB" sz="7400" dirty="0" smtClean="0">
              <a:latin typeface="Arial" panose="020B0604020202020204" pitchFamily="34" charset="0"/>
              <a:cs typeface="Arial" panose="020B0604020202020204" pitchFamily="34" charset="0"/>
            </a:endParaRPr>
          </a:p>
          <a:p>
            <a:pPr algn="just"/>
            <a:r>
              <a:rPr lang="en-GB" sz="7400" dirty="0" smtClean="0">
                <a:latin typeface="Arial" panose="020B0604020202020204" pitchFamily="34" charset="0"/>
                <a:cs typeface="Arial" panose="020B0604020202020204" pitchFamily="34" charset="0"/>
              </a:rPr>
              <a:t>By </a:t>
            </a:r>
            <a:r>
              <a:rPr lang="en-GB" sz="7400" dirty="0">
                <a:latin typeface="Arial" panose="020B0604020202020204" pitchFamily="34" charset="0"/>
                <a:cs typeface="Arial" panose="020B0604020202020204" pitchFamily="34" charset="0"/>
              </a:rPr>
              <a:t>working together, People also can change laws.  In fact, over the years, certain laws have been revised or even dropped because the citizens decided they did not meet the standards of a good law.  </a:t>
            </a:r>
            <a:endParaRPr lang="en-GB" sz="7400" dirty="0" smtClean="0">
              <a:latin typeface="Arial" panose="020B0604020202020204" pitchFamily="34" charset="0"/>
              <a:cs typeface="Arial" panose="020B0604020202020204" pitchFamily="34" charset="0"/>
            </a:endParaRPr>
          </a:p>
          <a:p>
            <a:pPr algn="just"/>
            <a:r>
              <a:rPr lang="en-GB" sz="7400" dirty="0" smtClean="0">
                <a:latin typeface="Arial" panose="020B0604020202020204" pitchFamily="34" charset="0"/>
                <a:cs typeface="Arial" panose="020B0604020202020204" pitchFamily="34" charset="0"/>
              </a:rPr>
              <a:t>What </a:t>
            </a:r>
            <a:r>
              <a:rPr lang="en-GB" sz="7400" dirty="0">
                <a:latin typeface="Arial" panose="020B0604020202020204" pitchFamily="34" charset="0"/>
                <a:cs typeface="Arial" panose="020B0604020202020204" pitchFamily="34" charset="0"/>
              </a:rPr>
              <a:t>are these standards?</a:t>
            </a:r>
            <a:endParaRPr lang="en-US" sz="7400" dirty="0">
              <a:latin typeface="Arial" panose="020B0604020202020204" pitchFamily="34" charset="0"/>
              <a:cs typeface="Arial" panose="020B0604020202020204" pitchFamily="34" charset="0"/>
            </a:endParaRPr>
          </a:p>
          <a:p>
            <a:pPr marL="0" indent="0" algn="just">
              <a:buNone/>
            </a:pPr>
            <a:r>
              <a:rPr lang="en-GB" sz="4200" dirty="0">
                <a:latin typeface="Arial" panose="020B0604020202020204" pitchFamily="34" charset="0"/>
                <a:cs typeface="Arial" panose="020B0604020202020204" pitchFamily="34" charset="0"/>
              </a:rPr>
              <a:t> </a:t>
            </a:r>
            <a:endParaRPr lang="en-US" sz="42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0210727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a Good Legal System</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a) GOOD </a:t>
            </a:r>
            <a:r>
              <a:rPr lang="en-GB" b="1" dirty="0"/>
              <a:t>LAWS ARE JUST</a:t>
            </a:r>
            <a:endParaRPr lang="en-US" dirty="0"/>
          </a:p>
          <a:p>
            <a:pPr algn="just"/>
            <a:r>
              <a:rPr lang="en-GB" sz="2600" dirty="0">
                <a:latin typeface="Arial" panose="020B0604020202020204" pitchFamily="34" charset="0"/>
                <a:cs typeface="Arial" panose="020B0604020202020204" pitchFamily="34" charset="0"/>
              </a:rPr>
              <a:t>It is important that the laws be just, or fair, to both individuals and groups of people.  Suppose two people committed the same crime.  It would not be fair to punish one person more severely than the other. </a:t>
            </a:r>
            <a:r>
              <a:rPr lang="en-GB" sz="2600" dirty="0" smtClean="0">
                <a:latin typeface="Arial" panose="020B0604020202020204" pitchFamily="34" charset="0"/>
                <a:cs typeface="Arial" panose="020B0604020202020204" pitchFamily="34" charset="0"/>
              </a:rPr>
              <a:t> </a:t>
            </a:r>
            <a:r>
              <a:rPr lang="en-GB" sz="2600" dirty="0">
                <a:latin typeface="Arial" panose="020B0604020202020204" pitchFamily="34" charset="0"/>
                <a:cs typeface="Arial" panose="020B0604020202020204" pitchFamily="34" charset="0"/>
              </a:rPr>
              <a:t>The reason for this is that the two people and the circumstances involved are assumed to be exactly the same. </a:t>
            </a:r>
            <a:endParaRPr lang="en-GB" sz="2600" dirty="0" smtClean="0">
              <a:latin typeface="Arial" panose="020B0604020202020204" pitchFamily="34" charset="0"/>
              <a:cs typeface="Arial" panose="020B0604020202020204" pitchFamily="34" charset="0"/>
            </a:endParaRPr>
          </a:p>
          <a:p>
            <a:pPr algn="just"/>
            <a:r>
              <a:rPr lang="en-GB" sz="2600" dirty="0" smtClean="0">
                <a:latin typeface="Arial" panose="020B0604020202020204" pitchFamily="34" charset="0"/>
                <a:cs typeface="Arial" panose="020B0604020202020204" pitchFamily="34" charset="0"/>
              </a:rPr>
              <a:t> </a:t>
            </a:r>
            <a:r>
              <a:rPr lang="en-GB" sz="2600" dirty="0">
                <a:latin typeface="Arial" panose="020B0604020202020204" pitchFamily="34" charset="0"/>
                <a:cs typeface="Arial" panose="020B0604020202020204" pitchFamily="34" charset="0"/>
              </a:rPr>
              <a:t>In reality, however, applying the standard of justice to laws is not always so easy.  To be fair, it is often necessary to treat people differently.  That is why good laws </a:t>
            </a:r>
            <a:r>
              <a:rPr lang="en-GB" sz="2600" dirty="0" smtClean="0">
                <a:latin typeface="Arial" panose="020B0604020202020204" pitchFamily="34" charset="0"/>
                <a:cs typeface="Arial" panose="020B0604020202020204" pitchFamily="34" charset="0"/>
              </a:rPr>
              <a:t>must </a:t>
            </a:r>
            <a:r>
              <a:rPr lang="en-GB" sz="2600" dirty="0">
                <a:latin typeface="Arial" panose="020B0604020202020204" pitchFamily="34" charset="0"/>
                <a:cs typeface="Arial" panose="020B0604020202020204" pitchFamily="34" charset="0"/>
              </a:rPr>
              <a:t>also </a:t>
            </a:r>
            <a:r>
              <a:rPr lang="en-GB" sz="2600" dirty="0" smtClean="0">
                <a:latin typeface="Arial" panose="020B0604020202020204" pitchFamily="34" charset="0"/>
                <a:cs typeface="Arial" panose="020B0604020202020204" pitchFamily="34" charset="0"/>
              </a:rPr>
              <a:t>be </a:t>
            </a:r>
            <a:r>
              <a:rPr lang="en-GB" sz="2600" b="1" dirty="0">
                <a:latin typeface="Arial" panose="020B0604020202020204" pitchFamily="34" charset="0"/>
                <a:cs typeface="Arial" panose="020B0604020202020204" pitchFamily="34" charset="0"/>
              </a:rPr>
              <a:t>reasonable.</a:t>
            </a:r>
            <a:endParaRPr lang="en-US" sz="2600" b="1" dirty="0">
              <a:latin typeface="Arial" panose="020B0604020202020204" pitchFamily="34" charset="0"/>
              <a:cs typeface="Arial" panose="020B0604020202020204" pitchFamily="34" charset="0"/>
            </a:endParaRPr>
          </a:p>
          <a:p>
            <a:pPr algn="just"/>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69428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a Good Legal System</a:t>
            </a:r>
            <a:r>
              <a:rPr lang="en-US" dirty="0"/>
              <a:t/>
            </a:r>
            <a:br>
              <a:rPr lang="en-US" dirty="0"/>
            </a:br>
            <a:r>
              <a:rPr lang="en-US" dirty="0" smtClean="0"/>
              <a:t>(continued)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t>b) GOOD </a:t>
            </a:r>
            <a:r>
              <a:rPr lang="en-GB" b="1" dirty="0"/>
              <a:t>LAWS ARE UNDERSTANDABLE</a:t>
            </a:r>
            <a:endParaRPr lang="en-US" dirty="0"/>
          </a:p>
          <a:p>
            <a:pPr marL="0" indent="0">
              <a:buNone/>
            </a:pPr>
            <a:endParaRPr lang="en-US" dirty="0"/>
          </a:p>
          <a:p>
            <a:pPr algn="just"/>
            <a:r>
              <a:rPr lang="en-GB" sz="2000" dirty="0">
                <a:latin typeface="Arial" panose="020B0604020202020204" pitchFamily="34" charset="0"/>
                <a:cs typeface="Arial" panose="020B0604020202020204" pitchFamily="34" charset="0"/>
              </a:rPr>
              <a:t>Citizens are expected to obey the law.  But, how can one be expected to obey a law if he/she does not understand it?  For years, individuals and interest groups in Zambia have been pressuring lawmakers to, other than just draft laws in simple, straightforward language, also translate it into local languages</a:t>
            </a:r>
            <a:r>
              <a:rPr lang="en-GB" sz="2000" dirty="0" smtClean="0">
                <a:latin typeface="Arial" panose="020B0604020202020204" pitchFamily="34" charset="0"/>
                <a:cs typeface="Arial" panose="020B0604020202020204" pitchFamily="34" charset="0"/>
              </a:rPr>
              <a:t>.</a:t>
            </a:r>
          </a:p>
          <a:p>
            <a:pPr algn="just"/>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Though such efforts have not been entirely successful, lawmakers, however, are becoming more aware of the need for clearly written laws that can be easily understood and, in turn, obeyed.</a:t>
            </a:r>
            <a:endParaRPr lang="en-US" sz="2000" dirty="0">
              <a:latin typeface="Arial" panose="020B0604020202020204" pitchFamily="34" charset="0"/>
              <a:cs typeface="Arial" panose="020B0604020202020204" pitchFamily="34" charset="0"/>
            </a:endParaRPr>
          </a:p>
          <a:p>
            <a:pPr marL="0" indent="0" algn="just">
              <a:buNone/>
            </a:pPr>
            <a:r>
              <a:rPr lang="en-GB" sz="2000"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16722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a Good Legal System</a:t>
            </a:r>
            <a:r>
              <a:rPr lang="en-US" dirty="0"/>
              <a:t/>
            </a:r>
            <a:br>
              <a:rPr lang="en-US" dirty="0"/>
            </a:br>
            <a:r>
              <a:rPr lang="en-US" dirty="0"/>
              <a:t>(continued)</a:t>
            </a:r>
          </a:p>
        </p:txBody>
      </p:sp>
      <p:sp>
        <p:nvSpPr>
          <p:cNvPr id="3" name="Content Placeholder 2"/>
          <p:cNvSpPr>
            <a:spLocks noGrp="1"/>
          </p:cNvSpPr>
          <p:nvPr>
            <p:ph idx="1"/>
          </p:nvPr>
        </p:nvSpPr>
        <p:spPr/>
        <p:txBody>
          <a:bodyPr>
            <a:normAutofit fontScale="32500" lnSpcReduction="20000"/>
          </a:bodyPr>
          <a:lstStyle/>
          <a:p>
            <a:pPr marL="0" indent="0">
              <a:buNone/>
            </a:pPr>
            <a:r>
              <a:rPr lang="en-GB" sz="6000" b="1" dirty="0" smtClean="0">
                <a:latin typeface="Arial" panose="020B0604020202020204" pitchFamily="34" charset="0"/>
                <a:cs typeface="Arial" panose="020B0604020202020204" pitchFamily="34" charset="0"/>
              </a:rPr>
              <a:t>c) GOOD </a:t>
            </a:r>
            <a:r>
              <a:rPr lang="en-GB" sz="6000" b="1" dirty="0">
                <a:latin typeface="Arial" panose="020B0604020202020204" pitchFamily="34" charset="0"/>
                <a:cs typeface="Arial" panose="020B0604020202020204" pitchFamily="34" charset="0"/>
              </a:rPr>
              <a:t>LAWS ARE ENFORCEABLE </a:t>
            </a:r>
            <a:endParaRPr lang="en-US" sz="6000" dirty="0">
              <a:latin typeface="Arial" panose="020B0604020202020204" pitchFamily="34" charset="0"/>
              <a:cs typeface="Arial" panose="020B0604020202020204" pitchFamily="34" charset="0"/>
            </a:endParaRPr>
          </a:p>
          <a:p>
            <a:pPr algn="just"/>
            <a:r>
              <a:rPr lang="en-GB" sz="6000" dirty="0">
                <a:latin typeface="Arial" panose="020B0604020202020204" pitchFamily="34" charset="0"/>
                <a:cs typeface="Arial" panose="020B0604020202020204" pitchFamily="34" charset="0"/>
              </a:rPr>
              <a:t>For a law to be considered good, it must be enforceable.  That is, the members of the executive branch must be able to carry it out. </a:t>
            </a:r>
            <a:endParaRPr lang="en-GB" sz="6000" dirty="0" smtClean="0">
              <a:latin typeface="Arial" panose="020B0604020202020204" pitchFamily="34" charset="0"/>
              <a:cs typeface="Arial" panose="020B0604020202020204" pitchFamily="34" charset="0"/>
            </a:endParaRPr>
          </a:p>
          <a:p>
            <a:pPr algn="just"/>
            <a:r>
              <a:rPr lang="en-GB" sz="6000" dirty="0" smtClean="0">
                <a:latin typeface="Arial" panose="020B0604020202020204" pitchFamily="34" charset="0"/>
                <a:cs typeface="Arial" panose="020B0604020202020204" pitchFamily="34" charset="0"/>
              </a:rPr>
              <a:t>Because </a:t>
            </a:r>
            <a:r>
              <a:rPr lang="en-GB" sz="6000" dirty="0">
                <a:latin typeface="Arial" panose="020B0604020202020204" pitchFamily="34" charset="0"/>
                <a:cs typeface="Arial" panose="020B0604020202020204" pitchFamily="34" charset="0"/>
              </a:rPr>
              <a:t>good laws must be enforceable, there are some limits as to what a law can accomplish.  Even though you might think “there ought to be a law,” passing a law is not the answer to every problem.  </a:t>
            </a:r>
            <a:endParaRPr lang="en-GB" sz="6000" dirty="0" smtClean="0">
              <a:latin typeface="Arial" panose="020B0604020202020204" pitchFamily="34" charset="0"/>
              <a:cs typeface="Arial" panose="020B0604020202020204" pitchFamily="34" charset="0"/>
            </a:endParaRPr>
          </a:p>
          <a:p>
            <a:pPr algn="just"/>
            <a:r>
              <a:rPr lang="en-GB" sz="6000" dirty="0" smtClean="0">
                <a:latin typeface="Arial" panose="020B0604020202020204" pitchFamily="34" charset="0"/>
                <a:cs typeface="Arial" panose="020B0604020202020204" pitchFamily="34" charset="0"/>
              </a:rPr>
              <a:t>For </a:t>
            </a:r>
            <a:r>
              <a:rPr lang="en-GB" sz="6000" dirty="0">
                <a:latin typeface="Arial" panose="020B0604020202020204" pitchFamily="34" charset="0"/>
                <a:cs typeface="Arial" panose="020B0604020202020204" pitchFamily="34" charset="0"/>
              </a:rPr>
              <a:t>example, Laws made by governments cannot change natural events.  They cannot stop rivers from flowing or people from becoming ill.  Laws can, however, see that rivers are damned. </a:t>
            </a:r>
            <a:endParaRPr lang="en-GB" sz="6000" dirty="0" smtClean="0">
              <a:latin typeface="Arial" panose="020B0604020202020204" pitchFamily="34" charset="0"/>
              <a:cs typeface="Arial" panose="020B0604020202020204" pitchFamily="34" charset="0"/>
            </a:endParaRPr>
          </a:p>
          <a:p>
            <a:pPr algn="just"/>
            <a:r>
              <a:rPr lang="en-GB" sz="6000" dirty="0" smtClean="0">
                <a:latin typeface="Arial" panose="020B0604020202020204" pitchFamily="34" charset="0"/>
                <a:cs typeface="Arial" panose="020B0604020202020204" pitchFamily="34" charset="0"/>
              </a:rPr>
              <a:t> </a:t>
            </a:r>
            <a:r>
              <a:rPr lang="en-GB" sz="6000" dirty="0">
                <a:latin typeface="Arial" panose="020B0604020202020204" pitchFamily="34" charset="0"/>
                <a:cs typeface="Arial" panose="020B0604020202020204" pitchFamily="34" charset="0"/>
              </a:rPr>
              <a:t>Laws also can assure that the foods we eat and the medicines we take are safe.  These laws are enforceable.</a:t>
            </a:r>
            <a:endParaRPr lang="en-US" sz="6000" dirty="0">
              <a:latin typeface="Arial" panose="020B0604020202020204" pitchFamily="34" charset="0"/>
              <a:cs typeface="Arial" panose="020B0604020202020204" pitchFamily="34" charset="0"/>
            </a:endParaRPr>
          </a:p>
          <a:p>
            <a:pPr marL="0" indent="0" algn="just">
              <a:buNone/>
            </a:pPr>
            <a:r>
              <a:rPr lang="en-GB" sz="6000" dirty="0">
                <a:latin typeface="Arial" panose="020B0604020202020204" pitchFamily="34" charset="0"/>
                <a:cs typeface="Arial" panose="020B0604020202020204" pitchFamily="34" charset="0"/>
              </a:rPr>
              <a:t> </a:t>
            </a:r>
            <a:endParaRPr lang="en-US" sz="6000" dirty="0">
              <a:latin typeface="Arial" panose="020B0604020202020204" pitchFamily="34" charset="0"/>
              <a:cs typeface="Arial" panose="020B0604020202020204" pitchFamily="34" charset="0"/>
            </a:endParaRPr>
          </a:p>
          <a:p>
            <a:pPr algn="just"/>
            <a:endParaRPr lang="en-US"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38474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a Good Legal System</a:t>
            </a:r>
            <a:r>
              <a:rPr lang="en-US" dirty="0"/>
              <a:t/>
            </a:r>
            <a:br>
              <a:rPr lang="en-US" dirty="0"/>
            </a:br>
            <a:r>
              <a:rPr lang="en-US" dirty="0"/>
              <a:t>(continued)</a:t>
            </a:r>
          </a:p>
        </p:txBody>
      </p:sp>
      <p:sp>
        <p:nvSpPr>
          <p:cNvPr id="3" name="Content Placeholder 2"/>
          <p:cNvSpPr>
            <a:spLocks noGrp="1"/>
          </p:cNvSpPr>
          <p:nvPr>
            <p:ph idx="1"/>
          </p:nvPr>
        </p:nvSpPr>
        <p:spPr>
          <a:xfrm>
            <a:off x="677334" y="2160589"/>
            <a:ext cx="8596668" cy="4433394"/>
          </a:xfrm>
        </p:spPr>
        <p:txBody>
          <a:bodyPr/>
          <a:lstStyle/>
          <a:p>
            <a:pPr marL="0" indent="0">
              <a:buNone/>
            </a:pPr>
            <a:r>
              <a:rPr lang="en-GB" b="1" dirty="0"/>
              <a:t>GOOD LAWS ARE ENFORCEABLE </a:t>
            </a:r>
            <a:r>
              <a:rPr lang="en-GB" b="1" dirty="0" smtClean="0"/>
              <a:t>(CONTINUED)</a:t>
            </a:r>
          </a:p>
          <a:p>
            <a:pPr algn="just"/>
            <a:r>
              <a:rPr lang="en-GB" sz="2400" dirty="0" smtClean="0">
                <a:latin typeface="Arial" panose="020B0604020202020204" pitchFamily="34" charset="0"/>
                <a:cs typeface="Arial" panose="020B0604020202020204" pitchFamily="34" charset="0"/>
              </a:rPr>
              <a:t>Sometimes, laws cannot be enforced because they violate the norms of the majority of people.  Norms are unwritten standards that guide people’s behaviour.  </a:t>
            </a:r>
          </a:p>
          <a:p>
            <a:pPr algn="just"/>
            <a:r>
              <a:rPr lang="en-GB" sz="2400" dirty="0" smtClean="0">
                <a:latin typeface="Arial" panose="020B0604020202020204" pitchFamily="34" charset="0"/>
                <a:cs typeface="Arial" panose="020B0604020202020204" pitchFamily="34" charset="0"/>
              </a:rPr>
              <a:t>If a law were passed that required people to throw all their money out the window, that law could not be enforced.  People would simply ignore it, because it would go against their values.  Such a law would conflict with the norms of society.</a:t>
            </a:r>
            <a:endParaRPr lang="en-US" sz="2400" dirty="0" smtClean="0">
              <a:latin typeface="Arial" panose="020B0604020202020204" pitchFamily="34" charset="0"/>
              <a:cs typeface="Arial" panose="020B0604020202020204" pitchFamily="34" charset="0"/>
            </a:endParaRPr>
          </a:p>
          <a:p>
            <a:pPr marL="0" indent="0">
              <a:buNone/>
            </a:pPr>
            <a:r>
              <a:rPr lang="en-US" dirty="0" smtClean="0"/>
              <a:t>                                          </a:t>
            </a:r>
            <a:r>
              <a:rPr lang="en-US" sz="3200" dirty="0" smtClean="0">
                <a:solidFill>
                  <a:srgbClr val="FF0000"/>
                </a:solidFill>
              </a:rPr>
              <a:t>THE END</a:t>
            </a:r>
            <a:endParaRPr lang="en-US" sz="3200" dirty="0">
              <a:solidFill>
                <a:srgbClr val="FF0000"/>
              </a:solidFill>
            </a:endParaRPr>
          </a:p>
        </p:txBody>
      </p:sp>
    </p:spTree>
    <p:extLst>
      <p:ext uri="{BB962C8B-B14F-4D97-AF65-F5344CB8AC3E}">
        <p14:creationId xmlns:p14="http://schemas.microsoft.com/office/powerpoint/2010/main" val="96264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sz="2800" b="1" dirty="0" smtClean="0">
                <a:latin typeface="Arial" panose="020B0604020202020204" pitchFamily="34" charset="0"/>
                <a:cs typeface="Arial" panose="020B0604020202020204" pitchFamily="34" charset="0"/>
              </a:rPr>
              <a:t>   Introduction(continued</a:t>
            </a:r>
            <a:r>
              <a:rPr lang="en-GB" sz="2800" b="1" dirty="0">
                <a:latin typeface="Arial" panose="020B0604020202020204" pitchFamily="34" charset="0"/>
                <a:cs typeface="Arial" panose="020B0604020202020204" pitchFamily="34" charset="0"/>
              </a:rPr>
              <a:t>)</a:t>
            </a:r>
          </a:p>
          <a:p>
            <a:pPr algn="just"/>
            <a:r>
              <a:rPr lang="en-GB" sz="2000" dirty="0">
                <a:latin typeface="Arial" panose="020B0604020202020204" pitchFamily="34" charset="0"/>
                <a:cs typeface="Arial" panose="020B0604020202020204" pitchFamily="34" charset="0"/>
              </a:rPr>
              <a:t>Then, on the basis of the manner of its formulation and the sanctity behind it, law is divided into two more varieties – </a:t>
            </a:r>
            <a:r>
              <a:rPr lang="en-GB" sz="2000" b="1" dirty="0">
                <a:latin typeface="Arial" panose="020B0604020202020204" pitchFamily="34" charset="0"/>
                <a:cs typeface="Arial" panose="020B0604020202020204" pitchFamily="34" charset="0"/>
              </a:rPr>
              <a:t>constitutional </a:t>
            </a:r>
            <a:r>
              <a:rPr lang="en-GB" sz="2000" dirty="0">
                <a:latin typeface="Arial" panose="020B0604020202020204" pitchFamily="34" charset="0"/>
                <a:cs typeface="Arial" panose="020B0604020202020204" pitchFamily="34" charset="0"/>
              </a:rPr>
              <a:t>and </a:t>
            </a:r>
            <a:r>
              <a:rPr lang="en-GB" sz="2000" b="1" dirty="0">
                <a:latin typeface="Arial" panose="020B0604020202020204" pitchFamily="34" charset="0"/>
                <a:cs typeface="Arial" panose="020B0604020202020204" pitchFamily="34" charset="0"/>
              </a:rPr>
              <a:t>ordinary</a:t>
            </a:r>
            <a:r>
              <a:rPr lang="en-GB" sz="2000" dirty="0">
                <a:latin typeface="Arial" panose="020B0604020202020204" pitchFamily="34" charset="0"/>
                <a:cs typeface="Arial" panose="020B0604020202020204" pitchFamily="34" charset="0"/>
              </a:rPr>
              <a:t>.  </a:t>
            </a:r>
          </a:p>
          <a:p>
            <a:pPr algn="just"/>
            <a:r>
              <a:rPr lang="en-GB" sz="2000" dirty="0">
                <a:latin typeface="Arial" panose="020B0604020202020204" pitchFamily="34" charset="0"/>
                <a:cs typeface="Arial" panose="020B0604020202020204" pitchFamily="34" charset="0"/>
              </a:rPr>
              <a:t>Besides, keeping in view the nature of the wrong committed by a person and the availability of the remedy to undo its evil effects, law is further divided into two varieties – </a:t>
            </a:r>
            <a:r>
              <a:rPr lang="en-GB" sz="2000" b="1" dirty="0">
                <a:latin typeface="Arial" panose="020B0604020202020204" pitchFamily="34" charset="0"/>
                <a:cs typeface="Arial" panose="020B0604020202020204" pitchFamily="34" charset="0"/>
              </a:rPr>
              <a:t>civil </a:t>
            </a:r>
            <a:r>
              <a:rPr lang="en-GB" sz="2000" dirty="0">
                <a:latin typeface="Arial" panose="020B0604020202020204" pitchFamily="34" charset="0"/>
                <a:cs typeface="Arial" panose="020B0604020202020204" pitchFamily="34" charset="0"/>
              </a:rPr>
              <a:t>and </a:t>
            </a:r>
            <a:r>
              <a:rPr lang="en-GB" sz="2000" b="1" dirty="0" smtClean="0">
                <a:latin typeface="Arial" panose="020B0604020202020204" pitchFamily="34" charset="0"/>
                <a:cs typeface="Arial" panose="020B0604020202020204" pitchFamily="34" charset="0"/>
              </a:rPr>
              <a:t>crimina</a:t>
            </a:r>
            <a:r>
              <a:rPr lang="en-GB" sz="2000" dirty="0" smtClean="0">
                <a:latin typeface="Arial" panose="020B0604020202020204" pitchFamily="34" charset="0"/>
                <a:cs typeface="Arial" panose="020B0604020202020204" pitchFamily="34" charset="0"/>
              </a:rPr>
              <a:t>l.</a:t>
            </a:r>
            <a:endParaRPr lang="en-GB" sz="2000" dirty="0">
              <a:latin typeface="Arial" panose="020B0604020202020204" pitchFamily="34" charset="0"/>
              <a:cs typeface="Arial" panose="020B0604020202020204" pitchFamily="34" charset="0"/>
            </a:endParaRPr>
          </a:p>
          <a:p>
            <a:pPr algn="just"/>
            <a:r>
              <a:rPr lang="en-GB" sz="2000" dirty="0">
                <a:latin typeface="Arial" panose="020B0604020202020204" pitchFamily="34" charset="0"/>
                <a:cs typeface="Arial" panose="020B0604020202020204" pitchFamily="34" charset="0"/>
              </a:rPr>
              <a:t>one may also keep in one’s consideration the idea of the creator of the law and the nature of it as premised and divide into two more categories – </a:t>
            </a:r>
            <a:r>
              <a:rPr lang="en-GB" sz="2000" b="1" dirty="0">
                <a:latin typeface="Arial" panose="020B0604020202020204" pitchFamily="34" charset="0"/>
                <a:cs typeface="Arial" panose="020B0604020202020204" pitchFamily="34" charset="0"/>
              </a:rPr>
              <a:t>natural</a:t>
            </a:r>
            <a:r>
              <a:rPr lang="en-GB" sz="2000" dirty="0">
                <a:latin typeface="Arial" panose="020B0604020202020204" pitchFamily="34" charset="0"/>
                <a:cs typeface="Arial" panose="020B0604020202020204" pitchFamily="34" charset="0"/>
              </a:rPr>
              <a:t> and </a:t>
            </a:r>
            <a:r>
              <a:rPr lang="en-GB" sz="2000" b="1" dirty="0">
                <a:latin typeface="Arial" panose="020B0604020202020204" pitchFamily="34" charset="0"/>
                <a:cs typeface="Arial" panose="020B0604020202020204" pitchFamily="34" charset="0"/>
              </a:rPr>
              <a:t>positive.</a:t>
            </a:r>
            <a:endParaRPr lang="en-US" sz="2000"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 </a:t>
            </a:r>
            <a:r>
              <a:rPr lang="en-GB" dirty="0"/>
              <a:t>In light of the foregoing, you must remember that a neat and water-tight classification of laws may hardly be presented, but however, we may point out essential varieties of law in the following </a:t>
            </a:r>
            <a:r>
              <a:rPr lang="en-GB" dirty="0" smtClean="0"/>
              <a:t>manner:</a:t>
            </a:r>
            <a:endParaRPr lang="en-US" dirty="0"/>
          </a:p>
          <a:p>
            <a:pPr marL="0" indent="0">
              <a:buNone/>
            </a:pPr>
            <a:endParaRPr lang="en-GB" b="1"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3522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   </a:t>
            </a:r>
            <a:r>
              <a:rPr lang="en-GB" sz="2400" b="1" dirty="0"/>
              <a:t>Natural </a:t>
            </a:r>
            <a:r>
              <a:rPr lang="en-GB" sz="2400" b="1" dirty="0" smtClean="0"/>
              <a:t>Law Vs </a:t>
            </a:r>
            <a:r>
              <a:rPr lang="en-GB" sz="2400" b="1" dirty="0"/>
              <a:t>Positive </a:t>
            </a:r>
            <a:r>
              <a:rPr lang="en-GB" sz="2400" b="1" dirty="0" smtClean="0"/>
              <a:t>Law</a:t>
            </a:r>
            <a:endParaRPr lang="en-US" sz="2400" dirty="0"/>
          </a:p>
          <a:p>
            <a:pPr algn="just"/>
            <a:r>
              <a:rPr lang="en-GB" sz="2200" b="1" dirty="0" smtClean="0">
                <a:latin typeface="Arial" panose="020B0604020202020204" pitchFamily="34" charset="0"/>
                <a:cs typeface="Arial" panose="020B0604020202020204" pitchFamily="34" charset="0"/>
              </a:rPr>
              <a:t>Natural law: </a:t>
            </a:r>
            <a:r>
              <a:rPr lang="en-GB" sz="2200" dirty="0" smtClean="0">
                <a:latin typeface="Arial" panose="020B0604020202020204" pitchFamily="34" charset="0"/>
                <a:cs typeface="Arial" panose="020B0604020202020204" pitchFamily="34" charset="0"/>
              </a:rPr>
              <a:t>the </a:t>
            </a:r>
            <a:r>
              <a:rPr lang="en-GB" sz="2200" dirty="0">
                <a:latin typeface="Arial" panose="020B0604020202020204" pitchFamily="34" charset="0"/>
                <a:cs typeface="Arial" panose="020B0604020202020204" pitchFamily="34" charset="0"/>
              </a:rPr>
              <a:t>law of nature is abstract on account of being authored by nature or some supernatural being</a:t>
            </a:r>
            <a:r>
              <a:rPr lang="en-GB" sz="2200" dirty="0" smtClean="0">
                <a:latin typeface="Arial" panose="020B0604020202020204" pitchFamily="34" charset="0"/>
                <a:cs typeface="Arial" panose="020B0604020202020204" pitchFamily="34" charset="0"/>
              </a:rPr>
              <a:t>,</a:t>
            </a:r>
            <a:r>
              <a:rPr lang="en-GB" sz="2200" dirty="0">
                <a:latin typeface="Arial" panose="020B0604020202020204" pitchFamily="34" charset="0"/>
                <a:cs typeface="Arial" panose="020B0604020202020204" pitchFamily="34" charset="0"/>
              </a:rPr>
              <a:t> </a:t>
            </a:r>
            <a:r>
              <a:rPr lang="en-GB" sz="2200" dirty="0" smtClean="0">
                <a:latin typeface="Arial" panose="020B0604020202020204" pitchFamily="34" charset="0"/>
                <a:cs typeface="Arial" panose="020B0604020202020204" pitchFamily="34" charset="0"/>
              </a:rPr>
              <a:t>as such its dictates are </a:t>
            </a:r>
            <a:r>
              <a:rPr lang="en-GB" sz="2200" dirty="0">
                <a:latin typeface="Arial" panose="020B0604020202020204" pitchFamily="34" charset="0"/>
                <a:cs typeface="Arial" panose="020B0604020202020204" pitchFamily="34" charset="0"/>
              </a:rPr>
              <a:t>understandable by  the rational facility of man as  written in the heart of man by the  finger of </a:t>
            </a:r>
            <a:r>
              <a:rPr lang="en-GB" sz="2200" dirty="0" smtClean="0">
                <a:latin typeface="Arial" panose="020B0604020202020204" pitchFamily="34" charset="0"/>
                <a:cs typeface="Arial" panose="020B0604020202020204" pitchFamily="34" charset="0"/>
              </a:rPr>
              <a:t>God.</a:t>
            </a:r>
          </a:p>
          <a:p>
            <a:pPr algn="just"/>
            <a:r>
              <a:rPr lang="en-GB" sz="2200" dirty="0" smtClean="0">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Natural law </a:t>
            </a:r>
            <a:r>
              <a:rPr lang="en-GB" sz="2200" dirty="0" smtClean="0">
                <a:latin typeface="Arial" panose="020B0604020202020204" pitchFamily="34" charset="0"/>
                <a:cs typeface="Arial" panose="020B0604020202020204" pitchFamily="34" charset="0"/>
              </a:rPr>
              <a:t>has </a:t>
            </a:r>
            <a:r>
              <a:rPr lang="en-GB" sz="2200" dirty="0">
                <a:latin typeface="Arial" panose="020B0604020202020204" pitchFamily="34" charset="0"/>
                <a:cs typeface="Arial" panose="020B0604020202020204" pitchFamily="34" charset="0"/>
              </a:rPr>
              <a:t>its sanction in respect for or fear of some supernatural </a:t>
            </a:r>
            <a:r>
              <a:rPr lang="en-GB" sz="2200" dirty="0" smtClean="0">
                <a:latin typeface="Arial" panose="020B0604020202020204" pitchFamily="34" charset="0"/>
                <a:cs typeface="Arial" panose="020B0604020202020204" pitchFamily="34" charset="0"/>
              </a:rPr>
              <a:t>power. </a:t>
            </a:r>
          </a:p>
          <a:p>
            <a:pPr algn="just"/>
            <a:r>
              <a:rPr lang="en-GB" sz="2200" dirty="0" smtClean="0">
                <a:latin typeface="Arial" panose="020B0604020202020204" pitchFamily="34" charset="0"/>
                <a:cs typeface="Arial" panose="020B0604020202020204" pitchFamily="34" charset="0"/>
              </a:rPr>
              <a:t> </a:t>
            </a:r>
            <a:r>
              <a:rPr lang="en-GB" sz="2200" b="1" dirty="0">
                <a:latin typeface="Arial" panose="020B0604020202020204" pitchFamily="34" charset="0"/>
                <a:cs typeface="Arial" panose="020B0604020202020204" pitchFamily="34" charset="0"/>
              </a:rPr>
              <a:t>Positive </a:t>
            </a:r>
            <a:r>
              <a:rPr lang="en-GB" sz="2200" b="1" dirty="0" smtClean="0">
                <a:latin typeface="Arial" panose="020B0604020202020204" pitchFamily="34" charset="0"/>
                <a:cs typeface="Arial" panose="020B0604020202020204" pitchFamily="34" charset="0"/>
              </a:rPr>
              <a:t>Law</a:t>
            </a:r>
            <a:r>
              <a:rPr lang="en-US" sz="2200" dirty="0" smtClean="0">
                <a:latin typeface="Arial" panose="020B0604020202020204" pitchFamily="34" charset="0"/>
                <a:cs typeface="Arial" panose="020B0604020202020204" pitchFamily="34" charset="0"/>
              </a:rPr>
              <a:t>: </a:t>
            </a:r>
            <a:r>
              <a:rPr lang="en-GB" sz="2200" dirty="0" smtClean="0">
                <a:latin typeface="Arial" panose="020B0604020202020204" pitchFamily="34" charset="0"/>
                <a:cs typeface="Arial" panose="020B0604020202020204" pitchFamily="34" charset="0"/>
              </a:rPr>
              <a:t>the </a:t>
            </a:r>
            <a:r>
              <a:rPr lang="en-GB" sz="2200" dirty="0">
                <a:latin typeface="Arial" panose="020B0604020202020204" pitchFamily="34" charset="0"/>
                <a:cs typeface="Arial" panose="020B0604020202020204" pitchFamily="34" charset="0"/>
              </a:rPr>
              <a:t>law of state is concrete for the reason of being a creation of man. </a:t>
            </a:r>
            <a:r>
              <a:rPr lang="en-GB" sz="2200" dirty="0" smtClean="0">
                <a:latin typeface="Arial" panose="020B0604020202020204" pitchFamily="34" charset="0"/>
                <a:cs typeface="Arial" panose="020B0604020202020204" pitchFamily="34" charset="0"/>
              </a:rPr>
              <a:t>It can </a:t>
            </a:r>
            <a:r>
              <a:rPr lang="en-GB" sz="2200" dirty="0">
                <a:latin typeface="Arial" panose="020B0604020202020204" pitchFamily="34" charset="0"/>
                <a:cs typeface="Arial" panose="020B0604020202020204" pitchFamily="34" charset="0"/>
              </a:rPr>
              <a:t>be  easily understood as it is written and has its place  in the statute book.  It is called positive law, for its terms are quite specific and binding.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Positive </a:t>
            </a:r>
            <a:r>
              <a:rPr lang="en-GB" sz="2200" dirty="0">
                <a:latin typeface="Arial" panose="020B0604020202020204" pitchFamily="34" charset="0"/>
                <a:cs typeface="Arial" panose="020B0604020202020204" pitchFamily="34" charset="0"/>
              </a:rPr>
              <a:t>Law </a:t>
            </a:r>
            <a:r>
              <a:rPr lang="en-GB" sz="2200" dirty="0" smtClean="0">
                <a:latin typeface="Arial" panose="020B0604020202020204" pitchFamily="34" charset="0"/>
                <a:cs typeface="Arial" panose="020B0604020202020204" pitchFamily="34" charset="0"/>
              </a:rPr>
              <a:t>is </a:t>
            </a:r>
            <a:r>
              <a:rPr lang="en-GB" sz="2200" dirty="0">
                <a:latin typeface="Arial" panose="020B0604020202020204" pitchFamily="34" charset="0"/>
                <a:cs typeface="Arial" panose="020B0604020202020204" pitchFamily="34" charset="0"/>
              </a:rPr>
              <a:t>enforced by the sovereign authority and, for this reason, it is called </a:t>
            </a:r>
            <a:r>
              <a:rPr lang="en-GB" sz="2200" b="1" dirty="0">
                <a:latin typeface="Arial" panose="020B0604020202020204" pitchFamily="34" charset="0"/>
                <a:cs typeface="Arial" panose="020B0604020202020204" pitchFamily="34" charset="0"/>
              </a:rPr>
              <a:t>deterministic or imperative law.</a:t>
            </a:r>
            <a:r>
              <a:rPr lang="en-GB"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4300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smtClean="0">
                <a:latin typeface="Arial" panose="020B0604020202020204" pitchFamily="34" charset="0"/>
                <a:cs typeface="Arial" panose="020B0604020202020204" pitchFamily="34" charset="0"/>
              </a:rPr>
              <a:t>National Law </a:t>
            </a:r>
            <a:r>
              <a:rPr lang="en-GB" sz="2400" b="1" dirty="0">
                <a:latin typeface="Arial" panose="020B0604020202020204" pitchFamily="34" charset="0"/>
                <a:cs typeface="Arial" panose="020B0604020202020204" pitchFamily="34" charset="0"/>
              </a:rPr>
              <a:t>Vs international law</a:t>
            </a: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marL="0" indent="0">
              <a:buNone/>
            </a:pPr>
            <a:endParaRPr lang="en-GB" b="1" dirty="0" smtClean="0"/>
          </a:p>
          <a:p>
            <a:pPr algn="just"/>
            <a:r>
              <a:rPr lang="en-GB" sz="2200" dirty="0" smtClean="0">
                <a:latin typeface="Arial" panose="020B0604020202020204" pitchFamily="34" charset="0"/>
                <a:cs typeface="Arial" panose="020B0604020202020204" pitchFamily="34" charset="0"/>
              </a:rPr>
              <a:t>A </a:t>
            </a:r>
            <a:r>
              <a:rPr lang="en-GB" sz="2200" b="1" dirty="0" smtClean="0">
                <a:latin typeface="Arial" panose="020B0604020202020204" pitchFamily="34" charset="0"/>
                <a:cs typeface="Arial" panose="020B0604020202020204" pitchFamily="34" charset="0"/>
              </a:rPr>
              <a:t>national law</a:t>
            </a:r>
            <a:r>
              <a:rPr lang="en-GB" sz="2200" b="1" dirty="0">
                <a:latin typeface="Arial" panose="020B0604020202020204" pitchFamily="34" charset="0"/>
                <a:cs typeface="Arial" panose="020B0604020202020204" pitchFamily="34" charset="0"/>
              </a:rPr>
              <a:t> (</a:t>
            </a:r>
            <a:r>
              <a:rPr lang="en-GB" sz="2200" b="1" dirty="0" smtClean="0">
                <a:latin typeface="Arial" panose="020B0604020202020204" pitchFamily="34" charset="0"/>
                <a:cs typeface="Arial" panose="020B0604020202020204" pitchFamily="34" charset="0"/>
              </a:rPr>
              <a:t>Municipal</a:t>
            </a:r>
            <a:r>
              <a:rPr lang="en-GB" sz="2200" b="1" dirty="0">
                <a:latin typeface="Arial" panose="020B0604020202020204" pitchFamily="34" charset="0"/>
                <a:cs typeface="Arial" panose="020B0604020202020204" pitchFamily="34" charset="0"/>
              </a:rPr>
              <a:t> law</a:t>
            </a:r>
            <a:r>
              <a:rPr lang="en-GB" sz="2200" b="1" dirty="0" smtClean="0">
                <a:latin typeface="Arial" panose="020B0604020202020204" pitchFamily="34" charset="0"/>
                <a:cs typeface="Arial" panose="020B0604020202020204" pitchFamily="34" charset="0"/>
              </a:rPr>
              <a:t>) </a:t>
            </a:r>
            <a:r>
              <a:rPr lang="en-GB" sz="2200" dirty="0" smtClean="0">
                <a:latin typeface="Arial" panose="020B0604020202020204" pitchFamily="34" charset="0"/>
                <a:cs typeface="Arial" panose="020B0604020202020204" pitchFamily="34" charset="0"/>
              </a:rPr>
              <a:t>is </a:t>
            </a:r>
            <a:r>
              <a:rPr lang="en-GB" sz="2200" dirty="0">
                <a:latin typeface="Arial" panose="020B0604020202020204" pitchFamily="34" charset="0"/>
                <a:cs typeface="Arial" panose="020B0604020202020204" pitchFamily="34" charset="0"/>
              </a:rPr>
              <a:t>formulated by the sovereign authority and applicable to the people living under its territorial </a:t>
            </a:r>
            <a:r>
              <a:rPr lang="en-GB" sz="2200" dirty="0" smtClean="0">
                <a:latin typeface="Arial" panose="020B0604020202020204" pitchFamily="34" charset="0"/>
                <a:cs typeface="Arial" panose="020B0604020202020204" pitchFamily="34" charset="0"/>
              </a:rPr>
              <a:t>jurisdiction. </a:t>
            </a:r>
            <a:r>
              <a:rPr lang="en-GB" sz="2200" dirty="0">
                <a:latin typeface="Arial" panose="020B0604020202020204" pitchFamily="34" charset="0"/>
                <a:cs typeface="Arial" panose="020B0604020202020204" pitchFamily="34" charset="0"/>
              </a:rPr>
              <a:t>It determines private and public relations of the people living in a state</a:t>
            </a:r>
            <a:r>
              <a:rPr lang="en-GB" sz="2200" dirty="0" smtClean="0">
                <a:latin typeface="Arial" panose="020B0604020202020204" pitchFamily="34" charset="0"/>
                <a:cs typeface="Arial" panose="020B0604020202020204" pitchFamily="34" charset="0"/>
              </a:rPr>
              <a:t>.</a:t>
            </a:r>
          </a:p>
          <a:p>
            <a:pPr algn="just"/>
            <a:r>
              <a:rPr lang="en-GB" sz="2200" dirty="0" smtClean="0">
                <a:latin typeface="Arial" panose="020B0604020202020204" pitchFamily="34" charset="0"/>
                <a:cs typeface="Arial" panose="020B0604020202020204" pitchFamily="34" charset="0"/>
              </a:rPr>
              <a:t> </a:t>
            </a:r>
            <a:r>
              <a:rPr lang="en-GB" sz="2200" b="1" dirty="0" smtClean="0">
                <a:latin typeface="Arial" panose="020B0604020202020204" pitchFamily="34" charset="0"/>
                <a:cs typeface="Arial" panose="020B0604020202020204" pitchFamily="34" charset="0"/>
              </a:rPr>
              <a:t>International </a:t>
            </a:r>
            <a:r>
              <a:rPr lang="en-GB" sz="2200" b="1" dirty="0">
                <a:latin typeface="Arial" panose="020B0604020202020204" pitchFamily="34" charset="0"/>
                <a:cs typeface="Arial" panose="020B0604020202020204" pitchFamily="34" charset="0"/>
              </a:rPr>
              <a:t>law </a:t>
            </a:r>
            <a:r>
              <a:rPr lang="en-GB" sz="2200" dirty="0">
                <a:latin typeface="Arial" panose="020B0604020202020204" pitchFamily="34" charset="0"/>
                <a:cs typeface="Arial" panose="020B0604020202020204" pitchFamily="34" charset="0"/>
              </a:rPr>
              <a:t>regulates the conduct of states in their interaction with each other.  </a:t>
            </a:r>
            <a:endParaRPr lang="en-GB" sz="2200" dirty="0" smtClean="0">
              <a:latin typeface="Arial" panose="020B0604020202020204" pitchFamily="34" charset="0"/>
              <a:cs typeface="Arial" panose="020B0604020202020204" pitchFamily="34" charset="0"/>
            </a:endParaRPr>
          </a:p>
          <a:p>
            <a:pPr algn="just"/>
            <a:r>
              <a:rPr lang="en-GB" sz="2200" dirty="0" smtClean="0">
                <a:latin typeface="Arial" panose="020B0604020202020204" pitchFamily="34" charset="0"/>
                <a:cs typeface="Arial" panose="020B0604020202020204" pitchFamily="34" charset="0"/>
              </a:rPr>
              <a:t>Both </a:t>
            </a:r>
            <a:r>
              <a:rPr lang="en-GB" sz="2200" dirty="0">
                <a:latin typeface="Arial" panose="020B0604020202020204" pitchFamily="34" charset="0"/>
                <a:cs typeface="Arial" panose="020B0604020202020204" pitchFamily="34" charset="0"/>
              </a:rPr>
              <a:t>are man-made laws.  However, the essential point of difference between the two lies in that while the </a:t>
            </a:r>
            <a:r>
              <a:rPr lang="en-GB" sz="2200" b="1" dirty="0">
                <a:latin typeface="Arial" panose="020B0604020202020204" pitchFamily="34" charset="0"/>
                <a:cs typeface="Arial" panose="020B0604020202020204" pitchFamily="34" charset="0"/>
              </a:rPr>
              <a:t>national law </a:t>
            </a:r>
            <a:r>
              <a:rPr lang="en-GB" sz="2200" dirty="0" smtClean="0">
                <a:latin typeface="Arial" panose="020B0604020202020204" pitchFamily="34" charset="0"/>
                <a:cs typeface="Arial" panose="020B0604020202020204" pitchFamily="34" charset="0"/>
              </a:rPr>
              <a:t>has </a:t>
            </a:r>
            <a:r>
              <a:rPr lang="en-GB" sz="2200" dirty="0">
                <a:latin typeface="Arial" panose="020B0604020202020204" pitchFamily="34" charset="0"/>
                <a:cs typeface="Arial" panose="020B0604020202020204" pitchFamily="34" charset="0"/>
              </a:rPr>
              <a:t>the force of a sovereign authority on its back, </a:t>
            </a:r>
            <a:r>
              <a:rPr lang="en-GB" sz="2200" b="1" dirty="0">
                <a:latin typeface="Arial" panose="020B0604020202020204" pitchFamily="34" charset="0"/>
                <a:cs typeface="Arial" panose="020B0604020202020204" pitchFamily="34" charset="0"/>
              </a:rPr>
              <a:t>International law </a:t>
            </a:r>
            <a:r>
              <a:rPr lang="en-GB" sz="2200" dirty="0" smtClean="0">
                <a:latin typeface="Arial" panose="020B0604020202020204" pitchFamily="34" charset="0"/>
                <a:cs typeface="Arial" panose="020B0604020202020204" pitchFamily="34" charset="0"/>
              </a:rPr>
              <a:t>derives </a:t>
            </a:r>
            <a:r>
              <a:rPr lang="en-GB" sz="2200" dirty="0">
                <a:latin typeface="Arial" panose="020B0604020202020204" pitchFamily="34" charset="0"/>
                <a:cs typeface="Arial" panose="020B0604020202020204" pitchFamily="34" charset="0"/>
              </a:rPr>
              <a:t>its sanction from the good sense of the civilized nations of the world.</a:t>
            </a:r>
            <a:endParaRPr lang="en-US" sz="2200" dirty="0">
              <a:latin typeface="Arial" panose="020B0604020202020204" pitchFamily="34" charset="0"/>
              <a:cs typeface="Arial" panose="020B0604020202020204" pitchFamily="34" charset="0"/>
            </a:endParaRPr>
          </a:p>
          <a:p>
            <a:pPr marL="0" indent="0">
              <a:buNone/>
            </a:pPr>
            <a:r>
              <a:rPr lang="en-GB" sz="2200" b="1" dirty="0" smtClean="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6053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GB" sz="2400" b="1" dirty="0" smtClean="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Constitutional </a:t>
            </a:r>
            <a:r>
              <a:rPr lang="en-GB" sz="2400" b="1" dirty="0" smtClean="0">
                <a:latin typeface="Arial" panose="020B0604020202020204" pitchFamily="34" charset="0"/>
                <a:cs typeface="Arial" panose="020B0604020202020204" pitchFamily="34" charset="0"/>
              </a:rPr>
              <a:t>Vs </a:t>
            </a:r>
            <a:r>
              <a:rPr lang="en-GB" sz="2400" b="1" dirty="0">
                <a:latin typeface="Arial" panose="020B0604020202020204" pitchFamily="34" charset="0"/>
                <a:cs typeface="Arial" panose="020B0604020202020204" pitchFamily="34" charset="0"/>
              </a:rPr>
              <a:t>Ordinary Law</a:t>
            </a:r>
            <a:r>
              <a:rPr lang="en-GB" sz="2400" dirty="0" smtClean="0">
                <a:latin typeface="Arial" panose="020B0604020202020204" pitchFamily="34" charset="0"/>
                <a:cs typeface="Arial" panose="020B0604020202020204" pitchFamily="34" charset="0"/>
              </a:rPr>
              <a:t>:</a:t>
            </a:r>
            <a:endParaRPr lang="en-GB" sz="2400" b="1" dirty="0" smtClean="0">
              <a:latin typeface="Arial" panose="020B0604020202020204" pitchFamily="34" charset="0"/>
              <a:cs typeface="Arial" panose="020B0604020202020204" pitchFamily="34" charset="0"/>
            </a:endParaRPr>
          </a:p>
          <a:p>
            <a:r>
              <a:rPr lang="en-GB" sz="2400" b="1" dirty="0" smtClean="0">
                <a:latin typeface="Arial" panose="020B0604020202020204" pitchFamily="34" charset="0"/>
                <a:cs typeface="Arial" panose="020B0604020202020204" pitchFamily="34" charset="0"/>
              </a:rPr>
              <a:t> </a:t>
            </a:r>
            <a:r>
              <a:rPr lang="en-GB" sz="2400" dirty="0"/>
              <a:t>While both are laws of the state, they differ from each other in  respect to sanctity attached  to them.  </a:t>
            </a:r>
            <a:endParaRPr lang="en-GB" sz="2400" dirty="0" smtClean="0"/>
          </a:p>
          <a:p>
            <a:r>
              <a:rPr lang="en-GB" sz="2400" dirty="0" smtClean="0"/>
              <a:t> </a:t>
            </a:r>
            <a:r>
              <a:rPr lang="en-GB" sz="2400" b="1" dirty="0">
                <a:latin typeface="Arial" panose="020B0604020202020204" pitchFamily="34" charset="0"/>
                <a:cs typeface="Arial" panose="020B0604020202020204" pitchFamily="34" charset="0"/>
              </a:rPr>
              <a:t>Constitutional </a:t>
            </a:r>
            <a:r>
              <a:rPr lang="en-GB" sz="2400" b="1" dirty="0" smtClean="0">
                <a:latin typeface="Arial" panose="020B0604020202020204" pitchFamily="34" charset="0"/>
                <a:cs typeface="Arial" panose="020B0604020202020204" pitchFamily="34" charset="0"/>
              </a:rPr>
              <a:t>law </a:t>
            </a:r>
            <a:r>
              <a:rPr lang="en-GB" sz="2400" dirty="0" smtClean="0"/>
              <a:t>has </a:t>
            </a:r>
            <a:r>
              <a:rPr lang="en-GB" sz="2400" dirty="0"/>
              <a:t>a higher status on account of being a part of the constitution of the </a:t>
            </a:r>
            <a:r>
              <a:rPr lang="en-GB" sz="2400" dirty="0" smtClean="0"/>
              <a:t>state.</a:t>
            </a:r>
          </a:p>
          <a:p>
            <a:r>
              <a:rPr lang="en-GB" sz="2400" b="1" dirty="0">
                <a:latin typeface="Arial" panose="020B0604020202020204" pitchFamily="34" charset="0"/>
                <a:cs typeface="Arial" panose="020B0604020202020204" pitchFamily="34" charset="0"/>
              </a:rPr>
              <a:t>Ordinary Law </a:t>
            </a:r>
            <a:r>
              <a:rPr lang="en-GB" sz="2400" dirty="0" smtClean="0"/>
              <a:t>occupies </a:t>
            </a:r>
            <a:r>
              <a:rPr lang="en-GB" sz="2400" dirty="0"/>
              <a:t>a lower place and has to keep itself in consonance with </a:t>
            </a:r>
            <a:r>
              <a:rPr lang="en-GB" sz="2400" dirty="0">
                <a:latin typeface="Arial" panose="020B0604020202020204" pitchFamily="34" charset="0"/>
                <a:cs typeface="Arial" panose="020B0604020202020204" pitchFamily="34" charset="0"/>
              </a:rPr>
              <a:t>Constitutional law </a:t>
            </a:r>
            <a:r>
              <a:rPr lang="en-GB" sz="2400" dirty="0" smtClean="0"/>
              <a:t>.  </a:t>
            </a:r>
          </a:p>
          <a:p>
            <a:r>
              <a:rPr lang="en-GB" sz="2400" b="1" dirty="0">
                <a:latin typeface="Arial" panose="020B0604020202020204" pitchFamily="34" charset="0"/>
                <a:cs typeface="Arial" panose="020B0604020202020204" pitchFamily="34" charset="0"/>
              </a:rPr>
              <a:t>Constitutional law</a:t>
            </a:r>
            <a:r>
              <a:rPr lang="en-GB" sz="2400" dirty="0" smtClean="0"/>
              <a:t> </a:t>
            </a:r>
            <a:r>
              <a:rPr lang="en-GB" sz="2400" dirty="0"/>
              <a:t>may be partly written by some constitutions convention and partly unwritten on account of being in the form of well-established </a:t>
            </a:r>
            <a:r>
              <a:rPr lang="en-GB" sz="2400" dirty="0" smtClean="0"/>
              <a:t>practices.</a:t>
            </a:r>
          </a:p>
          <a:p>
            <a:r>
              <a:rPr lang="en-GB" sz="2400" dirty="0" smtClean="0"/>
              <a:t> </a:t>
            </a:r>
            <a:r>
              <a:rPr lang="en-GB" sz="2400" b="1" dirty="0">
                <a:latin typeface="Arial" panose="020B0604020202020204" pitchFamily="34" charset="0"/>
                <a:cs typeface="Arial" panose="020B0604020202020204" pitchFamily="34" charset="0"/>
              </a:rPr>
              <a:t>Ordinary Law </a:t>
            </a:r>
            <a:r>
              <a:rPr lang="en-GB" sz="2400" b="1" dirty="0" smtClean="0">
                <a:latin typeface="Arial" panose="020B0604020202020204" pitchFamily="34" charset="0"/>
                <a:cs typeface="Arial" panose="020B0604020202020204" pitchFamily="34" charset="0"/>
              </a:rPr>
              <a:t> </a:t>
            </a:r>
            <a:r>
              <a:rPr lang="en-GB" sz="2400" dirty="0" smtClean="0"/>
              <a:t>is </a:t>
            </a:r>
            <a:r>
              <a:rPr lang="en-GB" sz="2400" dirty="0"/>
              <a:t>the creation of a legislative organ or of some other authority having delegated </a:t>
            </a:r>
            <a:r>
              <a:rPr lang="en-GB" sz="2400" dirty="0" smtClean="0"/>
              <a:t>powers( e.g. parliament, councils)</a:t>
            </a:r>
            <a:endParaRPr lang="en-US" sz="2400" dirty="0"/>
          </a:p>
          <a:p>
            <a:pPr marL="0" indent="0">
              <a:buNone/>
            </a:pPr>
            <a:r>
              <a:rPr lang="en-GB" sz="2400" b="1"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0082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sz="2400" b="1" dirty="0" smtClean="0"/>
              <a:t>      Civil Vs </a:t>
            </a:r>
            <a:r>
              <a:rPr lang="en-GB" sz="2400" b="1" dirty="0"/>
              <a:t>Criminal Law</a:t>
            </a:r>
            <a:r>
              <a:rPr lang="en-GB" sz="2400" dirty="0"/>
              <a:t>: </a:t>
            </a:r>
            <a:endParaRPr lang="en-GB" sz="2400" dirty="0" smtClean="0"/>
          </a:p>
          <a:p>
            <a:pPr algn="just"/>
            <a:r>
              <a:rPr lang="en-GB" sz="2400" b="1" dirty="0" smtClean="0">
                <a:latin typeface="Arial" panose="020B0604020202020204" pitchFamily="34" charset="0"/>
                <a:cs typeface="Arial" panose="020B0604020202020204" pitchFamily="34" charset="0"/>
              </a:rPr>
              <a:t>Civil </a:t>
            </a:r>
            <a:r>
              <a:rPr lang="en-GB" sz="2400" b="1" dirty="0">
                <a:latin typeface="Arial" panose="020B0604020202020204" pitchFamily="34" charset="0"/>
                <a:cs typeface="Arial" panose="020B0604020202020204" pitchFamily="34" charset="0"/>
              </a:rPr>
              <a:t>law </a:t>
            </a:r>
            <a:r>
              <a:rPr lang="en-GB" sz="2400" dirty="0">
                <a:latin typeface="Arial" panose="020B0604020202020204" pitchFamily="34" charset="0"/>
                <a:cs typeface="Arial" panose="020B0604020202020204" pitchFamily="34" charset="0"/>
              </a:rPr>
              <a:t>deals with a civil case committed by a person who harms the interests of another, for example, by non-payment of dues or the violation of the terms of a </a:t>
            </a:r>
            <a:r>
              <a:rPr lang="en-GB" sz="2400" dirty="0" smtClean="0">
                <a:latin typeface="Arial" panose="020B0604020202020204" pitchFamily="34" charset="0"/>
                <a:cs typeface="Arial" panose="020B0604020202020204" pitchFamily="34" charset="0"/>
              </a:rPr>
              <a:t>contract.</a:t>
            </a:r>
          </a:p>
          <a:p>
            <a:pPr marL="0" indent="0" algn="just">
              <a:buNone/>
            </a:pP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Criminal law </a:t>
            </a:r>
            <a:r>
              <a:rPr lang="en-GB" sz="2400" dirty="0">
                <a:latin typeface="Arial" panose="020B0604020202020204" pitchFamily="34" charset="0"/>
                <a:cs typeface="Arial" panose="020B0604020202020204" pitchFamily="34" charset="0"/>
              </a:rPr>
              <a:t>is related to a criminal act of a person like theft, robbery and murder.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In each case, the procedure is different. </a:t>
            </a:r>
            <a:r>
              <a:rPr lang="en-GB"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marL="0" indent="0">
              <a:buNone/>
            </a:pPr>
            <a:r>
              <a:rPr lang="en-GB"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1949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a:bodyPr>
          <a:lstStyle/>
          <a:p>
            <a:pPr marL="0" indent="0">
              <a:buNone/>
            </a:pPr>
            <a:r>
              <a:rPr lang="en-GB" sz="2400" b="1" dirty="0" smtClean="0">
                <a:latin typeface="Arial" panose="020B0604020202020204" pitchFamily="34" charset="0"/>
                <a:cs typeface="Arial" panose="020B0604020202020204" pitchFamily="34" charset="0"/>
              </a:rPr>
              <a:t>Private Vs Public Law</a:t>
            </a:r>
            <a:r>
              <a:rPr lang="en-GB" sz="2400" dirty="0" smtClean="0">
                <a:latin typeface="Arial" panose="020B0604020202020204" pitchFamily="34" charset="0"/>
                <a:cs typeface="Arial" panose="020B0604020202020204" pitchFamily="34" charset="0"/>
              </a:rPr>
              <a:t>:</a:t>
            </a:r>
          </a:p>
          <a:p>
            <a:pPr algn="just"/>
            <a:r>
              <a:rPr lang="en-GB" sz="2400" dirty="0" smtClean="0"/>
              <a:t> </a:t>
            </a:r>
            <a:r>
              <a:rPr lang="en-GB" sz="2000" b="1" dirty="0">
                <a:latin typeface="Arial" panose="020B0604020202020204" pitchFamily="34" charset="0"/>
                <a:cs typeface="Arial" panose="020B0604020202020204" pitchFamily="34" charset="0"/>
              </a:rPr>
              <a:t>Private law </a:t>
            </a:r>
            <a:r>
              <a:rPr lang="en-GB" sz="2000" dirty="0">
                <a:latin typeface="Arial" panose="020B0604020202020204" pitchFamily="34" charset="0"/>
                <a:cs typeface="Arial" panose="020B0604020202020204" pitchFamily="34" charset="0"/>
              </a:rPr>
              <a:t>is concerned with the relationship between individuals, Public law involves the relationship between the people and state.  </a:t>
            </a:r>
            <a:endParaRPr lang="en-GB" sz="2000" dirty="0" smtClean="0">
              <a:latin typeface="Arial" panose="020B0604020202020204" pitchFamily="34" charset="0"/>
              <a:cs typeface="Arial" panose="020B0604020202020204" pitchFamily="34" charset="0"/>
            </a:endParaRPr>
          </a:p>
          <a:p>
            <a:pPr algn="just"/>
            <a:r>
              <a:rPr lang="en-GB" sz="2000" b="1" dirty="0" smtClean="0">
                <a:latin typeface="Arial" panose="020B0604020202020204" pitchFamily="34" charset="0"/>
                <a:cs typeface="Arial" panose="020B0604020202020204" pitchFamily="34" charset="0"/>
              </a:rPr>
              <a:t>Public </a:t>
            </a:r>
            <a:r>
              <a:rPr lang="en-GB" sz="2000" b="1" dirty="0">
                <a:latin typeface="Arial" panose="020B0604020202020204" pitchFamily="34" charset="0"/>
                <a:cs typeface="Arial" panose="020B0604020202020204" pitchFamily="34" charset="0"/>
              </a:rPr>
              <a:t>law </a:t>
            </a:r>
            <a:r>
              <a:rPr lang="en-GB" sz="2000" dirty="0">
                <a:latin typeface="Arial" panose="020B0604020202020204" pitchFamily="34" charset="0"/>
                <a:cs typeface="Arial" panose="020B0604020202020204" pitchFamily="34" charset="0"/>
              </a:rPr>
              <a:t>is concerned with the organization of the state, the  limits on the functions of the  government, and the  relations between the state  and its citizens.</a:t>
            </a:r>
            <a:endParaRPr lang="en-US"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a:t>
            </a:r>
            <a:r>
              <a:rPr lang="en-GB" sz="2000" dirty="0" smtClean="0">
                <a:latin typeface="Arial" panose="020B0604020202020204" pitchFamily="34" charset="0"/>
                <a:cs typeface="Arial" panose="020B0604020202020204" pitchFamily="34" charset="0"/>
              </a:rPr>
              <a:t>he </a:t>
            </a:r>
            <a:r>
              <a:rPr lang="en-GB" sz="2000" dirty="0">
                <a:latin typeface="Arial" panose="020B0604020202020204" pitchFamily="34" charset="0"/>
                <a:cs typeface="Arial" panose="020B0604020202020204" pitchFamily="34" charset="0"/>
              </a:rPr>
              <a:t>above distinctions can be summarized as </a:t>
            </a:r>
            <a:r>
              <a:rPr lang="en-GB" sz="2000" dirty="0" smtClean="0">
                <a:latin typeface="Arial" panose="020B0604020202020204" pitchFamily="34" charset="0"/>
                <a:cs typeface="Arial" panose="020B0604020202020204" pitchFamily="34" charset="0"/>
              </a:rPr>
              <a:t>tabulated </a:t>
            </a:r>
            <a:r>
              <a:rPr lang="en-GB" sz="2000" dirty="0">
                <a:latin typeface="Arial" panose="020B0604020202020204" pitchFamily="34" charset="0"/>
                <a:cs typeface="Arial" panose="020B0604020202020204" pitchFamily="34" charset="0"/>
              </a:rPr>
              <a:t>below: </a:t>
            </a:r>
            <a:endParaRPr lang="en-US"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4403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KINDS OF LAW(continued</a:t>
            </a:r>
            <a:endParaRPr lang="en-US" dirty="0"/>
          </a:p>
        </p:txBody>
      </p:sp>
      <p:sp>
        <p:nvSpPr>
          <p:cNvPr id="3" name="Content Placeholder 2"/>
          <p:cNvSpPr>
            <a:spLocks noGrp="1"/>
          </p:cNvSpPr>
          <p:nvPr>
            <p:ph idx="1"/>
          </p:nvPr>
        </p:nvSpPr>
        <p:spPr/>
        <p:txBody>
          <a:bodyPr>
            <a:normAutofit fontScale="32500" lnSpcReduction="20000"/>
          </a:bodyPr>
          <a:lstStyle/>
          <a:p>
            <a:pPr marL="0" indent="0" algn="just">
              <a:buNone/>
            </a:pPr>
            <a:endParaRPr lang="en-US" sz="3200" dirty="0">
              <a:latin typeface="Arial" panose="020B0604020202020204" pitchFamily="34" charset="0"/>
              <a:cs typeface="Arial" panose="020B0604020202020204" pitchFamily="34" charset="0"/>
            </a:endParaRPr>
          </a:p>
          <a:p>
            <a:pPr marL="0" indent="0" algn="just">
              <a:buNone/>
            </a:pPr>
            <a:endParaRPr lang="en-GB" sz="2000" dirty="0" smtClean="0">
              <a:latin typeface="Arial" panose="020B0604020202020204" pitchFamily="34" charset="0"/>
              <a:cs typeface="Arial" panose="020B0604020202020204" pitchFamily="34" charset="0"/>
            </a:endParaRPr>
          </a:p>
          <a:p>
            <a:pPr algn="just"/>
            <a:r>
              <a:rPr lang="en-GB" sz="6200" b="1" dirty="0" smtClean="0">
                <a:latin typeface="Arial" panose="020B0604020202020204" pitchFamily="34" charset="0"/>
                <a:cs typeface="Arial" panose="020B0604020202020204" pitchFamily="34" charset="0"/>
              </a:rPr>
              <a:t>Public </a:t>
            </a:r>
            <a:r>
              <a:rPr lang="en-GB" sz="6200" b="1" dirty="0">
                <a:latin typeface="Arial" panose="020B0604020202020204" pitchFamily="34" charset="0"/>
                <a:cs typeface="Arial" panose="020B0604020202020204" pitchFamily="34" charset="0"/>
              </a:rPr>
              <a:t>law </a:t>
            </a:r>
            <a:r>
              <a:rPr lang="en-GB" sz="6200" dirty="0">
                <a:latin typeface="Arial" panose="020B0604020202020204" pitchFamily="34" charset="0"/>
                <a:cs typeface="Arial" panose="020B0604020202020204" pitchFamily="34" charset="0"/>
              </a:rPr>
              <a:t>is the first broad classification of law.  This is the set of laws that directly affects the government. </a:t>
            </a:r>
            <a:endParaRPr lang="en-GB" sz="6200" dirty="0" smtClean="0">
              <a:latin typeface="Arial" panose="020B0604020202020204" pitchFamily="34" charset="0"/>
              <a:cs typeface="Arial" panose="020B0604020202020204" pitchFamily="34" charset="0"/>
            </a:endParaRPr>
          </a:p>
          <a:p>
            <a:pPr algn="just"/>
            <a:endParaRPr lang="en-GB" sz="6200" dirty="0" smtClean="0">
              <a:latin typeface="Arial" panose="020B0604020202020204" pitchFamily="34" charset="0"/>
              <a:cs typeface="Arial" panose="020B0604020202020204" pitchFamily="34" charset="0"/>
            </a:endParaRPr>
          </a:p>
          <a:p>
            <a:pPr algn="just"/>
            <a:r>
              <a:rPr lang="en-GB" sz="6200" dirty="0" smtClean="0">
                <a:latin typeface="Arial" panose="020B0604020202020204" pitchFamily="34" charset="0"/>
                <a:cs typeface="Arial" panose="020B0604020202020204" pitchFamily="34" charset="0"/>
              </a:rPr>
              <a:t> </a:t>
            </a:r>
            <a:r>
              <a:rPr lang="en-GB" sz="6200" dirty="0">
                <a:latin typeface="Arial" panose="020B0604020202020204" pitchFamily="34" charset="0"/>
                <a:cs typeface="Arial" panose="020B0604020202020204" pitchFamily="34" charset="0"/>
              </a:rPr>
              <a:t>Conflicts addressed by public law can be between the government and a person accused of a crime, for example.  Such conflicts also can be between two levels of government, or between our government and the government of another country</a:t>
            </a:r>
            <a:r>
              <a:rPr lang="en-GB" sz="6200" dirty="0" smtClean="0">
                <a:latin typeface="Arial" panose="020B0604020202020204" pitchFamily="34" charset="0"/>
                <a:cs typeface="Arial" panose="020B0604020202020204" pitchFamily="34" charset="0"/>
              </a:rPr>
              <a:t>.</a:t>
            </a:r>
          </a:p>
          <a:p>
            <a:pPr algn="just"/>
            <a:endParaRPr lang="en-GB" sz="6200" dirty="0" smtClean="0">
              <a:latin typeface="Arial" panose="020B0604020202020204" pitchFamily="34" charset="0"/>
              <a:cs typeface="Arial" panose="020B0604020202020204" pitchFamily="34" charset="0"/>
            </a:endParaRPr>
          </a:p>
          <a:p>
            <a:pPr algn="just"/>
            <a:r>
              <a:rPr lang="en-GB" sz="6200" b="1" dirty="0" smtClean="0">
                <a:latin typeface="Arial" panose="020B0604020202020204" pitchFamily="34" charset="0"/>
                <a:cs typeface="Arial" panose="020B0604020202020204" pitchFamily="34" charset="0"/>
              </a:rPr>
              <a:t> </a:t>
            </a:r>
            <a:r>
              <a:rPr lang="en-GB" sz="6200" dirty="0">
                <a:latin typeface="Arial" panose="020B0604020202020204" pitchFamily="34" charset="0"/>
                <a:cs typeface="Arial" panose="020B0604020202020204" pitchFamily="34" charset="0"/>
              </a:rPr>
              <a:t>Public law consists of the following:</a:t>
            </a:r>
            <a:r>
              <a:rPr lang="en-GB" sz="6200" b="1" dirty="0">
                <a:latin typeface="Arial" panose="020B0604020202020204" pitchFamily="34" charset="0"/>
                <a:cs typeface="Arial" panose="020B0604020202020204" pitchFamily="34" charset="0"/>
              </a:rPr>
              <a:t> Constitutional Law, Criminal Law. Administrative Law. and International Law.  </a:t>
            </a:r>
            <a:endParaRPr lang="en-US" sz="6200" dirty="0">
              <a:latin typeface="Arial" panose="020B0604020202020204" pitchFamily="34" charset="0"/>
              <a:cs typeface="Arial" panose="020B0604020202020204" pitchFamily="34" charset="0"/>
            </a:endParaRPr>
          </a:p>
          <a:p>
            <a:pPr marL="0" indent="0">
              <a:buNone/>
            </a:pPr>
            <a:r>
              <a:rPr lang="en-GB" sz="6200" b="1" dirty="0">
                <a:latin typeface="Arial" panose="020B0604020202020204" pitchFamily="34" charset="0"/>
                <a:cs typeface="Arial" panose="020B0604020202020204" pitchFamily="34" charset="0"/>
              </a:rPr>
              <a:t> </a:t>
            </a:r>
            <a:endParaRPr lang="en-US" sz="6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09923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391</TotalTime>
  <Words>2814</Words>
  <Application>Microsoft Office PowerPoint</Application>
  <PresentationFormat>Widescreen</PresentationFormat>
  <Paragraphs>196</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Black</vt:lpstr>
      <vt:lpstr>Trebuchet MS</vt:lpstr>
      <vt:lpstr>Wingdings 3</vt:lpstr>
      <vt:lpstr>Facet</vt:lpstr>
      <vt:lpstr>KINDS OF LAW</vt:lpstr>
      <vt:lpstr>          KINDS OF LAW(continued</vt:lpstr>
      <vt:lpstr>KINDS OF LAW(continued</vt:lpstr>
      <vt:lpstr>KINDS OF LAW(continued</vt:lpstr>
      <vt:lpstr>KINDS OF LAW(continued</vt:lpstr>
      <vt:lpstr>KINDS OF LAW(continued</vt:lpstr>
      <vt:lpstr>KINDS OF LAW(continued</vt:lpstr>
      <vt:lpstr>KINDS OF LAW(continued</vt:lpstr>
      <vt:lpstr>KINDS OF LAW(continued</vt:lpstr>
      <vt:lpstr>Constitutional Law. </vt:lpstr>
      <vt:lpstr>Criminal Law.   </vt:lpstr>
      <vt:lpstr>International Law. </vt:lpstr>
      <vt:lpstr>Administrative Law.   </vt:lpstr>
      <vt:lpstr>        Private Law (civil law)  </vt:lpstr>
      <vt:lpstr>Private Law (continued) </vt:lpstr>
      <vt:lpstr>Private Law (continued) </vt:lpstr>
      <vt:lpstr>Private Law (continued) </vt:lpstr>
      <vt:lpstr>Private Law (continued) </vt:lpstr>
      <vt:lpstr>Private Law (continued) </vt:lpstr>
      <vt:lpstr>Private Law (continued) </vt:lpstr>
      <vt:lpstr>Functions of law </vt:lpstr>
      <vt:lpstr>Functions of law(continued) </vt:lpstr>
      <vt:lpstr>Functions of law(continued) </vt:lpstr>
      <vt:lpstr>Functions of law(continued) </vt:lpstr>
      <vt:lpstr>Elements of a Good Legal System </vt:lpstr>
      <vt:lpstr>Elements of a Good Legal System </vt:lpstr>
      <vt:lpstr>Elements of a Good Legal System (continued)</vt:lpstr>
      <vt:lpstr>Elements of a Good Legal System (continued)</vt:lpstr>
      <vt:lpstr>Elements of a Good Legal System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KINDS OF LAW</dc:title>
  <dc:creator>Kandondo</dc:creator>
  <cp:lastModifiedBy>Kandondo</cp:lastModifiedBy>
  <cp:revision>64</cp:revision>
  <dcterms:created xsi:type="dcterms:W3CDTF">2020-06-11T13:19:47Z</dcterms:created>
  <dcterms:modified xsi:type="dcterms:W3CDTF">2021-04-10T14:05:51Z</dcterms:modified>
</cp:coreProperties>
</file>