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05E407-155A-455F-B5D3-DBF41AA456AC}" type="datetimeFigureOut">
              <a:rPr lang="en-US" smtClean="0"/>
              <a:t>4/10/2021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126F96-2B72-42FC-ABF0-C0957E1B5BC4}" type="slidenum">
              <a:rPr lang="en-US" smtClean="0"/>
              <a:t>‹#›</a:t>
            </a:fld>
            <a:endParaRPr lang="en-US"/>
          </a:p>
        </p:txBody>
      </p:sp>
    </p:spTree>
    <p:extLst>
      <p:ext uri="{BB962C8B-B14F-4D97-AF65-F5344CB8AC3E}">
        <p14:creationId xmlns:p14="http://schemas.microsoft.com/office/powerpoint/2010/main" val="12196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886691"/>
            <a:ext cx="9448800" cy="1745673"/>
          </a:xfrm>
        </p:spPr>
        <p:txBody>
          <a:bodyPr>
            <a:noAutofit/>
          </a:bodyPr>
          <a:lstStyle/>
          <a:p>
            <a:r>
              <a:rPr lang="en-GB" sz="3200" b="1" dirty="0" smtClean="0"/>
              <a:t>UNIT 1:   Introduction to </a:t>
            </a:r>
            <a:r>
              <a:rPr lang="en-GB" sz="3200" b="1" dirty="0"/>
              <a:t>Legal Education </a:t>
            </a:r>
            <a:r>
              <a:rPr lang="en-GB" sz="3200" b="1" dirty="0" smtClean="0"/>
              <a:t> </a:t>
            </a:r>
            <a:endParaRPr lang="en-US" sz="3200" dirty="0"/>
          </a:p>
        </p:txBody>
      </p:sp>
      <p:sp>
        <p:nvSpPr>
          <p:cNvPr id="3" name="Subtitle 2"/>
          <p:cNvSpPr>
            <a:spLocks noGrp="1"/>
          </p:cNvSpPr>
          <p:nvPr>
            <p:ph type="subTitle" idx="1"/>
          </p:nvPr>
        </p:nvSpPr>
        <p:spPr>
          <a:xfrm>
            <a:off x="1371600" y="2632364"/>
            <a:ext cx="9448800" cy="3959505"/>
          </a:xfrm>
        </p:spPr>
        <p:txBody>
          <a:bodyPr>
            <a:normAutofit/>
          </a:bodyPr>
          <a:lstStyle/>
          <a:p>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p>
          <a:p>
            <a:r>
              <a:rPr lang="en-US" sz="3600" dirty="0" smtClean="0">
                <a:latin typeface="Times New Roman" panose="02020603050405020304" pitchFamily="18" charset="0"/>
                <a:cs typeface="Times New Roman" panose="02020603050405020304" pitchFamily="18" charset="0"/>
              </a:rPr>
              <a:t> </a:t>
            </a:r>
            <a:r>
              <a:rPr lang="en-US" sz="5400" dirty="0" smtClean="0">
                <a:latin typeface="Times New Roman" panose="02020603050405020304" pitchFamily="18" charset="0"/>
                <a:cs typeface="Times New Roman" panose="02020603050405020304" pitchFamily="18" charset="0"/>
              </a:rPr>
              <a:t>Lecture One:  </a:t>
            </a:r>
          </a:p>
          <a:p>
            <a:r>
              <a:rPr lang="en-US" sz="3000" dirty="0" smtClean="0">
                <a:latin typeface="Times New Roman" panose="02020603050405020304" pitchFamily="18" charset="0"/>
                <a:cs typeface="Times New Roman" panose="02020603050405020304" pitchFamily="18" charset="0"/>
              </a:rPr>
              <a:t>               </a:t>
            </a:r>
          </a:p>
          <a:p>
            <a:r>
              <a:rPr lang="en-US" sz="3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                1</a:t>
            </a:r>
            <a:r>
              <a:rPr lang="en-US" sz="4000" dirty="0" smtClean="0">
                <a:latin typeface="Times New Roman" panose="02020603050405020304" pitchFamily="18" charset="0"/>
                <a:cs typeface="Times New Roman" panose="02020603050405020304" pitchFamily="18" charset="0"/>
              </a:rPr>
              <a:t>.  what is law?</a:t>
            </a:r>
          </a:p>
          <a:p>
            <a:r>
              <a:rPr lang="en-US" sz="4000" dirty="0" smtClean="0">
                <a:latin typeface="Times New Roman" panose="02020603050405020304" pitchFamily="18" charset="0"/>
                <a:cs typeface="Times New Roman" panose="02020603050405020304" pitchFamily="18" charset="0"/>
              </a:rPr>
              <a:t>            2.  what are the sources of law </a:t>
            </a: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00020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r>
              <a:rPr lang="en-GB" dirty="0"/>
              <a:t>The Congress passes national laws.  State legislatures pass state laws.  City councils pass ordinances (bye-laws).  In the unitary system parliament passes national laws while the city councils pass </a:t>
            </a:r>
            <a:r>
              <a:rPr lang="en-GB" dirty="0" smtClean="0"/>
              <a:t>bye-laws.</a:t>
            </a:r>
          </a:p>
          <a:p>
            <a:r>
              <a:rPr lang="en-GB" dirty="0"/>
              <a:t>However, it must be brought to your attention that legislative power is limited. All of these groups are limited, by the Constitution, as to the laws they may pass.  In addition, as Johari ((Johari, 2009 c: 166), has explained “the noticeable point at this stage is that with the pace of political development, legislation has become the most important source that has outplaced the significance of other traditional force like custom and religion</a:t>
            </a:r>
            <a:r>
              <a:rPr lang="en-GB" dirty="0" smtClean="0"/>
              <a:t>.</a:t>
            </a:r>
          </a:p>
          <a:p>
            <a:r>
              <a:rPr lang="en-GB" dirty="0"/>
              <a:t>Due to the codification of law, uncertainties and ambiguities which used to get easily accommodated in the spheres of religious and customary laws have been sufficiently removed”.</a:t>
            </a:r>
            <a:endParaRPr lang="en-US" dirty="0"/>
          </a:p>
          <a:p>
            <a:endParaRPr lang="en-US" dirty="0"/>
          </a:p>
        </p:txBody>
      </p:sp>
    </p:spTree>
    <p:extLst>
      <p:ext uri="{BB962C8B-B14F-4D97-AF65-F5344CB8AC3E}">
        <p14:creationId xmlns:p14="http://schemas.microsoft.com/office/powerpoint/2010/main" val="325602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a:xfrm>
            <a:off x="685800" y="2194560"/>
            <a:ext cx="10820400" cy="4219888"/>
          </a:xfrm>
        </p:spPr>
        <p:txBody>
          <a:bodyPr>
            <a:normAutofit fontScale="92500"/>
          </a:bodyPr>
          <a:lstStyle/>
          <a:p>
            <a:pPr marL="0" lvl="0" indent="0">
              <a:buNone/>
            </a:pPr>
            <a:r>
              <a:rPr lang="en-GB" b="1" dirty="0" smtClean="0"/>
              <a:t>                     </a:t>
            </a:r>
            <a:r>
              <a:rPr lang="en-GB" sz="2600" b="1" dirty="0" smtClean="0"/>
              <a:t>e)Laws </a:t>
            </a:r>
            <a:r>
              <a:rPr lang="en-GB" sz="2600" b="1" dirty="0"/>
              <a:t>from the Executive Branch</a:t>
            </a:r>
            <a:r>
              <a:rPr lang="en-GB" sz="2600" dirty="0"/>
              <a:t>.  </a:t>
            </a:r>
            <a:endParaRPr lang="en-US" sz="2600" dirty="0"/>
          </a:p>
          <a:p>
            <a:r>
              <a:rPr lang="en-GB" dirty="0"/>
              <a:t>Another source of laws today is the executive branch of government.  While the executive branch cannot pass statutes, it can pass rules and regulations that have the force of law.  These laws are called </a:t>
            </a:r>
            <a:r>
              <a:rPr lang="en-GB" b="1" dirty="0"/>
              <a:t>executive orders.</a:t>
            </a:r>
            <a:r>
              <a:rPr lang="en-GB" dirty="0"/>
              <a:t> Executive orders usually are quite specific. </a:t>
            </a:r>
            <a:endParaRPr lang="en-GB" dirty="0" smtClean="0"/>
          </a:p>
          <a:p>
            <a:r>
              <a:rPr lang="en-GB" dirty="0"/>
              <a:t>They often are meant to describe the details of a statute so that it can be carried out.  Suppose, for example, a legislature passes a law calling for guest houses to meet certain standards in order to be licensed.  To carry out this law, the executive branch will have to specify what those standards should be. </a:t>
            </a:r>
            <a:endParaRPr lang="en-GB" dirty="0" smtClean="0"/>
          </a:p>
          <a:p>
            <a:r>
              <a:rPr lang="en-GB" dirty="0"/>
              <a:t>It also will have to prepare guidelines for inspectors to use when checking guest houses. It may set penalties for guest houses that do not meet the standards.  So, to enforce the statute, the executive branch must pass laws of its own.</a:t>
            </a:r>
            <a:endParaRPr lang="en-US" dirty="0"/>
          </a:p>
          <a:p>
            <a:endParaRPr lang="en-US" dirty="0"/>
          </a:p>
        </p:txBody>
      </p:sp>
    </p:spTree>
    <p:extLst>
      <p:ext uri="{BB962C8B-B14F-4D97-AF65-F5344CB8AC3E}">
        <p14:creationId xmlns:p14="http://schemas.microsoft.com/office/powerpoint/2010/main" val="1744562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pPr marL="0" indent="0">
              <a:buNone/>
            </a:pPr>
            <a:r>
              <a:rPr lang="en-GB" sz="2800" b="1" dirty="0" smtClean="0"/>
              <a:t>e) </a:t>
            </a:r>
            <a:r>
              <a:rPr lang="en-GB" sz="2800" b="1" dirty="0"/>
              <a:t>Laws from the Judicial Branch</a:t>
            </a:r>
            <a:r>
              <a:rPr lang="en-GB" sz="2800" dirty="0"/>
              <a:t>.  </a:t>
            </a:r>
            <a:endParaRPr lang="en-GB" sz="2800" dirty="0" smtClean="0"/>
          </a:p>
          <a:p>
            <a:r>
              <a:rPr lang="en-GB" dirty="0"/>
              <a:t>One other source of laws today is the judicial branch.  Unlike the other two branches of government, the judicial branch does not pass laws or rules and regulations.  Instead, it interprets the law.  In this way, the courts decide what the law means and apply the decision to the case at hand.  Such rulings have the force of law. </a:t>
            </a:r>
            <a:endParaRPr lang="en-GB" dirty="0" smtClean="0"/>
          </a:p>
          <a:p>
            <a:r>
              <a:rPr lang="en-GB" dirty="0"/>
              <a:t>One other source of laws today is the judicial branch.  Unlike the other two branches of government, the judicial branch does not pass laws or rules and regulations.  Instead, it interprets the law.  In this way, the courts decide what the law means and apply the decision to the case at hand.  Such rulings have the force of law. </a:t>
            </a:r>
            <a:endParaRPr lang="en-US" dirty="0"/>
          </a:p>
          <a:p>
            <a:endParaRPr lang="en-US" dirty="0"/>
          </a:p>
        </p:txBody>
      </p:sp>
    </p:spTree>
    <p:extLst>
      <p:ext uri="{BB962C8B-B14F-4D97-AF65-F5344CB8AC3E}">
        <p14:creationId xmlns:p14="http://schemas.microsoft.com/office/powerpoint/2010/main" val="27564086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pPr marL="0" indent="0">
              <a:buNone/>
            </a:pPr>
            <a:r>
              <a:rPr lang="en-GB" b="1" dirty="0" smtClean="0"/>
              <a:t>                               f)</a:t>
            </a:r>
            <a:r>
              <a:rPr lang="en-GB" dirty="0"/>
              <a:t>	</a:t>
            </a:r>
            <a:r>
              <a:rPr lang="en-GB" b="1" dirty="0"/>
              <a:t>Custom</a:t>
            </a:r>
            <a:r>
              <a:rPr lang="en-GB" dirty="0"/>
              <a:t>:  </a:t>
            </a:r>
            <a:endParaRPr lang="en-US" dirty="0"/>
          </a:p>
          <a:p>
            <a:r>
              <a:rPr lang="en-GB" dirty="0"/>
              <a:t>In every community the earliest form of law is traceable in well-established practices of the people.  The practices, once started, gradually but imperceptibly developed because of the utility that inhered in them.  In due course, a practice becomes a usage which after a sufficient standing was hardened into a custom</a:t>
            </a:r>
            <a:r>
              <a:rPr lang="en-GB" dirty="0" smtClean="0"/>
              <a:t>.</a:t>
            </a:r>
          </a:p>
          <a:p>
            <a:r>
              <a:rPr lang="en-GB" dirty="0" smtClean="0"/>
              <a:t> </a:t>
            </a:r>
            <a:r>
              <a:rPr lang="en-GB" dirty="0"/>
              <a:t>From the past up to now customs seem to play an important part where the life of the people is quite simple.  The law of today is based on the customs of the people.  It is, for the most part, a translation of an age old established practices into specific written terms by the state.</a:t>
            </a:r>
            <a:endParaRPr lang="en-US" dirty="0"/>
          </a:p>
          <a:p>
            <a:endParaRPr lang="en-GB" dirty="0" smtClean="0"/>
          </a:p>
          <a:p>
            <a:endParaRPr lang="en-US" dirty="0"/>
          </a:p>
        </p:txBody>
      </p:sp>
    </p:spTree>
    <p:extLst>
      <p:ext uri="{BB962C8B-B14F-4D97-AF65-F5344CB8AC3E}">
        <p14:creationId xmlns:p14="http://schemas.microsoft.com/office/powerpoint/2010/main" val="26775802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pPr marL="0" lvl="0" indent="0">
              <a:buNone/>
            </a:pPr>
            <a:r>
              <a:rPr lang="en-GB" b="1" dirty="0" smtClean="0"/>
              <a:t>g)Religion</a:t>
            </a:r>
            <a:endParaRPr lang="en-US" dirty="0"/>
          </a:p>
          <a:p>
            <a:r>
              <a:rPr lang="en-GB" dirty="0"/>
              <a:t>Religion, as a source of law finds its sanction in religious books of the people.  Since time immemorial, people have reposed their faith in the power of some super natural agencies and tried to lay down ruled for the regulation of their behaviour so as to be respectful to their deities. </a:t>
            </a:r>
            <a:endParaRPr lang="en-GB" dirty="0" smtClean="0"/>
          </a:p>
          <a:p>
            <a:r>
              <a:rPr lang="en-GB" dirty="0"/>
              <a:t>The result is that the words contained in the holy books and their interpretations made by the priests and divines constitutes the religious law of the people.  In course of times, most of the principles of religious law have been translated by the  state in terms of specific rules.  Thus we may take note of the personal laws of the Hindus, the Muslims, the Christians and the like.</a:t>
            </a:r>
            <a:endParaRPr lang="en-US" dirty="0"/>
          </a:p>
          <a:p>
            <a:endParaRPr lang="en-US" dirty="0"/>
          </a:p>
        </p:txBody>
      </p:sp>
    </p:spTree>
    <p:extLst>
      <p:ext uri="{BB962C8B-B14F-4D97-AF65-F5344CB8AC3E}">
        <p14:creationId xmlns:p14="http://schemas.microsoft.com/office/powerpoint/2010/main" val="35678497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pPr marL="0" lvl="0" indent="0">
              <a:buNone/>
            </a:pPr>
            <a:r>
              <a:rPr lang="en-GB" dirty="0" smtClean="0"/>
              <a:t>                                                 </a:t>
            </a:r>
            <a:r>
              <a:rPr lang="en-GB" b="1" dirty="0" smtClean="0"/>
              <a:t>h</a:t>
            </a:r>
            <a:r>
              <a:rPr lang="en-GB" dirty="0" smtClean="0"/>
              <a:t>)</a:t>
            </a:r>
            <a:r>
              <a:rPr lang="en-GB" b="1" dirty="0" smtClean="0"/>
              <a:t>Adjudication</a:t>
            </a:r>
            <a:r>
              <a:rPr lang="en-GB" dirty="0" smtClean="0"/>
              <a:t>  </a:t>
            </a:r>
            <a:endParaRPr lang="en-US" dirty="0"/>
          </a:p>
          <a:p>
            <a:r>
              <a:rPr lang="en-GB" dirty="0"/>
              <a:t>As the process of social organization became more and more complex in response to the growth of civilization, the meaning and nature of custom were referred to the wisest men of the community who delivered verdicts to settle the points in question. </a:t>
            </a:r>
            <a:endParaRPr lang="en-GB" dirty="0" smtClean="0"/>
          </a:p>
          <a:p>
            <a:r>
              <a:rPr lang="en-GB" dirty="0"/>
              <a:t>The decisions formed precedents for future guidance even if they were handed down by tradition and only subsequently put in writing as the interpreter force of the customs of the people.  As judges became the wisest men of community their decisions came to have a special sanctity and as these were given in writing, they constituted, what came to be </a:t>
            </a:r>
            <a:r>
              <a:rPr lang="en-GB" dirty="0" smtClean="0"/>
              <a:t>known as, </a:t>
            </a:r>
            <a:r>
              <a:rPr lang="en-GB" dirty="0"/>
              <a:t>the case-law.</a:t>
            </a:r>
            <a:endParaRPr lang="en-US" dirty="0"/>
          </a:p>
          <a:p>
            <a:endParaRPr lang="en-US" dirty="0"/>
          </a:p>
        </p:txBody>
      </p:sp>
    </p:spTree>
    <p:extLst>
      <p:ext uri="{BB962C8B-B14F-4D97-AF65-F5344CB8AC3E}">
        <p14:creationId xmlns:p14="http://schemas.microsoft.com/office/powerpoint/2010/main" val="772903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normAutofit fontScale="92500" lnSpcReduction="10000"/>
          </a:bodyPr>
          <a:lstStyle/>
          <a:p>
            <a:pPr marL="0" lvl="0" indent="0">
              <a:buNone/>
            </a:pPr>
            <a:r>
              <a:rPr lang="en-US" sz="2600" dirty="0" smtClean="0"/>
              <a:t>                                           </a:t>
            </a:r>
            <a:r>
              <a:rPr lang="en-US" sz="2600" b="1" dirty="0" smtClean="0"/>
              <a:t> j)</a:t>
            </a:r>
            <a:r>
              <a:rPr lang="en-GB" sz="2600" b="1" dirty="0" smtClean="0"/>
              <a:t> </a:t>
            </a:r>
            <a:r>
              <a:rPr lang="en-GB" sz="2600" b="1" dirty="0"/>
              <a:t>Equity</a:t>
            </a:r>
            <a:endParaRPr lang="en-US" sz="2600" dirty="0"/>
          </a:p>
          <a:p>
            <a:r>
              <a:rPr lang="en-GB" dirty="0"/>
              <a:t>One more important source of law is contained in equity – an informal method of making new law or altering an old one depending on intrinsic fairness or equality of treatment.  In simple words it means proper or natural justice in cases where the existing law does not apply properly and judgment has to be given according to </a:t>
            </a:r>
            <a:r>
              <a:rPr lang="en-GB" dirty="0" smtClean="0"/>
              <a:t>common-sense </a:t>
            </a:r>
            <a:r>
              <a:rPr lang="en-GB" dirty="0"/>
              <a:t>or fairness. </a:t>
            </a:r>
            <a:endParaRPr lang="en-GB" dirty="0" smtClean="0"/>
          </a:p>
          <a:p>
            <a:r>
              <a:rPr lang="en-GB" dirty="0"/>
              <a:t>Obviously equity, as a source of law, raised from the fact that as the time passed and new conditions of life developed, positive law becomes unsuitable or inadequate to the new situations.  To make it suitable, either the old law should be changed, or it should be adapted by some informal method</a:t>
            </a:r>
            <a:r>
              <a:rPr lang="en-GB" dirty="0" smtClean="0"/>
              <a:t>.</a:t>
            </a:r>
          </a:p>
          <a:p>
            <a:r>
              <a:rPr lang="en-GB" dirty="0"/>
              <a:t>Thus, equity enters to fill the void.  In the absence of a positive law, judges decide cases on general principles of fairness, reasonableness, </a:t>
            </a:r>
            <a:r>
              <a:rPr lang="en-GB" dirty="0" err="1"/>
              <a:t>commonsense</a:t>
            </a:r>
            <a:r>
              <a:rPr lang="en-GB" dirty="0"/>
              <a:t> and natural justice.  The principles of equity thus, supplement the premises of law when they are put into specific terms by the state.</a:t>
            </a:r>
            <a:endParaRPr lang="en-US" dirty="0"/>
          </a:p>
          <a:p>
            <a:endParaRPr lang="en-US" dirty="0"/>
          </a:p>
        </p:txBody>
      </p:sp>
    </p:spTree>
    <p:extLst>
      <p:ext uri="{BB962C8B-B14F-4D97-AF65-F5344CB8AC3E}">
        <p14:creationId xmlns:p14="http://schemas.microsoft.com/office/powerpoint/2010/main" val="31901427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pPr marL="0" lvl="0" indent="0">
              <a:buNone/>
            </a:pPr>
            <a:r>
              <a:rPr lang="en-GB" b="1" dirty="0" smtClean="0"/>
              <a:t>                                       k)Standard </a:t>
            </a:r>
            <a:r>
              <a:rPr lang="en-GB" b="1" dirty="0"/>
              <a:t>works</a:t>
            </a:r>
            <a:r>
              <a:rPr lang="en-GB" dirty="0" smtClean="0"/>
              <a:t>:</a:t>
            </a:r>
          </a:p>
          <a:p>
            <a:pPr lvl="0"/>
            <a:r>
              <a:rPr lang="en-GB" dirty="0"/>
              <a:t>The source of law may also be  traced in scientific commentaries  in which leading thinkers, jurists  and statesmen express their views and  which when recognized, are treated as binding by virtue of being the decisions  of the wisest men of the community</a:t>
            </a:r>
            <a:r>
              <a:rPr lang="en-GB" dirty="0" smtClean="0"/>
              <a:t>.</a:t>
            </a:r>
          </a:p>
          <a:p>
            <a:pPr lvl="0"/>
            <a:r>
              <a:rPr lang="en-GB" dirty="0"/>
              <a:t>The opinions of these great men of the community are accepted by the courts and also incorporated into the law of the land. </a:t>
            </a:r>
            <a:endParaRPr lang="en-GB" dirty="0" smtClean="0"/>
          </a:p>
          <a:p>
            <a:r>
              <a:rPr lang="en-GB" dirty="0"/>
              <a:t>The importance of these standard works lies in the fact that they compile, compare and logically arrange legal principles, customs and decisions of the wisest men of the community decipher important principles for the guidance of the people in future possible cases.   </a:t>
            </a:r>
            <a:endParaRPr lang="en-US" dirty="0"/>
          </a:p>
          <a:p>
            <a:pPr lvl="0"/>
            <a:endParaRPr lang="en-US" dirty="0"/>
          </a:p>
        </p:txBody>
      </p:sp>
    </p:spTree>
    <p:extLst>
      <p:ext uri="{BB962C8B-B14F-4D97-AF65-F5344CB8AC3E}">
        <p14:creationId xmlns:p14="http://schemas.microsoft.com/office/powerpoint/2010/main" val="18982307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nchor="t"/>
          <a:lstStyle/>
          <a:p>
            <a:pPr marL="0" lvl="0" indent="0">
              <a:buNone/>
            </a:pPr>
            <a:r>
              <a:rPr lang="en-GB" dirty="0"/>
              <a:t> </a:t>
            </a:r>
            <a:r>
              <a:rPr lang="en-GB" dirty="0" smtClean="0"/>
              <a:t>                                                   l)</a:t>
            </a:r>
            <a:r>
              <a:rPr lang="en-GB" b="1" dirty="0" smtClean="0"/>
              <a:t>Treaties</a:t>
            </a:r>
          </a:p>
          <a:p>
            <a:r>
              <a:rPr lang="en-US" dirty="0" smtClean="0"/>
              <a:t>In </a:t>
            </a:r>
            <a:r>
              <a:rPr lang="en-US" dirty="0"/>
              <a:t>recent times treaties have become a very important source of international law.  Their importance lies in the fact that they embody rules which have been agreed to be binding by the states making them. </a:t>
            </a:r>
            <a:endParaRPr lang="en-US" dirty="0" smtClean="0"/>
          </a:p>
          <a:p>
            <a:r>
              <a:rPr lang="en-US" dirty="0" smtClean="0"/>
              <a:t> </a:t>
            </a:r>
            <a:r>
              <a:rPr lang="en-US" dirty="0"/>
              <a:t>For instance the Treaty of Versailles of 1919 that was signed by a very large number of states and that incorporated the covenant of the League of Nations. </a:t>
            </a:r>
            <a:endParaRPr lang="en-US" dirty="0" smtClean="0"/>
          </a:p>
          <a:p>
            <a:r>
              <a:rPr lang="en-US" dirty="0" smtClean="0"/>
              <a:t> </a:t>
            </a:r>
            <a:r>
              <a:rPr lang="en-US" dirty="0"/>
              <a:t>The important of this treaty lies in the fact that it exhorted the states of the world to renounce the course of war as  an instrument of their policy and instead seek a pacific settlement of disputes.  Its best example is the charter of the United Nations adopted in 1945.</a:t>
            </a:r>
          </a:p>
          <a:p>
            <a:endParaRPr lang="en-US" dirty="0"/>
          </a:p>
          <a:p>
            <a:endParaRPr lang="en-US" dirty="0"/>
          </a:p>
        </p:txBody>
      </p:sp>
      <p:sp>
        <p:nvSpPr>
          <p:cNvPr id="4"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In recent times treaties have become a very important source of international law.  Their importance lies in the fact that they embody rules which have been agreed to be binding by the states making them.  For instance the Treaty of Versailles of 1919 that was signed by a very large number of states and that incorporated the covenant of the League of Nations.  The important of this treaty lies in the fact that it exhorted the states of the world to renounce the course of war as  an instrument of their policy and instead seek a pacific settlement of disputes.  Its best example is the charter of the United Nations adopted in 1945.</a:t>
            </a:r>
            <a:endParaRPr kumimoji="0" lang="en-US" altLang="en-US" sz="11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395290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1564" y="753533"/>
            <a:ext cx="5677469" cy="2801935"/>
          </a:xfrm>
        </p:spPr>
        <p:txBody>
          <a:bodyPr/>
          <a:lstStyle/>
          <a:p>
            <a:r>
              <a:rPr lang="en-US" dirty="0" smtClean="0"/>
              <a:t>END OF LECTURE 1.</a:t>
            </a:r>
            <a:endParaRPr lang="en-US" dirty="0"/>
          </a:p>
        </p:txBody>
      </p:sp>
      <p:sp>
        <p:nvSpPr>
          <p:cNvPr id="3" name="Text Placeholder 2"/>
          <p:cNvSpPr>
            <a:spLocks noGrp="1"/>
          </p:cNvSpPr>
          <p:nvPr>
            <p:ph type="body" idx="1"/>
          </p:nvPr>
        </p:nvSpPr>
        <p:spPr>
          <a:xfrm>
            <a:off x="1951630" y="4037510"/>
            <a:ext cx="7738281" cy="955675"/>
          </a:xfrm>
        </p:spPr>
        <p:txBody>
          <a:bodyPr>
            <a:noAutofit/>
          </a:bodyPr>
          <a:lstStyle/>
          <a:p>
            <a:r>
              <a:rPr lang="en-US" sz="3200" dirty="0" smtClean="0"/>
              <a:t>THANK YOU FOR YOUR PARTICIPATION </a:t>
            </a:r>
            <a:endParaRPr lang="en-US" sz="3200" dirty="0"/>
          </a:p>
        </p:txBody>
      </p:sp>
    </p:spTree>
    <p:extLst>
      <p:ext uri="{BB962C8B-B14F-4D97-AF65-F5344CB8AC3E}">
        <p14:creationId xmlns:p14="http://schemas.microsoft.com/office/powerpoint/2010/main" val="3178610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1189" y="736664"/>
            <a:ext cx="6018662" cy="1293028"/>
          </a:xfrm>
        </p:spPr>
        <p:txBody>
          <a:bodyPr/>
          <a:lstStyle/>
          <a:p>
            <a:r>
              <a:rPr lang="en-US" dirty="0" smtClean="0"/>
              <a:t>1.1What is law?</a:t>
            </a:r>
            <a:endParaRPr lang="en-US" dirty="0"/>
          </a:p>
        </p:txBody>
      </p:sp>
      <p:sp>
        <p:nvSpPr>
          <p:cNvPr id="3" name="Content Placeholder 2"/>
          <p:cNvSpPr>
            <a:spLocks noGrp="1"/>
          </p:cNvSpPr>
          <p:nvPr>
            <p:ph idx="1"/>
          </p:nvPr>
        </p:nvSpPr>
        <p:spPr/>
        <p:txBody>
          <a:bodyPr/>
          <a:lstStyle/>
          <a:p>
            <a:r>
              <a:rPr lang="en-GB" dirty="0"/>
              <a:t>The word law  comes from the old usage which  means to lay, to place, to set, or to fix something in an even manner.  Law is, therefore, something positive or </a:t>
            </a:r>
            <a:r>
              <a:rPr lang="en-GB" dirty="0" smtClean="0"/>
              <a:t>imposed;  </a:t>
            </a:r>
            <a:r>
              <a:rPr lang="en-GB" dirty="0"/>
              <a:t>something  set or laid  </a:t>
            </a:r>
            <a:r>
              <a:rPr lang="en-GB" dirty="0" smtClean="0"/>
              <a:t>down.</a:t>
            </a:r>
          </a:p>
          <a:p>
            <a:r>
              <a:rPr lang="en-GB" dirty="0" smtClean="0"/>
              <a:t>There </a:t>
            </a:r>
            <a:r>
              <a:rPr lang="en-GB" dirty="0"/>
              <a:t>is </a:t>
            </a:r>
            <a:r>
              <a:rPr lang="en-GB" dirty="0" smtClean="0"/>
              <a:t> </a:t>
            </a:r>
            <a:r>
              <a:rPr lang="en-GB" dirty="0"/>
              <a:t>difficulty in offering a precise definition of the term law.  Such difficulty arises from the fact that the term law is used in a variety of senses</a:t>
            </a:r>
            <a:r>
              <a:rPr lang="en-GB" dirty="0" smtClean="0"/>
              <a:t>.</a:t>
            </a:r>
            <a:r>
              <a:rPr lang="en-GB" dirty="0"/>
              <a:t> </a:t>
            </a:r>
            <a:endParaRPr lang="en-GB" dirty="0" smtClean="0"/>
          </a:p>
          <a:p>
            <a:pPr marL="0" indent="0">
              <a:buNone/>
            </a:pPr>
            <a:r>
              <a:rPr lang="en-GB" dirty="0"/>
              <a:t> </a:t>
            </a:r>
            <a:r>
              <a:rPr lang="en-GB" dirty="0" smtClean="0"/>
              <a:t>   For </a:t>
            </a:r>
            <a:r>
              <a:rPr lang="en-GB" dirty="0"/>
              <a:t>example, </a:t>
            </a:r>
            <a:endParaRPr lang="en-GB" dirty="0" smtClean="0"/>
          </a:p>
          <a:p>
            <a:r>
              <a:rPr lang="en-GB" dirty="0"/>
              <a:t>in physics law means a sequence of cause and </a:t>
            </a:r>
            <a:r>
              <a:rPr lang="en-GB" dirty="0" smtClean="0"/>
              <a:t>effect</a:t>
            </a:r>
          </a:p>
          <a:p>
            <a:r>
              <a:rPr lang="en-GB" dirty="0" smtClean="0"/>
              <a:t>In social science law </a:t>
            </a:r>
            <a:r>
              <a:rPr lang="en-GB" dirty="0"/>
              <a:t>is the sum of the social influences  regularly recognized and applied  by the state in the administration of  justice </a:t>
            </a:r>
            <a:r>
              <a:rPr lang="en-GB" dirty="0" smtClean="0"/>
              <a:t> </a:t>
            </a:r>
          </a:p>
          <a:p>
            <a:pPr marL="0" indent="0">
              <a:buNone/>
            </a:pPr>
            <a:endParaRPr lang="en-US" dirty="0"/>
          </a:p>
        </p:txBody>
      </p:sp>
    </p:spTree>
    <p:extLst>
      <p:ext uri="{BB962C8B-B14F-4D97-AF65-F5344CB8AC3E}">
        <p14:creationId xmlns:p14="http://schemas.microsoft.com/office/powerpoint/2010/main" val="3598106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law? (continued)</a:t>
            </a:r>
            <a:endParaRPr lang="en-US" dirty="0"/>
          </a:p>
        </p:txBody>
      </p:sp>
      <p:sp>
        <p:nvSpPr>
          <p:cNvPr id="3" name="Content Placeholder 2"/>
          <p:cNvSpPr>
            <a:spLocks noGrp="1"/>
          </p:cNvSpPr>
          <p:nvPr>
            <p:ph idx="1"/>
          </p:nvPr>
        </p:nvSpPr>
        <p:spPr/>
        <p:txBody>
          <a:bodyPr/>
          <a:lstStyle/>
          <a:p>
            <a:r>
              <a:rPr lang="en-GB" sz="2400" dirty="0">
                <a:latin typeface="Times New Roman" panose="02020603050405020304" pitchFamily="18" charset="0"/>
                <a:cs typeface="Times New Roman" panose="02020603050405020304" pitchFamily="18" charset="0"/>
              </a:rPr>
              <a:t>The   positivists </a:t>
            </a:r>
            <a:r>
              <a:rPr lang="en-GB" sz="2400" dirty="0" smtClean="0">
                <a:latin typeface="Times New Roman" panose="02020603050405020304" pitchFamily="18" charset="0"/>
                <a:cs typeface="Times New Roman" panose="02020603050405020304" pitchFamily="18" charset="0"/>
              </a:rPr>
              <a:t>school </a:t>
            </a:r>
            <a:r>
              <a:rPr lang="en-GB" sz="2400" dirty="0">
                <a:latin typeface="Times New Roman" panose="02020603050405020304" pitchFamily="18" charset="0"/>
                <a:cs typeface="Times New Roman" panose="02020603050405020304" pitchFamily="18" charset="0"/>
              </a:rPr>
              <a:t>treat </a:t>
            </a:r>
            <a:r>
              <a:rPr lang="en-GB" sz="2400" dirty="0" smtClean="0">
                <a:latin typeface="Times New Roman" panose="02020603050405020304" pitchFamily="18" charset="0"/>
                <a:cs typeface="Times New Roman" panose="02020603050405020304" pitchFamily="18" charset="0"/>
              </a:rPr>
              <a:t>law </a:t>
            </a:r>
            <a:r>
              <a:rPr lang="en-GB" sz="2400" dirty="0">
                <a:latin typeface="Times New Roman" panose="02020603050405020304" pitchFamily="18" charset="0"/>
                <a:cs typeface="Times New Roman" panose="02020603050405020304" pitchFamily="18" charset="0"/>
              </a:rPr>
              <a:t>as the command of the  sovereign</a:t>
            </a:r>
            <a:r>
              <a:rPr lang="en-GB" sz="2400" dirty="0" smtClean="0">
                <a:latin typeface="Times New Roman" panose="02020603050405020304" pitchFamily="18" charset="0"/>
                <a:cs typeface="Times New Roman" panose="02020603050405020304" pitchFamily="18" charset="0"/>
              </a:rPr>
              <a:t>,</a:t>
            </a:r>
          </a:p>
          <a:p>
            <a:r>
              <a:rPr lang="en-GB" sz="2400" dirty="0" smtClean="0">
                <a:latin typeface="Times New Roman" panose="02020603050405020304" pitchFamily="18" charset="0"/>
                <a:cs typeface="Times New Roman" panose="02020603050405020304" pitchFamily="18" charset="0"/>
              </a:rPr>
              <a:t> The Marxists school </a:t>
            </a:r>
            <a:r>
              <a:rPr lang="en-GB" sz="2400" dirty="0">
                <a:latin typeface="Times New Roman" panose="02020603050405020304" pitchFamily="18" charset="0"/>
                <a:cs typeface="Times New Roman" panose="02020603050405020304" pitchFamily="18" charset="0"/>
              </a:rPr>
              <a:t>regard  it as an expression of society’s general  interests and needs emerging from  a given material means of production</a:t>
            </a:r>
            <a:r>
              <a:rPr lang="en-GB" sz="2400" dirty="0" smtClean="0">
                <a:latin typeface="Times New Roman" panose="02020603050405020304" pitchFamily="18" charset="0"/>
                <a:cs typeface="Times New Roman" panose="02020603050405020304" pitchFamily="18" charset="0"/>
              </a:rPr>
              <a:t>.</a:t>
            </a:r>
          </a:p>
          <a:p>
            <a:r>
              <a:rPr lang="en-GB" sz="2400" dirty="0" smtClean="0">
                <a:latin typeface="Times New Roman" panose="02020603050405020304" pitchFamily="18" charset="0"/>
                <a:cs typeface="Times New Roman" panose="02020603050405020304" pitchFamily="18" charset="0"/>
              </a:rPr>
              <a:t> The </a:t>
            </a:r>
            <a:r>
              <a:rPr lang="en-GB" sz="2400" dirty="0">
                <a:latin typeface="Times New Roman" panose="02020603050405020304" pitchFamily="18" charset="0"/>
                <a:cs typeface="Times New Roman" panose="02020603050405020304" pitchFamily="18" charset="0"/>
              </a:rPr>
              <a:t>historians trace sanctions of law in the established habits and customs of the </a:t>
            </a:r>
            <a:r>
              <a:rPr lang="en-GB" sz="2400" dirty="0" smtClean="0">
                <a:latin typeface="Times New Roman" panose="02020603050405020304" pitchFamily="18" charset="0"/>
                <a:cs typeface="Times New Roman" panose="02020603050405020304" pitchFamily="18" charset="0"/>
              </a:rPr>
              <a:t>people</a:t>
            </a:r>
          </a:p>
          <a:p>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while the sociologists discover sanctions of law </a:t>
            </a:r>
            <a:r>
              <a:rPr lang="en-GB" sz="2400" dirty="0" smtClean="0">
                <a:latin typeface="Times New Roman" panose="02020603050405020304" pitchFamily="18" charset="0"/>
                <a:cs typeface="Times New Roman" panose="02020603050405020304" pitchFamily="18" charset="0"/>
              </a:rPr>
              <a:t>in </a:t>
            </a:r>
            <a:r>
              <a:rPr lang="en-GB" sz="2400" dirty="0">
                <a:latin typeface="Times New Roman" panose="02020603050405020304" pitchFamily="18" charset="0"/>
                <a:cs typeface="Times New Roman" panose="02020603050405020304" pitchFamily="18" charset="0"/>
              </a:rPr>
              <a:t>the needs and interest of the community it serves. </a:t>
            </a:r>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Therefore, </a:t>
            </a:r>
            <a:r>
              <a:rPr lang="en-GB" sz="2400" dirty="0">
                <a:latin typeface="Times New Roman" panose="02020603050405020304" pitchFamily="18" charset="0"/>
                <a:cs typeface="Times New Roman" panose="02020603050405020304" pitchFamily="18" charset="0"/>
              </a:rPr>
              <a:t>the term  law has existence of a variety of its  sense due to its different  </a:t>
            </a:r>
            <a:r>
              <a:rPr lang="en-GB" sz="2400" dirty="0" smtClean="0">
                <a:latin typeface="Times New Roman" panose="02020603050405020304" pitchFamily="18" charset="0"/>
                <a:cs typeface="Times New Roman" panose="02020603050405020304" pitchFamily="18" charset="0"/>
              </a:rPr>
              <a:t>usage </a:t>
            </a:r>
            <a:r>
              <a:rPr lang="en-GB" sz="2400" dirty="0">
                <a:latin typeface="Times New Roman" panose="02020603050405020304" pitchFamily="18" charset="0"/>
                <a:cs typeface="Times New Roman" panose="02020603050405020304" pitchFamily="18" charset="0"/>
              </a:rPr>
              <a:t>by persons belonging to </a:t>
            </a:r>
            <a:r>
              <a:rPr lang="en-GB" sz="2400" dirty="0" smtClean="0">
                <a:latin typeface="Times New Roman" panose="02020603050405020304" pitchFamily="18" charset="0"/>
                <a:cs typeface="Times New Roman" panose="02020603050405020304" pitchFamily="18" charset="0"/>
              </a:rPr>
              <a:t>different disciplines and schools of thought</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82263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law? (continued)</a:t>
            </a:r>
          </a:p>
        </p:txBody>
      </p:sp>
      <p:sp>
        <p:nvSpPr>
          <p:cNvPr id="3" name="Content Placeholder 2"/>
          <p:cNvSpPr>
            <a:spLocks noGrp="1"/>
          </p:cNvSpPr>
          <p:nvPr>
            <p:ph idx="1"/>
          </p:nvPr>
        </p:nvSpPr>
        <p:spPr/>
        <p:txBody>
          <a:bodyPr>
            <a:normAutofit lnSpcReduction="10000"/>
          </a:bodyPr>
          <a:lstStyle/>
          <a:p>
            <a:r>
              <a:rPr lang="en-GB" sz="2800" dirty="0" smtClean="0"/>
              <a:t>The </a:t>
            </a:r>
            <a:r>
              <a:rPr lang="en-GB" sz="2800" dirty="0"/>
              <a:t>central idea in law is that of control.  In a democratic society </a:t>
            </a:r>
            <a:r>
              <a:rPr lang="en-GB" sz="2800" dirty="0" smtClean="0"/>
              <a:t>law </a:t>
            </a:r>
            <a:r>
              <a:rPr lang="en-GB" sz="2800" dirty="0"/>
              <a:t>is a technique with a purpose – it is the sum of the social influences  regularly </a:t>
            </a:r>
            <a:r>
              <a:rPr lang="en-GB" sz="2800" dirty="0" smtClean="0"/>
              <a:t>recognized </a:t>
            </a:r>
            <a:r>
              <a:rPr lang="en-GB" sz="2800" dirty="0"/>
              <a:t>and applied  by the state in the administration of  </a:t>
            </a:r>
            <a:r>
              <a:rPr lang="en-GB" sz="2800" dirty="0" smtClean="0"/>
              <a:t>justice. </a:t>
            </a:r>
          </a:p>
          <a:p>
            <a:r>
              <a:rPr lang="en-GB" sz="2800" dirty="0" smtClean="0"/>
              <a:t>However</a:t>
            </a:r>
            <a:r>
              <a:rPr lang="en-GB" sz="2800" dirty="0"/>
              <a:t>, in the most widely understood sense, the term </a:t>
            </a:r>
            <a:r>
              <a:rPr lang="en-GB" sz="2800" b="1" dirty="0"/>
              <a:t>‘law’</a:t>
            </a:r>
            <a:r>
              <a:rPr lang="en-GB" sz="2800" dirty="0"/>
              <a:t> signifies </a:t>
            </a:r>
            <a:r>
              <a:rPr lang="en-GB" sz="2800" b="1" dirty="0"/>
              <a:t>a body of rules enforced by the courts.</a:t>
            </a:r>
            <a:endParaRPr lang="en-US" sz="2800" dirty="0"/>
          </a:p>
          <a:p>
            <a:pPr marL="0" indent="0">
              <a:buNone/>
            </a:pPr>
            <a:endParaRPr lang="en-GB" sz="2800" dirty="0" smtClean="0"/>
          </a:p>
          <a:p>
            <a:r>
              <a:rPr lang="en-GB" sz="2800" dirty="0" smtClean="0"/>
              <a:t> </a:t>
            </a:r>
            <a:r>
              <a:rPr lang="en-GB" sz="2800" dirty="0"/>
              <a:t>T</a:t>
            </a:r>
            <a:r>
              <a:rPr lang="en-GB" sz="2800" dirty="0" smtClean="0"/>
              <a:t>he </a:t>
            </a:r>
            <a:r>
              <a:rPr lang="en-GB" sz="2800" dirty="0"/>
              <a:t>varieties of meaning of </a:t>
            </a:r>
            <a:r>
              <a:rPr lang="en-GB" sz="2800" dirty="0" smtClean="0"/>
              <a:t>law, therefore, </a:t>
            </a:r>
            <a:r>
              <a:rPr lang="en-GB" sz="2800" dirty="0"/>
              <a:t>emanates from the fact that law has various </a:t>
            </a:r>
            <a:r>
              <a:rPr lang="en-GB" sz="2800" dirty="0" smtClean="0"/>
              <a:t>sources </a:t>
            </a:r>
            <a:r>
              <a:rPr lang="en-GB" sz="2800" smtClean="0"/>
              <a:t>and different schools </a:t>
            </a:r>
            <a:r>
              <a:rPr lang="en-GB" sz="2800" dirty="0" smtClean="0"/>
              <a:t>of thought.</a:t>
            </a:r>
            <a:endParaRPr lang="en-GB" sz="2800" dirty="0"/>
          </a:p>
          <a:p>
            <a:endParaRPr lang="en-US" sz="2800" dirty="0"/>
          </a:p>
        </p:txBody>
      </p:sp>
    </p:spTree>
    <p:extLst>
      <p:ext uri="{BB962C8B-B14F-4D97-AF65-F5344CB8AC3E}">
        <p14:creationId xmlns:p14="http://schemas.microsoft.com/office/powerpoint/2010/main" val="826902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5961797" cy="1293028"/>
          </a:xfrm>
        </p:spPr>
        <p:txBody>
          <a:bodyPr/>
          <a:lstStyle/>
          <a:p>
            <a:r>
              <a:rPr lang="en-GB" b="1" dirty="0" smtClean="0"/>
              <a:t>1.2 SOURCES </a:t>
            </a:r>
            <a:r>
              <a:rPr lang="en-GB" b="1" dirty="0"/>
              <a:t>OF LAWS</a:t>
            </a:r>
            <a:endParaRPr lang="en-US" dirty="0"/>
          </a:p>
        </p:txBody>
      </p:sp>
      <p:sp>
        <p:nvSpPr>
          <p:cNvPr id="3" name="Content Placeholder 2"/>
          <p:cNvSpPr>
            <a:spLocks noGrp="1"/>
          </p:cNvSpPr>
          <p:nvPr>
            <p:ph idx="1"/>
          </p:nvPr>
        </p:nvSpPr>
        <p:spPr/>
        <p:txBody>
          <a:bodyPr>
            <a:normAutofit fontScale="92500" lnSpcReduction="10000"/>
          </a:bodyPr>
          <a:lstStyle/>
          <a:p>
            <a:r>
              <a:rPr lang="en-GB" sz="2800" dirty="0"/>
              <a:t>There</a:t>
            </a:r>
            <a:r>
              <a:rPr lang="en-GB" sz="2800" b="1" dirty="0"/>
              <a:t> </a:t>
            </a:r>
            <a:r>
              <a:rPr lang="en-GB" sz="2800" dirty="0"/>
              <a:t>are various sources, old and present-day, from which law as it is today is derived (Turner, 1990: 408</a:t>
            </a:r>
            <a:r>
              <a:rPr lang="en-GB" sz="2800" dirty="0" smtClean="0"/>
              <a:t>)</a:t>
            </a:r>
          </a:p>
          <a:p>
            <a:r>
              <a:rPr lang="en-GB" sz="2800" dirty="0" smtClean="0"/>
              <a:t> </a:t>
            </a:r>
            <a:r>
              <a:rPr lang="en-GB" sz="2800" dirty="0"/>
              <a:t>and these are as listed below: </a:t>
            </a:r>
          </a:p>
          <a:p>
            <a:r>
              <a:rPr lang="en-GB" sz="2800" b="1" dirty="0" smtClean="0"/>
              <a:t> a) Roman </a:t>
            </a:r>
            <a:r>
              <a:rPr lang="en-GB" sz="2800" b="1" dirty="0"/>
              <a:t>law</a:t>
            </a:r>
            <a:r>
              <a:rPr lang="en-GB" sz="2800" b="1" dirty="0" smtClean="0"/>
              <a:t>.      </a:t>
            </a:r>
          </a:p>
          <a:p>
            <a:r>
              <a:rPr lang="en-GB" sz="2800" b="1" dirty="0" smtClean="0"/>
              <a:t> </a:t>
            </a:r>
            <a:r>
              <a:rPr lang="en-GB" sz="2600" dirty="0" smtClean="0"/>
              <a:t>Most </a:t>
            </a:r>
            <a:r>
              <a:rPr lang="en-GB" sz="2600" dirty="0"/>
              <a:t>legal systems toady owe a debt to the Romans.  The Romans </a:t>
            </a:r>
            <a:r>
              <a:rPr lang="en-GB" sz="2600" dirty="0" smtClean="0"/>
              <a:t>  had </a:t>
            </a:r>
            <a:r>
              <a:rPr lang="en-GB" sz="2600" dirty="0"/>
              <a:t>the most highly organized legal system in the ancient world.  As early as 450BC, the Romans carved their laws on bronze tablets.</a:t>
            </a:r>
            <a:endParaRPr lang="en-US" sz="2600" dirty="0"/>
          </a:p>
          <a:p>
            <a:pPr lvl="0"/>
            <a:r>
              <a:rPr lang="en-GB" sz="2600" dirty="0" smtClean="0"/>
              <a:t> </a:t>
            </a:r>
            <a:r>
              <a:rPr lang="en-GB" sz="2600" dirty="0"/>
              <a:t>In the 500’s AD, Emperor Justinian I </a:t>
            </a:r>
            <a:r>
              <a:rPr lang="en-GB" sz="2600" dirty="0" smtClean="0"/>
              <a:t> was </a:t>
            </a:r>
            <a:r>
              <a:rPr lang="en-GB" sz="2600" dirty="0"/>
              <a:t>responsible for having the complex system of Roman laws listed in what became known as the Justinian </a:t>
            </a:r>
            <a:r>
              <a:rPr lang="en-GB" sz="2600" dirty="0" smtClean="0"/>
              <a:t>Code.</a:t>
            </a:r>
            <a:endParaRPr lang="en-US" sz="2600" dirty="0"/>
          </a:p>
          <a:p>
            <a:endParaRPr lang="en-GB" sz="2800" dirty="0" smtClean="0"/>
          </a:p>
          <a:p>
            <a:endParaRPr lang="en-GB" sz="2800" dirty="0"/>
          </a:p>
          <a:p>
            <a:endParaRPr lang="en-US" sz="2800" dirty="0" smtClean="0"/>
          </a:p>
          <a:p>
            <a:pPr marL="514350" indent="-514350">
              <a:buFont typeface="+mj-lt"/>
              <a:buAutoNum type="romanUcPeriod"/>
            </a:pPr>
            <a:endParaRPr lang="en-US" sz="2800" dirty="0"/>
          </a:p>
          <a:p>
            <a:pPr marL="0" indent="0">
              <a:buNone/>
            </a:pPr>
            <a:endParaRPr lang="en-US" dirty="0"/>
          </a:p>
        </p:txBody>
      </p:sp>
    </p:spTree>
    <p:extLst>
      <p:ext uri="{BB962C8B-B14F-4D97-AF65-F5344CB8AC3E}">
        <p14:creationId xmlns:p14="http://schemas.microsoft.com/office/powerpoint/2010/main" val="138245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a:t>
            </a:r>
            <a:r>
              <a:rPr lang="en-GB" b="1" dirty="0" smtClean="0"/>
              <a:t>LAWS (continued)</a:t>
            </a:r>
            <a:endParaRPr lang="en-US" dirty="0"/>
          </a:p>
        </p:txBody>
      </p:sp>
      <p:sp>
        <p:nvSpPr>
          <p:cNvPr id="3" name="Content Placeholder 2"/>
          <p:cNvSpPr>
            <a:spLocks noGrp="1"/>
          </p:cNvSpPr>
          <p:nvPr>
            <p:ph idx="1"/>
          </p:nvPr>
        </p:nvSpPr>
        <p:spPr/>
        <p:txBody>
          <a:bodyPr/>
          <a:lstStyle/>
          <a:p>
            <a:r>
              <a:rPr lang="en-GB" sz="2800" dirty="0"/>
              <a:t>This code listed rules that covered almost every aspect of human life, much as our laws do today. Romans also had law enforcement officers and courts where the accused were tried</a:t>
            </a:r>
            <a:r>
              <a:rPr lang="en-GB" sz="2800" dirty="0" smtClean="0"/>
              <a:t>.</a:t>
            </a:r>
          </a:p>
          <a:p>
            <a:pPr marL="0" indent="0">
              <a:buNone/>
            </a:pPr>
            <a:endParaRPr lang="en-GB" dirty="0" smtClean="0"/>
          </a:p>
          <a:p>
            <a:r>
              <a:rPr lang="en-GB" dirty="0" smtClean="0"/>
              <a:t>  </a:t>
            </a:r>
            <a:r>
              <a:rPr lang="en-GB" sz="2800" dirty="0"/>
              <a:t>In fact, the Romans often are credited with making a science of the law.  Even the English word for the science of law, jurisprudence, comes from the Romans</a:t>
            </a:r>
            <a:r>
              <a:rPr lang="en-GB" dirty="0"/>
              <a:t>.</a:t>
            </a:r>
            <a:endParaRPr lang="en-US" dirty="0"/>
          </a:p>
          <a:p>
            <a:endParaRPr lang="en-US" dirty="0"/>
          </a:p>
        </p:txBody>
      </p:sp>
    </p:spTree>
    <p:extLst>
      <p:ext uri="{BB962C8B-B14F-4D97-AF65-F5344CB8AC3E}">
        <p14:creationId xmlns:p14="http://schemas.microsoft.com/office/powerpoint/2010/main" val="1927945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pPr lvl="0"/>
            <a:r>
              <a:rPr lang="en-GB" sz="2800" b="1" dirty="0" smtClean="0"/>
              <a:t>(</a:t>
            </a:r>
            <a:r>
              <a:rPr lang="en-GB" sz="2800" b="1" dirty="0"/>
              <a:t>b</a:t>
            </a:r>
            <a:r>
              <a:rPr lang="en-GB" sz="2800" b="1" dirty="0" smtClean="0"/>
              <a:t>) British </a:t>
            </a:r>
            <a:r>
              <a:rPr lang="en-GB" sz="2800" b="1" dirty="0"/>
              <a:t>Law</a:t>
            </a:r>
            <a:endParaRPr lang="en-US" sz="2800" dirty="0"/>
          </a:p>
          <a:p>
            <a:r>
              <a:rPr lang="en-GB" sz="2400" dirty="0" smtClean="0"/>
              <a:t>The </a:t>
            </a:r>
            <a:r>
              <a:rPr lang="en-GB" sz="2400" dirty="0"/>
              <a:t>Z</a:t>
            </a:r>
            <a:r>
              <a:rPr lang="en-GB" sz="2400" dirty="0" smtClean="0"/>
              <a:t>ambian </a:t>
            </a:r>
            <a:r>
              <a:rPr lang="en-GB" sz="2400" dirty="0"/>
              <a:t>legal system came from the British.  Hundreds of years ago, English kings and queens could make laws; enforce them, and settle disputes in any way they chose.  However, in 1215, this claim to absolute rule was challenged</a:t>
            </a:r>
            <a:r>
              <a:rPr lang="en-GB" sz="2400" dirty="0" smtClean="0"/>
              <a:t>.</a:t>
            </a:r>
          </a:p>
          <a:p>
            <a:r>
              <a:rPr lang="en-GB" sz="2400" dirty="0"/>
              <a:t>In that year, King John was forced to sign the Magna Carta.  The Magna Carta established the idea that even a king or queen must obey the law.  The document also strengthened the idea of the right to trial by </a:t>
            </a:r>
            <a:r>
              <a:rPr lang="en-GB" sz="2400" dirty="0" smtClean="0"/>
              <a:t>jury</a:t>
            </a:r>
          </a:p>
          <a:p>
            <a:pPr marL="0" indent="0">
              <a:buNone/>
            </a:pPr>
            <a:endParaRPr lang="en-US" sz="2400" dirty="0"/>
          </a:p>
        </p:txBody>
      </p:sp>
    </p:spTree>
    <p:extLst>
      <p:ext uri="{BB962C8B-B14F-4D97-AF65-F5344CB8AC3E}">
        <p14:creationId xmlns:p14="http://schemas.microsoft.com/office/powerpoint/2010/main" val="3374704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a:xfrm>
            <a:off x="685800" y="2194560"/>
            <a:ext cx="10820400" cy="4424604"/>
          </a:xfrm>
        </p:spPr>
        <p:txBody>
          <a:bodyPr>
            <a:normAutofit fontScale="70000" lnSpcReduction="20000"/>
          </a:bodyPr>
          <a:lstStyle/>
          <a:p>
            <a:r>
              <a:rPr lang="en-GB" sz="3100" dirty="0"/>
              <a:t>From the British also came the right of habeas corpus.  As you know, habeas corpus means that anyone accused of a crime must be brought before a court to make sure that due process is being followed.  This protects people from being wrongfully imprisoned.</a:t>
            </a:r>
            <a:endParaRPr lang="en-US" sz="3100" dirty="0"/>
          </a:p>
          <a:p>
            <a:endParaRPr lang="en-US" sz="3100" dirty="0" smtClean="0"/>
          </a:p>
          <a:p>
            <a:r>
              <a:rPr lang="en-GB" sz="3100" dirty="0"/>
              <a:t>One other British contribution to the legal system is, perhaps, the most important.  This is the system of </a:t>
            </a:r>
            <a:r>
              <a:rPr lang="en-GB" sz="3100" b="1" dirty="0"/>
              <a:t>common </a:t>
            </a:r>
            <a:r>
              <a:rPr lang="en-GB" sz="3100" b="1" dirty="0" smtClean="0"/>
              <a:t>law</a:t>
            </a:r>
            <a:r>
              <a:rPr lang="en-GB" sz="3100" dirty="0" smtClean="0"/>
              <a:t>(sometimes </a:t>
            </a:r>
            <a:r>
              <a:rPr lang="en-GB" sz="3100" dirty="0"/>
              <a:t>called </a:t>
            </a:r>
            <a:r>
              <a:rPr lang="en-GB" sz="3100" b="1" dirty="0"/>
              <a:t>judge-made </a:t>
            </a:r>
            <a:r>
              <a:rPr lang="en-GB" sz="3100" b="1" dirty="0" smtClean="0"/>
              <a:t>law</a:t>
            </a:r>
            <a:r>
              <a:rPr lang="en-GB" sz="3100" dirty="0" smtClean="0"/>
              <a:t>). </a:t>
            </a:r>
            <a:r>
              <a:rPr lang="en-GB" sz="3100" b="1" dirty="0"/>
              <a:t>Common law</a:t>
            </a:r>
            <a:r>
              <a:rPr lang="en-GB" sz="3100" dirty="0"/>
              <a:t> is the body of law that is based on court decisions, rather than on a strict legal code.  As such, it can be altered by judges to fit the changing needs and circumstances of time</a:t>
            </a:r>
            <a:r>
              <a:rPr lang="en-GB" sz="3100" dirty="0" smtClean="0"/>
              <a:t>.</a:t>
            </a:r>
          </a:p>
          <a:p>
            <a:r>
              <a:rPr lang="en-GB" sz="3100" dirty="0"/>
              <a:t>Common </a:t>
            </a:r>
            <a:r>
              <a:rPr lang="en-GB" sz="3100" dirty="0" smtClean="0"/>
              <a:t>law </a:t>
            </a:r>
            <a:r>
              <a:rPr lang="en-GB" sz="3100" dirty="0"/>
              <a:t>developed over many years of British history.  When a judge decided a case, the decision was based on an earlier precedent, or it became a precedent itself on which other decisions were based.  The decisions in those cases, over time, became commonly used throughout the land.  The rules that resulted were called common laws.</a:t>
            </a:r>
            <a:endParaRPr lang="en-US" sz="3100" dirty="0"/>
          </a:p>
          <a:p>
            <a:r>
              <a:rPr lang="en-GB" sz="3100" dirty="0"/>
              <a:t> </a:t>
            </a:r>
            <a:endParaRPr lang="en-US" sz="3100" dirty="0"/>
          </a:p>
          <a:p>
            <a:endParaRPr lang="en-US" dirty="0"/>
          </a:p>
          <a:p>
            <a:endParaRPr lang="en-US" dirty="0"/>
          </a:p>
        </p:txBody>
      </p:sp>
    </p:spTree>
    <p:extLst>
      <p:ext uri="{BB962C8B-B14F-4D97-AF65-F5344CB8AC3E}">
        <p14:creationId xmlns:p14="http://schemas.microsoft.com/office/powerpoint/2010/main" val="5991746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SOURCES OF LAWS (continued)</a:t>
            </a:r>
            <a:endParaRPr lang="en-US" dirty="0"/>
          </a:p>
        </p:txBody>
      </p:sp>
      <p:sp>
        <p:nvSpPr>
          <p:cNvPr id="3" name="Content Placeholder 2"/>
          <p:cNvSpPr>
            <a:spLocks noGrp="1"/>
          </p:cNvSpPr>
          <p:nvPr>
            <p:ph idx="1"/>
          </p:nvPr>
        </p:nvSpPr>
        <p:spPr/>
        <p:txBody>
          <a:bodyPr/>
          <a:lstStyle/>
          <a:p>
            <a:pPr lvl="0"/>
            <a:r>
              <a:rPr lang="en-GB" b="1" dirty="0" smtClean="0"/>
              <a:t>C) Laws </a:t>
            </a:r>
            <a:r>
              <a:rPr lang="en-GB" b="1" dirty="0"/>
              <a:t>from the Constitution</a:t>
            </a:r>
            <a:r>
              <a:rPr lang="en-GB" dirty="0"/>
              <a:t>. </a:t>
            </a:r>
            <a:endParaRPr lang="en-US" dirty="0"/>
          </a:p>
          <a:p>
            <a:r>
              <a:rPr lang="en-US" dirty="0" smtClean="0"/>
              <a:t> </a:t>
            </a:r>
            <a:r>
              <a:rPr lang="en-GB" dirty="0"/>
              <a:t> The Constitution of a country is the highest or supreme law of the land.  You will remember that this clause often is called the </a:t>
            </a:r>
            <a:r>
              <a:rPr lang="en-GB" b="1" dirty="0"/>
              <a:t>Supremacy Clause</a:t>
            </a:r>
            <a:r>
              <a:rPr lang="en-GB" dirty="0"/>
              <a:t>. Its meaning is clear and is that all</a:t>
            </a:r>
            <a:r>
              <a:rPr lang="en-GB" b="1" dirty="0"/>
              <a:t> laws established by the Constitution are superior to any other laws.</a:t>
            </a:r>
            <a:endParaRPr lang="en-US" dirty="0"/>
          </a:p>
          <a:p>
            <a:pPr lvl="0"/>
            <a:r>
              <a:rPr lang="en-GB" dirty="0"/>
              <a:t> </a:t>
            </a:r>
            <a:r>
              <a:rPr lang="en-GB" dirty="0" smtClean="0"/>
              <a:t>d)</a:t>
            </a:r>
            <a:r>
              <a:rPr lang="en-GB" b="1" dirty="0" smtClean="0"/>
              <a:t>Laws </a:t>
            </a:r>
            <a:r>
              <a:rPr lang="en-GB" b="1" dirty="0"/>
              <a:t>from the Legislative Branch</a:t>
            </a:r>
            <a:r>
              <a:rPr lang="en-GB" dirty="0" smtClean="0"/>
              <a:t>.</a:t>
            </a:r>
          </a:p>
          <a:p>
            <a:pPr lvl="0"/>
            <a:r>
              <a:rPr lang="en-GB" dirty="0"/>
              <a:t>The great majority of laws passed today are passed by the legislative branches of government.  A law passed by a legislature is known as a </a:t>
            </a:r>
            <a:r>
              <a:rPr lang="en-GB" b="1" dirty="0"/>
              <a:t>statute</a:t>
            </a:r>
            <a:r>
              <a:rPr lang="en-GB" dirty="0"/>
              <a:t>.  Remember that statues may be passed by legislative bodies on higher and lower levels of government. In the federal system of government all three levels of government pass laws: </a:t>
            </a:r>
            <a:endParaRPr lang="en-US" dirty="0"/>
          </a:p>
          <a:p>
            <a:endParaRPr lang="en-US" dirty="0"/>
          </a:p>
          <a:p>
            <a:endParaRPr lang="en-US" dirty="0"/>
          </a:p>
        </p:txBody>
      </p:sp>
    </p:spTree>
    <p:extLst>
      <p:ext uri="{BB962C8B-B14F-4D97-AF65-F5344CB8AC3E}">
        <p14:creationId xmlns:p14="http://schemas.microsoft.com/office/powerpoint/2010/main" val="892947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1060</TotalTime>
  <Words>2191</Words>
  <Application>Microsoft Office PowerPoint</Application>
  <PresentationFormat>Widescreen</PresentationFormat>
  <Paragraphs>94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Century Gothic</vt:lpstr>
      <vt:lpstr>Times New Roman</vt:lpstr>
      <vt:lpstr>Vapor Trail</vt:lpstr>
      <vt:lpstr>UNIT 1:   Introduction to Legal Education  </vt:lpstr>
      <vt:lpstr>1.1What is law?</vt:lpstr>
      <vt:lpstr>What Is law? (continued)</vt:lpstr>
      <vt:lpstr>What Is law? (continued)</vt:lpstr>
      <vt:lpstr>1.2 SOURCES OF LAWS</vt:lpstr>
      <vt:lpstr>SOURCES OF LAWS (continued)</vt:lpstr>
      <vt:lpstr>SOURCES OF LAWS (continued)</vt:lpstr>
      <vt:lpstr>SOURCES OF LAWS (continued)</vt:lpstr>
      <vt:lpstr>SOURCES OF LAWS (continued)</vt:lpstr>
      <vt:lpstr>SOURCES OF LAWS (continued)</vt:lpstr>
      <vt:lpstr>SOURCES OF LAWS (continued)</vt:lpstr>
      <vt:lpstr>SOURCES OF LAWS (continued)</vt:lpstr>
      <vt:lpstr>SOURCES OF LAWS (continued)</vt:lpstr>
      <vt:lpstr>SOURCES OF LAWS (continued)</vt:lpstr>
      <vt:lpstr>SOURCES OF LAWS (continued)</vt:lpstr>
      <vt:lpstr>SOURCES OF LAWS (continued)</vt:lpstr>
      <vt:lpstr>SOURCES OF LAWS (continued)</vt:lpstr>
      <vt:lpstr>SOURCES OF LAWS (continued)</vt:lpstr>
      <vt:lpstr>END OF LECTURE 1.</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Introduction     to Legal Education</dc:title>
  <dc:creator>Kandondo</dc:creator>
  <cp:lastModifiedBy>Kandondo</cp:lastModifiedBy>
  <cp:revision>65</cp:revision>
  <dcterms:created xsi:type="dcterms:W3CDTF">2020-05-05T11:15:09Z</dcterms:created>
  <dcterms:modified xsi:type="dcterms:W3CDTF">2021-04-10T12:33:21Z</dcterms:modified>
</cp:coreProperties>
</file>