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 id="261" r:id="rId6"/>
    <p:sldId id="262" r:id="rId7"/>
    <p:sldId id="264" r:id="rId8"/>
    <p:sldId id="263"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8/28/2020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8/28/2020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7583" y="764373"/>
            <a:ext cx="9066727"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a:t>
            </a:r>
            <a:endParaRPr lang="en-US" sz="2800" dirty="0"/>
          </a:p>
        </p:txBody>
      </p:sp>
      <p:sp>
        <p:nvSpPr>
          <p:cNvPr id="3" name="Content Placeholder 2"/>
          <p:cNvSpPr>
            <a:spLocks noGrp="1"/>
          </p:cNvSpPr>
          <p:nvPr>
            <p:ph idx="1"/>
          </p:nvPr>
        </p:nvSpPr>
        <p:spPr>
          <a:xfrm>
            <a:off x="685800" y="2194560"/>
            <a:ext cx="10820400" cy="4296392"/>
          </a:xfrm>
        </p:spPr>
        <p:txBody>
          <a:bodyPr>
            <a:normAutofit fontScale="25000" lnSpcReduction="20000"/>
          </a:bodyPr>
          <a:lstStyle/>
          <a:p>
            <a:pPr marL="0" indent="0">
              <a:buNone/>
            </a:pPr>
            <a:r>
              <a:rPr lang="en-GB" sz="8600" b="1" dirty="0" smtClean="0">
                <a:latin typeface="Arial" panose="020B0604020202020204" pitchFamily="34" charset="0"/>
                <a:cs typeface="Arial" panose="020B0604020202020204" pitchFamily="34" charset="0"/>
              </a:rPr>
              <a:t>Introduction</a:t>
            </a:r>
          </a:p>
          <a:p>
            <a:pPr algn="just"/>
            <a:r>
              <a:rPr lang="en-US" sz="7400" dirty="0">
                <a:latin typeface="Arial" panose="020B0604020202020204" pitchFamily="34" charset="0"/>
                <a:cs typeface="Arial" panose="020B0604020202020204" pitchFamily="34" charset="0"/>
              </a:rPr>
              <a:t>The historical process of the rise and development of a constitutional state can be traced  from ancient to modern times</a:t>
            </a:r>
            <a:r>
              <a:rPr lang="en-US" sz="7400" dirty="0" smtClean="0">
                <a:latin typeface="Arial" panose="020B0604020202020204" pitchFamily="34" charset="0"/>
                <a:cs typeface="Arial" panose="020B0604020202020204" pitchFamily="34" charset="0"/>
              </a:rPr>
              <a:t>.</a:t>
            </a:r>
          </a:p>
          <a:p>
            <a:pPr algn="just"/>
            <a:endParaRPr lang="en-US" sz="7400" dirty="0" smtClean="0">
              <a:latin typeface="Arial" panose="020B0604020202020204" pitchFamily="34" charset="0"/>
              <a:cs typeface="Arial" panose="020B0604020202020204" pitchFamily="34" charset="0"/>
            </a:endParaRPr>
          </a:p>
          <a:p>
            <a:pPr algn="just"/>
            <a:r>
              <a:rPr lang="en-US" sz="7400" dirty="0" smtClean="0">
                <a:latin typeface="Arial" panose="020B0604020202020204" pitchFamily="34" charset="0"/>
                <a:cs typeface="Arial" panose="020B0604020202020204" pitchFamily="34" charset="0"/>
              </a:rPr>
              <a:t> The </a:t>
            </a:r>
            <a:r>
              <a:rPr lang="en-US" sz="7400" dirty="0">
                <a:latin typeface="Arial" panose="020B0604020202020204" pitchFamily="34" charset="0"/>
                <a:cs typeface="Arial" panose="020B0604020202020204" pitchFamily="34" charset="0"/>
              </a:rPr>
              <a:t>history of the development of constitutionalism is hence a history of the growth of political institutions that had their first manifestation in ancient Greece and Rome and thereafter whose growth spilled into the middle and modern ages</a:t>
            </a:r>
            <a:r>
              <a:rPr lang="en-US" sz="7400" dirty="0" smtClean="0">
                <a:latin typeface="Arial" panose="020B0604020202020204" pitchFamily="34" charset="0"/>
                <a:cs typeface="Arial" panose="020B0604020202020204" pitchFamily="34" charset="0"/>
              </a:rPr>
              <a:t>.</a:t>
            </a:r>
          </a:p>
          <a:p>
            <a:pPr algn="just"/>
            <a:endParaRPr lang="en-US" sz="7400" dirty="0" smtClean="0">
              <a:latin typeface="Arial" panose="020B0604020202020204" pitchFamily="34" charset="0"/>
              <a:cs typeface="Arial" panose="020B0604020202020204" pitchFamily="34" charset="0"/>
            </a:endParaRPr>
          </a:p>
          <a:p>
            <a:pPr algn="just"/>
            <a:r>
              <a:rPr lang="en-US" sz="7400" dirty="0" smtClean="0">
                <a:latin typeface="Arial" panose="020B0604020202020204" pitchFamily="34" charset="0"/>
                <a:cs typeface="Arial" panose="020B0604020202020204" pitchFamily="34" charset="0"/>
              </a:rPr>
              <a:t> Credit </a:t>
            </a:r>
            <a:r>
              <a:rPr lang="en-US" sz="7400" dirty="0">
                <a:latin typeface="Arial" panose="020B0604020202020204" pitchFamily="34" charset="0"/>
                <a:cs typeface="Arial" panose="020B0604020202020204" pitchFamily="34" charset="0"/>
              </a:rPr>
              <a:t>here should be made to the ideas of great political thinkers who drew inspiration from the development of political institutions, or who thought in terms of having a particular form of polity under the ideal obtainable conditions. </a:t>
            </a:r>
            <a:endParaRPr lang="en-US" sz="7400" dirty="0" smtClean="0">
              <a:latin typeface="Arial" panose="020B0604020202020204" pitchFamily="34" charset="0"/>
              <a:cs typeface="Arial" panose="020B0604020202020204" pitchFamily="34" charset="0"/>
            </a:endParaRPr>
          </a:p>
          <a:p>
            <a:pPr marL="0" indent="0" algn="just">
              <a:buNone/>
            </a:pPr>
            <a:endParaRPr lang="en-US" sz="7400" dirty="0" smtClean="0">
              <a:latin typeface="Arial" panose="020B0604020202020204" pitchFamily="34" charset="0"/>
              <a:cs typeface="Arial" panose="020B0604020202020204" pitchFamily="34" charset="0"/>
            </a:endParaRPr>
          </a:p>
          <a:p>
            <a:pPr algn="just"/>
            <a:r>
              <a:rPr lang="en-US" sz="7400" dirty="0" smtClean="0">
                <a:latin typeface="Arial" panose="020B0604020202020204" pitchFamily="34" charset="0"/>
                <a:cs typeface="Arial" panose="020B0604020202020204" pitchFamily="34" charset="0"/>
              </a:rPr>
              <a:t> </a:t>
            </a:r>
            <a:r>
              <a:rPr lang="en-US" sz="7400" dirty="0">
                <a:latin typeface="Arial" panose="020B0604020202020204" pitchFamily="34" charset="0"/>
                <a:cs typeface="Arial" panose="020B0604020202020204" pitchFamily="34" charset="0"/>
              </a:rPr>
              <a:t>The movement is still going on with a view to seek the improvement of political institutions in the direction of having a legitimate constitutional </a:t>
            </a:r>
            <a:r>
              <a:rPr lang="en-US" sz="7400" dirty="0" smtClean="0">
                <a:latin typeface="Arial" panose="020B0604020202020204" pitchFamily="34" charset="0"/>
                <a:cs typeface="Arial" panose="020B0604020202020204" pitchFamily="34" charset="0"/>
              </a:rPr>
              <a:t>order.</a:t>
            </a:r>
            <a:endParaRPr lang="en-US" sz="7400" dirty="0">
              <a:latin typeface="Arial" panose="020B0604020202020204" pitchFamily="34" charset="0"/>
              <a:cs typeface="Arial" panose="020B0604020202020204" pitchFamily="34" charset="0"/>
            </a:endParaRPr>
          </a:p>
          <a:p>
            <a:pPr marL="0" indent="0" algn="just">
              <a:buNone/>
            </a:pPr>
            <a:r>
              <a:rPr lang="en-US" sz="7400" dirty="0">
                <a:latin typeface="Arial" panose="020B0604020202020204" pitchFamily="34" charset="0"/>
                <a:cs typeface="Arial" panose="020B0604020202020204" pitchFamily="34" charset="0"/>
              </a:rPr>
              <a:t> </a:t>
            </a:r>
          </a:p>
          <a:p>
            <a:pPr algn="just"/>
            <a:endParaRPr lang="en-US" sz="3200" dirty="0"/>
          </a:p>
          <a:p>
            <a:pPr marL="0" indent="0">
              <a:buNone/>
            </a:pPr>
            <a:endParaRPr lang="en-US" dirty="0"/>
          </a:p>
          <a:p>
            <a:endParaRPr lang="en-US" dirty="0"/>
          </a:p>
        </p:txBody>
      </p:sp>
    </p:spTree>
    <p:extLst>
      <p:ext uri="{BB962C8B-B14F-4D97-AF65-F5344CB8AC3E}">
        <p14:creationId xmlns:p14="http://schemas.microsoft.com/office/powerpoint/2010/main" val="1375557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4856" y="764373"/>
            <a:ext cx="10321344"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Medieval Constitutionalism</a:t>
            </a:r>
            <a:r>
              <a:rPr lang="en-GB" dirty="0"/>
              <a:t> </a:t>
            </a:r>
            <a:endParaRPr lang="en-GB" dirty="0" smtClean="0"/>
          </a:p>
          <a:p>
            <a:pPr marL="0" indent="0">
              <a:buNone/>
            </a:pPr>
            <a:r>
              <a:rPr lang="en-US" dirty="0"/>
              <a:t>A great change took place after disintegration of the Roman Empire in the 6</a:t>
            </a:r>
            <a:r>
              <a:rPr lang="en-US" baseline="30000" dirty="0"/>
              <a:t>th</a:t>
            </a:r>
            <a:r>
              <a:rPr lang="en-US" dirty="0"/>
              <a:t> century A.D. and its substitution by the establishment of a number of feudal states. This occurred when the Teutons, often called barbarians, who invaded the Roman empire brought with them certain new ideas based on the force of folk customs and thus caused the emergence of a haphazard political and economic set up in which the old nomadic relationship shaped the formation and character of the society and political institutions. As a consequence the following developments ensued:</a:t>
            </a:r>
          </a:p>
          <a:p>
            <a:pPr marL="0" indent="0">
              <a:buNone/>
            </a:pPr>
            <a:r>
              <a:rPr lang="en-US" dirty="0"/>
              <a:t> </a:t>
            </a:r>
          </a:p>
          <a:p>
            <a:pPr lvl="0"/>
            <a:r>
              <a:rPr lang="en-GB" dirty="0"/>
              <a:t>The state of incessant warfare finally gave way to innumerable scattered political and economic ‘sovereignties’ not on a national and territorial but on local levels due to which Europe became an area of individual feudal allegiances. </a:t>
            </a:r>
            <a:endParaRPr lang="en-US" dirty="0"/>
          </a:p>
          <a:p>
            <a:pPr marL="0" indent="0">
              <a:buNone/>
            </a:pPr>
            <a:r>
              <a:rPr lang="en-GB" dirty="0"/>
              <a:t> </a:t>
            </a:r>
            <a:endParaRPr lang="en-US" dirty="0"/>
          </a:p>
          <a:p>
            <a:pPr lvl="0"/>
            <a:r>
              <a:rPr lang="en-US" dirty="0"/>
              <a:t>The era feudalism represented a phase of transition, decentralization, and disintegration. </a:t>
            </a:r>
          </a:p>
          <a:p>
            <a:pPr marL="0" indent="0">
              <a:buNone/>
            </a:pPr>
            <a:r>
              <a:rPr lang="en-US" dirty="0"/>
              <a:t> </a:t>
            </a:r>
          </a:p>
          <a:p>
            <a:pPr marL="0" lvl="0" indent="0">
              <a:buNone/>
            </a:pPr>
            <a:endParaRPr lang="en-US" dirty="0"/>
          </a:p>
        </p:txBody>
      </p:sp>
    </p:spTree>
    <p:extLst>
      <p:ext uri="{BB962C8B-B14F-4D97-AF65-F5344CB8AC3E}">
        <p14:creationId xmlns:p14="http://schemas.microsoft.com/office/powerpoint/2010/main" val="2080140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611" y="764373"/>
            <a:ext cx="10720589"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Medieval Constitutionalism</a:t>
            </a:r>
            <a:r>
              <a:rPr lang="en-GB" dirty="0"/>
              <a:t> </a:t>
            </a:r>
            <a:endParaRPr lang="en-GB" dirty="0" smtClean="0"/>
          </a:p>
          <a:p>
            <a:pPr lvl="0"/>
            <a:r>
              <a:rPr lang="en-US" dirty="0"/>
              <a:t>From the political point of view, it exhibited an age of ‘statelessness’ since every lord could conduct warfares or regulate commerce, or coin currency, or discharge judicial responsibilities.</a:t>
            </a:r>
          </a:p>
          <a:p>
            <a:pPr marL="0" indent="0">
              <a:buNone/>
            </a:pPr>
            <a:endParaRPr lang="en-US" dirty="0"/>
          </a:p>
          <a:p>
            <a:pPr lvl="0"/>
            <a:r>
              <a:rPr lang="en-US" dirty="0"/>
              <a:t>From an economic point of view, it “meant a state of society in which all or a great part of public rights and duties are inextricably interwoven with the tenure of land, in which the whole governmental system – financial, military, and judicial – is a part of the law of private property.</a:t>
            </a:r>
          </a:p>
          <a:p>
            <a:pPr marL="0" indent="0">
              <a:buNone/>
            </a:pPr>
            <a:r>
              <a:rPr lang="en-GB" dirty="0"/>
              <a:t> </a:t>
            </a:r>
            <a:endParaRPr lang="en-US" dirty="0"/>
          </a:p>
          <a:p>
            <a:pPr lvl="0"/>
            <a:r>
              <a:rPr lang="en-US" dirty="0"/>
              <a:t> Curiously, universalism came to be the keynote of this era of transition, decentralization and disintegration as a result of the spread of the religion of Christianity.  </a:t>
            </a:r>
          </a:p>
          <a:p>
            <a:pPr marL="0" indent="0">
              <a:buNone/>
            </a:pPr>
            <a:endParaRPr lang="en-US" dirty="0"/>
          </a:p>
          <a:p>
            <a:endParaRPr lang="en-US" dirty="0"/>
          </a:p>
        </p:txBody>
      </p:sp>
    </p:spTree>
    <p:extLst>
      <p:ext uri="{BB962C8B-B14F-4D97-AF65-F5344CB8AC3E}">
        <p14:creationId xmlns:p14="http://schemas.microsoft.com/office/powerpoint/2010/main" val="2002166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63" y="764373"/>
            <a:ext cx="10630437"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lstStyle/>
          <a:p>
            <a:pPr marL="0" indent="0">
              <a:buNone/>
            </a:pPr>
            <a:r>
              <a:rPr lang="en-GB" b="1" dirty="0"/>
              <a:t>Medieval Constitutionalism</a:t>
            </a:r>
            <a:r>
              <a:rPr lang="en-GB" dirty="0"/>
              <a:t> </a:t>
            </a:r>
          </a:p>
          <a:p>
            <a:pPr lvl="0"/>
            <a:endParaRPr lang="en-US" dirty="0" smtClean="0"/>
          </a:p>
          <a:p>
            <a:pPr lvl="0"/>
            <a:r>
              <a:rPr lang="en-US" dirty="0" smtClean="0"/>
              <a:t> </a:t>
            </a:r>
            <a:r>
              <a:rPr lang="en-US" dirty="0"/>
              <a:t>A happy synthesis occurred between the Roman and Teutonic ideas and practices. For instance, the Roman conception that the people were the ultimate source of the royal authority and the practice of the barbarian tribes that the king was under the law of the folk happily coincided. </a:t>
            </a:r>
          </a:p>
          <a:p>
            <a:pPr marL="0" indent="0">
              <a:buNone/>
            </a:pPr>
            <a:endParaRPr lang="en-US" dirty="0"/>
          </a:p>
          <a:p>
            <a:r>
              <a:rPr lang="en-GB" dirty="0"/>
              <a:t>  The coronation ceremony in the presence of the chiefs and nobles coupled with the swearing in ceremony of the king became a clear indication of the fact that the monarchy was the holder of temporal powers in the name of the ultimate authority of his people.</a:t>
            </a:r>
            <a:endParaRPr lang="en-US" dirty="0"/>
          </a:p>
        </p:txBody>
      </p:sp>
    </p:spTree>
    <p:extLst>
      <p:ext uri="{BB962C8B-B14F-4D97-AF65-F5344CB8AC3E}">
        <p14:creationId xmlns:p14="http://schemas.microsoft.com/office/powerpoint/2010/main" val="119843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fontScale="25000" lnSpcReduction="20000"/>
          </a:bodyPr>
          <a:lstStyle/>
          <a:p>
            <a:pPr marL="0" indent="0">
              <a:buNone/>
            </a:pPr>
            <a:r>
              <a:rPr lang="en-GB" sz="11200" b="1" dirty="0" smtClean="0">
                <a:latin typeface="Arial" panose="020B0604020202020204" pitchFamily="34" charset="0"/>
                <a:cs typeface="Arial" panose="020B0604020202020204" pitchFamily="34" charset="0"/>
              </a:rPr>
              <a:t>Medieval Constitutionalism</a:t>
            </a:r>
            <a:r>
              <a:rPr lang="en-GB" sz="11200" dirty="0" smtClean="0">
                <a:latin typeface="Arial" panose="020B0604020202020204" pitchFamily="34" charset="0"/>
                <a:cs typeface="Arial" panose="020B0604020202020204" pitchFamily="34" charset="0"/>
              </a:rPr>
              <a:t> </a:t>
            </a:r>
          </a:p>
          <a:p>
            <a:r>
              <a:rPr lang="en-US" sz="8000" dirty="0" smtClean="0">
                <a:latin typeface="Arial" panose="020B0604020202020204" pitchFamily="34" charset="0"/>
                <a:cs typeface="Arial" panose="020B0604020202020204" pitchFamily="34" charset="0"/>
              </a:rPr>
              <a:t>The foregoing events led to the growth of democratic constitutionalism. However, what retarded the pace was the domination of the church.</a:t>
            </a:r>
          </a:p>
          <a:p>
            <a:endParaRPr lang="en-US" sz="8000" dirty="0" smtClean="0">
              <a:latin typeface="Arial" panose="020B0604020202020204" pitchFamily="34" charset="0"/>
              <a:cs typeface="Arial" panose="020B0604020202020204" pitchFamily="34" charset="0"/>
            </a:endParaRPr>
          </a:p>
          <a:p>
            <a:r>
              <a:rPr lang="en-US" sz="8000" dirty="0" smtClean="0">
                <a:latin typeface="Arial" panose="020B0604020202020204" pitchFamily="34" charset="0"/>
                <a:cs typeface="Arial" panose="020B0604020202020204" pitchFamily="34" charset="0"/>
              </a:rPr>
              <a:t>  Political thinkers followed the trend set by St. Augustine and St. Thomas in making secular authority subservient to the authority of the church that signified the rule of the bishop over the authority of the monarch and of the Pope over all secular and religious heads of the Christian world. </a:t>
            </a:r>
          </a:p>
          <a:p>
            <a:endParaRPr lang="en-US" sz="8000" dirty="0" smtClean="0">
              <a:latin typeface="Arial" panose="020B0604020202020204" pitchFamily="34" charset="0"/>
              <a:cs typeface="Arial" panose="020B0604020202020204" pitchFamily="34" charset="0"/>
            </a:endParaRPr>
          </a:p>
          <a:p>
            <a:r>
              <a:rPr lang="en-US" sz="8000" dirty="0" smtClean="0">
                <a:latin typeface="Arial" panose="020B0604020202020204" pitchFamily="34" charset="0"/>
                <a:cs typeface="Arial" panose="020B0604020202020204" pitchFamily="34" charset="0"/>
              </a:rPr>
              <a:t> This baleful state of affairs could not be remedied until, after a period of about 800 years the national monarchs stood up to overthrow the discredited hold of the Papacy. </a:t>
            </a:r>
          </a:p>
          <a:p>
            <a:pPr marL="0" indent="0">
              <a:buNone/>
            </a:pPr>
            <a:endParaRPr lang="en-US" sz="8000" dirty="0" smtClean="0">
              <a:latin typeface="Arial" panose="020B0604020202020204" pitchFamily="34" charset="0"/>
              <a:cs typeface="Arial" panose="020B0604020202020204" pitchFamily="34" charset="0"/>
            </a:endParaRPr>
          </a:p>
          <a:p>
            <a:r>
              <a:rPr lang="en-US" sz="8000" dirty="0" smtClean="0">
                <a:latin typeface="Arial" panose="020B0604020202020204" pitchFamily="34" charset="0"/>
                <a:cs typeface="Arial" panose="020B0604020202020204" pitchFamily="34" charset="0"/>
              </a:rPr>
              <a:t> The trend of nationalism emerged, particularly in France, England and Spain that witnessed the emergence of the actual germs of the modern constitutional state.</a:t>
            </a:r>
          </a:p>
          <a:p>
            <a:pPr marL="0" indent="0">
              <a:buNone/>
            </a:pPr>
            <a:r>
              <a:rPr lang="en-US" sz="8000" dirty="0" smtClean="0">
                <a:latin typeface="Arial" panose="020B0604020202020204" pitchFamily="34" charset="0"/>
                <a:cs typeface="Arial" panose="020B0604020202020204" pitchFamily="34" charset="0"/>
              </a:rPr>
              <a:t> </a:t>
            </a:r>
          </a:p>
          <a:p>
            <a:pPr marL="0" indent="0">
              <a:buNone/>
            </a:pPr>
            <a:endParaRPr lang="en-GB" dirty="0"/>
          </a:p>
          <a:p>
            <a:endParaRPr lang="en-US" dirty="0"/>
          </a:p>
        </p:txBody>
      </p:sp>
    </p:spTree>
    <p:extLst>
      <p:ext uri="{BB962C8B-B14F-4D97-AF65-F5344CB8AC3E}">
        <p14:creationId xmlns:p14="http://schemas.microsoft.com/office/powerpoint/2010/main" val="40209020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189" y="764373"/>
            <a:ext cx="10463011"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fontScale="62500" lnSpcReduction="20000"/>
          </a:bodyPr>
          <a:lstStyle/>
          <a:p>
            <a:pPr marL="0" indent="0">
              <a:buNone/>
            </a:pPr>
            <a:r>
              <a:rPr lang="en-US" sz="4000" b="1" dirty="0"/>
              <a:t>Constitutionalism during Renaissance </a:t>
            </a:r>
            <a:r>
              <a:rPr lang="en-US" sz="4000" b="1" dirty="0" smtClean="0"/>
              <a:t>Period</a:t>
            </a:r>
          </a:p>
          <a:p>
            <a:r>
              <a:rPr lang="en-US" sz="2900" dirty="0"/>
              <a:t>The renaissance (rebirth) marked the re-emergence of a humanistic and scientific outlook</a:t>
            </a:r>
            <a:r>
              <a:rPr lang="en-US" sz="2900" dirty="0" smtClean="0"/>
              <a:t>.</a:t>
            </a:r>
          </a:p>
          <a:p>
            <a:endParaRPr lang="en-US" sz="2900" dirty="0" smtClean="0"/>
          </a:p>
          <a:p>
            <a:r>
              <a:rPr lang="en-US" sz="2900" dirty="0" smtClean="0"/>
              <a:t>  </a:t>
            </a:r>
            <a:r>
              <a:rPr lang="en-US" sz="2900" dirty="0"/>
              <a:t>It indicated that the European people had developed a new consciousness of life and a new sense of liberty. </a:t>
            </a:r>
            <a:endParaRPr lang="en-US" sz="2900" dirty="0" smtClean="0"/>
          </a:p>
          <a:p>
            <a:endParaRPr lang="en-US" sz="2900" dirty="0" smtClean="0"/>
          </a:p>
          <a:p>
            <a:r>
              <a:rPr lang="en-US" sz="2900" dirty="0" smtClean="0"/>
              <a:t>Achievements </a:t>
            </a:r>
            <a:r>
              <a:rPr lang="en-US" sz="2900" dirty="0"/>
              <a:t>in the fields of arts, literature and science threw off medieval forms and looked for new values</a:t>
            </a:r>
            <a:r>
              <a:rPr lang="en-US" sz="2900" dirty="0" smtClean="0"/>
              <a:t>.</a:t>
            </a:r>
          </a:p>
          <a:p>
            <a:endParaRPr lang="en-US" sz="2900" dirty="0" smtClean="0"/>
          </a:p>
          <a:p>
            <a:r>
              <a:rPr lang="en-US" sz="2900" dirty="0" smtClean="0"/>
              <a:t>  </a:t>
            </a:r>
            <a:r>
              <a:rPr lang="en-US" sz="2900" dirty="0"/>
              <a:t>Inspiration was derived from the models of the classical world. Along with the renaissance, another movement that brought the Middle-ages to an end was the Reformation that destroyed the medieval concept of universalism and scholasticism and supplemented national states</a:t>
            </a:r>
            <a:r>
              <a:rPr lang="en-US" sz="2900" dirty="0" smtClean="0"/>
              <a:t>.</a:t>
            </a:r>
          </a:p>
          <a:p>
            <a:endParaRPr lang="en-US" dirty="0"/>
          </a:p>
        </p:txBody>
      </p:sp>
    </p:spTree>
    <p:extLst>
      <p:ext uri="{BB962C8B-B14F-4D97-AF65-F5344CB8AC3E}">
        <p14:creationId xmlns:p14="http://schemas.microsoft.com/office/powerpoint/2010/main" val="23604598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fontScale="62500" lnSpcReduction="20000"/>
          </a:bodyPr>
          <a:lstStyle/>
          <a:p>
            <a:pPr marL="0" indent="0">
              <a:buNone/>
            </a:pPr>
            <a:r>
              <a:rPr lang="en-US" sz="3400" b="1" dirty="0"/>
              <a:t>Constitutionalism during Renaissance Period</a:t>
            </a:r>
          </a:p>
          <a:p>
            <a:pPr marL="0" indent="0">
              <a:buNone/>
            </a:pPr>
            <a:endParaRPr lang="en-US" sz="2400" dirty="0" smtClean="0"/>
          </a:p>
          <a:p>
            <a:r>
              <a:rPr lang="en-US" sz="2400" dirty="0" smtClean="0"/>
              <a:t> </a:t>
            </a:r>
            <a:r>
              <a:rPr lang="en-US" sz="2900" dirty="0"/>
              <a:t>However, one thing that still retarded the pace of a constitutional state was the emergence of absolute monarchy</a:t>
            </a:r>
            <a:r>
              <a:rPr lang="en-US" sz="2900" dirty="0" smtClean="0"/>
              <a:t>.</a:t>
            </a:r>
          </a:p>
          <a:p>
            <a:endParaRPr lang="en-US" sz="2900" dirty="0"/>
          </a:p>
          <a:p>
            <a:r>
              <a:rPr lang="en-US" sz="2900" dirty="0"/>
              <a:t> </a:t>
            </a:r>
            <a:r>
              <a:rPr lang="en-US" sz="2900" dirty="0" smtClean="0"/>
              <a:t>The </a:t>
            </a:r>
            <a:r>
              <a:rPr lang="en-US" sz="2900" dirty="0"/>
              <a:t>unassailable position of a single Pope was taken over by a number of despotic rulers that forced the people to take the matter to the revolution for a final settlement.  </a:t>
            </a:r>
            <a:endParaRPr lang="en-US" sz="2900" dirty="0" smtClean="0"/>
          </a:p>
          <a:p>
            <a:endParaRPr lang="en-US" sz="2900" dirty="0"/>
          </a:p>
          <a:p>
            <a:r>
              <a:rPr lang="en-US" sz="2900" dirty="0"/>
              <a:t>The result was that after the decline of the papacy, absolute monarchical rules were established in England, France, Italy and Prussia. </a:t>
            </a:r>
            <a:endParaRPr lang="en-US" sz="2900" dirty="0" smtClean="0"/>
          </a:p>
          <a:p>
            <a:pPr marL="0" indent="0">
              <a:buNone/>
            </a:pPr>
            <a:endParaRPr lang="en-US" sz="2900" dirty="0"/>
          </a:p>
          <a:p>
            <a:r>
              <a:rPr lang="en-US" sz="2900" dirty="0"/>
              <a:t>For this reason, it is commented that the Renaissance state “was not truly a constitutional, much less a democratic, state.” </a:t>
            </a:r>
          </a:p>
          <a:p>
            <a:pPr marL="0" indent="0">
              <a:buNone/>
            </a:pPr>
            <a:r>
              <a:rPr lang="en-US" sz="2900" dirty="0"/>
              <a:t> </a:t>
            </a:r>
          </a:p>
        </p:txBody>
      </p:sp>
    </p:spTree>
    <p:extLst>
      <p:ext uri="{BB962C8B-B14F-4D97-AF65-F5344CB8AC3E}">
        <p14:creationId xmlns:p14="http://schemas.microsoft.com/office/powerpoint/2010/main" val="3443961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607" y="764373"/>
            <a:ext cx="10573555" cy="1293028"/>
          </a:xfrm>
        </p:spPr>
        <p:txBody>
          <a:bodyPr>
            <a:normAutofit/>
          </a:bodyPr>
          <a:lstStyle/>
          <a:p>
            <a:r>
              <a:rPr lang="en-GB" sz="2800" b="1" dirty="0">
                <a:latin typeface="Arial" panose="020B0604020202020204" pitchFamily="34" charset="0"/>
                <a:cs typeface="Arial" panose="020B0604020202020204" pitchFamily="34" charset="0"/>
              </a:rPr>
              <a:t>Development of </a:t>
            </a:r>
            <a:r>
              <a:rPr lang="en-GB" sz="2800" b="1" dirty="0" smtClean="0">
                <a:latin typeface="Arial" panose="020B0604020202020204" pitchFamily="34" charset="0"/>
                <a:cs typeface="Arial" panose="020B0604020202020204" pitchFamily="34" charset="0"/>
              </a:rPr>
              <a:t>Constitutionalism (CONTINUED)</a:t>
            </a:r>
            <a:endParaRPr lang="en-US" sz="2800" dirty="0"/>
          </a:p>
        </p:txBody>
      </p:sp>
      <p:sp>
        <p:nvSpPr>
          <p:cNvPr id="3" name="Content Placeholder 2"/>
          <p:cNvSpPr>
            <a:spLocks noGrp="1"/>
          </p:cNvSpPr>
          <p:nvPr>
            <p:ph idx="1"/>
          </p:nvPr>
        </p:nvSpPr>
        <p:spPr>
          <a:xfrm>
            <a:off x="685800" y="2194560"/>
            <a:ext cx="10820400" cy="4373665"/>
          </a:xfrm>
        </p:spPr>
        <p:txBody>
          <a:bodyPr>
            <a:normAutofit fontScale="77500" lnSpcReduction="20000"/>
          </a:bodyPr>
          <a:lstStyle/>
          <a:p>
            <a:pPr marL="0" indent="0">
              <a:buNone/>
            </a:pPr>
            <a:r>
              <a:rPr lang="en-GB" sz="2800" b="1" dirty="0"/>
              <a:t>Greek </a:t>
            </a:r>
            <a:r>
              <a:rPr lang="en-GB" sz="2800" b="1" dirty="0" smtClean="0"/>
              <a:t>Constitutionalism</a:t>
            </a:r>
          </a:p>
          <a:p>
            <a:r>
              <a:rPr lang="en-US" dirty="0"/>
              <a:t>The Greek philosophers like Plato and Aristotle, studies present the case of works on early political constitutionalism. </a:t>
            </a:r>
            <a:endParaRPr lang="en-US" dirty="0" smtClean="0"/>
          </a:p>
          <a:p>
            <a:r>
              <a:rPr lang="en-US" dirty="0" smtClean="0"/>
              <a:t>Ancient </a:t>
            </a:r>
            <a:r>
              <a:rPr lang="en-US" dirty="0"/>
              <a:t>Greece was characterized by existence of city states in which the following were the salient feature of their governance system:  </a:t>
            </a:r>
            <a:endParaRPr lang="en-US" dirty="0" smtClean="0"/>
          </a:p>
          <a:p>
            <a:pPr marL="0" indent="0">
              <a:buNone/>
            </a:pPr>
            <a:r>
              <a:rPr lang="en-US" dirty="0" smtClean="0"/>
              <a:t> </a:t>
            </a:r>
          </a:p>
          <a:p>
            <a:pPr marL="457200" indent="-457200">
              <a:buFont typeface="+mj-lt"/>
              <a:buAutoNum type="arabicPeriod"/>
            </a:pPr>
            <a:r>
              <a:rPr lang="en-US" dirty="0" smtClean="0"/>
              <a:t>The </a:t>
            </a:r>
            <a:r>
              <a:rPr lang="en-US" dirty="0"/>
              <a:t>Greeks city states had ‘political separatism’ as a marked characteristic of their life</a:t>
            </a:r>
            <a:r>
              <a:rPr lang="en-US" dirty="0" smtClean="0"/>
              <a:t>.</a:t>
            </a:r>
          </a:p>
          <a:p>
            <a:pPr marL="457200" indent="-457200">
              <a:buFont typeface="+mj-lt"/>
              <a:buAutoNum type="arabicPeriod"/>
            </a:pPr>
            <a:endParaRPr lang="en-US" dirty="0"/>
          </a:p>
          <a:p>
            <a:pPr marL="457200" indent="-457200">
              <a:buFont typeface="+mj-lt"/>
              <a:buAutoNum type="arabicPeriod"/>
            </a:pPr>
            <a:r>
              <a:rPr lang="en-US" dirty="0"/>
              <a:t> </a:t>
            </a:r>
            <a:r>
              <a:rPr lang="en-US" dirty="0" smtClean="0"/>
              <a:t> </a:t>
            </a:r>
            <a:r>
              <a:rPr lang="en-US" dirty="0"/>
              <a:t>The city-state system had an arrangement in which the benefits of citizenship were open to the freemen only. </a:t>
            </a:r>
            <a:endParaRPr lang="en-US" dirty="0" smtClean="0"/>
          </a:p>
          <a:p>
            <a:pPr marL="457200" indent="-457200">
              <a:buFont typeface="+mj-lt"/>
              <a:buAutoNum type="arabicPeriod"/>
            </a:pPr>
            <a:r>
              <a:rPr lang="en-US" dirty="0" smtClean="0"/>
              <a:t>Most </a:t>
            </a:r>
            <a:r>
              <a:rPr lang="en-US" dirty="0"/>
              <a:t>of the city-states had a direct democratic system, except Sparta which was under the rule of military junta. </a:t>
            </a:r>
            <a:endParaRPr lang="en-US" dirty="0" smtClean="0"/>
          </a:p>
          <a:p>
            <a:pPr marL="457200" indent="-457200">
              <a:buFont typeface="+mj-lt"/>
              <a:buAutoNum type="arabicPeriod"/>
            </a:pPr>
            <a:r>
              <a:rPr lang="en-US" dirty="0" smtClean="0"/>
              <a:t>The </a:t>
            </a:r>
            <a:r>
              <a:rPr lang="en-US" dirty="0"/>
              <a:t>notion about the state and the role of the people citizens was that a Greek citizen was actually and in person a soldier, a judge and a member of the governing assembly. </a:t>
            </a:r>
            <a:endParaRPr lang="en-US" dirty="0" smtClean="0"/>
          </a:p>
          <a:p>
            <a:pPr marL="457200" indent="-457200">
              <a:buFont typeface="+mj-lt"/>
              <a:buAutoNum type="arabicPeriod"/>
            </a:pPr>
            <a:r>
              <a:rPr lang="en-US" dirty="0" smtClean="0"/>
              <a:t>The </a:t>
            </a:r>
            <a:r>
              <a:rPr lang="en-US" dirty="0"/>
              <a:t>city state was a citizen’s whole scheme of association  in which all his needs, material and spiritual, were satisfied</a:t>
            </a:r>
          </a:p>
          <a:p>
            <a:pPr marL="0" indent="0">
              <a:buNone/>
            </a:pPr>
            <a:endParaRPr lang="en-US" dirty="0"/>
          </a:p>
        </p:txBody>
      </p:sp>
    </p:spTree>
    <p:extLst>
      <p:ext uri="{BB962C8B-B14F-4D97-AF65-F5344CB8AC3E}">
        <p14:creationId xmlns:p14="http://schemas.microsoft.com/office/powerpoint/2010/main" val="18939685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r>
              <a:rPr lang="en-GB" sz="2400" b="1" dirty="0">
                <a:latin typeface="Arial" panose="020B0604020202020204" pitchFamily="34" charset="0"/>
                <a:cs typeface="Arial" panose="020B0604020202020204" pitchFamily="34" charset="0"/>
              </a:rPr>
              <a:t>)</a:t>
            </a:r>
            <a:endParaRPr lang="en-US" sz="2400" dirty="0"/>
          </a:p>
        </p:txBody>
      </p:sp>
      <p:sp>
        <p:nvSpPr>
          <p:cNvPr id="3" name="Content Placeholder 2"/>
          <p:cNvSpPr>
            <a:spLocks noGrp="1"/>
          </p:cNvSpPr>
          <p:nvPr>
            <p:ph idx="1"/>
          </p:nvPr>
        </p:nvSpPr>
        <p:spPr/>
        <p:txBody>
          <a:bodyPr>
            <a:normAutofit fontScale="92500" lnSpcReduction="20000"/>
          </a:bodyPr>
          <a:lstStyle/>
          <a:p>
            <a:pPr marL="0" indent="0">
              <a:buNone/>
            </a:pPr>
            <a:r>
              <a:rPr lang="en-GB" sz="2400" b="1" dirty="0"/>
              <a:t>Greek </a:t>
            </a:r>
            <a:r>
              <a:rPr lang="en-GB" sz="2400" b="1" dirty="0" smtClean="0"/>
              <a:t>Constitutionalism(continued)</a:t>
            </a:r>
            <a:endParaRPr lang="en-GB" sz="2400" b="1" dirty="0"/>
          </a:p>
          <a:p>
            <a:endParaRPr lang="en-US" dirty="0" smtClean="0"/>
          </a:p>
          <a:p>
            <a:r>
              <a:rPr lang="en-US" dirty="0" smtClean="0"/>
              <a:t>Greek </a:t>
            </a:r>
            <a:r>
              <a:rPr lang="en-US" dirty="0"/>
              <a:t>constitutionalism failed to move with the pace of the changing conditions of history. </a:t>
            </a:r>
            <a:endParaRPr lang="en-US" dirty="0" smtClean="0"/>
          </a:p>
          <a:p>
            <a:pPr marL="0" indent="0">
              <a:buNone/>
            </a:pPr>
            <a:endParaRPr lang="en-US" dirty="0" smtClean="0"/>
          </a:p>
          <a:p>
            <a:r>
              <a:rPr lang="en-US" dirty="0" smtClean="0"/>
              <a:t>Neither </a:t>
            </a:r>
            <a:r>
              <a:rPr lang="en-US" dirty="0"/>
              <a:t>the enlightened monarchy which Plato had suggested, nor Aristotle’s  mediating middle-class on which set his hopes could sustain the city-state; and so it had to lose its cherished independence</a:t>
            </a:r>
            <a:r>
              <a:rPr lang="en-US" dirty="0" smtClean="0"/>
              <a:t>.</a:t>
            </a:r>
          </a:p>
          <a:p>
            <a:pPr marL="0" indent="0">
              <a:buNone/>
            </a:pPr>
            <a:endParaRPr lang="en-US" dirty="0" smtClean="0"/>
          </a:p>
          <a:p>
            <a:r>
              <a:rPr lang="en-US" dirty="0" smtClean="0"/>
              <a:t>The </a:t>
            </a:r>
            <a:r>
              <a:rPr lang="en-US" dirty="0"/>
              <a:t>political philosophy guiding constitutionalism which was Plato’s ideal state was an ‘utopia’, and the best practicable state of Aristotle, both failed to look beyond the horizon of a city-state with the result that the city state had to go. </a:t>
            </a:r>
            <a:r>
              <a:rPr lang="en-US" dirty="0" smtClean="0"/>
              <a:t> </a:t>
            </a:r>
            <a:r>
              <a:rPr lang="en-US" dirty="0"/>
              <a:t>It was eclipsed by the establishment of the Roman empire.</a:t>
            </a:r>
            <a:r>
              <a:rPr lang="en-US" b="1" dirty="0"/>
              <a:t>       </a:t>
            </a:r>
            <a:endParaRPr lang="en-US" dirty="0"/>
          </a:p>
          <a:p>
            <a:endParaRPr lang="en-US" dirty="0"/>
          </a:p>
        </p:txBody>
      </p:sp>
    </p:spTree>
    <p:extLst>
      <p:ext uri="{BB962C8B-B14F-4D97-AF65-F5344CB8AC3E}">
        <p14:creationId xmlns:p14="http://schemas.microsoft.com/office/powerpoint/2010/main" val="4187975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6068" y="764373"/>
            <a:ext cx="10450132"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fontScale="32500" lnSpcReduction="20000"/>
          </a:bodyPr>
          <a:lstStyle/>
          <a:p>
            <a:pPr marL="0" indent="0">
              <a:buNone/>
            </a:pPr>
            <a:r>
              <a:rPr lang="en-US" sz="11200" b="1" dirty="0">
                <a:latin typeface="Arial" panose="020B0604020202020204" pitchFamily="34" charset="0"/>
                <a:cs typeface="Arial" panose="020B0604020202020204" pitchFamily="34" charset="0"/>
              </a:rPr>
              <a:t>Roman Constitutionalism: </a:t>
            </a:r>
            <a:endParaRPr lang="en-US" sz="11200" b="1" dirty="0" smtClean="0">
              <a:latin typeface="Arial" panose="020B0604020202020204" pitchFamily="34" charset="0"/>
              <a:cs typeface="Arial" panose="020B0604020202020204" pitchFamily="34" charset="0"/>
            </a:endParaRPr>
          </a:p>
          <a:p>
            <a:pPr marL="0" indent="0">
              <a:buNone/>
            </a:pPr>
            <a:r>
              <a:rPr lang="en-US" sz="8600" dirty="0">
                <a:latin typeface="Arial" panose="020B0604020202020204" pitchFamily="34" charset="0"/>
                <a:cs typeface="Arial" panose="020B0604020202020204" pitchFamily="34" charset="0"/>
              </a:rPr>
              <a:t>After the eclipse of the city-state system and the establishment of a great empire under the Romans great change occurred in constitutionalism and it took up the following characteristics:   </a:t>
            </a:r>
          </a:p>
          <a:p>
            <a:pPr marL="0" indent="0">
              <a:buNone/>
            </a:pPr>
            <a:r>
              <a:rPr lang="en-US" sz="9600" dirty="0">
                <a:latin typeface="Arial" panose="020B0604020202020204" pitchFamily="34" charset="0"/>
                <a:cs typeface="Arial" panose="020B0604020202020204" pitchFamily="34" charset="0"/>
              </a:rPr>
              <a:t> </a:t>
            </a:r>
          </a:p>
          <a:p>
            <a:pPr lvl="0"/>
            <a:r>
              <a:rPr lang="en-US" sz="7200" dirty="0">
                <a:latin typeface="Arial" panose="020B0604020202020204" pitchFamily="34" charset="0"/>
                <a:cs typeface="Arial" panose="020B0604020202020204" pitchFamily="34" charset="0"/>
              </a:rPr>
              <a:t>The intellectual life became more diffuse and driven into different channels</a:t>
            </a:r>
            <a:r>
              <a:rPr lang="en-US" sz="7200" dirty="0" smtClean="0">
                <a:latin typeface="Arial" panose="020B0604020202020204" pitchFamily="34" charset="0"/>
                <a:cs typeface="Arial" panose="020B0604020202020204" pitchFamily="34" charset="0"/>
              </a:rPr>
              <a:t>.</a:t>
            </a:r>
          </a:p>
          <a:p>
            <a:pPr marL="0" lvl="0" indent="0">
              <a:buNone/>
            </a:pPr>
            <a:r>
              <a:rPr lang="en-US" sz="7200" dirty="0" smtClean="0">
                <a:latin typeface="Arial" panose="020B0604020202020204" pitchFamily="34" charset="0"/>
                <a:cs typeface="Arial" panose="020B0604020202020204" pitchFamily="34" charset="0"/>
              </a:rPr>
              <a:t>  </a:t>
            </a:r>
            <a:endParaRPr lang="en-US" sz="7200" dirty="0">
              <a:latin typeface="Arial" panose="020B0604020202020204" pitchFamily="34" charset="0"/>
              <a:cs typeface="Arial" panose="020B0604020202020204" pitchFamily="34" charset="0"/>
            </a:endParaRPr>
          </a:p>
          <a:p>
            <a:pPr lvl="0"/>
            <a:r>
              <a:rPr lang="en-US" sz="7200" dirty="0">
                <a:latin typeface="Arial" panose="020B0604020202020204" pitchFamily="34" charset="0"/>
                <a:cs typeface="Arial" panose="020B0604020202020204" pitchFamily="34" charset="0"/>
              </a:rPr>
              <a:t>ethics became independent of politics</a:t>
            </a:r>
            <a:r>
              <a:rPr lang="en-US" sz="7200" dirty="0" smtClean="0">
                <a:latin typeface="Arial" panose="020B0604020202020204" pitchFamily="34" charset="0"/>
                <a:cs typeface="Arial" panose="020B0604020202020204" pitchFamily="34" charset="0"/>
              </a:rPr>
              <a:t>;</a:t>
            </a:r>
          </a:p>
          <a:p>
            <a:pPr marL="0" lvl="0" indent="0">
              <a:buNone/>
            </a:pPr>
            <a:endParaRPr lang="en-US" sz="7200" dirty="0">
              <a:latin typeface="Arial" panose="020B0604020202020204" pitchFamily="34" charset="0"/>
              <a:cs typeface="Arial" panose="020B0604020202020204" pitchFamily="34" charset="0"/>
            </a:endParaRPr>
          </a:p>
          <a:p>
            <a:pPr lvl="0"/>
            <a:r>
              <a:rPr lang="en-US" sz="7200" dirty="0">
                <a:latin typeface="Arial" panose="020B0604020202020204" pitchFamily="34" charset="0"/>
                <a:cs typeface="Arial" panose="020B0604020202020204" pitchFamily="34" charset="0"/>
              </a:rPr>
              <a:t> society and state ceased to be equivalent terms</a:t>
            </a:r>
          </a:p>
          <a:p>
            <a:endParaRPr lang="en-US" dirty="0"/>
          </a:p>
        </p:txBody>
      </p:sp>
    </p:spTree>
    <p:extLst>
      <p:ext uri="{BB962C8B-B14F-4D97-AF65-F5344CB8AC3E}">
        <p14:creationId xmlns:p14="http://schemas.microsoft.com/office/powerpoint/2010/main" val="2677798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8490" y="764373"/>
            <a:ext cx="10277341"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a:xfrm>
            <a:off x="798490" y="2374864"/>
            <a:ext cx="10820400" cy="4024125"/>
          </a:xfrm>
        </p:spPr>
        <p:txBody>
          <a:bodyPr>
            <a:normAutofit lnSpcReduction="10000"/>
          </a:bodyPr>
          <a:lstStyle/>
          <a:p>
            <a:pPr marL="0" indent="0">
              <a:buNone/>
            </a:pPr>
            <a:r>
              <a:rPr lang="en-US" sz="2800" b="1" dirty="0">
                <a:latin typeface="Arial" panose="020B0604020202020204" pitchFamily="34" charset="0"/>
                <a:cs typeface="Arial" panose="020B0604020202020204" pitchFamily="34" charset="0"/>
              </a:rPr>
              <a:t>Roman </a:t>
            </a:r>
            <a:r>
              <a:rPr lang="en-US" sz="2800" b="1" dirty="0" smtClean="0">
                <a:latin typeface="Arial" panose="020B0604020202020204" pitchFamily="34" charset="0"/>
                <a:cs typeface="Arial" panose="020B0604020202020204" pitchFamily="34" charset="0"/>
              </a:rPr>
              <a:t>Constitutionalism(continued)</a:t>
            </a:r>
          </a:p>
          <a:p>
            <a:pPr lvl="0"/>
            <a:r>
              <a:rPr lang="en-US" sz="2000" dirty="0">
                <a:latin typeface="Arial" panose="020B0604020202020204" pitchFamily="34" charset="0"/>
                <a:cs typeface="Arial" panose="020B0604020202020204" pitchFamily="34" charset="0"/>
              </a:rPr>
              <a:t> The individual, apart from the state, became the chief object of contemplation</a:t>
            </a:r>
            <a:r>
              <a:rPr lang="en-US" sz="2000" dirty="0" smtClean="0">
                <a:latin typeface="Arial" panose="020B0604020202020204" pitchFamily="34" charset="0"/>
                <a:cs typeface="Arial" panose="020B0604020202020204" pitchFamily="34" charset="0"/>
              </a:rPr>
              <a:t>.</a:t>
            </a:r>
          </a:p>
          <a:p>
            <a:pPr lvl="0"/>
            <a:endParaRPr lang="en-US" sz="2000" dirty="0">
              <a:latin typeface="Arial" panose="020B0604020202020204" pitchFamily="34" charset="0"/>
              <a:cs typeface="Arial" panose="020B0604020202020204" pitchFamily="34" charset="0"/>
            </a:endParaRPr>
          </a:p>
          <a:p>
            <a:pPr lvl="0"/>
            <a:r>
              <a:rPr lang="en-US" sz="2000" dirty="0">
                <a:latin typeface="Arial" panose="020B0604020202020204" pitchFamily="34" charset="0"/>
                <a:cs typeface="Arial" panose="020B0604020202020204" pitchFamily="34" charset="0"/>
              </a:rPr>
              <a:t>  Gradually emerging an individual who was something more than a citizen</a:t>
            </a:r>
            <a:r>
              <a:rPr lang="en-US" sz="2000" dirty="0" smtClean="0">
                <a:latin typeface="Arial" panose="020B0604020202020204" pitchFamily="34" charset="0"/>
                <a:cs typeface="Arial" panose="020B0604020202020204" pitchFamily="34" charset="0"/>
              </a:rPr>
              <a:t>,</a:t>
            </a:r>
          </a:p>
          <a:p>
            <a:pPr lvl="0"/>
            <a:endParaRPr lang="en-US" sz="2000" dirty="0">
              <a:latin typeface="Arial" panose="020B0604020202020204" pitchFamily="34" charset="0"/>
              <a:cs typeface="Arial" panose="020B0604020202020204" pitchFamily="34" charset="0"/>
            </a:endParaRPr>
          </a:p>
          <a:p>
            <a:pPr lvl="0"/>
            <a:r>
              <a:rPr lang="en-US" sz="2000" dirty="0">
                <a:latin typeface="Arial" panose="020B0604020202020204" pitchFamily="34" charset="0"/>
                <a:cs typeface="Arial" panose="020B0604020202020204" pitchFamily="34" charset="0"/>
              </a:rPr>
              <a:t> a society that was wider than any possible political unit and a humanity more extended than any single race</a:t>
            </a:r>
            <a:r>
              <a:rPr lang="en-US" sz="2000" dirty="0" smtClean="0">
                <a:latin typeface="Arial" panose="020B0604020202020204" pitchFamily="34" charset="0"/>
                <a:cs typeface="Arial" panose="020B0604020202020204" pitchFamily="34" charset="0"/>
              </a:rPr>
              <a:t>.</a:t>
            </a:r>
          </a:p>
          <a:p>
            <a:pPr lvl="0"/>
            <a:endParaRPr lang="en-US" sz="2000" dirty="0">
              <a:latin typeface="Arial" panose="020B0604020202020204" pitchFamily="34" charset="0"/>
              <a:cs typeface="Arial" panose="020B0604020202020204" pitchFamily="34" charset="0"/>
            </a:endParaRPr>
          </a:p>
          <a:p>
            <a:pPr lvl="0"/>
            <a:r>
              <a:rPr lang="en-US" sz="2000" dirty="0">
                <a:latin typeface="Arial" panose="020B0604020202020204" pitchFamily="34" charset="0"/>
                <a:cs typeface="Arial" panose="020B0604020202020204" pitchFamily="34" charset="0"/>
              </a:rPr>
              <a:t>Individualism and cosmopolitanism become the most marked of the newer aspects of political philosophy.  </a:t>
            </a:r>
          </a:p>
          <a:p>
            <a:pPr marL="0" indent="0">
              <a:buNone/>
            </a:pPr>
            <a:r>
              <a:rPr lang="en-US" sz="2000" b="1" dirty="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01913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190" y="764373"/>
            <a:ext cx="10032642"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a:xfrm>
            <a:off x="685800" y="1803042"/>
            <a:ext cx="10820400" cy="4700789"/>
          </a:xfrm>
        </p:spPr>
        <p:txBody>
          <a:bodyPr>
            <a:noAutofit/>
          </a:bodyPr>
          <a:lstStyle/>
          <a:p>
            <a:pPr marL="0" indent="0">
              <a:buNone/>
            </a:pPr>
            <a:r>
              <a:rPr lang="en-US" sz="2800" b="1" dirty="0">
                <a:latin typeface="Arial" panose="020B0604020202020204" pitchFamily="34" charset="0"/>
                <a:cs typeface="Arial" panose="020B0604020202020204" pitchFamily="34" charset="0"/>
              </a:rPr>
              <a:t>Roman Constitutionalism(continued</a:t>
            </a:r>
            <a:r>
              <a:rPr lang="en-US" sz="2800" b="1" dirty="0" smtClean="0">
                <a:latin typeface="Arial" panose="020B0604020202020204" pitchFamily="34" charset="0"/>
                <a:cs typeface="Arial" panose="020B0604020202020204" pitchFamily="34" charset="0"/>
              </a:rPr>
              <a:t>)</a:t>
            </a:r>
          </a:p>
          <a:p>
            <a:pPr marL="0" indent="0">
              <a:buNone/>
            </a:pPr>
            <a:endParaRPr lang="en-US" sz="2800" dirty="0" smtClean="0">
              <a:latin typeface="Arial" panose="020B0604020202020204" pitchFamily="34" charset="0"/>
              <a:cs typeface="Arial" panose="020B0604020202020204" pitchFamily="34" charset="0"/>
            </a:endParaRPr>
          </a:p>
          <a:p>
            <a:pPr algn="just"/>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imperial rulers of Rome evolved their constitution as a determinate instrument of government – “a mass of precedents</a:t>
            </a:r>
            <a:r>
              <a:rPr lang="en-US" sz="2400" dirty="0" smtClean="0">
                <a:latin typeface="Arial" panose="020B0604020202020204" pitchFamily="34" charset="0"/>
                <a:cs typeface="Arial" panose="020B0604020202020204" pitchFamily="34" charset="0"/>
              </a:rPr>
              <a:t>,</a:t>
            </a:r>
          </a:p>
          <a:p>
            <a:pPr algn="just"/>
            <a:endParaRPr lang="en-US" sz="2400" dirty="0" smtClean="0">
              <a:latin typeface="Arial" panose="020B0604020202020204" pitchFamily="34" charset="0"/>
              <a:cs typeface="Arial" panose="020B0604020202020204" pitchFamily="34" charset="0"/>
            </a:endParaRPr>
          </a:p>
          <a:p>
            <a:pPr algn="just"/>
            <a:r>
              <a:rPr lang="en-US" sz="2400" dirty="0" smtClean="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carried in men’s memories or recorded in writing , or dicta of lawyers or statesmen, of customs, of usages, understandings and beliefs, upon the methods of government, together with a number of statues</a:t>
            </a:r>
            <a:r>
              <a:rPr lang="en-US" sz="2400" dirty="0" smtClean="0">
                <a:latin typeface="Arial" panose="020B0604020202020204" pitchFamily="34" charset="0"/>
                <a:cs typeface="Arial" panose="020B0604020202020204" pitchFamily="34" charset="0"/>
              </a:rPr>
              <a:t>.</a:t>
            </a:r>
          </a:p>
          <a:p>
            <a:pPr algn="just"/>
            <a:endParaRPr lang="en-US" sz="2400" dirty="0" smtClean="0">
              <a:latin typeface="Arial" panose="020B0604020202020204" pitchFamily="34" charset="0"/>
              <a:cs typeface="Arial" panose="020B0604020202020204" pitchFamily="34" charset="0"/>
            </a:endParaRPr>
          </a:p>
          <a:p>
            <a:pPr algn="just"/>
            <a:r>
              <a:rPr lang="en-US" sz="2400" dirty="0" smtClean="0">
                <a:latin typeface="Arial" panose="020B0604020202020204" pitchFamily="34" charset="0"/>
                <a:cs typeface="Arial" panose="020B0604020202020204" pitchFamily="34" charset="0"/>
              </a:rPr>
              <a:t>With </a:t>
            </a:r>
            <a:r>
              <a:rPr lang="en-US" sz="2400" dirty="0">
                <a:latin typeface="Arial" panose="020B0604020202020204" pitchFamily="34" charset="0"/>
                <a:cs typeface="Arial" panose="020B0604020202020204" pitchFamily="34" charset="0"/>
              </a:rPr>
              <a:t>the termination of monarchy about 500 B.C., there emerged the Republic that had a missed constitution</a:t>
            </a:r>
            <a:r>
              <a:rPr lang="en-US" sz="2400" dirty="0" smtClean="0">
                <a:latin typeface="Arial" panose="020B0604020202020204" pitchFamily="34" charset="0"/>
                <a:cs typeface="Arial" panose="020B0604020202020204" pitchFamily="34" charset="0"/>
              </a:rPr>
              <a:t>.</a:t>
            </a:r>
          </a:p>
          <a:p>
            <a:pPr marL="0" indent="0" algn="just">
              <a:buNone/>
            </a:pP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660774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397" y="764373"/>
            <a:ext cx="11016803"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a:bodyPr>
          <a:lstStyle/>
          <a:p>
            <a:pPr marL="0" indent="0">
              <a:buNone/>
            </a:pPr>
            <a:r>
              <a:rPr lang="en-US" sz="2400" b="1" dirty="0">
                <a:latin typeface="Arial" panose="020B0604020202020204" pitchFamily="34" charset="0"/>
                <a:cs typeface="Arial" panose="020B0604020202020204" pitchFamily="34" charset="0"/>
              </a:rPr>
              <a:t>Roman Constitutionalism(continued</a:t>
            </a:r>
            <a:r>
              <a:rPr lang="en-US" sz="2400" b="1" dirty="0" smtClean="0">
                <a:latin typeface="Arial" panose="020B0604020202020204" pitchFamily="34" charset="0"/>
                <a:cs typeface="Arial" panose="020B0604020202020204" pitchFamily="34" charset="0"/>
              </a:rPr>
              <a:t>)</a:t>
            </a:r>
          </a:p>
          <a:p>
            <a:pPr marL="0" indent="0">
              <a:buNone/>
            </a:pPr>
            <a:endParaRPr lang="en-US" sz="2400" b="1" dirty="0" smtClean="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offices of the Consuls (of whom two were elected annually each with a right to veto another) represented the monarchical element of the terminated system</a:t>
            </a:r>
            <a:r>
              <a:rPr lang="en-US" sz="2400" dirty="0" smtClean="0">
                <a:latin typeface="Arial" panose="020B0604020202020204" pitchFamily="34" charset="0"/>
                <a:cs typeface="Arial" panose="020B0604020202020204" pitchFamily="34" charset="0"/>
              </a:rPr>
              <a:t>;</a:t>
            </a:r>
          </a:p>
          <a:p>
            <a:pPr marL="0" indent="0">
              <a:buNone/>
            </a:pPr>
            <a:endParaRPr lang="en-US" sz="2400" dirty="0" smtClean="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 The </a:t>
            </a:r>
            <a:r>
              <a:rPr lang="en-US" sz="2400" dirty="0">
                <a:latin typeface="Arial" panose="020B0604020202020204" pitchFamily="34" charset="0"/>
                <a:cs typeface="Arial" panose="020B0604020202020204" pitchFamily="34" charset="0"/>
              </a:rPr>
              <a:t>Senate (a small body with vast legislative powers) represented the aristocratic element; the democratic element existed in the meetings of the people in three sorts of conventions according to the division of land or people (curies, centuries or tribes). </a:t>
            </a:r>
            <a:endParaRPr lang="en-US" sz="2400" dirty="0" smtClean="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76866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0614" y="764373"/>
            <a:ext cx="9890975"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normAutofit lnSpcReduction="10000"/>
          </a:bodyPr>
          <a:lstStyle/>
          <a:p>
            <a:pPr marL="0" indent="0">
              <a:buNone/>
            </a:pPr>
            <a:r>
              <a:rPr lang="en-US" sz="2400" b="1" dirty="0">
                <a:latin typeface="Arial" panose="020B0604020202020204" pitchFamily="34" charset="0"/>
                <a:cs typeface="Arial" panose="020B0604020202020204" pitchFamily="34" charset="0"/>
              </a:rPr>
              <a:t>Roman Constitutionalism(continued</a:t>
            </a:r>
            <a:r>
              <a:rPr lang="en-US" sz="2400" b="1" dirty="0" smtClean="0">
                <a:latin typeface="Arial" panose="020B0604020202020204" pitchFamily="34" charset="0"/>
                <a:cs typeface="Arial" panose="020B0604020202020204" pitchFamily="34" charset="0"/>
              </a:rPr>
              <a:t>)</a:t>
            </a:r>
            <a:endParaRPr lang="en-US" dirty="0" smtClean="0"/>
          </a:p>
          <a:p>
            <a:r>
              <a:rPr lang="en-US" dirty="0" smtClean="0"/>
              <a:t> </a:t>
            </a:r>
            <a:r>
              <a:rPr lang="en-US" dirty="0"/>
              <a:t>It is a different thing that, in course of time, the era of irresponsible autocracy came to prevail in Rome when the office of the Emperor was revived. </a:t>
            </a:r>
            <a:endParaRPr lang="en-US" dirty="0" smtClean="0"/>
          </a:p>
          <a:p>
            <a:pPr marL="0" indent="0">
              <a:buNone/>
            </a:pPr>
            <a:endParaRPr lang="en-US" dirty="0" smtClean="0"/>
          </a:p>
          <a:p>
            <a:r>
              <a:rPr lang="en-US" dirty="0" smtClean="0"/>
              <a:t> </a:t>
            </a:r>
            <a:r>
              <a:rPr lang="en-US" dirty="0"/>
              <a:t>Despite this, Roman constitutionalism made certain important contributions to the development of this concept. </a:t>
            </a:r>
            <a:endParaRPr lang="en-US" dirty="0" smtClean="0"/>
          </a:p>
          <a:p>
            <a:pPr marL="0" indent="0">
              <a:buNone/>
            </a:pPr>
            <a:endParaRPr lang="en-US" dirty="0" smtClean="0"/>
          </a:p>
          <a:p>
            <a:r>
              <a:rPr lang="en-US" dirty="0" smtClean="0"/>
              <a:t>They </a:t>
            </a:r>
            <a:r>
              <a:rPr lang="en-US" dirty="0"/>
              <a:t>codified their law and laid down the principle of representative government that came to be the most celebrated principles of constitutionalism. </a:t>
            </a:r>
            <a:endParaRPr lang="en-US" dirty="0" smtClean="0"/>
          </a:p>
        </p:txBody>
      </p:sp>
    </p:spTree>
    <p:extLst>
      <p:ext uri="{BB962C8B-B14F-4D97-AF65-F5344CB8AC3E}">
        <p14:creationId xmlns:p14="http://schemas.microsoft.com/office/powerpoint/2010/main" val="2752634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1972" y="764373"/>
            <a:ext cx="11184228" cy="1293028"/>
          </a:xfrm>
        </p:spPr>
        <p:txBody>
          <a:bodyPr>
            <a:normAutofit/>
          </a:bodyPr>
          <a:lstStyle/>
          <a:p>
            <a:r>
              <a:rPr lang="en-GB" sz="2800" b="1" dirty="0">
                <a:latin typeface="Arial" panose="020B0604020202020204" pitchFamily="34" charset="0"/>
                <a:cs typeface="Arial" panose="020B0604020202020204" pitchFamily="34" charset="0"/>
              </a:rPr>
              <a:t>Development of Constitutionalism (CONTINUED)</a:t>
            </a:r>
            <a:endParaRPr lang="en-US" sz="2800" dirty="0"/>
          </a:p>
        </p:txBody>
      </p:sp>
      <p:sp>
        <p:nvSpPr>
          <p:cNvPr id="3" name="Content Placeholder 2"/>
          <p:cNvSpPr>
            <a:spLocks noGrp="1"/>
          </p:cNvSpPr>
          <p:nvPr>
            <p:ph idx="1"/>
          </p:nvPr>
        </p:nvSpPr>
        <p:spPr/>
        <p:txBody>
          <a:bodyPr/>
          <a:lstStyle/>
          <a:p>
            <a:pPr marL="0" indent="0">
              <a:buNone/>
            </a:pPr>
            <a:r>
              <a:rPr lang="en-US" sz="2800" b="1" dirty="0">
                <a:latin typeface="Arial" panose="020B0604020202020204" pitchFamily="34" charset="0"/>
                <a:cs typeface="Arial" panose="020B0604020202020204" pitchFamily="34" charset="0"/>
              </a:rPr>
              <a:t>Roman Constitutionalism(continued</a:t>
            </a:r>
            <a:r>
              <a:rPr lang="en-US" sz="2800" b="1" dirty="0" smtClean="0">
                <a:latin typeface="Arial" panose="020B0604020202020204" pitchFamily="34" charset="0"/>
                <a:cs typeface="Arial" panose="020B0604020202020204" pitchFamily="34" charset="0"/>
              </a:rPr>
              <a:t>)</a:t>
            </a:r>
          </a:p>
          <a:p>
            <a:pPr>
              <a:lnSpc>
                <a:spcPct val="150000"/>
              </a:lnSpc>
            </a:pPr>
            <a:r>
              <a:rPr lang="en-US" dirty="0"/>
              <a:t> The two-pronged conception of the legal sovereignty of the Emperor – that his pleasure had the force of law and that his powers were ultimately derived from the people – persisted for many centuries and influenced throughout the medieval period the views on the relations between the rulers and the ruled. </a:t>
            </a:r>
          </a:p>
          <a:p>
            <a:pPr marL="0" indent="0">
              <a:lnSpc>
                <a:spcPct val="150000"/>
              </a:lnSpc>
              <a:buNone/>
            </a:pPr>
            <a:endParaRPr lang="en-US" dirty="0"/>
          </a:p>
          <a:p>
            <a:endParaRPr lang="en-US" dirty="0"/>
          </a:p>
          <a:p>
            <a:endParaRPr lang="en-US" dirty="0"/>
          </a:p>
        </p:txBody>
      </p:sp>
    </p:spTree>
    <p:extLst>
      <p:ext uri="{BB962C8B-B14F-4D97-AF65-F5344CB8AC3E}">
        <p14:creationId xmlns:p14="http://schemas.microsoft.com/office/powerpoint/2010/main" val="4164239914"/>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197</TotalTime>
  <Words>1426</Words>
  <Application>Microsoft Office PowerPoint</Application>
  <PresentationFormat>Widescreen</PresentationFormat>
  <Paragraphs>126</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Century Gothic</vt:lpstr>
      <vt:lpstr>Vapor Trail</vt:lpstr>
      <vt:lpstr>Development of Constitutionalism</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lpstr>Development of Constitutionalism (CONTINUED)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of Constitutionalism</dc:title>
  <dc:creator>Kandondo</dc:creator>
  <cp:lastModifiedBy>Kandondo</cp:lastModifiedBy>
  <cp:revision>29</cp:revision>
  <dcterms:created xsi:type="dcterms:W3CDTF">2020-08-28T08:28:21Z</dcterms:created>
  <dcterms:modified xsi:type="dcterms:W3CDTF">2020-08-28T11:46:17Z</dcterms:modified>
</cp:coreProperties>
</file>