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3" r:id="rId8"/>
    <p:sldId id="264" r:id="rId9"/>
    <p:sldId id="266" r:id="rId10"/>
    <p:sldId id="265"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75" d="100"/>
          <a:sy n="75" d="100"/>
        </p:scale>
        <p:origin x="54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United_States" TargetMode="External"/><Relationship Id="rId7" Type="http://schemas.openxmlformats.org/officeDocument/2006/relationships/hyperlink" Target="http://en.wikipedia.org/wiki/Satellite_state" TargetMode="External"/><Relationship Id="rId2" Type="http://schemas.openxmlformats.org/officeDocument/2006/relationships/hyperlink" Target="http://en.wikipedia.org/wiki/Western_world#The_Cold_War" TargetMode="External"/><Relationship Id="rId1" Type="http://schemas.openxmlformats.org/officeDocument/2006/relationships/slideLayout" Target="../slideLayouts/slideLayout2.xml"/><Relationship Id="rId6" Type="http://schemas.openxmlformats.org/officeDocument/2006/relationships/hyperlink" Target="http://en.wikipedia.org/wiki/Soviet_Union" TargetMode="External"/><Relationship Id="rId5" Type="http://schemas.openxmlformats.org/officeDocument/2006/relationships/hyperlink" Target="http://en.wikipedia.org/wiki/Communist_world" TargetMode="External"/><Relationship Id="rId4" Type="http://schemas.openxmlformats.org/officeDocument/2006/relationships/hyperlink" Target="http://en.wikipedia.org/wiki/NATO"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en.wikipedia.org/wiki/Containment" TargetMode="External"/><Relationship Id="rId3" Type="http://schemas.openxmlformats.org/officeDocument/2006/relationships/hyperlink" Target="http://en.wikipedia.org/wiki/Eastern_Bloc" TargetMode="External"/><Relationship Id="rId7" Type="http://schemas.openxmlformats.org/officeDocument/2006/relationships/hyperlink" Target="http://en.wikipedia.org/wiki/NATO" TargetMode="External"/><Relationship Id="rId2" Type="http://schemas.openxmlformats.org/officeDocument/2006/relationships/hyperlink" Target="http://en.wikipedia.org/wiki/Nazi_Germany" TargetMode="External"/><Relationship Id="rId1" Type="http://schemas.openxmlformats.org/officeDocument/2006/relationships/slideLayout" Target="../slideLayouts/slideLayout2.xml"/><Relationship Id="rId6" Type="http://schemas.openxmlformats.org/officeDocument/2006/relationships/hyperlink" Target="http://en.wikipedia.org/wiki/COMECON" TargetMode="External"/><Relationship Id="rId11" Type="http://schemas.openxmlformats.org/officeDocument/2006/relationships/hyperlink" Target="http://en.wikipedia.org/wiki/Non-Aligned_Movement" TargetMode="External"/><Relationship Id="rId5" Type="http://schemas.openxmlformats.org/officeDocument/2006/relationships/hyperlink" Target="http://en.wikipedia.org/wiki/Marshall_Plan" TargetMode="External"/><Relationship Id="rId10" Type="http://schemas.openxmlformats.org/officeDocument/2006/relationships/hyperlink" Target="http://en.wikipedia.org/wiki/Warsaw_Pact" TargetMode="External"/><Relationship Id="rId4" Type="http://schemas.openxmlformats.org/officeDocument/2006/relationships/hyperlink" Target="http://en.wikipedia.org/wiki/Soviet_satellite_states" TargetMode="External"/><Relationship Id="rId9" Type="http://schemas.openxmlformats.org/officeDocument/2006/relationships/hyperlink" Target="http://en.wikipedia.org/wiki/Truman_Doctrine"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en.wikipedia.org/wiki/Cuban_Missile_Crisis" TargetMode="External"/><Relationship Id="rId13" Type="http://schemas.openxmlformats.org/officeDocument/2006/relationships/hyperlink" Target="http://en.wikipedia.org/wiki/Able_Archer_83" TargetMode="External"/><Relationship Id="rId3" Type="http://schemas.openxmlformats.org/officeDocument/2006/relationships/hyperlink" Target="http://en.wikipedia.org/wiki/Mutual_assured_destruction" TargetMode="External"/><Relationship Id="rId7" Type="http://schemas.openxmlformats.org/officeDocument/2006/relationships/hyperlink" Target="http://en.wikipedia.org/wiki/Berlin_Crisis_of_1961" TargetMode="External"/><Relationship Id="rId12" Type="http://schemas.openxmlformats.org/officeDocument/2006/relationships/hyperlink" Target="http://en.wikipedia.org/wiki/Korean_Air_Lines_Flight_007" TargetMode="External"/><Relationship Id="rId2" Type="http://schemas.openxmlformats.org/officeDocument/2006/relationships/hyperlink" Target="http://en.wikipedia.org/wiki/Nuclear_weapons" TargetMode="External"/><Relationship Id="rId1" Type="http://schemas.openxmlformats.org/officeDocument/2006/relationships/slideLayout" Target="../slideLayouts/slideLayout2.xml"/><Relationship Id="rId6" Type="http://schemas.openxmlformats.org/officeDocument/2006/relationships/hyperlink" Target="http://en.wikipedia.org/wiki/Suez_Crisis" TargetMode="External"/><Relationship Id="rId11" Type="http://schemas.openxmlformats.org/officeDocument/2006/relationships/hyperlink" Target="http://en.wikipedia.org/wiki/Soviet_war_in_Afghanistan" TargetMode="External"/><Relationship Id="rId5" Type="http://schemas.openxmlformats.org/officeDocument/2006/relationships/hyperlink" Target="http://en.wikipedia.org/wiki/Korean_War" TargetMode="External"/><Relationship Id="rId10" Type="http://schemas.openxmlformats.org/officeDocument/2006/relationships/hyperlink" Target="http://en.wikipedia.org/wiki/Yom_Kippur_War" TargetMode="External"/><Relationship Id="rId4" Type="http://schemas.openxmlformats.org/officeDocument/2006/relationships/hyperlink" Target="http://en.wikipedia.org/wiki/Berlin_Blockade" TargetMode="External"/><Relationship Id="rId9" Type="http://schemas.openxmlformats.org/officeDocument/2006/relationships/hyperlink" Target="http://en.wikipedia.org/wiki/Vietnam_War"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Arms_race" TargetMode="External"/><Relationship Id="rId7" Type="http://schemas.openxmlformats.org/officeDocument/2006/relationships/hyperlink" Target="http://en.wikipedia.org/wiki/D%C3%A9tente" TargetMode="External"/><Relationship Id="rId2" Type="http://schemas.openxmlformats.org/officeDocument/2006/relationships/hyperlink" Target="http://en.wikipedia.org/wiki/Client_states" TargetMode="External"/><Relationship Id="rId1" Type="http://schemas.openxmlformats.org/officeDocument/2006/relationships/slideLayout" Target="../slideLayouts/slideLayout2.xml"/><Relationship Id="rId6" Type="http://schemas.openxmlformats.org/officeDocument/2006/relationships/hyperlink" Target="http://en.wikipedia.org/wiki/Communist_revolution" TargetMode="External"/><Relationship Id="rId5" Type="http://schemas.openxmlformats.org/officeDocument/2006/relationships/hyperlink" Target="http://en.wikipedia.org/wiki/Proxy_wars" TargetMode="External"/><Relationship Id="rId4" Type="http://schemas.openxmlformats.org/officeDocument/2006/relationships/hyperlink" Target="http://en.wikipedia.org/wiki/Space_Race"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en.wikipedia.org/wiki/Revolutions_of_1989" TargetMode="External"/><Relationship Id="rId3" Type="http://schemas.openxmlformats.org/officeDocument/2006/relationships/hyperlink" Target="http://en.wikipedia.org/wiki/Reagan_Doctrine" TargetMode="External"/><Relationship Id="rId7" Type="http://schemas.openxmlformats.org/officeDocument/2006/relationships/hyperlink" Target="http://en.wikipedia.org/wiki/Glasnost" TargetMode="External"/><Relationship Id="rId2" Type="http://schemas.openxmlformats.org/officeDocument/2006/relationships/hyperlink" Target="http://en.wikipedia.org/wiki/Second_Cold_War" TargetMode="External"/><Relationship Id="rId1" Type="http://schemas.openxmlformats.org/officeDocument/2006/relationships/slideLayout" Target="../slideLayouts/slideLayout2.xml"/><Relationship Id="rId6" Type="http://schemas.openxmlformats.org/officeDocument/2006/relationships/hyperlink" Target="http://en.wikipedia.org/wiki/Perestroika" TargetMode="External"/><Relationship Id="rId5" Type="http://schemas.openxmlformats.org/officeDocument/2006/relationships/hyperlink" Target="http://en.wikipedia.org/wiki/Mikhail_Gorbachev" TargetMode="External"/><Relationship Id="rId10" Type="http://schemas.openxmlformats.org/officeDocument/2006/relationships/hyperlink" Target="http://en.wikipedia.org/wiki/Nuclear_warfare" TargetMode="External"/><Relationship Id="rId4" Type="http://schemas.openxmlformats.org/officeDocument/2006/relationships/hyperlink" Target="http://en.wikipedia.org/wiki/Era_of_Stagnation" TargetMode="External"/><Relationship Id="rId9" Type="http://schemas.openxmlformats.org/officeDocument/2006/relationships/hyperlink" Target="http://en.wikipedia.org/wiki/Dissolution_of_the_Soviet_Union"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69" y="764373"/>
            <a:ext cx="7469746"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32500" lnSpcReduction="20000"/>
          </a:bodyPr>
          <a:lstStyle/>
          <a:p>
            <a:pPr marL="0" indent="0">
              <a:buNone/>
            </a:pPr>
            <a:r>
              <a:rPr lang="en-GB" sz="5500" b="1" dirty="0">
                <a:latin typeface="Arial" panose="020B0604020202020204" pitchFamily="34" charset="0"/>
                <a:cs typeface="Arial" panose="020B0604020202020204" pitchFamily="34" charset="0"/>
              </a:rPr>
              <a:t>Constitutionalism in England: </a:t>
            </a:r>
            <a:endParaRPr lang="en-GB" sz="5500" b="1" dirty="0" smtClean="0">
              <a:latin typeface="Arial" panose="020B0604020202020204" pitchFamily="34" charset="0"/>
              <a:cs typeface="Arial" panose="020B0604020202020204" pitchFamily="34" charset="0"/>
            </a:endParaRPr>
          </a:p>
          <a:p>
            <a:r>
              <a:rPr lang="en-GB" sz="6200" dirty="0">
                <a:latin typeface="Arial" panose="020B0604020202020204" pitchFamily="34" charset="0"/>
                <a:cs typeface="Arial" panose="020B0604020202020204" pitchFamily="34" charset="0"/>
              </a:rPr>
              <a:t>Britain occupies the most significant place in the development of constitutionalism.  The age of Tudor Despotism ended with the ‘golden age’ of Queen </a:t>
            </a:r>
            <a:r>
              <a:rPr lang="en-GB" sz="6200" dirty="0" smtClean="0">
                <a:latin typeface="Arial" panose="020B0604020202020204" pitchFamily="34" charset="0"/>
                <a:cs typeface="Arial" panose="020B0604020202020204" pitchFamily="34" charset="0"/>
              </a:rPr>
              <a:t>Elizabeth. The </a:t>
            </a:r>
            <a:r>
              <a:rPr lang="en-GB" sz="6200" dirty="0">
                <a:latin typeface="Arial" panose="020B0604020202020204" pitchFamily="34" charset="0"/>
                <a:cs typeface="Arial" panose="020B0604020202020204" pitchFamily="34" charset="0"/>
              </a:rPr>
              <a:t>monarchs had to face the opposition of the people</a:t>
            </a:r>
            <a:r>
              <a:rPr lang="en-GB" sz="6200" dirty="0" smtClean="0">
                <a:latin typeface="Arial" panose="020B0604020202020204" pitchFamily="34" charset="0"/>
                <a:cs typeface="Arial" panose="020B0604020202020204" pitchFamily="34" charset="0"/>
              </a:rPr>
              <a:t>.</a:t>
            </a:r>
          </a:p>
          <a:p>
            <a:endParaRPr lang="en-GB" sz="6200" dirty="0" smtClean="0">
              <a:latin typeface="Arial" panose="020B0604020202020204" pitchFamily="34" charset="0"/>
              <a:cs typeface="Arial" panose="020B0604020202020204" pitchFamily="34" charset="0"/>
            </a:endParaRPr>
          </a:p>
          <a:p>
            <a:r>
              <a:rPr lang="en-GB" sz="6200" dirty="0" smtClean="0">
                <a:latin typeface="Arial" panose="020B0604020202020204" pitchFamily="34" charset="0"/>
                <a:cs typeface="Arial" panose="020B0604020202020204" pitchFamily="34" charset="0"/>
              </a:rPr>
              <a:t>The </a:t>
            </a:r>
            <a:r>
              <a:rPr lang="en-GB" sz="6200" dirty="0">
                <a:latin typeface="Arial" panose="020B0604020202020204" pitchFamily="34" charset="0"/>
                <a:cs typeface="Arial" panose="020B0604020202020204" pitchFamily="34" charset="0"/>
              </a:rPr>
              <a:t>civil war of 1640-48 was conducted on the issue as to who was supreme – the law (</a:t>
            </a:r>
            <a:r>
              <a:rPr lang="en-GB" sz="6200" dirty="0" err="1">
                <a:latin typeface="Arial" panose="020B0604020202020204" pitchFamily="34" charset="0"/>
                <a:cs typeface="Arial" panose="020B0604020202020204" pitchFamily="34" charset="0"/>
              </a:rPr>
              <a:t>lex</a:t>
            </a:r>
            <a:r>
              <a:rPr lang="en-GB" sz="6200" dirty="0">
                <a:latin typeface="Arial" panose="020B0604020202020204" pitchFamily="34" charset="0"/>
                <a:cs typeface="Arial" panose="020B0604020202020204" pitchFamily="34" charset="0"/>
              </a:rPr>
              <a:t>) or the king (rex</a:t>
            </a:r>
            <a:r>
              <a:rPr lang="en-GB" sz="6200" dirty="0" smtClean="0">
                <a:latin typeface="Arial" panose="020B0604020202020204" pitchFamily="34" charset="0"/>
                <a:cs typeface="Arial" panose="020B0604020202020204" pitchFamily="34" charset="0"/>
              </a:rPr>
              <a:t>).</a:t>
            </a:r>
          </a:p>
          <a:p>
            <a:pPr marL="0" indent="0">
              <a:buNone/>
            </a:pPr>
            <a:endParaRPr lang="en-GB" sz="6200" dirty="0" smtClean="0">
              <a:latin typeface="Arial" panose="020B0604020202020204" pitchFamily="34" charset="0"/>
              <a:cs typeface="Arial" panose="020B0604020202020204" pitchFamily="34" charset="0"/>
            </a:endParaRPr>
          </a:p>
          <a:p>
            <a:r>
              <a:rPr lang="en-GB" sz="6200" dirty="0" smtClean="0">
                <a:latin typeface="Arial" panose="020B0604020202020204" pitchFamily="34" charset="0"/>
                <a:cs typeface="Arial" panose="020B0604020202020204" pitchFamily="34" charset="0"/>
              </a:rPr>
              <a:t>The </a:t>
            </a:r>
            <a:r>
              <a:rPr lang="en-GB" sz="6200" dirty="0">
                <a:latin typeface="Arial" panose="020B0604020202020204" pitchFamily="34" charset="0"/>
                <a:cs typeface="Arial" panose="020B0604020202020204" pitchFamily="34" charset="0"/>
              </a:rPr>
              <a:t>defeat of the king and the victory of the people confirmed the sovereignty of the people. Further, the Revolution of 1688 laid the foundations of the sovereignty of the Parliament. </a:t>
            </a:r>
            <a:endParaRPr lang="en-GB" sz="6200" dirty="0" smtClean="0">
              <a:latin typeface="Arial" panose="020B0604020202020204" pitchFamily="34" charset="0"/>
              <a:cs typeface="Arial" panose="020B0604020202020204" pitchFamily="34" charset="0"/>
            </a:endParaRPr>
          </a:p>
          <a:p>
            <a:pPr marL="0" indent="0">
              <a:buNone/>
            </a:pPr>
            <a:r>
              <a:rPr lang="en-GB" sz="6200" dirty="0" smtClean="0">
                <a:latin typeface="Arial" panose="020B0604020202020204" pitchFamily="34" charset="0"/>
                <a:cs typeface="Arial" panose="020B0604020202020204" pitchFamily="34" charset="0"/>
              </a:rPr>
              <a:t> </a:t>
            </a:r>
          </a:p>
          <a:p>
            <a:r>
              <a:rPr lang="en-GB" sz="6200" dirty="0" smtClean="0">
                <a:latin typeface="Arial" panose="020B0604020202020204" pitchFamily="34" charset="0"/>
                <a:cs typeface="Arial" panose="020B0604020202020204" pitchFamily="34" charset="0"/>
              </a:rPr>
              <a:t>The </a:t>
            </a:r>
            <a:r>
              <a:rPr lang="en-GB" sz="6200" dirty="0">
                <a:latin typeface="Arial" panose="020B0604020202020204" pitchFamily="34" charset="0"/>
                <a:cs typeface="Arial" panose="020B0604020202020204" pitchFamily="34" charset="0"/>
              </a:rPr>
              <a:t>movement for the democratization of the system continued with the result that the great Reform Acts were passed in 1832, 1867 and 1884 that enfranchised more and more people</a:t>
            </a:r>
            <a:r>
              <a:rPr lang="en-GB" sz="6200" dirty="0" smtClean="0">
                <a:latin typeface="Arial" panose="020B0604020202020204" pitchFamily="34" charset="0"/>
                <a:cs typeface="Arial" panose="020B0604020202020204" pitchFamily="34" charset="0"/>
              </a:rPr>
              <a:t>.</a:t>
            </a:r>
          </a:p>
          <a:p>
            <a:endParaRPr lang="en-GB" sz="6200" dirty="0" smtClean="0">
              <a:latin typeface="Arial" panose="020B0604020202020204" pitchFamily="34" charset="0"/>
              <a:cs typeface="Arial" panose="020B0604020202020204" pitchFamily="34" charset="0"/>
            </a:endParaRPr>
          </a:p>
          <a:p>
            <a:endParaRPr lang="en-GB" sz="6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7114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a:bodyPr>
          <a:lstStyle/>
          <a:p>
            <a:pPr marL="0" indent="0">
              <a:buNone/>
            </a:pPr>
            <a:r>
              <a:rPr lang="en-GB" sz="2400" b="1" dirty="0">
                <a:latin typeface="Arial" panose="020B0604020202020204" pitchFamily="34" charset="0"/>
                <a:cs typeface="Arial" panose="020B0604020202020204" pitchFamily="34" charset="0"/>
              </a:rPr>
              <a:t>Constitutionalism in Americ</a:t>
            </a:r>
            <a:r>
              <a:rPr lang="en-GB" b="1" dirty="0"/>
              <a:t>a</a:t>
            </a:r>
          </a:p>
          <a:p>
            <a:pPr marL="0" indent="0">
              <a:buNone/>
            </a:pPr>
            <a:endParaRPr lang="en-GB" dirty="0" smtClean="0"/>
          </a:p>
          <a:p>
            <a:pPr marL="0" indent="0">
              <a:buNone/>
            </a:pPr>
            <a:r>
              <a:rPr lang="en-GB" sz="2000" dirty="0" smtClean="0">
                <a:latin typeface="Arial" panose="020B0604020202020204" pitchFamily="34" charset="0"/>
                <a:cs typeface="Arial" panose="020B0604020202020204" pitchFamily="34" charset="0"/>
              </a:rPr>
              <a:t>In </a:t>
            </a:r>
            <a:r>
              <a:rPr lang="en-GB" sz="2000" dirty="0">
                <a:latin typeface="Arial" panose="020B0604020202020204" pitchFamily="34" charset="0"/>
                <a:cs typeface="Arial" panose="020B0604020202020204" pitchFamily="34" charset="0"/>
              </a:rPr>
              <a:t>this way, the American constitution has materialized the maxim that ‘power cuts power’ or that ‘power checks power’. </a:t>
            </a:r>
            <a:endParaRPr lang="en-GB" sz="2000" dirty="0" smtClean="0">
              <a:latin typeface="Arial" panose="020B0604020202020204" pitchFamily="34" charset="0"/>
              <a:cs typeface="Arial" panose="020B0604020202020204" pitchFamily="34" charset="0"/>
            </a:endParaRPr>
          </a:p>
          <a:p>
            <a:pPr marL="0" indent="0">
              <a:buNone/>
            </a:pPr>
            <a:r>
              <a:rPr lang="en-GB" sz="2000" dirty="0" smtClean="0">
                <a:latin typeface="Arial" panose="020B0604020202020204" pitchFamily="34" charset="0"/>
                <a:cs typeface="Arial" panose="020B0604020202020204" pitchFamily="34" charset="0"/>
              </a:rPr>
              <a:t> </a:t>
            </a:r>
          </a:p>
          <a:p>
            <a:pPr marL="0" indent="0">
              <a:buNone/>
            </a:pPr>
            <a:r>
              <a:rPr lang="en-GB" sz="2000" dirty="0" smtClean="0">
                <a:latin typeface="Arial" panose="020B0604020202020204" pitchFamily="34" charset="0"/>
                <a:cs typeface="Arial" panose="020B0604020202020204" pitchFamily="34" charset="0"/>
              </a:rPr>
              <a:t>The </a:t>
            </a:r>
            <a:r>
              <a:rPr lang="en-GB" sz="2000" dirty="0">
                <a:latin typeface="Arial" panose="020B0604020202020204" pitchFamily="34" charset="0"/>
                <a:cs typeface="Arial" panose="020B0604020202020204" pitchFamily="34" charset="0"/>
              </a:rPr>
              <a:t>result of all these constitutional arrangements has come to be that democracy in America “rests upon the expectation that lawful conduct is the standard to which both governments and men will conform. </a:t>
            </a:r>
            <a:endParaRPr lang="en-GB" sz="2000" dirty="0" smtClean="0">
              <a:latin typeface="Arial" panose="020B0604020202020204" pitchFamily="34" charset="0"/>
              <a:cs typeface="Arial" panose="020B0604020202020204" pitchFamily="34" charset="0"/>
            </a:endParaRPr>
          </a:p>
          <a:p>
            <a:pPr marL="0" indent="0">
              <a:buNone/>
            </a:pPr>
            <a:endParaRPr lang="en-GB" sz="2000" dirty="0" smtClean="0">
              <a:latin typeface="Arial" panose="020B0604020202020204" pitchFamily="34" charset="0"/>
              <a:cs typeface="Arial" panose="020B0604020202020204" pitchFamily="34" charset="0"/>
            </a:endParaRPr>
          </a:p>
          <a:p>
            <a:pPr marL="0" indent="0">
              <a:buNone/>
            </a:pPr>
            <a:r>
              <a:rPr lang="en-GB" sz="2000" dirty="0" smtClean="0">
                <a:latin typeface="Arial" panose="020B0604020202020204" pitchFamily="34" charset="0"/>
                <a:cs typeface="Arial" panose="020B0604020202020204" pitchFamily="34" charset="0"/>
              </a:rPr>
              <a:t> </a:t>
            </a:r>
            <a:r>
              <a:rPr lang="en-GB" sz="2000" dirty="0">
                <a:latin typeface="Arial" panose="020B0604020202020204" pitchFamily="34" charset="0"/>
                <a:cs typeface="Arial" panose="020B0604020202020204" pitchFamily="34" charset="0"/>
              </a:rPr>
              <a:t>The most outstanding feature of the development of constitutionalism is that herein we find the “true beginning of modern documentary constitutionalism.</a:t>
            </a:r>
            <a:r>
              <a:rPr lang="en-GB" dirty="0"/>
              <a:t>”</a:t>
            </a:r>
            <a:endParaRPr lang="en-US" dirty="0"/>
          </a:p>
        </p:txBody>
      </p:sp>
    </p:spTree>
    <p:extLst>
      <p:ext uri="{BB962C8B-B14F-4D97-AF65-F5344CB8AC3E}">
        <p14:creationId xmlns:p14="http://schemas.microsoft.com/office/powerpoint/2010/main" val="3003688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a:bodyPr>
          <a:lstStyle/>
          <a:p>
            <a:pPr marL="0" indent="0">
              <a:buNone/>
            </a:pPr>
            <a:r>
              <a:rPr lang="en-GB" b="1" dirty="0"/>
              <a:t>Constitutionalism after the First World </a:t>
            </a:r>
            <a:r>
              <a:rPr lang="en-GB" b="1" dirty="0" smtClean="0"/>
              <a:t>War</a:t>
            </a:r>
          </a:p>
          <a:p>
            <a:r>
              <a:rPr lang="en-GB" dirty="0"/>
              <a:t>After First World War the termination of hostilities in a world was expected to give way to establishment of representative and responsible government. </a:t>
            </a:r>
            <a:endParaRPr lang="en-GB" dirty="0" smtClean="0"/>
          </a:p>
          <a:p>
            <a:r>
              <a:rPr lang="en-GB" dirty="0" smtClean="0"/>
              <a:t>To </a:t>
            </a:r>
            <a:r>
              <a:rPr lang="en-GB" dirty="0"/>
              <a:t>the contrary, there came up serious authoritarian reactions against the process of constitutionalism.  </a:t>
            </a:r>
            <a:endParaRPr lang="en-GB" dirty="0" smtClean="0"/>
          </a:p>
          <a:p>
            <a:r>
              <a:rPr lang="en-GB" dirty="0" smtClean="0"/>
              <a:t>Instead </a:t>
            </a:r>
            <a:r>
              <a:rPr lang="en-GB" dirty="0"/>
              <a:t>there emerged communism in Russia, Fascism in Italy and Nazism in Germany, among others, as concrete example in this respect. </a:t>
            </a:r>
            <a:endParaRPr lang="en-GB" dirty="0" smtClean="0"/>
          </a:p>
          <a:p>
            <a:r>
              <a:rPr lang="en-GB" dirty="0" smtClean="0"/>
              <a:t> </a:t>
            </a:r>
            <a:endParaRPr lang="en-US" dirty="0"/>
          </a:p>
        </p:txBody>
      </p:sp>
    </p:spTree>
    <p:extLst>
      <p:ext uri="{BB962C8B-B14F-4D97-AF65-F5344CB8AC3E}">
        <p14:creationId xmlns:p14="http://schemas.microsoft.com/office/powerpoint/2010/main" val="959380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764373"/>
            <a:ext cx="8661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85000" lnSpcReduction="20000"/>
          </a:bodyPr>
          <a:lstStyle/>
          <a:p>
            <a:pPr marL="0" indent="0">
              <a:buNone/>
            </a:pPr>
            <a:r>
              <a:rPr lang="en-GB" sz="2800" b="1" dirty="0"/>
              <a:t>Constitutionalism after the First World </a:t>
            </a:r>
            <a:r>
              <a:rPr lang="en-GB" sz="2800" b="1" dirty="0" smtClean="0"/>
              <a:t>War</a:t>
            </a:r>
          </a:p>
          <a:p>
            <a:pPr marL="0" indent="0">
              <a:buNone/>
            </a:pPr>
            <a:r>
              <a:rPr lang="en-GB" dirty="0"/>
              <a:t>The elements in the new constitutional devices adopted in these countries distinguished their governance from that of democratic constitutional states. Their political systems were characterised by:</a:t>
            </a:r>
            <a:endParaRPr lang="en-US" dirty="0"/>
          </a:p>
          <a:p>
            <a:pPr lvl="0"/>
            <a:r>
              <a:rPr lang="en-GB" dirty="0"/>
              <a:t>Political dictatorship through the dominance of a single party to the exclusion of all others </a:t>
            </a:r>
            <a:r>
              <a:rPr lang="en-GB" dirty="0" smtClean="0"/>
              <a:t>.</a:t>
            </a:r>
          </a:p>
          <a:p>
            <a:pPr lvl="0"/>
            <a:endParaRPr lang="en-US" dirty="0"/>
          </a:p>
          <a:p>
            <a:pPr lvl="0"/>
            <a:r>
              <a:rPr lang="en-GB" dirty="0"/>
              <a:t>A totalitarian system that used the political machine to control and direct every aspect of economic, social and even religious life: </a:t>
            </a:r>
            <a:endParaRPr lang="en-US" dirty="0" smtClean="0"/>
          </a:p>
          <a:p>
            <a:pPr marL="0" lvl="0" indent="0">
              <a:buNone/>
            </a:pPr>
            <a:endParaRPr lang="en-US" dirty="0"/>
          </a:p>
          <a:p>
            <a:pPr marL="0" lvl="0" indent="0" algn="just">
              <a:buNone/>
            </a:pPr>
            <a:r>
              <a:rPr lang="en-GB" dirty="0" smtClean="0"/>
              <a:t> </a:t>
            </a:r>
            <a:r>
              <a:rPr lang="en-GB" dirty="0"/>
              <a:t>However, one remarkable aspect of the post-first War period was the establishment of the first international organisation called the League of Nations that aimed, by constitutional means, at preventing or peacefully settling conflicts between the sovereign states.  It marked a new and unprecedented stage in the development of constitutionalism.  Constitutionalism, thus, came to have one more attribute called internationalism  </a:t>
            </a:r>
            <a:endParaRPr lang="en-US" dirty="0"/>
          </a:p>
          <a:p>
            <a:endParaRPr lang="en-US" dirty="0"/>
          </a:p>
          <a:p>
            <a:pPr marL="0" indent="0">
              <a:buNone/>
            </a:pPr>
            <a:endParaRPr lang="en-GB" b="1" dirty="0"/>
          </a:p>
          <a:p>
            <a:endParaRPr lang="en-US" dirty="0"/>
          </a:p>
        </p:txBody>
      </p:sp>
    </p:spTree>
    <p:extLst>
      <p:ext uri="{BB962C8B-B14F-4D97-AF65-F5344CB8AC3E}">
        <p14:creationId xmlns:p14="http://schemas.microsoft.com/office/powerpoint/2010/main" val="152538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90297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US" sz="3000" b="1" dirty="0"/>
              <a:t>Constitutionalism after the Second World War</a:t>
            </a:r>
            <a:r>
              <a:rPr lang="en-US" sz="3000" dirty="0"/>
              <a:t>:</a:t>
            </a:r>
          </a:p>
          <a:p>
            <a:r>
              <a:rPr lang="en-GB" dirty="0"/>
              <a:t>After the dictatorships of Italy, Germany and Japan were destroyed in the second Great War, there remained two constitutionalism models, namely that of the Soviet Union (communist or socialist model) and that of America and Western Europe (the capitalist models</a:t>
            </a:r>
            <a:r>
              <a:rPr lang="en-GB" dirty="0" smtClean="0"/>
              <a:t>).</a:t>
            </a:r>
          </a:p>
          <a:p>
            <a:endParaRPr lang="en-GB" dirty="0" smtClean="0"/>
          </a:p>
          <a:p>
            <a:r>
              <a:rPr lang="en-GB" dirty="0" smtClean="0"/>
              <a:t>This </a:t>
            </a:r>
            <a:r>
              <a:rPr lang="en-GB" dirty="0"/>
              <a:t>era witnessed the competition between these models and saw their aggressive proliferation in other countries of the world. </a:t>
            </a:r>
            <a:r>
              <a:rPr lang="en-GB" dirty="0"/>
              <a:t> </a:t>
            </a:r>
            <a:r>
              <a:rPr lang="en-GB" dirty="0" smtClean="0"/>
              <a:t>This </a:t>
            </a:r>
            <a:r>
              <a:rPr lang="en-GB" dirty="0"/>
              <a:t>was the beginning of the cold war. </a:t>
            </a:r>
            <a:endParaRPr lang="en-GB" dirty="0" smtClean="0"/>
          </a:p>
          <a:p>
            <a:pPr marL="0" indent="0">
              <a:buNone/>
            </a:pPr>
            <a:endParaRPr lang="en-GB" dirty="0" smtClean="0"/>
          </a:p>
          <a:p>
            <a:r>
              <a:rPr lang="en-GB" dirty="0" smtClean="0"/>
              <a:t>The </a:t>
            </a:r>
            <a:r>
              <a:rPr lang="en-GB" dirty="0"/>
              <a:t>Cold War, often dated from 1947–1991, was a sustained state of political and military tension between the powers of the </a:t>
            </a:r>
            <a:r>
              <a:rPr lang="en-GB" dirty="0">
                <a:hlinkClick r:id="rId2" tooltip="Western world"/>
              </a:rPr>
              <a:t>Western world</a:t>
            </a:r>
            <a:r>
              <a:rPr lang="en-GB" dirty="0"/>
              <a:t>, led by the </a:t>
            </a:r>
            <a:r>
              <a:rPr lang="en-GB" dirty="0">
                <a:hlinkClick r:id="rId3" tooltip="United States"/>
              </a:rPr>
              <a:t>United States</a:t>
            </a:r>
            <a:r>
              <a:rPr lang="en-GB" dirty="0"/>
              <a:t> and its </a:t>
            </a:r>
            <a:r>
              <a:rPr lang="en-GB" dirty="0">
                <a:hlinkClick r:id="rId4" tooltip="NATO"/>
              </a:rPr>
              <a:t>NATO allies</a:t>
            </a:r>
            <a:r>
              <a:rPr lang="en-GB" dirty="0"/>
              <a:t>, and the </a:t>
            </a:r>
            <a:r>
              <a:rPr lang="en-GB" dirty="0">
                <a:hlinkClick r:id="rId5" tooltip="Communist world"/>
              </a:rPr>
              <a:t>communist world</a:t>
            </a:r>
            <a:r>
              <a:rPr lang="en-GB" dirty="0"/>
              <a:t>, led by the </a:t>
            </a:r>
            <a:r>
              <a:rPr lang="en-GB" dirty="0">
                <a:hlinkClick r:id="rId6" tooltip="Soviet Union"/>
              </a:rPr>
              <a:t>Soviet Union</a:t>
            </a:r>
            <a:r>
              <a:rPr lang="en-GB" dirty="0"/>
              <a:t>, its </a:t>
            </a:r>
            <a:r>
              <a:rPr lang="en-GB" dirty="0">
                <a:hlinkClick r:id="rId7" tooltip="Satellite state"/>
              </a:rPr>
              <a:t>satellite states</a:t>
            </a:r>
            <a:r>
              <a:rPr lang="en-GB" dirty="0"/>
              <a:t> and allies. </a:t>
            </a:r>
            <a:endParaRPr lang="en-US" dirty="0"/>
          </a:p>
        </p:txBody>
      </p:sp>
    </p:spTree>
    <p:extLst>
      <p:ext uri="{BB962C8B-B14F-4D97-AF65-F5344CB8AC3E}">
        <p14:creationId xmlns:p14="http://schemas.microsoft.com/office/powerpoint/2010/main" val="338943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764373"/>
            <a:ext cx="78867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a:xfrm>
            <a:off x="685800" y="2194560"/>
            <a:ext cx="10820400" cy="4434840"/>
          </a:xfrm>
        </p:spPr>
        <p:txBody>
          <a:bodyPr>
            <a:normAutofit fontScale="32500" lnSpcReduction="20000"/>
          </a:bodyPr>
          <a:lstStyle/>
          <a:p>
            <a:pPr marL="0" indent="0">
              <a:buNone/>
            </a:pPr>
            <a:r>
              <a:rPr lang="en-US" sz="7400" b="1" dirty="0"/>
              <a:t>Constitutionalism after the Second World War</a:t>
            </a:r>
            <a:r>
              <a:rPr lang="en-US" sz="7400" dirty="0" smtClean="0"/>
              <a:t>:</a:t>
            </a:r>
          </a:p>
          <a:p>
            <a:pPr marL="0" indent="0">
              <a:buNone/>
            </a:pPr>
            <a:endParaRPr lang="en-US" sz="5100" dirty="0" smtClean="0"/>
          </a:p>
          <a:p>
            <a:pPr marL="0" indent="0">
              <a:buNone/>
            </a:pPr>
            <a:r>
              <a:rPr lang="en-GB" sz="5000" dirty="0"/>
              <a:t>This began after the success of their temporary wartime alliance against </a:t>
            </a:r>
            <a:r>
              <a:rPr lang="en-GB" sz="5000" dirty="0">
                <a:hlinkClick r:id="rId2" tooltip="Nazi Germany"/>
              </a:rPr>
              <a:t>Nazi Germany</a:t>
            </a:r>
            <a:r>
              <a:rPr lang="en-GB" sz="5000" dirty="0"/>
              <a:t>, leaving the USSR and the US as two superpowers with profound economic and political differences</a:t>
            </a:r>
            <a:r>
              <a:rPr lang="en-GB" sz="5000" dirty="0" smtClean="0"/>
              <a:t>.</a:t>
            </a:r>
          </a:p>
          <a:p>
            <a:pPr marL="0" indent="0">
              <a:buNone/>
            </a:pPr>
            <a:endParaRPr lang="en-GB" sz="5000" dirty="0" smtClean="0"/>
          </a:p>
          <a:p>
            <a:pPr marL="0" indent="0">
              <a:buNone/>
            </a:pPr>
            <a:r>
              <a:rPr lang="en-GB" sz="5000" dirty="0" smtClean="0"/>
              <a:t> </a:t>
            </a:r>
            <a:r>
              <a:rPr lang="en-GB" sz="5000" dirty="0"/>
              <a:t>The Soviet Union created the </a:t>
            </a:r>
            <a:r>
              <a:rPr lang="en-GB" sz="5000" dirty="0">
                <a:hlinkClick r:id="rId3" tooltip="Eastern Bloc"/>
              </a:rPr>
              <a:t>Eastern Bloc</a:t>
            </a:r>
            <a:r>
              <a:rPr lang="en-GB" sz="5000" dirty="0"/>
              <a:t> with the eastern European countries it occupied, maintaining these as </a:t>
            </a:r>
            <a:r>
              <a:rPr lang="en-GB" sz="5000" dirty="0">
                <a:hlinkClick r:id="rId4" tooltip="Soviet satellite states"/>
              </a:rPr>
              <a:t>satellite states</a:t>
            </a:r>
            <a:r>
              <a:rPr lang="en-GB" sz="5000" dirty="0"/>
              <a:t>. </a:t>
            </a:r>
            <a:endParaRPr lang="en-GB" sz="5000" dirty="0" smtClean="0"/>
          </a:p>
          <a:p>
            <a:pPr marL="0" indent="0">
              <a:buNone/>
            </a:pPr>
            <a:endParaRPr lang="en-GB" sz="5000" dirty="0" smtClean="0"/>
          </a:p>
          <a:p>
            <a:pPr marL="0" indent="0">
              <a:buNone/>
            </a:pPr>
            <a:r>
              <a:rPr lang="en-GB" sz="5000" dirty="0" smtClean="0"/>
              <a:t>The </a:t>
            </a:r>
            <a:r>
              <a:rPr lang="en-GB" sz="5000" dirty="0"/>
              <a:t>post-war recovery of Western Europe was facilitated by the United States' </a:t>
            </a:r>
            <a:r>
              <a:rPr lang="en-GB" sz="5000" dirty="0">
                <a:hlinkClick r:id="rId5" tooltip="Marshall Plan"/>
              </a:rPr>
              <a:t>Marshall Plan</a:t>
            </a:r>
            <a:r>
              <a:rPr lang="en-GB" sz="5000" dirty="0"/>
              <a:t>, while the Soviet Union, wary of the conditions attached, declined and set up </a:t>
            </a:r>
            <a:r>
              <a:rPr lang="en-GB" sz="5000" dirty="0">
                <a:hlinkClick r:id="rId6" tooltip="COMECON"/>
              </a:rPr>
              <a:t>COMECON</a:t>
            </a:r>
            <a:r>
              <a:rPr lang="en-GB" sz="5000" dirty="0"/>
              <a:t> with its Eastern allies. </a:t>
            </a:r>
            <a:endParaRPr lang="en-GB" sz="5000" dirty="0" smtClean="0"/>
          </a:p>
          <a:p>
            <a:pPr marL="0" indent="0">
              <a:buNone/>
            </a:pPr>
            <a:endParaRPr lang="en-GB" sz="5000" dirty="0" smtClean="0"/>
          </a:p>
          <a:p>
            <a:pPr marL="0" indent="0">
              <a:buNone/>
            </a:pPr>
            <a:r>
              <a:rPr lang="en-GB" sz="5000" dirty="0" smtClean="0"/>
              <a:t>The </a:t>
            </a:r>
            <a:r>
              <a:rPr lang="en-GB" sz="5000" dirty="0"/>
              <a:t>United States forged </a:t>
            </a:r>
            <a:r>
              <a:rPr lang="en-GB" sz="5000" dirty="0">
                <a:hlinkClick r:id="rId7" tooltip="NATO"/>
              </a:rPr>
              <a:t>NATO</a:t>
            </a:r>
            <a:r>
              <a:rPr lang="en-GB" sz="5000" dirty="0"/>
              <a:t>, a military alliance using </a:t>
            </a:r>
            <a:r>
              <a:rPr lang="en-GB" sz="5000" dirty="0">
                <a:hlinkClick r:id="rId8" tooltip="Containment"/>
              </a:rPr>
              <a:t>containment</a:t>
            </a:r>
            <a:r>
              <a:rPr lang="en-GB" sz="5000" dirty="0"/>
              <a:t> of communism as a main strategy through the </a:t>
            </a:r>
            <a:r>
              <a:rPr lang="en-GB" sz="5000" dirty="0">
                <a:hlinkClick r:id="rId9" tooltip="Truman Doctrine"/>
              </a:rPr>
              <a:t>Truman Doctrine</a:t>
            </a:r>
            <a:r>
              <a:rPr lang="en-GB" sz="5000" dirty="0"/>
              <a:t>, in 1949, while the Soviet bloc formed the </a:t>
            </a:r>
            <a:r>
              <a:rPr lang="en-GB" sz="5000" dirty="0">
                <a:hlinkClick r:id="rId10" tooltip="Warsaw Pact"/>
              </a:rPr>
              <a:t>Warsaw Pact</a:t>
            </a:r>
            <a:r>
              <a:rPr lang="en-GB" sz="5000" dirty="0"/>
              <a:t> in 1955</a:t>
            </a:r>
            <a:r>
              <a:rPr lang="en-GB" sz="5000" dirty="0" smtClean="0"/>
              <a:t>.</a:t>
            </a:r>
          </a:p>
          <a:p>
            <a:pPr marL="0" indent="0">
              <a:buNone/>
            </a:pPr>
            <a:r>
              <a:rPr lang="en-GB" sz="5000" dirty="0" smtClean="0"/>
              <a:t> </a:t>
            </a:r>
          </a:p>
          <a:p>
            <a:pPr marL="0" indent="0">
              <a:buNone/>
            </a:pPr>
            <a:r>
              <a:rPr lang="en-GB" sz="5000" dirty="0" smtClean="0"/>
              <a:t>Some </a:t>
            </a:r>
            <a:r>
              <a:rPr lang="en-GB" sz="5000" dirty="0"/>
              <a:t>countries aligned with either of the two powers, whilst others chose to remain neutral with the </a:t>
            </a:r>
            <a:r>
              <a:rPr lang="en-GB" sz="5000" dirty="0">
                <a:hlinkClick r:id="rId11" tooltip="Non-Aligned Movement"/>
              </a:rPr>
              <a:t>Non-Aligned Movement</a:t>
            </a:r>
            <a:r>
              <a:rPr lang="en-GB" sz="5000" dirty="0"/>
              <a:t>.</a:t>
            </a:r>
            <a:endParaRPr lang="en-US" sz="5000" dirty="0"/>
          </a:p>
          <a:p>
            <a:pPr marL="0" indent="0">
              <a:buNone/>
            </a:pPr>
            <a:endParaRPr lang="en-US" sz="5000" dirty="0" smtClean="0"/>
          </a:p>
          <a:p>
            <a:pPr marL="0" indent="0">
              <a:buNone/>
            </a:pPr>
            <a:endParaRPr lang="en-US" sz="5000" dirty="0"/>
          </a:p>
        </p:txBody>
      </p:sp>
    </p:spTree>
    <p:extLst>
      <p:ext uri="{BB962C8B-B14F-4D97-AF65-F5344CB8AC3E}">
        <p14:creationId xmlns:p14="http://schemas.microsoft.com/office/powerpoint/2010/main" val="1442477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1016001"/>
            <a:ext cx="10261600" cy="1178560"/>
          </a:xfrm>
        </p:spPr>
        <p:txBody>
          <a:bodyPr>
            <a:normAutofit/>
          </a:bodyPr>
          <a:lstStyle/>
          <a:p>
            <a:r>
              <a:rPr lang="en-US" sz="2800" b="1" dirty="0"/>
              <a:t>Constitutionalism after the Second World War</a:t>
            </a:r>
            <a:r>
              <a:rPr lang="en-US" sz="2800" dirty="0"/>
              <a:t>:</a:t>
            </a:r>
            <a:br>
              <a:rPr lang="en-US" sz="2800" dirty="0"/>
            </a:br>
            <a:endParaRPr lang="en-US" sz="2800" dirty="0"/>
          </a:p>
        </p:txBody>
      </p:sp>
      <p:sp>
        <p:nvSpPr>
          <p:cNvPr id="3" name="Content Placeholder 2"/>
          <p:cNvSpPr>
            <a:spLocks noGrp="1"/>
          </p:cNvSpPr>
          <p:nvPr>
            <p:ph idx="1"/>
          </p:nvPr>
        </p:nvSpPr>
        <p:spPr>
          <a:xfrm>
            <a:off x="622300" y="2192022"/>
            <a:ext cx="10820400" cy="4024125"/>
          </a:xfrm>
        </p:spPr>
        <p:txBody>
          <a:bodyPr>
            <a:normAutofit fontScale="25000" lnSpcReduction="20000"/>
          </a:bodyPr>
          <a:lstStyle/>
          <a:p>
            <a:pPr marL="0" indent="0">
              <a:buNone/>
            </a:pPr>
            <a:r>
              <a:rPr lang="en-US" sz="9600" b="1" dirty="0"/>
              <a:t>Constitutionalism after the Second World War</a:t>
            </a:r>
            <a:r>
              <a:rPr lang="en-US" sz="9600" dirty="0" smtClean="0"/>
              <a:t>:</a:t>
            </a:r>
          </a:p>
          <a:p>
            <a:pPr marL="0" indent="0">
              <a:buNone/>
            </a:pPr>
            <a:endParaRPr lang="en-US" sz="2400" dirty="0" smtClean="0"/>
          </a:p>
          <a:p>
            <a:pPr marL="0" indent="0">
              <a:buNone/>
            </a:pPr>
            <a:r>
              <a:rPr lang="en-GB" sz="8000" dirty="0"/>
              <a:t>The Cold War was so named as it never featured direct military action, since both sides possessed </a:t>
            </a:r>
            <a:r>
              <a:rPr lang="en-GB" sz="8000" dirty="0">
                <a:hlinkClick r:id="rId2" tooltip="Nuclear weapons"/>
              </a:rPr>
              <a:t>nuclear weapons</a:t>
            </a:r>
            <a:r>
              <a:rPr lang="en-GB" sz="8000" dirty="0"/>
              <a:t>, and because their use would probably guarantee their </a:t>
            </a:r>
            <a:r>
              <a:rPr lang="en-GB" sz="8000" dirty="0">
                <a:hlinkClick r:id="rId3" tooltip="Mutual assured destruction"/>
              </a:rPr>
              <a:t>mutual assured destruction</a:t>
            </a:r>
            <a:r>
              <a:rPr lang="en-GB" sz="8000" dirty="0"/>
              <a:t>. </a:t>
            </a:r>
            <a:endParaRPr lang="en-GB" sz="8000" dirty="0" smtClean="0"/>
          </a:p>
          <a:p>
            <a:pPr marL="0" indent="0">
              <a:buNone/>
            </a:pPr>
            <a:endParaRPr lang="en-GB" sz="8000" dirty="0" smtClean="0"/>
          </a:p>
          <a:p>
            <a:pPr marL="0" indent="0">
              <a:buNone/>
            </a:pPr>
            <a:r>
              <a:rPr lang="en-GB" sz="8000" dirty="0" smtClean="0"/>
              <a:t>Cycles </a:t>
            </a:r>
            <a:r>
              <a:rPr lang="en-GB" sz="8000" dirty="0"/>
              <a:t>of relative calm would be followed by high tension which could have led to war. </a:t>
            </a:r>
            <a:endParaRPr lang="en-GB" sz="8000" dirty="0" smtClean="0"/>
          </a:p>
          <a:p>
            <a:pPr marL="0" indent="0">
              <a:buNone/>
            </a:pPr>
            <a:endParaRPr lang="en-GB" sz="8000" dirty="0"/>
          </a:p>
          <a:p>
            <a:pPr marL="0" indent="0">
              <a:buNone/>
            </a:pPr>
            <a:r>
              <a:rPr lang="en-GB" sz="8000" dirty="0" smtClean="0"/>
              <a:t>The </a:t>
            </a:r>
            <a:r>
              <a:rPr lang="en-GB" sz="8000" dirty="0"/>
              <a:t>most tense involved the </a:t>
            </a:r>
            <a:r>
              <a:rPr lang="en-GB" sz="8000" dirty="0">
                <a:hlinkClick r:id="rId4" tooltip="Berlin Blockade"/>
              </a:rPr>
              <a:t>Berlin Blockade</a:t>
            </a:r>
            <a:r>
              <a:rPr lang="en-GB" sz="8000" dirty="0"/>
              <a:t> (1948–1949), the </a:t>
            </a:r>
            <a:r>
              <a:rPr lang="en-GB" sz="8000" dirty="0">
                <a:hlinkClick r:id="rId5" tooltip="Korean War"/>
              </a:rPr>
              <a:t>Korean War</a:t>
            </a:r>
            <a:r>
              <a:rPr lang="en-GB" sz="8000" dirty="0"/>
              <a:t> (1950–1953), the </a:t>
            </a:r>
            <a:r>
              <a:rPr lang="en-GB" sz="8000" dirty="0">
                <a:hlinkClick r:id="rId6" tooltip="Suez Crisis"/>
              </a:rPr>
              <a:t>Suez Crisis</a:t>
            </a:r>
            <a:r>
              <a:rPr lang="en-GB" sz="8000" dirty="0"/>
              <a:t> (1956), the </a:t>
            </a:r>
            <a:r>
              <a:rPr lang="en-GB" sz="8000" dirty="0">
                <a:hlinkClick r:id="rId7" tooltip="Berlin Crisis of 1961"/>
              </a:rPr>
              <a:t>Berlin Crisis of 1961</a:t>
            </a:r>
            <a:r>
              <a:rPr lang="en-GB" sz="8000" dirty="0"/>
              <a:t>, the </a:t>
            </a:r>
            <a:r>
              <a:rPr lang="en-GB" sz="8000" dirty="0">
                <a:hlinkClick r:id="rId8" tooltip="Cuban Missile Crisis"/>
              </a:rPr>
              <a:t>Cuban Missile Crisis</a:t>
            </a:r>
            <a:r>
              <a:rPr lang="en-GB" sz="8000" dirty="0"/>
              <a:t> (1962), the </a:t>
            </a:r>
            <a:r>
              <a:rPr lang="en-GB" sz="8000" dirty="0">
                <a:hlinkClick r:id="rId9" tooltip="Vietnam War"/>
              </a:rPr>
              <a:t>Vietnam War</a:t>
            </a:r>
            <a:r>
              <a:rPr lang="en-GB" sz="8000" dirty="0"/>
              <a:t> (1959–1975), the </a:t>
            </a:r>
            <a:r>
              <a:rPr lang="en-GB" sz="8000" dirty="0">
                <a:hlinkClick r:id="rId10" tooltip="Yom Kippur War"/>
              </a:rPr>
              <a:t>Yom Kippur War</a:t>
            </a:r>
            <a:r>
              <a:rPr lang="en-GB" sz="8000" dirty="0"/>
              <a:t> (1973), the </a:t>
            </a:r>
            <a:r>
              <a:rPr lang="en-GB" sz="8000" dirty="0">
                <a:hlinkClick r:id="rId11" tooltip="Soviet war in Afghanistan"/>
              </a:rPr>
              <a:t>Soviet war in Afghanistan</a:t>
            </a:r>
            <a:r>
              <a:rPr lang="en-GB" sz="8000" dirty="0"/>
              <a:t> (1979–1989), the Soviet downing of </a:t>
            </a:r>
            <a:r>
              <a:rPr lang="en-GB" sz="8000" dirty="0">
                <a:hlinkClick r:id="rId12" tooltip="Korean Air Lines Flight 007"/>
              </a:rPr>
              <a:t>Korean Air Lines Flight 007</a:t>
            </a:r>
            <a:r>
              <a:rPr lang="en-GB" sz="8000" dirty="0"/>
              <a:t> (1983), and the </a:t>
            </a:r>
            <a:r>
              <a:rPr lang="en-GB" sz="8000" dirty="0">
                <a:hlinkClick r:id="rId13" tooltip="Able Archer 83"/>
              </a:rPr>
              <a:t>“Able Archer” NATO military exercises</a:t>
            </a:r>
            <a:r>
              <a:rPr lang="en-GB" sz="8000" dirty="0"/>
              <a:t> (1983</a:t>
            </a:r>
            <a:r>
              <a:rPr lang="en-GB" sz="8000" dirty="0" smtClean="0"/>
              <a:t>).</a:t>
            </a:r>
          </a:p>
          <a:p>
            <a:pPr marL="0" indent="0">
              <a:buNone/>
            </a:pPr>
            <a:endParaRPr lang="en-GB" sz="8000" dirty="0" smtClean="0"/>
          </a:p>
          <a:p>
            <a:pPr marL="0" indent="0">
              <a:buNone/>
            </a:pPr>
            <a:r>
              <a:rPr lang="en-GB" sz="2900" dirty="0" smtClean="0"/>
              <a:t> </a:t>
            </a:r>
            <a:endParaRPr lang="en-US" sz="2900" dirty="0"/>
          </a:p>
          <a:p>
            <a:endParaRPr lang="en-US" dirty="0"/>
          </a:p>
        </p:txBody>
      </p:sp>
    </p:spTree>
    <p:extLst>
      <p:ext uri="{BB962C8B-B14F-4D97-AF65-F5344CB8AC3E}">
        <p14:creationId xmlns:p14="http://schemas.microsoft.com/office/powerpoint/2010/main" val="2241508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764373"/>
            <a:ext cx="8915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US" sz="2000" b="1" dirty="0"/>
              <a:t>Constitutionalism after the Second World War</a:t>
            </a:r>
            <a:r>
              <a:rPr lang="en-US" sz="2000" dirty="0"/>
              <a:t>:</a:t>
            </a:r>
          </a:p>
          <a:p>
            <a:pPr marL="0" indent="0" algn="just">
              <a:buNone/>
            </a:pPr>
            <a:r>
              <a:rPr lang="en-GB" sz="2000" dirty="0" smtClean="0"/>
              <a:t>The </a:t>
            </a:r>
            <a:r>
              <a:rPr lang="en-GB" sz="2000" dirty="0"/>
              <a:t>conflict was instead expressed through military coalitions, strategic conventional force deployments, extensive aid to </a:t>
            </a:r>
            <a:r>
              <a:rPr lang="en-GB" sz="2000" dirty="0">
                <a:hlinkClick r:id="rId2" tooltip="Client states"/>
              </a:rPr>
              <a:t>client states</a:t>
            </a:r>
            <a:r>
              <a:rPr lang="en-GB" sz="2000" dirty="0"/>
              <a:t>, espionage, massive propaganda campaigns, conventional and nuclear </a:t>
            </a:r>
            <a:r>
              <a:rPr lang="en-GB" sz="2000" dirty="0">
                <a:hlinkClick r:id="rId3" tooltip="Arms race"/>
              </a:rPr>
              <a:t>arms races</a:t>
            </a:r>
            <a:r>
              <a:rPr lang="en-GB" sz="2000" dirty="0"/>
              <a:t>, appeals to neutral nations, rivalry at sports events, and technological competitions such as the </a:t>
            </a:r>
            <a:r>
              <a:rPr lang="en-GB" sz="2000" dirty="0">
                <a:hlinkClick r:id="rId4" tooltip="Space Race"/>
              </a:rPr>
              <a:t>Space Race</a:t>
            </a:r>
            <a:r>
              <a:rPr lang="en-GB" sz="2000" dirty="0"/>
              <a:t>. </a:t>
            </a:r>
          </a:p>
          <a:p>
            <a:pPr marL="0" indent="0" algn="just">
              <a:buNone/>
            </a:pPr>
            <a:endParaRPr lang="en-GB" sz="2000" dirty="0"/>
          </a:p>
          <a:p>
            <a:pPr marL="0" indent="0" algn="just">
              <a:buNone/>
            </a:pPr>
            <a:r>
              <a:rPr lang="en-GB" sz="2000" dirty="0"/>
              <a:t>The US and USSR fought </a:t>
            </a:r>
            <a:r>
              <a:rPr lang="en-GB" sz="2000" dirty="0">
                <a:hlinkClick r:id="rId5" tooltip="Proxy wars"/>
              </a:rPr>
              <a:t>proxy wars</a:t>
            </a:r>
            <a:r>
              <a:rPr lang="en-GB" sz="2000" dirty="0"/>
              <a:t> of various types: in Latin America and Southeast Asia, the USSR assisted and helped foster </a:t>
            </a:r>
            <a:r>
              <a:rPr lang="en-GB" sz="2000" dirty="0">
                <a:hlinkClick r:id="rId6" tooltip="Communist revolution"/>
              </a:rPr>
              <a:t>communist revolutions</a:t>
            </a:r>
            <a:r>
              <a:rPr lang="en-GB" sz="2000" dirty="0"/>
              <a:t>, opposed by several Western countries and their regional allies; some the US attempted to roll back through subversion and warfare, with mixed results. </a:t>
            </a:r>
          </a:p>
          <a:p>
            <a:pPr marL="0" indent="0" algn="just">
              <a:buNone/>
            </a:pPr>
            <a:endParaRPr lang="en-GB" sz="2000" dirty="0"/>
          </a:p>
          <a:p>
            <a:pPr marL="0" indent="0" algn="just">
              <a:buNone/>
            </a:pPr>
            <a:r>
              <a:rPr lang="en-GB" sz="2000" dirty="0"/>
              <a:t>To alleviate the risk of a potential nuclear war, both sides sought </a:t>
            </a:r>
            <a:r>
              <a:rPr lang="en-GB" sz="2000" dirty="0">
                <a:hlinkClick r:id="rId7" tooltip="Détente"/>
              </a:rPr>
              <a:t>détente</a:t>
            </a:r>
            <a:r>
              <a:rPr lang="en-GB" sz="2000" dirty="0"/>
              <a:t> in the 1970s to relieve political tensions.</a:t>
            </a:r>
            <a:endParaRPr lang="en-US" sz="2000" dirty="0"/>
          </a:p>
          <a:p>
            <a:endParaRPr lang="en-US" dirty="0"/>
          </a:p>
        </p:txBody>
      </p:sp>
    </p:spTree>
    <p:extLst>
      <p:ext uri="{BB962C8B-B14F-4D97-AF65-F5344CB8AC3E}">
        <p14:creationId xmlns:p14="http://schemas.microsoft.com/office/powerpoint/2010/main" val="144662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600" y="685632"/>
            <a:ext cx="93853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400" b="1" dirty="0"/>
              <a:t>Constitutionalism after the Second World War</a:t>
            </a:r>
            <a:r>
              <a:rPr lang="en-US" sz="2400" dirty="0"/>
              <a:t>:</a:t>
            </a:r>
            <a:br>
              <a:rPr lang="en-US" sz="2400" dirty="0"/>
            </a:br>
            <a:endParaRPr lang="en-US" dirty="0" smtClean="0"/>
          </a:p>
          <a:p>
            <a:pPr algn="just"/>
            <a:r>
              <a:rPr lang="en-GB" dirty="0">
                <a:hlinkClick r:id="rId2" tooltip="Second Cold War"/>
              </a:rPr>
              <a:t>In the 1980s</a:t>
            </a:r>
            <a:r>
              <a:rPr lang="en-GB" dirty="0"/>
              <a:t>, the United States increased </a:t>
            </a:r>
            <a:r>
              <a:rPr lang="en-GB" dirty="0">
                <a:hlinkClick r:id="rId3" tooltip="Reagan Doctrine"/>
              </a:rPr>
              <a:t>diplomatic, military, and economic pressures</a:t>
            </a:r>
            <a:r>
              <a:rPr lang="en-GB" dirty="0"/>
              <a:t> on the Soviet Union, at a time when the communist state was already suffering from </a:t>
            </a:r>
            <a:r>
              <a:rPr lang="en-GB" dirty="0">
                <a:hlinkClick r:id="rId4" tooltip="Era of Stagnation"/>
              </a:rPr>
              <a:t>economic stagnation</a:t>
            </a:r>
            <a:r>
              <a:rPr lang="en-GB" dirty="0"/>
              <a:t>. </a:t>
            </a:r>
            <a:endParaRPr lang="en-GB" dirty="0" smtClean="0"/>
          </a:p>
          <a:p>
            <a:pPr algn="just"/>
            <a:r>
              <a:rPr lang="en-GB" dirty="0" smtClean="0"/>
              <a:t>In </a:t>
            </a:r>
            <a:r>
              <a:rPr lang="en-GB" dirty="0"/>
              <a:t>the mid-1980s, the new Soviet President </a:t>
            </a:r>
            <a:r>
              <a:rPr lang="en-GB" dirty="0">
                <a:hlinkClick r:id="rId5" tooltip="Mikhail Gorbachev"/>
              </a:rPr>
              <a:t>Mikhail Gorbachev</a:t>
            </a:r>
            <a:r>
              <a:rPr lang="en-GB" dirty="0"/>
              <a:t> introduced the liberalizing reforms of </a:t>
            </a:r>
            <a:r>
              <a:rPr lang="en-GB" dirty="0">
                <a:hlinkClick r:id="rId6" tooltip="Perestroika"/>
              </a:rPr>
              <a:t>perestroika</a:t>
            </a:r>
            <a:r>
              <a:rPr lang="en-GB" dirty="0"/>
              <a:t> ("reconstruction", "reorganization", 1987) and </a:t>
            </a:r>
            <a:r>
              <a:rPr lang="en-GB" dirty="0">
                <a:hlinkClick r:id="rId7" tooltip="Glasnost"/>
              </a:rPr>
              <a:t>glasnost</a:t>
            </a:r>
            <a:r>
              <a:rPr lang="en-GB" dirty="0"/>
              <a:t> ("openness", ca. 1985</a:t>
            </a:r>
            <a:r>
              <a:rPr lang="en-GB" dirty="0" smtClean="0"/>
              <a:t>).</a:t>
            </a:r>
          </a:p>
          <a:p>
            <a:pPr algn="just"/>
            <a:r>
              <a:rPr lang="en-GB" dirty="0" smtClean="0"/>
              <a:t> </a:t>
            </a:r>
            <a:r>
              <a:rPr lang="en-GB" dirty="0"/>
              <a:t>This opened the country and its satellite states to a mostly peaceful </a:t>
            </a:r>
            <a:r>
              <a:rPr lang="en-GB" dirty="0">
                <a:hlinkClick r:id="rId8" tooltip="Revolutions of 1989"/>
              </a:rPr>
              <a:t>wave</a:t>
            </a:r>
            <a:r>
              <a:rPr lang="en-GB" u="sng" dirty="0">
                <a:hlinkClick r:id="rId8" tooltip="Revolutions of 1989"/>
              </a:rPr>
              <a:t> </a:t>
            </a:r>
            <a:r>
              <a:rPr lang="en-GB" dirty="0">
                <a:hlinkClick r:id="rId8" tooltip="Revolutions of 1989"/>
              </a:rPr>
              <a:t>of revolutions</a:t>
            </a:r>
            <a:r>
              <a:rPr lang="en-GB" dirty="0"/>
              <a:t> which culminated in the </a:t>
            </a:r>
            <a:r>
              <a:rPr lang="en-GB" dirty="0">
                <a:hlinkClick r:id="rId9" tooltip="Dissolution of the Soviet Union"/>
              </a:rPr>
              <a:t>collapse of the Soviet Union</a:t>
            </a:r>
            <a:r>
              <a:rPr lang="en-GB" dirty="0"/>
              <a:t> in 1991, leaving the United States as the dominant military power</a:t>
            </a:r>
            <a:r>
              <a:rPr lang="en-GB" dirty="0" smtClean="0"/>
              <a:t>.</a:t>
            </a:r>
          </a:p>
          <a:p>
            <a:pPr algn="just"/>
            <a:r>
              <a:rPr lang="en-GB" dirty="0" smtClean="0"/>
              <a:t> </a:t>
            </a:r>
            <a:r>
              <a:rPr lang="en-GB" dirty="0"/>
              <a:t>The Cold War and its events have left a significant legacy, and it is often referred to in popular culture, especially in media featuring themes of espionage and the threat of </a:t>
            </a:r>
            <a:r>
              <a:rPr lang="en-GB" dirty="0">
                <a:hlinkClick r:id="rId10" tooltip="Nuclear warfare"/>
              </a:rPr>
              <a:t>nuclear warfare</a:t>
            </a:r>
            <a:endParaRPr lang="en-US" dirty="0"/>
          </a:p>
        </p:txBody>
      </p:sp>
    </p:spTree>
    <p:extLst>
      <p:ext uri="{BB962C8B-B14F-4D97-AF65-F5344CB8AC3E}">
        <p14:creationId xmlns:p14="http://schemas.microsoft.com/office/powerpoint/2010/main" val="3182308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9300" y="764373"/>
            <a:ext cx="74549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600" b="1" dirty="0"/>
              <a:t>Constitutionalism after the Second World War</a:t>
            </a:r>
            <a:r>
              <a:rPr lang="en-US" sz="2600" dirty="0"/>
              <a:t>:</a:t>
            </a:r>
            <a:br>
              <a:rPr lang="en-US" sz="2600" dirty="0"/>
            </a:br>
            <a:endParaRPr lang="en-GB" sz="2600" dirty="0" smtClean="0"/>
          </a:p>
          <a:p>
            <a:r>
              <a:rPr lang="en-GB" dirty="0" smtClean="0"/>
              <a:t>The </a:t>
            </a:r>
            <a:r>
              <a:rPr lang="en-GB" dirty="0"/>
              <a:t>aftermath of the Second world War saw a good number of countries from colonial governance and they became free to adopt the eastern  or western models or a peculiar combination of the two.  </a:t>
            </a:r>
            <a:endParaRPr lang="en-GB" dirty="0" smtClean="0"/>
          </a:p>
          <a:p>
            <a:endParaRPr lang="en-GB" dirty="0" smtClean="0"/>
          </a:p>
          <a:p>
            <a:r>
              <a:rPr lang="en-GB" dirty="0" smtClean="0"/>
              <a:t>This </a:t>
            </a:r>
            <a:r>
              <a:rPr lang="en-GB" dirty="0"/>
              <a:t>is the time  when the poor and backward countries( developing countries) made several interesting experiments with constitution-making in order to have a constitutional states This is also then period which saw the establishment of the United Nations after the demise of the League of Nations cemented the fact that constitutionalism not only stands for nationalism. </a:t>
            </a:r>
            <a:endParaRPr lang="en-GB" dirty="0" smtClean="0"/>
          </a:p>
          <a:p>
            <a:endParaRPr lang="en-GB" dirty="0"/>
          </a:p>
          <a:p>
            <a:r>
              <a:rPr lang="en-GB" dirty="0" smtClean="0"/>
              <a:t> </a:t>
            </a:r>
            <a:r>
              <a:rPr lang="en-GB" dirty="0"/>
              <a:t>The  United Nations has since operate by the principle  that the State shall strive for a peaceful and secure international order, promote international law and justice and seek pacific settlement of international disputes. </a:t>
            </a:r>
            <a:endParaRPr lang="en-US" dirty="0"/>
          </a:p>
        </p:txBody>
      </p:sp>
    </p:spTree>
    <p:extLst>
      <p:ext uri="{BB962C8B-B14F-4D97-AF65-F5344CB8AC3E}">
        <p14:creationId xmlns:p14="http://schemas.microsoft.com/office/powerpoint/2010/main" val="1570022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223" y="764373"/>
            <a:ext cx="7547019"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62500" lnSpcReduction="20000"/>
          </a:bodyPr>
          <a:lstStyle/>
          <a:p>
            <a:pPr marL="0" indent="0">
              <a:buNone/>
            </a:pPr>
            <a:r>
              <a:rPr lang="en-GB" sz="3100" b="1" dirty="0"/>
              <a:t>Constitutionalism in England: </a:t>
            </a:r>
            <a:endParaRPr lang="en-GB" sz="3100" b="1" dirty="0" smtClean="0"/>
          </a:p>
          <a:p>
            <a:r>
              <a:rPr lang="en-GB" sz="3200" dirty="0">
                <a:latin typeface="Arial" panose="020B0604020202020204" pitchFamily="34" charset="0"/>
                <a:cs typeface="Arial" panose="020B0604020202020204" pitchFamily="34" charset="0"/>
              </a:rPr>
              <a:t> The Parliament Act of 1911 crippled the House of Lords and its amendment of 1949 further reduced the area of authority of the house in matters of passing a non-money bill. </a:t>
            </a:r>
            <a:endParaRPr lang="en-GB" sz="3100" b="1" dirty="0"/>
          </a:p>
          <a:p>
            <a:endParaRPr lang="en-US" dirty="0" smtClean="0"/>
          </a:p>
          <a:p>
            <a:pPr algn="just"/>
            <a:r>
              <a:rPr lang="en-GB" sz="3200" dirty="0">
                <a:latin typeface="Arial" panose="020B0604020202020204" pitchFamily="34" charset="0"/>
                <a:cs typeface="Arial" panose="020B0604020202020204" pitchFamily="34" charset="0"/>
              </a:rPr>
              <a:t>The rise of two political parties had its own contribution to the development of constitutionalism in this country. </a:t>
            </a:r>
            <a:endParaRPr lang="en-GB" sz="3200" dirty="0" smtClean="0">
              <a:latin typeface="Arial" panose="020B0604020202020204" pitchFamily="34" charset="0"/>
              <a:cs typeface="Arial" panose="020B0604020202020204" pitchFamily="34" charset="0"/>
            </a:endParaRPr>
          </a:p>
          <a:p>
            <a:pPr algn="just"/>
            <a:endParaRPr lang="en-GB" sz="3200" dirty="0" smtClean="0">
              <a:latin typeface="Arial" panose="020B0604020202020204" pitchFamily="34" charset="0"/>
              <a:cs typeface="Arial" panose="020B0604020202020204" pitchFamily="34" charset="0"/>
            </a:endParaRPr>
          </a:p>
          <a:p>
            <a:pPr algn="just"/>
            <a:r>
              <a:rPr lang="en-GB" sz="3200" dirty="0" smtClean="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It made the functioning of the parliamentary government a possibility.  As a result of all these developments, the sovereign stands removed from the area of political authority; the power is exercised </a:t>
            </a:r>
            <a:r>
              <a:rPr lang="en-GB" sz="3200" dirty="0" smtClean="0">
                <a:latin typeface="Arial" panose="020B0604020202020204" pitchFamily="34" charset="0"/>
                <a:cs typeface="Arial" panose="020B0604020202020204" pitchFamily="34" charset="0"/>
              </a:rPr>
              <a:t>by the </a:t>
            </a:r>
            <a:r>
              <a:rPr lang="en-GB" sz="3200" dirty="0">
                <a:latin typeface="Arial" panose="020B0604020202020204" pitchFamily="34" charset="0"/>
                <a:cs typeface="Arial" panose="020B0604020202020204" pitchFamily="34" charset="0"/>
              </a:rPr>
              <a:t>ministers accountable to the parliament; and that all citizens of the country, irrespective of their social and political position, enjoy the boons of liberty and </a:t>
            </a:r>
            <a:r>
              <a:rPr lang="en-GB" sz="3200" dirty="0" smtClean="0">
                <a:latin typeface="Arial" panose="020B0604020202020204" pitchFamily="34" charset="0"/>
                <a:cs typeface="Arial" panose="020B0604020202020204" pitchFamily="34" charset="0"/>
              </a:rPr>
              <a:t>equality; ‘the rule </a:t>
            </a:r>
            <a:r>
              <a:rPr lang="en-GB" sz="3200" dirty="0">
                <a:latin typeface="Arial" panose="020B0604020202020204" pitchFamily="34" charset="0"/>
                <a:cs typeface="Arial" panose="020B0604020202020204" pitchFamily="34" charset="0"/>
              </a:rPr>
              <a:t>of law</a:t>
            </a:r>
            <a:r>
              <a:rPr lang="en-GB" sz="3200" dirty="0" smtClean="0">
                <a:latin typeface="Arial" panose="020B0604020202020204" pitchFamily="34" charset="0"/>
                <a:cs typeface="Arial" panose="020B0604020202020204" pitchFamily="34" charset="0"/>
              </a:rPr>
              <a:t>’.</a:t>
            </a:r>
          </a:p>
          <a:p>
            <a:pPr marL="0" indent="0" algn="just">
              <a:buNone/>
            </a:pPr>
            <a:r>
              <a:rPr lang="en-GB" sz="3200" dirty="0" smtClean="0">
                <a:latin typeface="Arial" panose="020B0604020202020204" pitchFamily="34" charset="0"/>
                <a:cs typeface="Arial" panose="020B0604020202020204" pitchFamily="34" charset="0"/>
              </a:rPr>
              <a:t> </a:t>
            </a:r>
          </a:p>
          <a:p>
            <a:pPr algn="just"/>
            <a:r>
              <a:rPr lang="en-GB" sz="3200" dirty="0" smtClean="0">
                <a:latin typeface="Arial" panose="020B0604020202020204" pitchFamily="34" charset="0"/>
                <a:cs typeface="Arial" panose="020B0604020202020204" pitchFamily="34" charset="0"/>
              </a:rPr>
              <a:t> </a:t>
            </a:r>
            <a:endParaRPr lang="en-US" dirty="0"/>
          </a:p>
        </p:txBody>
      </p:sp>
    </p:spTree>
    <p:extLst>
      <p:ext uri="{BB962C8B-B14F-4D97-AF65-F5344CB8AC3E}">
        <p14:creationId xmlns:p14="http://schemas.microsoft.com/office/powerpoint/2010/main" val="37560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1401" y="764373"/>
            <a:ext cx="787078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r>
              <a:rPr lang="en-GB" b="1" dirty="0"/>
              <a:t/>
            </a:r>
            <a:br>
              <a:rPr lang="en-GB" b="1" dirty="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GB" sz="2400" b="1" dirty="0"/>
              <a:t>Constitutionalism in England: </a:t>
            </a:r>
          </a:p>
          <a:p>
            <a:pPr algn="just"/>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What </a:t>
            </a:r>
            <a:r>
              <a:rPr lang="en-GB" sz="2400" dirty="0">
                <a:latin typeface="Arial" panose="020B0604020202020204" pitchFamily="34" charset="0"/>
                <a:cs typeface="Arial" panose="020B0604020202020204" pitchFamily="34" charset="0"/>
              </a:rPr>
              <a:t>is of special importance in this regard is that English constitutionalism has supplied a continuity of life to liberal institutions through many centuries when elsewhere they were dead or had never lived, permitted the growth of its own institutions among those communities in all parts of the world of which England herself was the mother and supplied the pattern of a constitution when the moment came for any newly liberated community to found one</a:t>
            </a:r>
            <a:endParaRPr lang="en-US" sz="2400" dirty="0">
              <a:latin typeface="Arial" panose="020B0604020202020204" pitchFamily="34" charset="0"/>
              <a:cs typeface="Arial" panose="020B0604020202020204" pitchFamily="34" charset="0"/>
            </a:endParaRPr>
          </a:p>
          <a:p>
            <a:endParaRPr lang="en-US" dirty="0"/>
          </a:p>
          <a:p>
            <a:pPr marL="0" indent="0">
              <a:buNone/>
            </a:pPr>
            <a:endParaRPr lang="en-GB" dirty="0" smtClean="0"/>
          </a:p>
          <a:p>
            <a:r>
              <a:rPr lang="en-GB" dirty="0" smtClean="0"/>
              <a:t>Therefore</a:t>
            </a:r>
            <a:r>
              <a:rPr lang="en-GB" dirty="0"/>
              <a:t>, it can be argued that the British parliament is made up of two chambers as already been alluded to. The House of Commons has 650 members of parliament who represent a particular part of the country, a constituency. </a:t>
            </a:r>
            <a:endParaRPr lang="en-GB" dirty="0" smtClean="0"/>
          </a:p>
          <a:p>
            <a:r>
              <a:rPr lang="en-GB" dirty="0" smtClean="0"/>
              <a:t>The </a:t>
            </a:r>
            <a:r>
              <a:rPr lang="en-GB" dirty="0"/>
              <a:t>House of Lords has around 1,200 members made up of two archbishops and 24 bishops, hereditary peers and peeresses who have inherited their title and life peers whose title is only for a life time and will not be passed to their children</a:t>
            </a:r>
            <a:r>
              <a:rPr lang="en-GB" dirty="0" smtClean="0"/>
              <a:t>.</a:t>
            </a:r>
            <a:endParaRPr lang="en-US" dirty="0"/>
          </a:p>
        </p:txBody>
      </p:sp>
    </p:spTree>
    <p:extLst>
      <p:ext uri="{BB962C8B-B14F-4D97-AF65-F5344CB8AC3E}">
        <p14:creationId xmlns:p14="http://schemas.microsoft.com/office/powerpoint/2010/main" val="1064385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7400" y="764373"/>
            <a:ext cx="89916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40000" lnSpcReduction="20000"/>
          </a:bodyPr>
          <a:lstStyle/>
          <a:p>
            <a:pPr marL="0" indent="0">
              <a:buNone/>
            </a:pPr>
            <a:r>
              <a:rPr lang="en-GB" sz="5000" b="1" dirty="0">
                <a:latin typeface="Arial" panose="020B0604020202020204" pitchFamily="34" charset="0"/>
                <a:cs typeface="Arial" panose="020B0604020202020204" pitchFamily="34" charset="0"/>
              </a:rPr>
              <a:t>Constitutionalism in England: </a:t>
            </a:r>
            <a:endParaRPr lang="en-GB" sz="5000" b="1" dirty="0" smtClean="0">
              <a:latin typeface="Arial" panose="020B0604020202020204" pitchFamily="34" charset="0"/>
              <a:cs typeface="Arial" panose="020B0604020202020204" pitchFamily="34" charset="0"/>
            </a:endParaRPr>
          </a:p>
          <a:p>
            <a:r>
              <a:rPr lang="en-US" sz="4500" dirty="0">
                <a:latin typeface="Arial" panose="020B0604020202020204" pitchFamily="34" charset="0"/>
                <a:cs typeface="Arial" panose="020B0604020202020204" pitchFamily="34" charset="0"/>
              </a:rPr>
              <a:t>The British monarchy stands for the continuity of British history going back to the Anglo-Saxon times and even today serves as a </a:t>
            </a:r>
            <a:r>
              <a:rPr lang="en-US" sz="4500" dirty="0" err="1">
                <a:latin typeface="Arial" panose="020B0604020202020204" pitchFamily="34" charset="0"/>
                <a:cs typeface="Arial" panose="020B0604020202020204" pitchFamily="34" charset="0"/>
              </a:rPr>
              <a:t>figureland</a:t>
            </a:r>
            <a:r>
              <a:rPr lang="en-US" sz="4500" dirty="0">
                <a:latin typeface="Arial" panose="020B0604020202020204" pitchFamily="34" charset="0"/>
                <a:cs typeface="Arial" panose="020B0604020202020204" pitchFamily="34" charset="0"/>
              </a:rPr>
              <a:t> for the state. </a:t>
            </a:r>
            <a:endParaRPr lang="en-US" sz="4500" dirty="0" smtClean="0">
              <a:latin typeface="Arial" panose="020B0604020202020204" pitchFamily="34" charset="0"/>
              <a:cs typeface="Arial" panose="020B0604020202020204" pitchFamily="34" charset="0"/>
            </a:endParaRPr>
          </a:p>
          <a:p>
            <a:pPr marL="0" indent="0">
              <a:buNone/>
            </a:pPr>
            <a:endParaRPr lang="en-US" sz="4500" dirty="0">
              <a:latin typeface="Arial" panose="020B0604020202020204" pitchFamily="34" charset="0"/>
              <a:cs typeface="Arial" panose="020B0604020202020204" pitchFamily="34" charset="0"/>
            </a:endParaRPr>
          </a:p>
          <a:p>
            <a:r>
              <a:rPr lang="en-US" sz="4500" dirty="0">
                <a:latin typeface="Arial" panose="020B0604020202020204" pitchFamily="34" charset="0"/>
                <a:cs typeface="Arial" panose="020B0604020202020204" pitchFamily="34" charset="0"/>
              </a:rPr>
              <a:t>In theory it has enormous powers but in reality those powers are limited and the crown follow the dictates and advice of the ministers in </a:t>
            </a:r>
            <a:r>
              <a:rPr lang="en-US" sz="4500" dirty="0" smtClean="0">
                <a:latin typeface="Arial" panose="020B0604020202020204" pitchFamily="34" charset="0"/>
                <a:cs typeface="Arial" panose="020B0604020202020204" pitchFamily="34" charset="0"/>
              </a:rPr>
              <a:t>parliament. </a:t>
            </a:r>
            <a:r>
              <a:rPr lang="en-US" sz="4500" dirty="0">
                <a:latin typeface="Arial" panose="020B0604020202020204" pitchFamily="34" charset="0"/>
                <a:cs typeface="Arial" panose="020B0604020202020204" pitchFamily="34" charset="0"/>
              </a:rPr>
              <a:t>The monarchy assumes the powers of head of state of which it is ceremonial</a:t>
            </a:r>
            <a:r>
              <a:rPr lang="en-US" sz="4500" dirty="0" smtClean="0">
                <a:latin typeface="Arial" panose="020B0604020202020204" pitchFamily="34" charset="0"/>
                <a:cs typeface="Arial" panose="020B0604020202020204" pitchFamily="34" charset="0"/>
              </a:rPr>
              <a:t>.</a:t>
            </a:r>
          </a:p>
          <a:p>
            <a:r>
              <a:rPr lang="en-US" sz="4500" dirty="0" smtClean="0">
                <a:latin typeface="Arial" panose="020B0604020202020204" pitchFamily="34" charset="0"/>
                <a:cs typeface="Arial" panose="020B0604020202020204" pitchFamily="34" charset="0"/>
              </a:rPr>
              <a:t> </a:t>
            </a:r>
            <a:r>
              <a:rPr lang="en-US" sz="4500" dirty="0">
                <a:latin typeface="Arial" panose="020B0604020202020204" pitchFamily="34" charset="0"/>
                <a:cs typeface="Arial" panose="020B0604020202020204" pitchFamily="34" charset="0"/>
              </a:rPr>
              <a:t>The chief executive of the government is the prime minister who is the leader of the party that holds the most seats in the House of Commons</a:t>
            </a:r>
            <a:r>
              <a:rPr lang="en-US" sz="4500" dirty="0" smtClean="0">
                <a:latin typeface="Arial" panose="020B0604020202020204" pitchFamily="34" charset="0"/>
                <a:cs typeface="Arial" panose="020B0604020202020204" pitchFamily="34" charset="0"/>
              </a:rPr>
              <a:t>.</a:t>
            </a:r>
          </a:p>
          <a:p>
            <a:endParaRPr lang="en-US" sz="4500" dirty="0" smtClean="0">
              <a:latin typeface="Arial" panose="020B0604020202020204" pitchFamily="34" charset="0"/>
              <a:cs typeface="Arial" panose="020B0604020202020204" pitchFamily="34" charset="0"/>
            </a:endParaRPr>
          </a:p>
          <a:p>
            <a:r>
              <a:rPr lang="en-US" sz="4500" dirty="0" smtClean="0">
                <a:latin typeface="Arial" panose="020B0604020202020204" pitchFamily="34" charset="0"/>
                <a:cs typeface="Arial" panose="020B0604020202020204" pitchFamily="34" charset="0"/>
              </a:rPr>
              <a:t> </a:t>
            </a:r>
            <a:r>
              <a:rPr lang="en-US" sz="4500" dirty="0">
                <a:latin typeface="Arial" panose="020B0604020202020204" pitchFamily="34" charset="0"/>
                <a:cs typeface="Arial" panose="020B0604020202020204" pitchFamily="34" charset="0"/>
              </a:rPr>
              <a:t>He presides over the cabinet and selects the other cabinet members, who join him/her to form government that is part of the functioning executive</a:t>
            </a:r>
            <a:r>
              <a:rPr lang="en-US" sz="4500" dirty="0" smtClean="0">
                <a:latin typeface="Arial" panose="020B0604020202020204" pitchFamily="34" charset="0"/>
                <a:cs typeface="Arial" panose="020B0604020202020204" pitchFamily="34" charset="0"/>
              </a:rPr>
              <a:t>.</a:t>
            </a:r>
          </a:p>
          <a:p>
            <a:pPr marL="0" indent="0">
              <a:buNone/>
            </a:pPr>
            <a:endParaRPr lang="en-US" sz="4500" dirty="0" smtClean="0">
              <a:latin typeface="Arial" panose="020B0604020202020204" pitchFamily="34" charset="0"/>
              <a:cs typeface="Arial" panose="020B0604020202020204" pitchFamily="34" charset="0"/>
            </a:endParaRPr>
          </a:p>
          <a:p>
            <a:r>
              <a:rPr lang="en-US" sz="4500" dirty="0" smtClean="0">
                <a:latin typeface="Arial" panose="020B0604020202020204" pitchFamily="34" charset="0"/>
                <a:cs typeface="Arial" panose="020B0604020202020204" pitchFamily="34" charset="0"/>
              </a:rPr>
              <a:t> </a:t>
            </a:r>
            <a:r>
              <a:rPr lang="en-US" sz="4500" dirty="0">
                <a:latin typeface="Arial" panose="020B0604020202020204" pitchFamily="34" charset="0"/>
                <a:cs typeface="Arial" panose="020B0604020202020204" pitchFamily="34" charset="0"/>
              </a:rPr>
              <a:t>Acting through the cabinet and in the name of the monarch, the prime minister exercises all of the theoretical powers of the crown, including making </a:t>
            </a:r>
            <a:r>
              <a:rPr lang="en-US" sz="4500" dirty="0" smtClean="0">
                <a:latin typeface="Arial" panose="020B0604020202020204" pitchFamily="34" charset="0"/>
                <a:cs typeface="Arial" panose="020B0604020202020204" pitchFamily="34" charset="0"/>
              </a:rPr>
              <a:t>appointments.</a:t>
            </a:r>
            <a:endParaRPr lang="en-US" sz="4500" dirty="0">
              <a:latin typeface="Arial" panose="020B0604020202020204" pitchFamily="34" charset="0"/>
              <a:cs typeface="Arial" panose="020B0604020202020204" pitchFamily="34" charset="0"/>
            </a:endParaRPr>
          </a:p>
          <a:p>
            <a:endParaRPr lang="en-US" sz="2400" dirty="0"/>
          </a:p>
          <a:p>
            <a:pPr marL="0" indent="0">
              <a:buNone/>
            </a:pPr>
            <a:endParaRPr lang="en-GB" sz="2400" b="1" dirty="0"/>
          </a:p>
        </p:txBody>
      </p:sp>
    </p:spTree>
    <p:extLst>
      <p:ext uri="{BB962C8B-B14F-4D97-AF65-F5344CB8AC3E}">
        <p14:creationId xmlns:p14="http://schemas.microsoft.com/office/powerpoint/2010/main" val="394957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764373"/>
            <a:ext cx="91567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92500" lnSpcReduction="20000"/>
          </a:bodyPr>
          <a:lstStyle/>
          <a:p>
            <a:pPr marL="0" indent="0">
              <a:buNone/>
            </a:pPr>
            <a:r>
              <a:rPr lang="en-GB" b="1" dirty="0"/>
              <a:t>Constitutionalism in America</a:t>
            </a:r>
            <a:endParaRPr lang="en-US" dirty="0"/>
          </a:p>
          <a:p>
            <a:pPr marL="0" indent="0">
              <a:buNone/>
            </a:pPr>
            <a:r>
              <a:rPr lang="en-GB" dirty="0"/>
              <a:t>American Constitutionalism is derived from the spirit of the Social Contract of Rousseau.  The United States Declaration of Independence of 1776 categorically stated that:</a:t>
            </a:r>
            <a:endParaRPr lang="en-US" dirty="0"/>
          </a:p>
          <a:p>
            <a:pPr lvl="0"/>
            <a:r>
              <a:rPr lang="en-GB" dirty="0"/>
              <a:t>All men are created </a:t>
            </a:r>
            <a:r>
              <a:rPr lang="en-GB" dirty="0" smtClean="0"/>
              <a:t>equal</a:t>
            </a:r>
          </a:p>
          <a:p>
            <a:pPr marL="0" lvl="0" indent="0">
              <a:buNone/>
            </a:pPr>
            <a:r>
              <a:rPr lang="en-GB" dirty="0" smtClean="0"/>
              <a:t> </a:t>
            </a:r>
            <a:endParaRPr lang="en-US" dirty="0"/>
          </a:p>
          <a:p>
            <a:pPr lvl="0"/>
            <a:r>
              <a:rPr lang="en-GB" dirty="0"/>
              <a:t>All men are endowed by their creators with certain unalienable rights</a:t>
            </a:r>
            <a:r>
              <a:rPr lang="en-GB" dirty="0" smtClean="0"/>
              <a:t>.</a:t>
            </a:r>
          </a:p>
          <a:p>
            <a:pPr lvl="0"/>
            <a:endParaRPr lang="en-US" dirty="0"/>
          </a:p>
          <a:p>
            <a:pPr lvl="0"/>
            <a:r>
              <a:rPr lang="en-GB" dirty="0"/>
              <a:t>To secure these rights, governments are instituted among men, deriving their just powers from the consent of the governed</a:t>
            </a:r>
            <a:r>
              <a:rPr lang="en-GB" dirty="0" smtClean="0"/>
              <a:t>;</a:t>
            </a:r>
          </a:p>
          <a:p>
            <a:pPr lvl="0"/>
            <a:endParaRPr lang="en-US" dirty="0"/>
          </a:p>
          <a:p>
            <a:pPr lvl="0"/>
            <a:r>
              <a:rPr lang="en-GB" dirty="0"/>
              <a:t> Whenever any form or government becomes destructive of these ends, it is right of the people to alter or abolish it, and to institute a new government,</a:t>
            </a:r>
            <a:endParaRPr lang="en-US" dirty="0"/>
          </a:p>
          <a:p>
            <a:endParaRPr lang="en-US" dirty="0"/>
          </a:p>
        </p:txBody>
      </p:sp>
    </p:spTree>
    <p:extLst>
      <p:ext uri="{BB962C8B-B14F-4D97-AF65-F5344CB8AC3E}">
        <p14:creationId xmlns:p14="http://schemas.microsoft.com/office/powerpoint/2010/main" val="2285095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lstStyle/>
          <a:p>
            <a:r>
              <a:rPr lang="en-GB" b="1" dirty="0">
                <a:latin typeface="Arial" panose="020B0604020202020204" pitchFamily="34" charset="0"/>
                <a:cs typeface="Arial" panose="020B0604020202020204" pitchFamily="34" charset="0"/>
              </a:rPr>
              <a:t>Development of Constitutionalism</a:t>
            </a:r>
            <a:endParaRPr lang="en-US" dirty="0"/>
          </a:p>
        </p:txBody>
      </p:sp>
      <p:sp>
        <p:nvSpPr>
          <p:cNvPr id="3" name="Content Placeholder 2"/>
          <p:cNvSpPr>
            <a:spLocks noGrp="1"/>
          </p:cNvSpPr>
          <p:nvPr>
            <p:ph idx="1"/>
          </p:nvPr>
        </p:nvSpPr>
        <p:spPr/>
        <p:txBody>
          <a:bodyPr/>
          <a:lstStyle/>
          <a:p>
            <a:pPr marL="0" indent="0">
              <a:buNone/>
            </a:pPr>
            <a:r>
              <a:rPr lang="en-GB" b="1" dirty="0"/>
              <a:t>Constitutionalism in </a:t>
            </a:r>
            <a:r>
              <a:rPr lang="en-GB" b="1" dirty="0" smtClean="0"/>
              <a:t>America</a:t>
            </a:r>
          </a:p>
          <a:p>
            <a:pPr marL="0" indent="0">
              <a:buNone/>
            </a:pPr>
            <a:endParaRPr lang="en-US" dirty="0"/>
          </a:p>
          <a:p>
            <a:r>
              <a:rPr lang="en-US" dirty="0"/>
              <a:t> </a:t>
            </a:r>
            <a:r>
              <a:rPr lang="en-GB" dirty="0"/>
              <a:t>These are the principles and ideals,  which guided the Founding Fathers of the American republic who established a form of federal government based on the principles of separation of powers and that  of checks and balances </a:t>
            </a:r>
            <a:endParaRPr lang="en-GB" dirty="0"/>
          </a:p>
          <a:p>
            <a:pPr marL="0" indent="0">
              <a:buNone/>
            </a:pPr>
            <a:endParaRPr lang="en-GB" dirty="0" smtClean="0"/>
          </a:p>
          <a:p>
            <a:r>
              <a:rPr lang="en-GB" dirty="0" smtClean="0"/>
              <a:t> </a:t>
            </a:r>
            <a:r>
              <a:rPr lang="en-GB" dirty="0"/>
              <a:t>As a result America came to have a government with the executive, legislative and judicial powers vested respectively in the President, the Congress and the Supreme Court. </a:t>
            </a:r>
            <a:endParaRPr lang="en-US"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557086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Development of Constitutionalism</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b="1" dirty="0"/>
              <a:t>Constitutionalism in America</a:t>
            </a:r>
          </a:p>
          <a:p>
            <a:pPr marL="0" indent="0">
              <a:buNone/>
            </a:pPr>
            <a:endParaRPr lang="en-GB" dirty="0" smtClean="0"/>
          </a:p>
          <a:p>
            <a:pPr marL="0" indent="0">
              <a:buNone/>
            </a:pPr>
            <a:r>
              <a:rPr lang="en-GB" dirty="0" smtClean="0"/>
              <a:t>The </a:t>
            </a:r>
            <a:r>
              <a:rPr lang="en-GB" dirty="0"/>
              <a:t>three organs of American government are separated from each other and, at the same time, they check each other so as to maintain the balance and therefore it follows that:</a:t>
            </a:r>
            <a:endParaRPr lang="en-US" dirty="0"/>
          </a:p>
          <a:p>
            <a:pPr lvl="0"/>
            <a:r>
              <a:rPr lang="en-GB" dirty="0"/>
              <a:t>All appointments and foreign treaties made by the President must be ratified by the Senate;</a:t>
            </a:r>
            <a:endParaRPr lang="en-US" dirty="0"/>
          </a:p>
          <a:p>
            <a:pPr lvl="0"/>
            <a:r>
              <a:rPr lang="en-GB" dirty="0"/>
              <a:t> The Congress may remove the President by the process of impeachment; and the Courts can invalidate any order or decree issued by the President in case it goes beyond the constitution or as against the due process of law.  </a:t>
            </a:r>
            <a:endParaRPr lang="en-US" dirty="0"/>
          </a:p>
          <a:p>
            <a:pPr lvl="0"/>
            <a:r>
              <a:rPr lang="en-GB" dirty="0"/>
              <a:t>The Congress cannot make a law that violates the Constitution.  </a:t>
            </a:r>
            <a:endParaRPr lang="en-US" dirty="0"/>
          </a:p>
        </p:txBody>
      </p:sp>
    </p:spTree>
    <p:extLst>
      <p:ext uri="{BB962C8B-B14F-4D97-AF65-F5344CB8AC3E}">
        <p14:creationId xmlns:p14="http://schemas.microsoft.com/office/powerpoint/2010/main" val="2459485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GB" b="1" dirty="0"/>
              <a:t>Constitutionalism in America</a:t>
            </a:r>
          </a:p>
          <a:p>
            <a:pPr marL="0" lvl="0" indent="0" algn="just">
              <a:buNone/>
            </a:pPr>
            <a:endParaRPr lang="en-GB" dirty="0" smtClean="0"/>
          </a:p>
          <a:p>
            <a:pPr lvl="0" algn="just"/>
            <a:r>
              <a:rPr lang="en-GB" dirty="0" smtClean="0"/>
              <a:t>A </a:t>
            </a:r>
            <a:r>
              <a:rPr lang="en-GB" dirty="0"/>
              <a:t>bill passed by the Congress requires the assent of the President and the Courts may invalidate it if they find that the law is against the constitution or the due process of law</a:t>
            </a:r>
            <a:r>
              <a:rPr lang="en-GB" dirty="0" smtClean="0"/>
              <a:t>.</a:t>
            </a:r>
          </a:p>
          <a:p>
            <a:pPr lvl="0" algn="just"/>
            <a:endParaRPr lang="en-US" dirty="0"/>
          </a:p>
          <a:p>
            <a:pPr lvl="0" algn="just"/>
            <a:r>
              <a:rPr lang="en-GB" dirty="0"/>
              <a:t>  The Courts are checked by the authority of the President and the Congress. </a:t>
            </a:r>
            <a:endParaRPr lang="en-GB" dirty="0" smtClean="0"/>
          </a:p>
          <a:p>
            <a:pPr marL="0" lvl="0" indent="0" algn="just">
              <a:buNone/>
            </a:pPr>
            <a:endParaRPr lang="en-GB" dirty="0"/>
          </a:p>
          <a:p>
            <a:pPr lvl="0" algn="just"/>
            <a:r>
              <a:rPr lang="en-GB" dirty="0"/>
              <a:t> The Congress may pass a law to enhance the jurisdiction of the courts, or the number of the judges and their emoluments and may also remove a judge by the process of impeachment.  </a:t>
            </a:r>
            <a:endParaRPr lang="en-GB" dirty="0" smtClean="0"/>
          </a:p>
          <a:p>
            <a:pPr lvl="0" algn="just"/>
            <a:endParaRPr lang="en-GB" dirty="0"/>
          </a:p>
          <a:p>
            <a:pPr lvl="0" algn="just"/>
            <a:r>
              <a:rPr lang="en-GB" dirty="0"/>
              <a:t>The judges of the Supreme Court and other federal courts are nominated by the President and the Chief Justice acts under an oath of office that is administered to him by the President. </a:t>
            </a:r>
            <a:endParaRPr lang="en-US" dirty="0"/>
          </a:p>
          <a:p>
            <a:pPr algn="just"/>
            <a:endParaRPr lang="en-US" dirty="0"/>
          </a:p>
        </p:txBody>
      </p:sp>
    </p:spTree>
    <p:extLst>
      <p:ext uri="{BB962C8B-B14F-4D97-AF65-F5344CB8AC3E}">
        <p14:creationId xmlns:p14="http://schemas.microsoft.com/office/powerpoint/2010/main" val="2222139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1500" y="764373"/>
            <a:ext cx="8026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p:txBody>
          <a:bodyPr>
            <a:normAutofit lnSpcReduction="10000"/>
          </a:bodyPr>
          <a:lstStyle/>
          <a:p>
            <a:pPr marL="0" indent="0" algn="just">
              <a:buNone/>
            </a:pPr>
            <a:r>
              <a:rPr lang="en-GB" sz="2800" b="1" dirty="0"/>
              <a:t>Constitutionalism in </a:t>
            </a:r>
            <a:r>
              <a:rPr lang="en-GB" sz="2800" b="1" dirty="0" smtClean="0"/>
              <a:t>America</a:t>
            </a:r>
            <a:endParaRPr lang="en-GB" sz="2800" dirty="0" smtClean="0"/>
          </a:p>
          <a:p>
            <a:r>
              <a:rPr lang="en-GB" dirty="0" smtClean="0"/>
              <a:t>In </a:t>
            </a:r>
            <a:r>
              <a:rPr lang="en-GB" dirty="0"/>
              <a:t>this way, the American constitution has materialized the maxim that ‘power cuts power’ or that ‘power checks power</a:t>
            </a:r>
            <a:r>
              <a:rPr lang="en-GB" dirty="0" smtClean="0"/>
              <a:t>’.</a:t>
            </a:r>
          </a:p>
          <a:p>
            <a:pPr marL="0" indent="0">
              <a:buNone/>
            </a:pPr>
            <a:r>
              <a:rPr lang="en-GB" dirty="0" smtClean="0"/>
              <a:t> </a:t>
            </a:r>
          </a:p>
          <a:p>
            <a:r>
              <a:rPr lang="en-GB" dirty="0" smtClean="0"/>
              <a:t> </a:t>
            </a:r>
            <a:r>
              <a:rPr lang="en-GB" dirty="0"/>
              <a:t>The result of all these constitutional arrangements has come to be that democracy in America “rests upon the expectation that lawful conduct is the standard to which both governments and men will conform</a:t>
            </a:r>
            <a:r>
              <a:rPr lang="en-GB" dirty="0" smtClean="0"/>
              <a:t>.</a:t>
            </a:r>
          </a:p>
          <a:p>
            <a:pPr marL="0" indent="0">
              <a:buNone/>
            </a:pPr>
            <a:r>
              <a:rPr lang="en-GB" dirty="0" smtClean="0"/>
              <a:t> </a:t>
            </a:r>
          </a:p>
          <a:p>
            <a:r>
              <a:rPr lang="en-GB" dirty="0" smtClean="0"/>
              <a:t> </a:t>
            </a:r>
            <a:r>
              <a:rPr lang="en-GB" dirty="0"/>
              <a:t>The most outstanding feature of the development of constitutionalism is that herein we find the “true beginning of modern documentary constitutionalism.” </a:t>
            </a:r>
            <a:endParaRPr lang="en-US" dirty="0"/>
          </a:p>
        </p:txBody>
      </p:sp>
    </p:spTree>
    <p:extLst>
      <p:ext uri="{BB962C8B-B14F-4D97-AF65-F5344CB8AC3E}">
        <p14:creationId xmlns:p14="http://schemas.microsoft.com/office/powerpoint/2010/main" val="60019497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TM04033937[[fn=Vapor Trail]]</Template>
  <TotalTime>239</TotalTime>
  <Words>2018</Words>
  <Application>Microsoft Office PowerPoint</Application>
  <PresentationFormat>Widescreen</PresentationFormat>
  <Paragraphs>149</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Century Gothic</vt:lpstr>
      <vt:lpstr>Vapor Trail</vt:lpstr>
      <vt:lpstr>Development of Constitutionalism</vt:lpstr>
      <vt:lpstr>Development of Constitutionalism</vt:lpstr>
      <vt:lpstr>Development of Constitutionalism </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Development of Constitutionalism</vt:lpstr>
      <vt:lpstr>Constitutionalism after the Second World War: </vt:lpstr>
      <vt:lpstr>Development of Constitutionalism</vt:lpstr>
      <vt:lpstr>Development of Constitutionalism</vt:lpstr>
      <vt:lpstr>Development of Constitutionalism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Constitutionalism</dc:title>
  <dc:creator>Kandondo</dc:creator>
  <cp:lastModifiedBy>Kandondo</cp:lastModifiedBy>
  <cp:revision>33</cp:revision>
  <dcterms:created xsi:type="dcterms:W3CDTF">2020-08-28T11:47:22Z</dcterms:created>
  <dcterms:modified xsi:type="dcterms:W3CDTF">2020-08-28T15:47:05Z</dcterms:modified>
</cp:coreProperties>
</file>