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2"/>
  </p:notesMasterIdLst>
  <p:sldIdLst>
    <p:sldId id="256" r:id="rId2"/>
    <p:sldId id="285"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6" r:id="rId29"/>
    <p:sldId id="283" r:id="rId30"/>
    <p:sldId id="284" r:id="rId31"/>
  </p:sldIdLst>
  <p:sldSz cx="9144000" cy="5143500" type="screen16x9"/>
  <p:notesSz cx="6858000" cy="9144000"/>
  <p:embeddedFontLst>
    <p:embeddedFont>
      <p:font typeface="Britannic Bold" panose="020B0903060703020204" pitchFamily="34" charset="0"/>
      <p:regular r:id="rId33"/>
    </p:embeddedFont>
    <p:embeddedFont>
      <p:font typeface="Broadway" panose="04040905080B02020502" pitchFamily="82" charset="0"/>
      <p:regular r:id="rId34"/>
    </p:embeddedFont>
    <p:embeddedFont>
      <p:font typeface="Lato" panose="020F0502020204030204" pitchFamily="34" charset="0"/>
      <p:regular r:id="rId35"/>
      <p:bold r:id="rId36"/>
      <p:italic r:id="rId37"/>
      <p:boldItalic r:id="rId38"/>
    </p:embeddedFont>
    <p:embeddedFont>
      <p:font typeface="Montserrat" panose="020F0502020204030204" pitchFamily="2" charset="0"/>
      <p:regular r:id="rId39"/>
      <p:bold r:id="rId40"/>
      <p:italic r:id="rId41"/>
      <p:boldItalic r:id="rId4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7" d="100"/>
          <a:sy n="87" d="100"/>
        </p:scale>
        <p:origin x="930" y="78"/>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2.fntdata"/><Relationship Id="rId42" Type="http://schemas.openxmlformats.org/officeDocument/2006/relationships/font" Target="fonts/font10.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font" Target="fonts/font6.fntdata"/><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font" Target="fonts/font5.fntdata"/><Relationship Id="rId40" Type="http://schemas.openxmlformats.org/officeDocument/2006/relationships/font" Target="fonts/font8.fntdata"/><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3.fntdata"/><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f1d72659fd_0_3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f1d72659fd_0_3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f1d72659fd_0_34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f1d72659fd_0_3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f1d72659fd_0_3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f1d72659fd_0_3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f1d72659fd_0_3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 name="Google Shape;210;gf1d72659fd_0_3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f1d72659fd_0_36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f1d72659fd_0_3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gf1d72659fd_0_3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2" name="Google Shape;222;gf1d72659fd_0_3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f1d72659fd_0_37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8" name="Google Shape;228;gf1d72659fd_0_3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f1d72659fd_0_3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f1d72659fd_0_3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f1d72659fd_0_38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f1d72659fd_0_3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gf1d72659fd_0_39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6" name="Google Shape;246;gf1d72659fd_0_3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f1d72659fd_0_2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f1d72659fd_0_2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f1d72659fd_0_40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2" name="Google Shape;252;gf1d72659fd_0_4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f1d72659fd_0_40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8" name="Google Shape;258;gf1d72659fd_0_4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gf1d72659fd_0_4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4" name="Google Shape;264;gf1d72659fd_0_4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gf1d72659fd_0_4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0" name="Google Shape;270;gf1d72659fd_0_4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gf1d72659fd_0_4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6" name="Google Shape;276;gf1d72659fd_0_4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f1d72659fd_0_43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2" name="Google Shape;282;gf1d72659fd_0_4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gf1d72659fd_0_4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8" name="Google Shape;288;gf1d72659fd_0_4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gf1d72659fd_0_44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4" name="Google Shape;294;gf1d72659fd_0_4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f1d72659fd_0_2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f1d72659fd_0_2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f1d72659fd_0_30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f1d72659fd_0_3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f1d72659fd_0_3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f1d72659fd_0_3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f1d72659fd_0_3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f1d72659fd_0_3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f1d72659fd_0_3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f1d72659fd_0_3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f1d72659fd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f1d72659fd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f1d72659fd_0_3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f1d72659fd_0_3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name="adj" fmla="val 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name="adj" fmla="val 5000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150" y="1145825"/>
              <a:ext cx="3996600" cy="3996900"/>
            </a:xfrm>
            <a:prstGeom prst="diagStripe">
              <a:avLst>
                <a:gd name="adj" fmla="val 58774"/>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5400000">
              <a:off x="1646" y="-75"/>
              <a:ext cx="2299800" cy="23001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flipH="1">
              <a:off x="652821" y="590035"/>
              <a:ext cx="2300100" cy="2299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txBox="1">
            <a:spLocks noGrp="1"/>
          </p:cNvSpPr>
          <p:nvPr>
            <p:ph type="ctrTitle"/>
          </p:nvPr>
        </p:nvSpPr>
        <p:spPr>
          <a:xfrm>
            <a:off x="3537150" y="1578400"/>
            <a:ext cx="5017500" cy="15789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17" name="Google Shape;17;p2"/>
          <p:cNvSpPr txBox="1">
            <a:spLocks noGrp="1"/>
          </p:cNvSpPr>
          <p:nvPr>
            <p:ph type="subTitle" idx="1"/>
          </p:nvPr>
        </p:nvSpPr>
        <p:spPr>
          <a:xfrm>
            <a:off x="5083950" y="3924925"/>
            <a:ext cx="3470700" cy="506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18" name="Google Shape;18;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1"/>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1"/>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1"/>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1"/>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1"/>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1"/>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1"/>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1"/>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1"/>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1"/>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1"/>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1"/>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1"/>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1"/>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1"/>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1"/>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1"/>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5" name="Google Shape;125;p11"/>
          <p:cNvSpPr txBox="1">
            <a:spLocks noGrp="1"/>
          </p:cNvSpPr>
          <p:nvPr>
            <p:ph type="title" hasCustomPrompt="1"/>
          </p:nvPr>
        </p:nvSpPr>
        <p:spPr>
          <a:xfrm>
            <a:off x="823850" y="1284675"/>
            <a:ext cx="4776000" cy="1300800"/>
          </a:xfrm>
          <a:prstGeom prst="rect">
            <a:avLst/>
          </a:prstGeom>
        </p:spPr>
        <p:txBody>
          <a:bodyPr spcFirstLastPara="1" wrap="square" lIns="91425" tIns="91425" rIns="91425" bIns="91425" anchor="t" anchorCtr="0">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a:spLocks noGrp="1"/>
          </p:cNvSpPr>
          <p:nvPr>
            <p:ph type="body" idx="1"/>
          </p:nvPr>
        </p:nvSpPr>
        <p:spPr>
          <a:xfrm>
            <a:off x="823850" y="2643124"/>
            <a:ext cx="4776000" cy="12189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27" name="Google Shape;12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8"/>
        <p:cNvGrpSpPr/>
        <p:nvPr/>
      </p:nvGrpSpPr>
      <p:grpSpPr>
        <a:xfrm>
          <a:off x="0" y="0"/>
          <a:ext cx="0" cy="0"/>
          <a:chOff x="0" y="0"/>
          <a:chExt cx="0" cy="0"/>
        </a:xfrm>
      </p:grpSpPr>
      <p:sp>
        <p:nvSpPr>
          <p:cNvPr id="129" name="Google Shape;12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3"/>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3"/>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3"/>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3"/>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3"/>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3"/>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3"/>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3"/>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 name="Google Shape;39;p3"/>
          <p:cNvSpPr txBox="1">
            <a:spLocks noGrp="1"/>
          </p:cNvSpPr>
          <p:nvPr>
            <p:ph type="title"/>
          </p:nvPr>
        </p:nvSpPr>
        <p:spPr>
          <a:xfrm>
            <a:off x="823850" y="2053000"/>
            <a:ext cx="4587000" cy="11487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40" name="Google Shape;40;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4"/>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4"/>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6" name="Google Shape;46;p4"/>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47" name="Google Shape;47;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5"/>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5"/>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53" name="Google Shape;53;p5"/>
          <p:cNvSpPr txBox="1">
            <a:spLocks noGrp="1"/>
          </p:cNvSpPr>
          <p:nvPr>
            <p:ph type="body" idx="1"/>
          </p:nvPr>
        </p:nvSpPr>
        <p:spPr>
          <a:xfrm>
            <a:off x="1297500" y="1567550"/>
            <a:ext cx="34032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4" name="Google Shape;54;p5"/>
          <p:cNvSpPr txBox="1">
            <a:spLocks noGrp="1"/>
          </p:cNvSpPr>
          <p:nvPr>
            <p:ph type="body" idx="2"/>
          </p:nvPr>
        </p:nvSpPr>
        <p:spPr>
          <a:xfrm>
            <a:off x="4933221" y="1567550"/>
            <a:ext cx="34032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5" name="Google Shape;5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6"/>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 name="Google Shape;60;p6"/>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1" name="Google Shape;61;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7"/>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7"/>
          <p:cNvSpPr txBox="1">
            <a:spLocks noGrp="1"/>
          </p:cNvSpPr>
          <p:nvPr>
            <p:ph type="title"/>
          </p:nvPr>
        </p:nvSpPr>
        <p:spPr>
          <a:xfrm>
            <a:off x="1297500" y="393750"/>
            <a:ext cx="3798900" cy="1493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7" name="Google Shape;67;p7"/>
          <p:cNvSpPr txBox="1">
            <a:spLocks noGrp="1"/>
          </p:cNvSpPr>
          <p:nvPr>
            <p:ph type="body" idx="1"/>
          </p:nvPr>
        </p:nvSpPr>
        <p:spPr>
          <a:xfrm>
            <a:off x="1297500" y="1972550"/>
            <a:ext cx="3798900" cy="24159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8" name="Google Shape;6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8"/>
            <p:cNvSpPr/>
            <p:nvPr/>
          </p:nvSpPr>
          <p:spPr>
            <a:xfrm rot="5400000">
              <a:off x="4840825" y="6000"/>
              <a:ext cx="42987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8"/>
            <p:cNvSpPr/>
            <p:nvPr/>
          </p:nvSpPr>
          <p:spPr>
            <a:xfrm rot="-5400000">
              <a:off x="5618399" y="123664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8"/>
            <p:cNvSpPr/>
            <p:nvPr/>
          </p:nvSpPr>
          <p:spPr>
            <a:xfrm flipH="1">
              <a:off x="5849857" y="144407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8"/>
            <p:cNvSpPr/>
            <p:nvPr/>
          </p:nvSpPr>
          <p:spPr>
            <a:xfrm rot="-5400000">
              <a:off x="5987081" y="246974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8"/>
            <p:cNvSpPr/>
            <p:nvPr/>
          </p:nvSpPr>
          <p:spPr>
            <a:xfrm flipH="1">
              <a:off x="6222115" y="2677179"/>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8"/>
            <p:cNvSpPr/>
            <p:nvPr/>
          </p:nvSpPr>
          <p:spPr>
            <a:xfrm rot="-5400000">
              <a:off x="6675341" y="186224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8"/>
            <p:cNvSpPr/>
            <p:nvPr/>
          </p:nvSpPr>
          <p:spPr>
            <a:xfrm flipH="1">
              <a:off x="6908099" y="2069680"/>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8"/>
            <p:cNvSpPr/>
            <p:nvPr/>
          </p:nvSpPr>
          <p:spPr>
            <a:xfrm rot="-5400000">
              <a:off x="6861141" y="247808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8"/>
            <p:cNvSpPr/>
            <p:nvPr/>
          </p:nvSpPr>
          <p:spPr>
            <a:xfrm flipH="1">
              <a:off x="7965266" y="269319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8"/>
            <p:cNvSpPr/>
            <p:nvPr/>
          </p:nvSpPr>
          <p:spPr>
            <a:xfrm flipH="1">
              <a:off x="8145082" y="330903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8"/>
            <p:cNvSpPr/>
            <p:nvPr/>
          </p:nvSpPr>
          <p:spPr>
            <a:xfrm rot="-5400000">
              <a:off x="7047599" y="309534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8"/>
            <p:cNvSpPr/>
            <p:nvPr/>
          </p:nvSpPr>
          <p:spPr>
            <a:xfrm flipH="1">
              <a:off x="7276649" y="330278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8"/>
            <p:cNvSpPr/>
            <p:nvPr/>
          </p:nvSpPr>
          <p:spPr>
            <a:xfrm rot="-5400000">
              <a:off x="7227414" y="3711189"/>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8"/>
            <p:cNvSpPr/>
            <p:nvPr/>
          </p:nvSpPr>
          <p:spPr>
            <a:xfrm flipH="1">
              <a:off x="7462448" y="391862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8"/>
            <p:cNvSpPr/>
            <p:nvPr/>
          </p:nvSpPr>
          <p:spPr>
            <a:xfrm rot="-5400000">
              <a:off x="8102491" y="37188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8"/>
            <p:cNvSpPr/>
            <p:nvPr/>
          </p:nvSpPr>
          <p:spPr>
            <a:xfrm flipH="1">
              <a:off x="8334533" y="392629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rot="-5400000">
              <a:off x="8288290" y="433470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 name="Google Shape;89;p8"/>
          <p:cNvSpPr txBox="1">
            <a:spLocks noGrp="1"/>
          </p:cNvSpPr>
          <p:nvPr>
            <p:ph type="title"/>
          </p:nvPr>
        </p:nvSpPr>
        <p:spPr>
          <a:xfrm>
            <a:off x="823850" y="866775"/>
            <a:ext cx="4587000" cy="35211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90" name="Google Shape;90;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9"/>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 name="Google Shape;95;p9"/>
          <p:cNvSpPr txBox="1">
            <a:spLocks noGrp="1"/>
          </p:cNvSpPr>
          <p:nvPr>
            <p:ph type="title"/>
          </p:nvPr>
        </p:nvSpPr>
        <p:spPr>
          <a:xfrm>
            <a:off x="1297500" y="1658325"/>
            <a:ext cx="3036300" cy="17517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96" name="Google Shape;96;p9"/>
          <p:cNvSpPr txBox="1">
            <a:spLocks noGrp="1"/>
          </p:cNvSpPr>
          <p:nvPr>
            <p:ph type="subTitle" idx="1"/>
          </p:nvPr>
        </p:nvSpPr>
        <p:spPr>
          <a:xfrm>
            <a:off x="1297500" y="3538000"/>
            <a:ext cx="3036300" cy="506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97" name="Google Shape;97;p9"/>
          <p:cNvSpPr txBox="1">
            <a:spLocks noGrp="1"/>
          </p:cNvSpPr>
          <p:nvPr>
            <p:ph type="body" idx="2"/>
          </p:nvPr>
        </p:nvSpPr>
        <p:spPr>
          <a:xfrm>
            <a:off x="4648200" y="1696600"/>
            <a:ext cx="3676800" cy="2347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8" name="Google Shape;98;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0"/>
            <p:cNvSpPr/>
            <p:nvPr/>
          </p:nvSpPr>
          <p:spPr>
            <a:xfrm flipH="1">
              <a:off x="154125" y="3925529"/>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10"/>
          <p:cNvSpPr txBox="1">
            <a:spLocks noGrp="1"/>
          </p:cNvSpPr>
          <p:nvPr>
            <p:ph type="body" idx="1"/>
          </p:nvPr>
        </p:nvSpPr>
        <p:spPr>
          <a:xfrm>
            <a:off x="812725" y="4305375"/>
            <a:ext cx="6936000" cy="523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00"/>
              <a:buNone/>
              <a:defRPr/>
            </a:lvl1pPr>
          </a:lstStyle>
          <a:p>
            <a:endParaRPr/>
          </a:p>
        </p:txBody>
      </p:sp>
      <p:sp>
        <p:nvSpPr>
          <p:cNvPr id="104" name="Google Shape;104;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focus">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marL="914400" lvl="1"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marL="1371600" lvl="2"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marL="1828800" lvl="3"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marL="2286000" lvl="4"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marL="2743200" lvl="5"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marL="3200400" lvl="6"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marL="3657600" lvl="7"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marL="4114800" lvl="8"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3"/>
          <p:cNvSpPr txBox="1">
            <a:spLocks noGrp="1"/>
          </p:cNvSpPr>
          <p:nvPr>
            <p:ph type="ctrTitle"/>
          </p:nvPr>
        </p:nvSpPr>
        <p:spPr>
          <a:xfrm>
            <a:off x="3080550" y="168325"/>
            <a:ext cx="5017500" cy="22827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4500" dirty="0">
                <a:highlight>
                  <a:schemeClr val="dk1"/>
                </a:highlight>
                <a:latin typeface="Arial"/>
                <a:ea typeface="Arial"/>
                <a:cs typeface="Arial"/>
                <a:sym typeface="Arial"/>
              </a:rPr>
              <a:t>CVE 9020</a:t>
            </a:r>
            <a:endParaRPr sz="4500" dirty="0">
              <a:highlight>
                <a:schemeClr val="dk1"/>
              </a:highlight>
              <a:latin typeface="Arial"/>
              <a:ea typeface="Arial"/>
              <a:cs typeface="Arial"/>
              <a:sym typeface="Arial"/>
            </a:endParaRPr>
          </a:p>
          <a:p>
            <a:pPr marL="0" lvl="0" indent="0" algn="l" rtl="0">
              <a:spcBef>
                <a:spcPts val="0"/>
              </a:spcBef>
              <a:spcAft>
                <a:spcPts val="0"/>
              </a:spcAft>
              <a:buSzPts val="990"/>
              <a:buNone/>
            </a:pPr>
            <a:r>
              <a:rPr lang="en" sz="4500" dirty="0">
                <a:highlight>
                  <a:schemeClr val="dk1"/>
                </a:highlight>
                <a:latin typeface="Arial"/>
                <a:ea typeface="Arial"/>
                <a:cs typeface="Arial"/>
                <a:sym typeface="Arial"/>
              </a:rPr>
              <a:t>LEGAL &amp; PUBLIC POLICY</a:t>
            </a:r>
            <a:endParaRPr sz="4500" dirty="0">
              <a:highlight>
                <a:schemeClr val="dk1"/>
              </a:highlight>
            </a:endParaRPr>
          </a:p>
        </p:txBody>
      </p:sp>
      <p:sp>
        <p:nvSpPr>
          <p:cNvPr id="135" name="Google Shape;135;p13"/>
          <p:cNvSpPr txBox="1">
            <a:spLocks noGrp="1"/>
          </p:cNvSpPr>
          <p:nvPr>
            <p:ph type="subTitle" idx="1"/>
          </p:nvPr>
        </p:nvSpPr>
        <p:spPr>
          <a:xfrm>
            <a:off x="3080550" y="3021650"/>
            <a:ext cx="5474100" cy="1919700"/>
          </a:xfrm>
          <a:prstGeom prst="rect">
            <a:avLst/>
          </a:prstGeom>
        </p:spPr>
        <p:txBody>
          <a:bodyPr spcFirstLastPara="1" wrap="square" lIns="91425" tIns="91425" rIns="91425" bIns="91425" anchor="t" anchorCtr="0">
            <a:normAutofit fontScale="77500" lnSpcReduction="20000"/>
          </a:bodyPr>
          <a:lstStyle/>
          <a:p>
            <a:pPr marL="0" lvl="0" indent="0" algn="l" rtl="0">
              <a:lnSpc>
                <a:spcPct val="115000"/>
              </a:lnSpc>
              <a:spcBef>
                <a:spcPts val="400"/>
              </a:spcBef>
              <a:spcAft>
                <a:spcPts val="0"/>
              </a:spcAft>
              <a:buNone/>
            </a:pPr>
            <a:endParaRPr sz="1500" dirty="0">
              <a:solidFill>
                <a:srgbClr val="898989"/>
              </a:solidFill>
              <a:latin typeface="Arial"/>
              <a:ea typeface="Arial"/>
              <a:cs typeface="Arial"/>
              <a:sym typeface="Arial"/>
            </a:endParaRPr>
          </a:p>
          <a:p>
            <a:pPr marL="0" lvl="0" indent="0" algn="just" rtl="0">
              <a:lnSpc>
                <a:spcPct val="115000"/>
              </a:lnSpc>
              <a:spcBef>
                <a:spcPts val="400"/>
              </a:spcBef>
              <a:spcAft>
                <a:spcPts val="0"/>
              </a:spcAft>
              <a:buNone/>
            </a:pPr>
            <a:r>
              <a:rPr lang="en" sz="5316" dirty="0">
                <a:latin typeface="Arial"/>
                <a:ea typeface="Arial"/>
                <a:cs typeface="Arial"/>
                <a:sym typeface="Arial"/>
              </a:rPr>
              <a:t>LECTURER</a:t>
            </a:r>
            <a:r>
              <a:rPr lang="en" sz="3434" dirty="0">
                <a:latin typeface="Arial"/>
                <a:ea typeface="Arial"/>
                <a:cs typeface="Arial"/>
                <a:sym typeface="Arial"/>
              </a:rPr>
              <a:t>:</a:t>
            </a:r>
            <a:r>
              <a:rPr lang="en" sz="5066" dirty="0">
                <a:latin typeface="Arial"/>
                <a:ea typeface="Arial"/>
                <a:cs typeface="Arial"/>
                <a:sym typeface="Arial"/>
              </a:rPr>
              <a:t>DR Chileshe .S. Kandondo</a:t>
            </a:r>
            <a:endParaRPr sz="5066" dirty="0">
              <a:latin typeface="Arial"/>
              <a:ea typeface="Arial"/>
              <a:cs typeface="Arial"/>
              <a:sym typeface="Arial"/>
            </a:endParaRPr>
          </a:p>
          <a:p>
            <a:pPr marL="0" lvl="0" indent="0" algn="l" rtl="0">
              <a:spcBef>
                <a:spcPts val="0"/>
              </a:spcBef>
              <a:spcAft>
                <a:spcPts val="0"/>
              </a:spcAft>
              <a:buNone/>
            </a:pP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22"/>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3000" b="1">
                <a:latin typeface="Arial"/>
                <a:ea typeface="Arial"/>
                <a:cs typeface="Arial"/>
                <a:sym typeface="Arial"/>
              </a:rPr>
              <a:t>Medieval cont.</a:t>
            </a:r>
            <a:endParaRPr sz="2100"/>
          </a:p>
        </p:txBody>
      </p:sp>
      <p:sp>
        <p:nvSpPr>
          <p:cNvPr id="189" name="Google Shape;189;p22"/>
          <p:cNvSpPr txBox="1">
            <a:spLocks noGrp="1"/>
          </p:cNvSpPr>
          <p:nvPr>
            <p:ph type="body" idx="1"/>
          </p:nvPr>
        </p:nvSpPr>
        <p:spPr>
          <a:xfrm>
            <a:off x="1297500" y="1383250"/>
            <a:ext cx="7038900" cy="3129000"/>
          </a:xfrm>
          <a:prstGeom prst="rect">
            <a:avLst/>
          </a:prstGeom>
        </p:spPr>
        <p:txBody>
          <a:bodyPr spcFirstLastPara="1" wrap="square" lIns="91425" tIns="91425" rIns="91425" bIns="91425" anchor="t" anchorCtr="0">
            <a:normAutofit fontScale="77500" lnSpcReduction="20000"/>
          </a:bodyPr>
          <a:lstStyle/>
          <a:p>
            <a:pPr marL="457200" lvl="0" indent="-404453" algn="just" rtl="0">
              <a:spcBef>
                <a:spcPts val="700"/>
              </a:spcBef>
              <a:spcAft>
                <a:spcPts val="0"/>
              </a:spcAft>
              <a:buSzPct val="100000"/>
              <a:buFont typeface="Arial"/>
              <a:buChar char="➢"/>
            </a:pPr>
            <a:r>
              <a:rPr lang="en" sz="3258" dirty="0">
                <a:latin typeface="Arial"/>
                <a:ea typeface="Arial"/>
                <a:cs typeface="Arial"/>
                <a:sym typeface="Arial"/>
              </a:rPr>
              <a:t>From the political point of view, it exhibited an age of statelessness.</a:t>
            </a:r>
          </a:p>
          <a:p>
            <a:pPr marL="52747" lvl="0" indent="0" algn="just" rtl="0">
              <a:spcBef>
                <a:spcPts val="700"/>
              </a:spcBef>
              <a:spcAft>
                <a:spcPts val="0"/>
              </a:spcAft>
              <a:buSzPct val="100000"/>
              <a:buNone/>
            </a:pPr>
            <a:endParaRPr lang="en" sz="3258" dirty="0">
              <a:latin typeface="Arial"/>
              <a:ea typeface="Arial"/>
              <a:cs typeface="Arial"/>
              <a:sym typeface="Arial"/>
            </a:endParaRPr>
          </a:p>
          <a:p>
            <a:pPr marL="457200" lvl="0" indent="-404453" algn="just" rtl="0">
              <a:spcBef>
                <a:spcPts val="700"/>
              </a:spcBef>
              <a:spcAft>
                <a:spcPts val="0"/>
              </a:spcAft>
              <a:buSzPct val="100000"/>
              <a:buFont typeface="Arial"/>
              <a:buChar char="➢"/>
            </a:pPr>
            <a:r>
              <a:rPr lang="en" sz="3258" dirty="0">
                <a:latin typeface="Arial"/>
                <a:ea typeface="Arial"/>
                <a:cs typeface="Arial"/>
                <a:sym typeface="Arial"/>
              </a:rPr>
              <a:t>Since every lord could conduct warfares, regulate commerce, coin currency or discharge judicial responsibilities.</a:t>
            </a:r>
            <a:endParaRPr sz="3258" dirty="0">
              <a:latin typeface="Arial"/>
              <a:ea typeface="Arial"/>
              <a:cs typeface="Arial"/>
              <a:sym typeface="Arial"/>
            </a:endParaRPr>
          </a:p>
          <a:p>
            <a:pPr marL="457200" lvl="0" indent="0" algn="just" rtl="0">
              <a:spcBef>
                <a:spcPts val="700"/>
              </a:spcBef>
              <a:spcAft>
                <a:spcPts val="0"/>
              </a:spcAft>
              <a:buNone/>
            </a:pPr>
            <a:endParaRPr sz="3258" dirty="0">
              <a:latin typeface="Arial"/>
              <a:ea typeface="Arial"/>
              <a:cs typeface="Arial"/>
              <a:sym typeface="Arial"/>
            </a:endParaRPr>
          </a:p>
          <a:p>
            <a:pPr marL="0" lvl="0" indent="0" algn="l" rtl="0">
              <a:spcBef>
                <a:spcPts val="0"/>
              </a:spcBef>
              <a:spcAft>
                <a:spcPts val="1200"/>
              </a:spcAft>
              <a:buNone/>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23"/>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3000" b="1">
                <a:latin typeface="Arial"/>
                <a:ea typeface="Arial"/>
                <a:cs typeface="Arial"/>
                <a:sym typeface="Arial"/>
              </a:rPr>
              <a:t>Medieval cont.</a:t>
            </a:r>
            <a:endParaRPr/>
          </a:p>
        </p:txBody>
      </p:sp>
      <p:sp>
        <p:nvSpPr>
          <p:cNvPr id="195" name="Google Shape;195;p23"/>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a:bodyPr>
          <a:lstStyle/>
          <a:p>
            <a:pPr marL="457200" lvl="0" indent="-387350" algn="just" rtl="0">
              <a:lnSpc>
                <a:spcPct val="105000"/>
              </a:lnSpc>
              <a:spcBef>
                <a:spcPts val="700"/>
              </a:spcBef>
              <a:spcAft>
                <a:spcPts val="0"/>
              </a:spcAft>
              <a:buSzPts val="2500"/>
              <a:buFont typeface="Arial"/>
              <a:buChar char="➢"/>
            </a:pPr>
            <a:r>
              <a:rPr lang="en" sz="2500" dirty="0">
                <a:latin typeface="Arial"/>
                <a:ea typeface="Arial"/>
                <a:cs typeface="Arial"/>
                <a:sym typeface="Arial"/>
              </a:rPr>
              <a:t>From an economic point of view, it meant a state of society in which a great part of public rights and duties were made or dictated by  lords.</a:t>
            </a:r>
            <a:endParaRPr sz="25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24"/>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3000" b="1">
                <a:latin typeface="Arial"/>
                <a:ea typeface="Arial"/>
                <a:cs typeface="Arial"/>
                <a:sym typeface="Arial"/>
              </a:rPr>
              <a:t>Medieval cont.</a:t>
            </a:r>
            <a:endParaRPr/>
          </a:p>
        </p:txBody>
      </p:sp>
      <p:sp>
        <p:nvSpPr>
          <p:cNvPr id="201" name="Google Shape;201;p24"/>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Autofit/>
          </a:bodyPr>
          <a:lstStyle/>
          <a:p>
            <a:pPr marL="457200" lvl="0" indent="-387350" algn="just" rtl="0">
              <a:lnSpc>
                <a:spcPct val="130000"/>
              </a:lnSpc>
              <a:spcBef>
                <a:spcPts val="800"/>
              </a:spcBef>
              <a:spcAft>
                <a:spcPts val="0"/>
              </a:spcAft>
              <a:buSzPts val="2500"/>
              <a:buFont typeface="Arial"/>
              <a:buChar char="➢"/>
            </a:pPr>
            <a:r>
              <a:rPr lang="en" sz="2500" dirty="0">
                <a:latin typeface="Arial"/>
                <a:ea typeface="Arial"/>
                <a:cs typeface="Arial"/>
                <a:sym typeface="Arial"/>
              </a:rPr>
              <a:t>In this era, universalism, decentralization and disintegration came to be the keynote of this era of transition.</a:t>
            </a:r>
            <a:endParaRPr sz="2500" dirty="0">
              <a:latin typeface="Arial"/>
              <a:ea typeface="Arial"/>
              <a:cs typeface="Arial"/>
              <a:sym typeface="Arial"/>
            </a:endParaRPr>
          </a:p>
          <a:p>
            <a:pPr marL="457200" lvl="0" indent="-387350" algn="just" rtl="0">
              <a:lnSpc>
                <a:spcPct val="130000"/>
              </a:lnSpc>
              <a:spcBef>
                <a:spcPts val="0"/>
              </a:spcBef>
              <a:spcAft>
                <a:spcPts val="0"/>
              </a:spcAft>
              <a:buSzPts val="2500"/>
              <a:buFont typeface="Arial"/>
              <a:buChar char="➢"/>
            </a:pPr>
            <a:r>
              <a:rPr lang="en" sz="2500" dirty="0">
                <a:latin typeface="Arial"/>
                <a:ea typeface="Arial"/>
                <a:cs typeface="Arial"/>
                <a:sym typeface="Arial"/>
              </a:rPr>
              <a:t>A time came when The Roman and Teutonic blended in their ideas and practices.</a:t>
            </a:r>
            <a:endParaRPr sz="2500" dirty="0">
              <a:latin typeface="Arial"/>
              <a:ea typeface="Arial"/>
              <a:cs typeface="Arial"/>
              <a:sym typeface="Arial"/>
            </a:endParaRPr>
          </a:p>
          <a:p>
            <a:pPr marL="0" lvl="0" indent="0" algn="l" rtl="0">
              <a:lnSpc>
                <a:spcPct val="95000"/>
              </a:lnSpc>
              <a:spcBef>
                <a:spcPts val="0"/>
              </a:spcBef>
              <a:spcAft>
                <a:spcPts val="1200"/>
              </a:spcAft>
              <a:buSzPts val="852"/>
              <a:buNone/>
            </a:pPr>
            <a:endParaRPr sz="1007"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25"/>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3000" b="1" dirty="0">
                <a:latin typeface="Arial"/>
                <a:ea typeface="Arial"/>
                <a:cs typeface="Arial"/>
                <a:sym typeface="Arial"/>
              </a:rPr>
              <a:t>Medieval cont.</a:t>
            </a:r>
            <a:endParaRPr dirty="0"/>
          </a:p>
        </p:txBody>
      </p:sp>
      <p:sp>
        <p:nvSpPr>
          <p:cNvPr id="207" name="Google Shape;207;p25"/>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fontScale="77500" lnSpcReduction="20000"/>
          </a:bodyPr>
          <a:lstStyle/>
          <a:p>
            <a:pPr marL="457200" lvl="0" indent="-393223" algn="just" rtl="0">
              <a:lnSpc>
                <a:spcPct val="150000"/>
              </a:lnSpc>
              <a:spcBef>
                <a:spcPts val="800"/>
              </a:spcBef>
              <a:spcAft>
                <a:spcPts val="0"/>
              </a:spcAft>
              <a:buSzPct val="100000"/>
              <a:buFont typeface="Arial"/>
              <a:buChar char="➢"/>
            </a:pPr>
            <a:r>
              <a:rPr lang="en-US" sz="3050" dirty="0">
                <a:latin typeface="Arial"/>
                <a:ea typeface="Arial"/>
                <a:cs typeface="Arial"/>
                <a:sym typeface="Arial"/>
              </a:rPr>
              <a:t>The coronation ceremony took place in the presence of chiefs and nobles.</a:t>
            </a:r>
          </a:p>
          <a:p>
            <a:pPr marL="457200" lvl="0" indent="-393223" algn="just" rtl="0">
              <a:lnSpc>
                <a:spcPct val="150000"/>
              </a:lnSpc>
              <a:spcBef>
                <a:spcPts val="800"/>
              </a:spcBef>
              <a:spcAft>
                <a:spcPts val="0"/>
              </a:spcAft>
              <a:buSzPct val="100000"/>
              <a:buFont typeface="Arial"/>
              <a:buChar char="➢"/>
            </a:pPr>
            <a:r>
              <a:rPr lang="en-US" sz="3050" dirty="0">
                <a:latin typeface="Arial"/>
                <a:ea typeface="Arial"/>
                <a:cs typeface="Arial"/>
                <a:sym typeface="Arial"/>
              </a:rPr>
              <a:t>This was a clear indication that the monarchy held temporal powers in the name of his people's ultimate authority.</a:t>
            </a:r>
          </a:p>
          <a:p>
            <a:pPr marL="0" lvl="0" indent="0" algn="l" rtl="0">
              <a:spcBef>
                <a:spcPts val="0"/>
              </a:spcBef>
              <a:spcAft>
                <a:spcPts val="1200"/>
              </a:spcAft>
              <a:buNone/>
            </a:pP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26"/>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3000" b="1">
                <a:latin typeface="Arial"/>
                <a:ea typeface="Arial"/>
                <a:cs typeface="Arial"/>
                <a:sym typeface="Arial"/>
              </a:rPr>
              <a:t>Medieval cont.</a:t>
            </a:r>
            <a:endParaRPr/>
          </a:p>
        </p:txBody>
      </p:sp>
      <p:sp>
        <p:nvSpPr>
          <p:cNvPr id="213" name="Google Shape;213;p26"/>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a:bodyPr>
          <a:lstStyle/>
          <a:p>
            <a:pPr marL="457200" lvl="0" indent="-387350" algn="just" rtl="0">
              <a:lnSpc>
                <a:spcPct val="150000"/>
              </a:lnSpc>
              <a:spcBef>
                <a:spcPts val="800"/>
              </a:spcBef>
              <a:spcAft>
                <a:spcPts val="0"/>
              </a:spcAft>
              <a:buSzPts val="2500"/>
              <a:buFont typeface="Arial"/>
              <a:buChar char="➢"/>
            </a:pPr>
            <a:r>
              <a:rPr lang="en" sz="2700" dirty="0">
                <a:latin typeface="Arial"/>
                <a:ea typeface="Arial"/>
                <a:cs typeface="Arial"/>
                <a:sym typeface="Arial"/>
              </a:rPr>
              <a:t>The foregoing events led to the growth of democratic constitutionalism.</a:t>
            </a:r>
          </a:p>
          <a:p>
            <a:pPr marL="457200" lvl="0" indent="-387350" algn="just" rtl="0">
              <a:lnSpc>
                <a:spcPct val="150000"/>
              </a:lnSpc>
              <a:spcBef>
                <a:spcPts val="800"/>
              </a:spcBef>
              <a:spcAft>
                <a:spcPts val="0"/>
              </a:spcAft>
              <a:buSzPts val="2500"/>
              <a:buFont typeface="Arial"/>
              <a:buChar char="➢"/>
            </a:pPr>
            <a:r>
              <a:rPr lang="en" sz="2700" dirty="0">
                <a:latin typeface="Arial"/>
                <a:ea typeface="Arial"/>
                <a:cs typeface="Arial"/>
                <a:sym typeface="Arial"/>
              </a:rPr>
              <a:t>However, what retarded the pace was the domination of the church.</a:t>
            </a:r>
            <a:endParaRPr sz="2700" dirty="0">
              <a:latin typeface="Arial"/>
              <a:ea typeface="Arial"/>
              <a:cs typeface="Arial"/>
              <a:sym typeface="Arial"/>
            </a:endParaRPr>
          </a:p>
          <a:p>
            <a:pPr marL="0" lvl="0" indent="0" algn="l" rtl="0">
              <a:spcBef>
                <a:spcPts val="0"/>
              </a:spcBef>
              <a:spcAft>
                <a:spcPts val="1200"/>
              </a:spcAft>
              <a:buNone/>
            </a:pP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27"/>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3000" b="1">
                <a:latin typeface="Arial"/>
                <a:ea typeface="Arial"/>
                <a:cs typeface="Arial"/>
                <a:sym typeface="Arial"/>
              </a:rPr>
              <a:t>Medieval cont.</a:t>
            </a:r>
            <a:endParaRPr/>
          </a:p>
        </p:txBody>
      </p:sp>
      <p:sp>
        <p:nvSpPr>
          <p:cNvPr id="219" name="Google Shape;219;p27"/>
          <p:cNvSpPr txBox="1">
            <a:spLocks noGrp="1"/>
          </p:cNvSpPr>
          <p:nvPr>
            <p:ph type="body" idx="1"/>
          </p:nvPr>
        </p:nvSpPr>
        <p:spPr>
          <a:xfrm>
            <a:off x="1297500" y="1307850"/>
            <a:ext cx="7038900" cy="3171000"/>
          </a:xfrm>
          <a:prstGeom prst="rect">
            <a:avLst/>
          </a:prstGeom>
        </p:spPr>
        <p:txBody>
          <a:bodyPr spcFirstLastPara="1" wrap="square" lIns="91425" tIns="91425" rIns="91425" bIns="91425" anchor="t" anchorCtr="0">
            <a:normAutofit fontScale="85000" lnSpcReduction="20000"/>
          </a:bodyPr>
          <a:lstStyle/>
          <a:p>
            <a:pPr marL="457200" lvl="0" indent="-390525" algn="just" rtl="0">
              <a:lnSpc>
                <a:spcPct val="150000"/>
              </a:lnSpc>
              <a:spcBef>
                <a:spcPts val="700"/>
              </a:spcBef>
              <a:spcAft>
                <a:spcPts val="0"/>
              </a:spcAft>
              <a:buSzPct val="100000"/>
              <a:buFont typeface="Arial"/>
              <a:buChar char="➢"/>
            </a:pPr>
            <a:r>
              <a:rPr lang="en" sz="3000">
                <a:latin typeface="Arial"/>
                <a:ea typeface="Arial"/>
                <a:cs typeface="Arial"/>
                <a:sym typeface="Arial"/>
              </a:rPr>
              <a:t>Political thinkers followed the trend set by St. Augustine and St. Thomas.</a:t>
            </a:r>
            <a:endParaRPr sz="3000">
              <a:latin typeface="Arial"/>
              <a:ea typeface="Arial"/>
              <a:cs typeface="Arial"/>
              <a:sym typeface="Arial"/>
            </a:endParaRPr>
          </a:p>
          <a:p>
            <a:pPr marL="457200" lvl="0" indent="0" algn="just" rtl="0">
              <a:lnSpc>
                <a:spcPct val="150000"/>
              </a:lnSpc>
              <a:spcBef>
                <a:spcPts val="700"/>
              </a:spcBef>
              <a:spcAft>
                <a:spcPts val="0"/>
              </a:spcAft>
              <a:buNone/>
            </a:pPr>
            <a:endParaRPr sz="3000">
              <a:latin typeface="Arial"/>
              <a:ea typeface="Arial"/>
              <a:cs typeface="Arial"/>
              <a:sym typeface="Arial"/>
            </a:endParaRPr>
          </a:p>
          <a:p>
            <a:pPr marL="457200" lvl="0" indent="-390525" algn="just" rtl="0">
              <a:lnSpc>
                <a:spcPct val="150000"/>
              </a:lnSpc>
              <a:spcBef>
                <a:spcPts val="700"/>
              </a:spcBef>
              <a:spcAft>
                <a:spcPts val="0"/>
              </a:spcAft>
              <a:buSzPct val="100000"/>
              <a:buFont typeface="Arial"/>
              <a:buChar char="➢"/>
            </a:pPr>
            <a:r>
              <a:rPr lang="en" sz="3000">
                <a:latin typeface="Arial"/>
                <a:ea typeface="Arial"/>
                <a:cs typeface="Arial"/>
                <a:sym typeface="Arial"/>
              </a:rPr>
              <a:t>In making secular authority subservient to the authority of the church.</a:t>
            </a:r>
            <a:endParaRPr sz="3000">
              <a:latin typeface="Arial"/>
              <a:ea typeface="Arial"/>
              <a:cs typeface="Arial"/>
              <a:sym typeface="Arial"/>
            </a:endParaRPr>
          </a:p>
          <a:p>
            <a:pPr marL="0" lvl="0" indent="0" algn="l" rtl="0">
              <a:spcBef>
                <a:spcPts val="0"/>
              </a:spcBef>
              <a:spcAft>
                <a:spcPts val="120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28"/>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3000" b="1">
                <a:latin typeface="Arial"/>
                <a:ea typeface="Arial"/>
                <a:cs typeface="Arial"/>
                <a:sym typeface="Arial"/>
              </a:rPr>
              <a:t>Medieval cont.</a:t>
            </a:r>
            <a:endParaRPr/>
          </a:p>
        </p:txBody>
      </p:sp>
      <p:sp>
        <p:nvSpPr>
          <p:cNvPr id="225" name="Google Shape;225;p28"/>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lnSpcReduction="10000"/>
          </a:bodyPr>
          <a:lstStyle/>
          <a:p>
            <a:pPr marL="457200" lvl="0" indent="-419100" algn="just" rtl="0">
              <a:lnSpc>
                <a:spcPct val="150000"/>
              </a:lnSpc>
              <a:spcBef>
                <a:spcPts val="700"/>
              </a:spcBef>
              <a:spcAft>
                <a:spcPts val="0"/>
              </a:spcAft>
              <a:buSzPts val="3000"/>
              <a:buFont typeface="Arial"/>
              <a:buChar char="➢"/>
            </a:pPr>
            <a:r>
              <a:rPr lang="en" sz="3000" dirty="0">
                <a:latin typeface="Arial"/>
                <a:ea typeface="Arial"/>
                <a:cs typeface="Arial"/>
                <a:sym typeface="Arial"/>
              </a:rPr>
              <a:t>This meant that the rule of the bishop over the authority of the monarch and of the Pope over all secular and religious heads of the Christian world.</a:t>
            </a:r>
            <a:r>
              <a:rPr lang="en" sz="3000" dirty="0">
                <a:solidFill>
                  <a:srgbClr val="000000"/>
                </a:solidFill>
                <a:latin typeface="Arial"/>
                <a:ea typeface="Arial"/>
                <a:cs typeface="Arial"/>
                <a:sym typeface="Arial"/>
              </a:rPr>
              <a:t> </a:t>
            </a:r>
            <a:endParaRPr sz="3000" dirty="0">
              <a:solidFill>
                <a:srgbClr val="000000"/>
              </a:solidFill>
              <a:latin typeface="Arial"/>
              <a:ea typeface="Arial"/>
              <a:cs typeface="Arial"/>
              <a:sym typeface="Arial"/>
            </a:endParaRPr>
          </a:p>
          <a:p>
            <a:pPr marL="0" lvl="0" indent="0" algn="l" rtl="0">
              <a:spcBef>
                <a:spcPts val="0"/>
              </a:spcBef>
              <a:spcAft>
                <a:spcPts val="1200"/>
              </a:spcAft>
              <a:buNone/>
            </a:pP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29"/>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3000" b="1">
                <a:latin typeface="Arial"/>
                <a:ea typeface="Arial"/>
                <a:cs typeface="Arial"/>
                <a:sym typeface="Arial"/>
              </a:rPr>
              <a:t>Medieval cont.</a:t>
            </a:r>
            <a:endParaRPr/>
          </a:p>
        </p:txBody>
      </p:sp>
      <p:sp>
        <p:nvSpPr>
          <p:cNvPr id="231" name="Google Shape;231;p29"/>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fontScale="85000" lnSpcReduction="20000"/>
          </a:bodyPr>
          <a:lstStyle/>
          <a:p>
            <a:pPr marL="457200" lvl="0" indent="-385127" algn="just" rtl="0">
              <a:lnSpc>
                <a:spcPct val="150000"/>
              </a:lnSpc>
              <a:spcBef>
                <a:spcPts val="800"/>
              </a:spcBef>
              <a:spcAft>
                <a:spcPts val="0"/>
              </a:spcAft>
              <a:buSzPct val="96101"/>
              <a:buFont typeface="Arial"/>
              <a:buChar char="➢"/>
            </a:pPr>
            <a:r>
              <a:rPr lang="en" sz="3017" dirty="0">
                <a:latin typeface="Arial"/>
                <a:ea typeface="Arial"/>
                <a:cs typeface="Arial"/>
                <a:sym typeface="Arial"/>
              </a:rPr>
              <a:t>This harmful state of affairs could not be improved until, after a period of about 800 years the national monarchs stood up to overthrow the discredited hold of the Papacy.</a:t>
            </a:r>
            <a:r>
              <a:rPr lang="en" sz="2900" dirty="0">
                <a:latin typeface="Arial"/>
                <a:ea typeface="Arial"/>
                <a:cs typeface="Arial"/>
                <a:sym typeface="Arial"/>
              </a:rPr>
              <a:t> </a:t>
            </a:r>
            <a:endParaRPr sz="2900" dirty="0">
              <a:latin typeface="Arial"/>
              <a:ea typeface="Arial"/>
              <a:cs typeface="Arial"/>
              <a:sym typeface="Arial"/>
            </a:endParaRPr>
          </a:p>
          <a:p>
            <a:pPr marL="0" lvl="0" indent="0" algn="l" rtl="0">
              <a:spcBef>
                <a:spcPts val="0"/>
              </a:spcBef>
              <a:spcAft>
                <a:spcPts val="1200"/>
              </a:spcAft>
              <a:buNone/>
            </a:pP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30"/>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3000" b="1">
                <a:latin typeface="Arial"/>
                <a:ea typeface="Arial"/>
                <a:cs typeface="Arial"/>
                <a:sym typeface="Arial"/>
              </a:rPr>
              <a:t>Medieval cont.</a:t>
            </a:r>
            <a:endParaRPr/>
          </a:p>
        </p:txBody>
      </p:sp>
      <p:sp>
        <p:nvSpPr>
          <p:cNvPr id="237" name="Google Shape;237;p30"/>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a:bodyPr>
          <a:lstStyle/>
          <a:p>
            <a:pPr marL="457200" lvl="0" indent="-387350" algn="just" rtl="0">
              <a:lnSpc>
                <a:spcPct val="150000"/>
              </a:lnSpc>
              <a:spcBef>
                <a:spcPts val="800"/>
              </a:spcBef>
              <a:spcAft>
                <a:spcPts val="0"/>
              </a:spcAft>
              <a:buSzPts val="2500"/>
              <a:buFont typeface="Arial"/>
              <a:buChar char="➢"/>
            </a:pPr>
            <a:r>
              <a:rPr lang="en" sz="2500" dirty="0">
                <a:latin typeface="Arial"/>
                <a:ea typeface="Arial"/>
                <a:cs typeface="Arial"/>
                <a:sym typeface="Arial"/>
              </a:rPr>
              <a:t>Nationalism emerged, in France, England and Spain, they witnessed the emergence of the actual germs of the modern constitutional state.</a:t>
            </a:r>
            <a:endParaRPr sz="2500" dirty="0">
              <a:latin typeface="Arial"/>
              <a:ea typeface="Arial"/>
              <a:cs typeface="Arial"/>
              <a:sym typeface="Arial"/>
            </a:endParaRPr>
          </a:p>
          <a:p>
            <a:pPr marL="0" lvl="0" indent="0" algn="l" rtl="0">
              <a:spcBef>
                <a:spcPts val="0"/>
              </a:spcBef>
              <a:spcAft>
                <a:spcPts val="1200"/>
              </a:spcAft>
              <a:buNone/>
            </a:pP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31"/>
          <p:cNvSpPr txBox="1">
            <a:spLocks noGrp="1"/>
          </p:cNvSpPr>
          <p:nvPr>
            <p:ph type="title"/>
          </p:nvPr>
        </p:nvSpPr>
        <p:spPr>
          <a:xfrm>
            <a:off x="1297500" y="393750"/>
            <a:ext cx="7038900" cy="1096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SzPts val="990"/>
              <a:buNone/>
            </a:pPr>
            <a:r>
              <a:rPr lang="en" sz="3500" b="1">
                <a:latin typeface="Arial"/>
                <a:ea typeface="Arial"/>
                <a:cs typeface="Arial"/>
                <a:sym typeface="Arial"/>
              </a:rPr>
              <a:t>Constitutionalism during Renaissance Period.</a:t>
            </a:r>
            <a:endParaRPr sz="3500"/>
          </a:p>
        </p:txBody>
      </p:sp>
      <p:sp>
        <p:nvSpPr>
          <p:cNvPr id="243" name="Google Shape;243;p31"/>
          <p:cNvSpPr txBox="1">
            <a:spLocks noGrp="1"/>
          </p:cNvSpPr>
          <p:nvPr>
            <p:ph type="body" idx="1"/>
          </p:nvPr>
        </p:nvSpPr>
        <p:spPr>
          <a:xfrm>
            <a:off x="1297500" y="1567550"/>
            <a:ext cx="7038900" cy="3482100"/>
          </a:xfrm>
          <a:prstGeom prst="rect">
            <a:avLst/>
          </a:prstGeom>
        </p:spPr>
        <p:txBody>
          <a:bodyPr spcFirstLastPara="1" wrap="square" lIns="91425" tIns="91425" rIns="91425" bIns="91425" anchor="t" anchorCtr="0">
            <a:normAutofit fontScale="55000" lnSpcReduction="20000"/>
          </a:bodyPr>
          <a:lstStyle/>
          <a:p>
            <a:pPr marL="457200" lvl="0" indent="-388993" algn="just" rtl="0">
              <a:lnSpc>
                <a:spcPct val="150000"/>
              </a:lnSpc>
              <a:spcBef>
                <a:spcPts val="600"/>
              </a:spcBef>
              <a:spcAft>
                <a:spcPts val="0"/>
              </a:spcAft>
              <a:buSzPct val="100000"/>
              <a:buFont typeface="Arial"/>
              <a:buChar char="➢"/>
            </a:pPr>
            <a:r>
              <a:rPr lang="en" sz="4592">
                <a:latin typeface="Arial"/>
                <a:ea typeface="Arial"/>
                <a:cs typeface="Arial"/>
                <a:sym typeface="Arial"/>
              </a:rPr>
              <a:t>The renaissance (rebirth) marked the re-emergence of a humanistic and scientific outlook.</a:t>
            </a:r>
            <a:endParaRPr sz="4592">
              <a:latin typeface="Arial"/>
              <a:ea typeface="Arial"/>
              <a:cs typeface="Arial"/>
              <a:sym typeface="Arial"/>
            </a:endParaRPr>
          </a:p>
          <a:p>
            <a:pPr marL="457200" lvl="0" indent="-388993" algn="just" rtl="0">
              <a:lnSpc>
                <a:spcPct val="150000"/>
              </a:lnSpc>
              <a:spcBef>
                <a:spcPts val="0"/>
              </a:spcBef>
              <a:spcAft>
                <a:spcPts val="0"/>
              </a:spcAft>
              <a:buSzPct val="100000"/>
              <a:buFont typeface="Arial"/>
              <a:buChar char="➢"/>
            </a:pPr>
            <a:r>
              <a:rPr lang="en" sz="4592">
                <a:latin typeface="Arial"/>
                <a:ea typeface="Arial"/>
                <a:cs typeface="Arial"/>
                <a:sym typeface="Arial"/>
              </a:rPr>
              <a:t>It indicated that the European people had developed a new consciousness of life and a new sense of liberty.</a:t>
            </a:r>
            <a:endParaRPr sz="4592">
              <a:latin typeface="Arial"/>
              <a:ea typeface="Arial"/>
              <a:cs typeface="Arial"/>
              <a:sym typeface="Arial"/>
            </a:endParaRPr>
          </a:p>
          <a:p>
            <a:pPr marL="0" lvl="0" indent="0" algn="l" rtl="0">
              <a:spcBef>
                <a:spcPts val="0"/>
              </a:spcBef>
              <a:spcAft>
                <a:spcPts val="12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53B44-B916-AD68-B1D4-13AD62D88179}"/>
              </a:ext>
            </a:extLst>
          </p:cNvPr>
          <p:cNvSpPr>
            <a:spLocks noGrp="1"/>
          </p:cNvSpPr>
          <p:nvPr>
            <p:ph type="title"/>
          </p:nvPr>
        </p:nvSpPr>
        <p:spPr/>
        <p:txBody>
          <a:bodyPr>
            <a:normAutofit fontScale="90000"/>
          </a:bodyPr>
          <a:lstStyle/>
          <a:p>
            <a:r>
              <a:rPr lang="en-US" sz="4900" dirty="0"/>
              <a:t>GROUP 19</a:t>
            </a:r>
            <a:br>
              <a:rPr lang="en-US" dirty="0"/>
            </a:br>
            <a:endParaRPr lang="en-US" dirty="0"/>
          </a:p>
        </p:txBody>
      </p:sp>
      <p:sp>
        <p:nvSpPr>
          <p:cNvPr id="3" name="Text Placeholder 2">
            <a:extLst>
              <a:ext uri="{FF2B5EF4-FFF2-40B4-BE49-F238E27FC236}">
                <a16:creationId xmlns:a16="http://schemas.microsoft.com/office/drawing/2014/main" id="{02E6939D-4B74-352E-F01B-95192979061E}"/>
              </a:ext>
            </a:extLst>
          </p:cNvPr>
          <p:cNvSpPr>
            <a:spLocks noGrp="1"/>
          </p:cNvSpPr>
          <p:nvPr>
            <p:ph type="body" idx="1"/>
          </p:nvPr>
        </p:nvSpPr>
        <p:spPr/>
        <p:txBody>
          <a:bodyPr>
            <a:normAutofit fontScale="92500" lnSpcReduction="10000"/>
          </a:bodyPr>
          <a:lstStyle/>
          <a:p>
            <a:pPr marL="146050" indent="0">
              <a:buNone/>
            </a:pPr>
            <a:r>
              <a:rPr lang="en-US" sz="1900" dirty="0"/>
              <a:t>NAMES</a:t>
            </a:r>
          </a:p>
          <a:p>
            <a:pPr marL="146050" indent="0">
              <a:buNone/>
            </a:pPr>
            <a:endParaRPr lang="en-US" sz="1900" dirty="0"/>
          </a:p>
          <a:p>
            <a:pPr marL="146050" indent="0">
              <a:buNone/>
            </a:pPr>
            <a:r>
              <a:rPr lang="en-US" sz="1900" dirty="0"/>
              <a:t>SAMPA CHRISTABEL</a:t>
            </a:r>
          </a:p>
          <a:p>
            <a:pPr marL="146050" indent="0">
              <a:buNone/>
            </a:pPr>
            <a:endParaRPr lang="en-US" sz="1900" dirty="0"/>
          </a:p>
          <a:p>
            <a:pPr marL="146050" indent="0">
              <a:buNone/>
            </a:pPr>
            <a:endParaRPr lang="en-US" sz="1900" dirty="0"/>
          </a:p>
          <a:p>
            <a:pPr marL="146050" indent="0">
              <a:buNone/>
            </a:pPr>
            <a:r>
              <a:rPr lang="en-US" sz="1900" dirty="0"/>
              <a:t>SAM COLETTE</a:t>
            </a:r>
          </a:p>
          <a:p>
            <a:pPr marL="146050" indent="0">
              <a:buNone/>
            </a:pPr>
            <a:endParaRPr lang="en-US" sz="1900" dirty="0"/>
          </a:p>
          <a:p>
            <a:pPr marL="146050" indent="0">
              <a:buNone/>
            </a:pPr>
            <a:endParaRPr lang="en-US" sz="1900" dirty="0"/>
          </a:p>
          <a:p>
            <a:pPr marL="146050" indent="0">
              <a:buNone/>
            </a:pPr>
            <a:r>
              <a:rPr lang="en-US" sz="1900" dirty="0"/>
              <a:t>SAMUKWEPA ERICK</a:t>
            </a:r>
          </a:p>
          <a:p>
            <a:pPr marL="146050" indent="0">
              <a:buNone/>
            </a:pPr>
            <a:endParaRPr lang="en-US" sz="1900" dirty="0"/>
          </a:p>
        </p:txBody>
      </p:sp>
      <p:sp>
        <p:nvSpPr>
          <p:cNvPr id="4" name="Text Placeholder 3">
            <a:extLst>
              <a:ext uri="{FF2B5EF4-FFF2-40B4-BE49-F238E27FC236}">
                <a16:creationId xmlns:a16="http://schemas.microsoft.com/office/drawing/2014/main" id="{C0073360-3448-A751-AB62-C3CD4DCAEE93}"/>
              </a:ext>
            </a:extLst>
          </p:cNvPr>
          <p:cNvSpPr>
            <a:spLocks noGrp="1"/>
          </p:cNvSpPr>
          <p:nvPr>
            <p:ph type="body" idx="2"/>
          </p:nvPr>
        </p:nvSpPr>
        <p:spPr/>
        <p:txBody>
          <a:bodyPr>
            <a:normAutofit fontScale="92500" lnSpcReduction="10000"/>
          </a:bodyPr>
          <a:lstStyle/>
          <a:p>
            <a:pPr marL="146050" indent="0">
              <a:buNone/>
            </a:pPr>
            <a:r>
              <a:rPr lang="en-US" sz="1900" dirty="0"/>
              <a:t>COMPUTER NUMBERS</a:t>
            </a:r>
          </a:p>
          <a:p>
            <a:pPr marL="146050" indent="0">
              <a:buNone/>
            </a:pPr>
            <a:endParaRPr lang="en-US" sz="1900" dirty="0"/>
          </a:p>
          <a:p>
            <a:pPr marL="146050" indent="0">
              <a:buNone/>
            </a:pPr>
            <a:r>
              <a:rPr lang="en-US" sz="1900" dirty="0"/>
              <a:t>2020061155</a:t>
            </a:r>
          </a:p>
          <a:p>
            <a:pPr marL="146050" indent="0">
              <a:buNone/>
            </a:pPr>
            <a:endParaRPr lang="en-US" sz="1900" dirty="0"/>
          </a:p>
          <a:p>
            <a:pPr marL="146050" indent="0">
              <a:buNone/>
            </a:pPr>
            <a:endParaRPr lang="en-US" sz="1900" dirty="0"/>
          </a:p>
          <a:p>
            <a:pPr marL="146050" indent="0">
              <a:buNone/>
            </a:pPr>
            <a:r>
              <a:rPr lang="en-US" sz="1900" dirty="0"/>
              <a:t>2017012979</a:t>
            </a:r>
          </a:p>
          <a:p>
            <a:pPr marL="146050" indent="0">
              <a:buNone/>
            </a:pPr>
            <a:endParaRPr lang="en-US" sz="1900" dirty="0"/>
          </a:p>
          <a:p>
            <a:pPr marL="146050" indent="0">
              <a:buNone/>
            </a:pPr>
            <a:endParaRPr lang="en-US" sz="1900" dirty="0"/>
          </a:p>
          <a:p>
            <a:pPr marL="146050" indent="0">
              <a:buNone/>
            </a:pPr>
            <a:r>
              <a:rPr lang="en-US" sz="1900" dirty="0"/>
              <a:t>2019004488</a:t>
            </a:r>
          </a:p>
        </p:txBody>
      </p:sp>
    </p:spTree>
    <p:extLst>
      <p:ext uri="{BB962C8B-B14F-4D97-AF65-F5344CB8AC3E}">
        <p14:creationId xmlns:p14="http://schemas.microsoft.com/office/powerpoint/2010/main" val="8098045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32"/>
          <p:cNvSpPr txBox="1">
            <a:spLocks noGrp="1"/>
          </p:cNvSpPr>
          <p:nvPr>
            <p:ph type="title"/>
          </p:nvPr>
        </p:nvSpPr>
        <p:spPr>
          <a:xfrm>
            <a:off x="1297500" y="393750"/>
            <a:ext cx="7038900" cy="1173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SzPts val="990"/>
              <a:buNone/>
            </a:pPr>
            <a:r>
              <a:rPr lang="en" sz="3500" b="1">
                <a:latin typeface="Arial"/>
                <a:ea typeface="Arial"/>
                <a:cs typeface="Arial"/>
                <a:sym typeface="Arial"/>
              </a:rPr>
              <a:t>Renaissance Period</a:t>
            </a:r>
            <a:endParaRPr sz="3500" b="1">
              <a:latin typeface="Arial"/>
              <a:ea typeface="Arial"/>
              <a:cs typeface="Arial"/>
              <a:sym typeface="Arial"/>
            </a:endParaRPr>
          </a:p>
          <a:p>
            <a:pPr marL="0" lvl="0" indent="0" algn="ctr" rtl="0">
              <a:spcBef>
                <a:spcPts val="0"/>
              </a:spcBef>
              <a:spcAft>
                <a:spcPts val="0"/>
              </a:spcAft>
              <a:buSzPts val="990"/>
              <a:buNone/>
            </a:pPr>
            <a:r>
              <a:rPr lang="en" sz="3500" b="1">
                <a:latin typeface="Arial"/>
                <a:ea typeface="Arial"/>
                <a:cs typeface="Arial"/>
                <a:sym typeface="Arial"/>
              </a:rPr>
              <a:t>cont.</a:t>
            </a:r>
            <a:endParaRPr sz="2060"/>
          </a:p>
        </p:txBody>
      </p:sp>
      <p:sp>
        <p:nvSpPr>
          <p:cNvPr id="249" name="Google Shape;249;p32"/>
          <p:cNvSpPr txBox="1">
            <a:spLocks noGrp="1"/>
          </p:cNvSpPr>
          <p:nvPr>
            <p:ph type="body" idx="1"/>
          </p:nvPr>
        </p:nvSpPr>
        <p:spPr>
          <a:xfrm>
            <a:off x="1297500" y="1889850"/>
            <a:ext cx="7038900" cy="1883700"/>
          </a:xfrm>
          <a:prstGeom prst="rect">
            <a:avLst/>
          </a:prstGeom>
        </p:spPr>
        <p:txBody>
          <a:bodyPr spcFirstLastPara="1" wrap="square" lIns="91425" tIns="91425" rIns="91425" bIns="91425" anchor="t" anchorCtr="0">
            <a:normAutofit/>
          </a:bodyPr>
          <a:lstStyle/>
          <a:p>
            <a:pPr marL="457200" lvl="0" indent="-388287" algn="just" rtl="0">
              <a:lnSpc>
                <a:spcPct val="130000"/>
              </a:lnSpc>
              <a:spcBef>
                <a:spcPts val="600"/>
              </a:spcBef>
              <a:spcAft>
                <a:spcPts val="0"/>
              </a:spcAft>
              <a:buSzPts val="2515"/>
              <a:buFont typeface="Arial"/>
              <a:buChar char="➢"/>
            </a:pPr>
            <a:r>
              <a:rPr lang="en" sz="2514">
                <a:latin typeface="Arial"/>
                <a:ea typeface="Arial"/>
                <a:cs typeface="Arial"/>
                <a:sym typeface="Arial"/>
              </a:rPr>
              <a:t>Achievements in the fields of arts, literature and science threw off medieval forms and looked for new values.</a:t>
            </a:r>
            <a:endParaRPr sz="2514">
              <a:latin typeface="Arial"/>
              <a:ea typeface="Arial"/>
              <a:cs typeface="Arial"/>
              <a:sym typeface="Arial"/>
            </a:endParaRPr>
          </a:p>
          <a:p>
            <a:pPr marL="0" lvl="0" indent="0" algn="l" rtl="0">
              <a:lnSpc>
                <a:spcPct val="95000"/>
              </a:lnSpc>
              <a:spcBef>
                <a:spcPts val="0"/>
              </a:spcBef>
              <a:spcAft>
                <a:spcPts val="1200"/>
              </a:spcAft>
              <a:buSzPts val="770"/>
              <a:buNone/>
            </a:pPr>
            <a:endParaRPr sz="91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33"/>
          <p:cNvSpPr txBox="1">
            <a:spLocks noGrp="1"/>
          </p:cNvSpPr>
          <p:nvPr>
            <p:ph type="title"/>
          </p:nvPr>
        </p:nvSpPr>
        <p:spPr>
          <a:xfrm>
            <a:off x="1297500" y="393750"/>
            <a:ext cx="7038900" cy="1244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990"/>
              <a:buFont typeface="Arial"/>
              <a:buNone/>
            </a:pPr>
            <a:r>
              <a:rPr lang="en" sz="3500" b="1">
                <a:latin typeface="Arial"/>
                <a:ea typeface="Arial"/>
                <a:cs typeface="Arial"/>
                <a:sym typeface="Arial"/>
              </a:rPr>
              <a:t>Renaissance Period</a:t>
            </a:r>
            <a:endParaRPr sz="3500" b="1">
              <a:latin typeface="Arial"/>
              <a:ea typeface="Arial"/>
              <a:cs typeface="Arial"/>
              <a:sym typeface="Arial"/>
            </a:endParaRPr>
          </a:p>
          <a:p>
            <a:pPr marL="0" lvl="0" indent="0" algn="ctr" rtl="0">
              <a:spcBef>
                <a:spcPts val="0"/>
              </a:spcBef>
              <a:spcAft>
                <a:spcPts val="0"/>
              </a:spcAft>
              <a:buClr>
                <a:srgbClr val="000000"/>
              </a:buClr>
              <a:buSzPts val="990"/>
              <a:buFont typeface="Arial"/>
              <a:buNone/>
            </a:pPr>
            <a:r>
              <a:rPr lang="en" sz="3500" b="1">
                <a:latin typeface="Arial"/>
                <a:ea typeface="Arial"/>
                <a:cs typeface="Arial"/>
                <a:sym typeface="Arial"/>
              </a:rPr>
              <a:t>cont.</a:t>
            </a:r>
            <a:endParaRPr sz="3500"/>
          </a:p>
        </p:txBody>
      </p:sp>
      <p:sp>
        <p:nvSpPr>
          <p:cNvPr id="255" name="Google Shape;255;p33"/>
          <p:cNvSpPr txBox="1">
            <a:spLocks noGrp="1"/>
          </p:cNvSpPr>
          <p:nvPr>
            <p:ph type="body" idx="1"/>
          </p:nvPr>
        </p:nvSpPr>
        <p:spPr>
          <a:xfrm>
            <a:off x="1297500" y="1970425"/>
            <a:ext cx="7038900" cy="1897200"/>
          </a:xfrm>
          <a:prstGeom prst="rect">
            <a:avLst/>
          </a:prstGeom>
        </p:spPr>
        <p:txBody>
          <a:bodyPr spcFirstLastPara="1" wrap="square" lIns="91425" tIns="91425" rIns="91425" bIns="91425" anchor="t" anchorCtr="0">
            <a:normAutofit/>
          </a:bodyPr>
          <a:lstStyle/>
          <a:p>
            <a:pPr marL="457200" lvl="0" indent="-387350" algn="just" rtl="0">
              <a:lnSpc>
                <a:spcPct val="150000"/>
              </a:lnSpc>
              <a:spcBef>
                <a:spcPts val="700"/>
              </a:spcBef>
              <a:spcAft>
                <a:spcPts val="0"/>
              </a:spcAft>
              <a:buSzPts val="2500"/>
              <a:buFont typeface="Arial"/>
              <a:buChar char="➢"/>
            </a:pPr>
            <a:r>
              <a:rPr lang="en" sz="2500">
                <a:latin typeface="Arial"/>
                <a:ea typeface="Arial"/>
                <a:cs typeface="Arial"/>
                <a:sym typeface="Arial"/>
              </a:rPr>
              <a:t>Inspiration was derived from the models of the classical world.</a:t>
            </a:r>
            <a:endParaRPr sz="2500">
              <a:latin typeface="Arial"/>
              <a:ea typeface="Arial"/>
              <a:cs typeface="Arial"/>
              <a:sym typeface="Arial"/>
            </a:endParaRPr>
          </a:p>
          <a:p>
            <a:pPr marL="0" lvl="0" indent="0" algn="l" rtl="0">
              <a:spcBef>
                <a:spcPts val="0"/>
              </a:spcBef>
              <a:spcAft>
                <a:spcPts val="1200"/>
              </a:spcAft>
              <a:buNone/>
            </a:pPr>
            <a:endParaRPr sz="25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34"/>
          <p:cNvSpPr txBox="1">
            <a:spLocks noGrp="1"/>
          </p:cNvSpPr>
          <p:nvPr>
            <p:ph type="title"/>
          </p:nvPr>
        </p:nvSpPr>
        <p:spPr>
          <a:xfrm>
            <a:off x="1297500" y="393750"/>
            <a:ext cx="7038900" cy="1298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990"/>
              <a:buFont typeface="Arial"/>
              <a:buNone/>
            </a:pPr>
            <a:r>
              <a:rPr lang="en" sz="3500" b="1">
                <a:latin typeface="Arial"/>
                <a:ea typeface="Arial"/>
                <a:cs typeface="Arial"/>
                <a:sym typeface="Arial"/>
              </a:rPr>
              <a:t>Renaissance Period</a:t>
            </a:r>
            <a:endParaRPr sz="3500" b="1">
              <a:latin typeface="Arial"/>
              <a:ea typeface="Arial"/>
              <a:cs typeface="Arial"/>
              <a:sym typeface="Arial"/>
            </a:endParaRPr>
          </a:p>
          <a:p>
            <a:pPr marL="0" lvl="0" indent="0" algn="ctr" rtl="0">
              <a:spcBef>
                <a:spcPts val="0"/>
              </a:spcBef>
              <a:spcAft>
                <a:spcPts val="0"/>
              </a:spcAft>
              <a:buClr>
                <a:srgbClr val="000000"/>
              </a:buClr>
              <a:buSzPts val="990"/>
              <a:buFont typeface="Arial"/>
              <a:buNone/>
            </a:pPr>
            <a:r>
              <a:rPr lang="en" sz="3500" b="1">
                <a:latin typeface="Arial"/>
                <a:ea typeface="Arial"/>
                <a:cs typeface="Arial"/>
                <a:sym typeface="Arial"/>
              </a:rPr>
              <a:t>cont.</a:t>
            </a:r>
            <a:endParaRPr sz="3500"/>
          </a:p>
        </p:txBody>
      </p:sp>
      <p:sp>
        <p:nvSpPr>
          <p:cNvPr id="261" name="Google Shape;261;p34"/>
          <p:cNvSpPr txBox="1">
            <a:spLocks noGrp="1"/>
          </p:cNvSpPr>
          <p:nvPr>
            <p:ph type="body" idx="1"/>
          </p:nvPr>
        </p:nvSpPr>
        <p:spPr>
          <a:xfrm>
            <a:off x="1297500" y="1759275"/>
            <a:ext cx="7038900" cy="3182700"/>
          </a:xfrm>
          <a:prstGeom prst="rect">
            <a:avLst/>
          </a:prstGeom>
        </p:spPr>
        <p:txBody>
          <a:bodyPr spcFirstLastPara="1" wrap="square" lIns="91425" tIns="91425" rIns="91425" bIns="91425" anchor="t" anchorCtr="0">
            <a:normAutofit/>
          </a:bodyPr>
          <a:lstStyle/>
          <a:p>
            <a:pPr marL="457200" lvl="0" indent="-387350" algn="just" rtl="0">
              <a:lnSpc>
                <a:spcPct val="150000"/>
              </a:lnSpc>
              <a:spcBef>
                <a:spcPts val="700"/>
              </a:spcBef>
              <a:spcAft>
                <a:spcPts val="0"/>
              </a:spcAft>
              <a:buSzPts val="2500"/>
              <a:buFont typeface="Arial"/>
              <a:buChar char="➢"/>
            </a:pPr>
            <a:r>
              <a:rPr lang="en" sz="2500">
                <a:latin typeface="Arial"/>
                <a:ea typeface="Arial"/>
                <a:cs typeface="Arial"/>
                <a:sym typeface="Arial"/>
              </a:rPr>
              <a:t>The Reformation movement brought the Middle-ages to an end and destroyed the medieval concept of universalism and scholasticism and supplemented national states.</a:t>
            </a:r>
            <a:endParaRPr sz="2500">
              <a:latin typeface="Arial"/>
              <a:ea typeface="Arial"/>
              <a:cs typeface="Arial"/>
              <a:sym typeface="Arial"/>
            </a:endParaRPr>
          </a:p>
          <a:p>
            <a:pPr marL="0" lvl="0" indent="0" algn="l" rtl="0">
              <a:spcBef>
                <a:spcPts val="0"/>
              </a:spcBef>
              <a:spcAft>
                <a:spcPts val="1200"/>
              </a:spcAft>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35"/>
          <p:cNvSpPr txBox="1">
            <a:spLocks noGrp="1"/>
          </p:cNvSpPr>
          <p:nvPr>
            <p:ph type="title"/>
          </p:nvPr>
        </p:nvSpPr>
        <p:spPr>
          <a:xfrm>
            <a:off x="1297500" y="393750"/>
            <a:ext cx="7038900" cy="1284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500" b="1">
                <a:latin typeface="Arial"/>
                <a:ea typeface="Arial"/>
                <a:cs typeface="Arial"/>
                <a:sym typeface="Arial"/>
              </a:rPr>
              <a:t>Renaissance Period</a:t>
            </a:r>
            <a:endParaRPr sz="3500" b="1">
              <a:latin typeface="Arial"/>
              <a:ea typeface="Arial"/>
              <a:cs typeface="Arial"/>
              <a:sym typeface="Arial"/>
            </a:endParaRPr>
          </a:p>
          <a:p>
            <a:pPr marL="0" lvl="0" indent="0" algn="ctr" rtl="0">
              <a:spcBef>
                <a:spcPts val="0"/>
              </a:spcBef>
              <a:spcAft>
                <a:spcPts val="0"/>
              </a:spcAft>
              <a:buNone/>
            </a:pPr>
            <a:r>
              <a:rPr lang="en" sz="3500" b="1">
                <a:latin typeface="Arial"/>
                <a:ea typeface="Arial"/>
                <a:cs typeface="Arial"/>
                <a:sym typeface="Arial"/>
              </a:rPr>
              <a:t>cont.</a:t>
            </a:r>
            <a:endParaRPr/>
          </a:p>
        </p:txBody>
      </p:sp>
      <p:sp>
        <p:nvSpPr>
          <p:cNvPr id="267" name="Google Shape;267;p35"/>
          <p:cNvSpPr txBox="1">
            <a:spLocks noGrp="1"/>
          </p:cNvSpPr>
          <p:nvPr>
            <p:ph type="body" idx="1"/>
          </p:nvPr>
        </p:nvSpPr>
        <p:spPr>
          <a:xfrm>
            <a:off x="1297500" y="2037575"/>
            <a:ext cx="7038900" cy="2703000"/>
          </a:xfrm>
          <a:prstGeom prst="rect">
            <a:avLst/>
          </a:prstGeom>
        </p:spPr>
        <p:txBody>
          <a:bodyPr spcFirstLastPara="1" wrap="square" lIns="91425" tIns="91425" rIns="91425" bIns="91425" anchor="t" anchorCtr="0">
            <a:normAutofit/>
          </a:bodyPr>
          <a:lstStyle/>
          <a:p>
            <a:pPr marL="457200" lvl="0" indent="-387350" algn="just" rtl="0">
              <a:lnSpc>
                <a:spcPct val="150000"/>
              </a:lnSpc>
              <a:spcBef>
                <a:spcPts val="700"/>
              </a:spcBef>
              <a:spcAft>
                <a:spcPts val="0"/>
              </a:spcAft>
              <a:buSzPts val="2500"/>
              <a:buFont typeface="Arial"/>
              <a:buChar char="➢"/>
            </a:pPr>
            <a:r>
              <a:rPr lang="en" sz="2500">
                <a:latin typeface="Arial"/>
                <a:ea typeface="Arial"/>
                <a:cs typeface="Arial"/>
                <a:sym typeface="Arial"/>
              </a:rPr>
              <a:t>The emergence of absolute monarchy retarded the pace of a constitutional state.</a:t>
            </a:r>
            <a:endParaRPr sz="2500">
              <a:latin typeface="Arial"/>
              <a:ea typeface="Arial"/>
              <a:cs typeface="Arial"/>
              <a:sym typeface="Arial"/>
            </a:endParaRPr>
          </a:p>
          <a:p>
            <a:pPr marL="0" lvl="0" indent="0" algn="l" rtl="0">
              <a:spcBef>
                <a:spcPts val="0"/>
              </a:spcBef>
              <a:spcAft>
                <a:spcPts val="1200"/>
              </a:spcAft>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6"/>
          <p:cNvSpPr txBox="1">
            <a:spLocks noGrp="1"/>
          </p:cNvSpPr>
          <p:nvPr>
            <p:ph type="title"/>
          </p:nvPr>
        </p:nvSpPr>
        <p:spPr>
          <a:xfrm>
            <a:off x="1297500" y="393750"/>
            <a:ext cx="7038900" cy="1338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500" b="1">
                <a:latin typeface="Arial"/>
                <a:ea typeface="Arial"/>
                <a:cs typeface="Arial"/>
                <a:sym typeface="Arial"/>
              </a:rPr>
              <a:t>Renaissance Period</a:t>
            </a:r>
            <a:endParaRPr sz="3500" b="1">
              <a:latin typeface="Arial"/>
              <a:ea typeface="Arial"/>
              <a:cs typeface="Arial"/>
              <a:sym typeface="Arial"/>
            </a:endParaRPr>
          </a:p>
          <a:p>
            <a:pPr marL="0" lvl="0" indent="0" algn="ctr" rtl="0">
              <a:spcBef>
                <a:spcPts val="0"/>
              </a:spcBef>
              <a:spcAft>
                <a:spcPts val="0"/>
              </a:spcAft>
              <a:buNone/>
            </a:pPr>
            <a:r>
              <a:rPr lang="en" sz="3500" b="1">
                <a:latin typeface="Arial"/>
                <a:ea typeface="Arial"/>
                <a:cs typeface="Arial"/>
                <a:sym typeface="Arial"/>
              </a:rPr>
              <a:t>cont.</a:t>
            </a:r>
            <a:endParaRPr/>
          </a:p>
        </p:txBody>
      </p:sp>
      <p:sp>
        <p:nvSpPr>
          <p:cNvPr id="273" name="Google Shape;273;p36"/>
          <p:cNvSpPr txBox="1">
            <a:spLocks noGrp="1"/>
          </p:cNvSpPr>
          <p:nvPr>
            <p:ph type="body" idx="1"/>
          </p:nvPr>
        </p:nvSpPr>
        <p:spPr>
          <a:xfrm>
            <a:off x="1297500" y="1903275"/>
            <a:ext cx="7038900" cy="2911200"/>
          </a:xfrm>
          <a:prstGeom prst="rect">
            <a:avLst/>
          </a:prstGeom>
        </p:spPr>
        <p:txBody>
          <a:bodyPr spcFirstLastPara="1" wrap="square" lIns="91425" tIns="91425" rIns="91425" bIns="91425" anchor="t" anchorCtr="0">
            <a:normAutofit fontScale="85000" lnSpcReduction="20000"/>
          </a:bodyPr>
          <a:lstStyle/>
          <a:p>
            <a:pPr marL="457200" lvl="0" indent="-390525" algn="just" rtl="0">
              <a:lnSpc>
                <a:spcPct val="150000"/>
              </a:lnSpc>
              <a:spcBef>
                <a:spcPts val="700"/>
              </a:spcBef>
              <a:spcAft>
                <a:spcPts val="0"/>
              </a:spcAft>
              <a:buSzPct val="100000"/>
              <a:buFont typeface="Arial"/>
              <a:buChar char="➢"/>
            </a:pPr>
            <a:r>
              <a:rPr lang="en" sz="3000">
                <a:latin typeface="Arial"/>
                <a:ea typeface="Arial"/>
                <a:cs typeface="Arial"/>
                <a:sym typeface="Arial"/>
              </a:rPr>
              <a:t>The unquestionable position of a single Pope was taken over by a number of dictatorial rulers that forced the people to take the matter to the revolution for a final settlement.</a:t>
            </a:r>
            <a:endParaRPr sz="3000">
              <a:latin typeface="Arial"/>
              <a:ea typeface="Arial"/>
              <a:cs typeface="Arial"/>
              <a:sym typeface="Arial"/>
            </a:endParaRPr>
          </a:p>
          <a:p>
            <a:pPr marL="0" lvl="0" indent="0" algn="l" rtl="0">
              <a:spcBef>
                <a:spcPts val="0"/>
              </a:spcBef>
              <a:spcAft>
                <a:spcPts val="1200"/>
              </a:spcAft>
              <a:buNone/>
            </a:pP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37"/>
          <p:cNvSpPr txBox="1">
            <a:spLocks noGrp="1"/>
          </p:cNvSpPr>
          <p:nvPr>
            <p:ph type="title"/>
          </p:nvPr>
        </p:nvSpPr>
        <p:spPr>
          <a:xfrm>
            <a:off x="1297500" y="393750"/>
            <a:ext cx="7038900" cy="1284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500" b="1">
                <a:latin typeface="Arial"/>
                <a:ea typeface="Arial"/>
                <a:cs typeface="Arial"/>
                <a:sym typeface="Arial"/>
              </a:rPr>
              <a:t>Renaissance Period</a:t>
            </a:r>
            <a:endParaRPr sz="3500" b="1">
              <a:latin typeface="Arial"/>
              <a:ea typeface="Arial"/>
              <a:cs typeface="Arial"/>
              <a:sym typeface="Arial"/>
            </a:endParaRPr>
          </a:p>
          <a:p>
            <a:pPr marL="0" lvl="0" indent="0" algn="ctr" rtl="0">
              <a:spcBef>
                <a:spcPts val="0"/>
              </a:spcBef>
              <a:spcAft>
                <a:spcPts val="0"/>
              </a:spcAft>
              <a:buNone/>
            </a:pPr>
            <a:r>
              <a:rPr lang="en" sz="3500" b="1">
                <a:latin typeface="Arial"/>
                <a:ea typeface="Arial"/>
                <a:cs typeface="Arial"/>
                <a:sym typeface="Arial"/>
              </a:rPr>
              <a:t>cont.</a:t>
            </a:r>
            <a:endParaRPr/>
          </a:p>
        </p:txBody>
      </p:sp>
      <p:sp>
        <p:nvSpPr>
          <p:cNvPr id="279" name="Google Shape;279;p37"/>
          <p:cNvSpPr txBox="1">
            <a:spLocks noGrp="1"/>
          </p:cNvSpPr>
          <p:nvPr>
            <p:ph type="body" idx="1"/>
          </p:nvPr>
        </p:nvSpPr>
        <p:spPr>
          <a:xfrm>
            <a:off x="1297500" y="1903275"/>
            <a:ext cx="7038900" cy="2911200"/>
          </a:xfrm>
          <a:prstGeom prst="rect">
            <a:avLst/>
          </a:prstGeom>
        </p:spPr>
        <p:txBody>
          <a:bodyPr spcFirstLastPara="1" wrap="square" lIns="91425" tIns="91425" rIns="91425" bIns="91425" anchor="t" anchorCtr="0">
            <a:normAutofit/>
          </a:bodyPr>
          <a:lstStyle/>
          <a:p>
            <a:pPr marL="457200" lvl="0" indent="-387350" algn="just" rtl="0">
              <a:spcBef>
                <a:spcPts val="800"/>
              </a:spcBef>
              <a:spcAft>
                <a:spcPts val="0"/>
              </a:spcAft>
              <a:buSzPts val="2500"/>
              <a:buFont typeface="Arial"/>
              <a:buChar char="➢"/>
            </a:pPr>
            <a:r>
              <a:rPr lang="en" sz="2500">
                <a:latin typeface="Arial"/>
                <a:ea typeface="Arial"/>
                <a:cs typeface="Arial"/>
                <a:sym typeface="Arial"/>
              </a:rPr>
              <a:t>It resulted that the absolute monarchical rules were established in England, France, Italy and Prussia. </a:t>
            </a:r>
            <a:endParaRPr sz="2500">
              <a:latin typeface="Arial"/>
              <a:ea typeface="Arial"/>
              <a:cs typeface="Arial"/>
              <a:sym typeface="Arial"/>
            </a:endParaRPr>
          </a:p>
          <a:p>
            <a:pPr marL="0" lvl="0" indent="0" algn="just" rtl="0">
              <a:spcBef>
                <a:spcPts val="0"/>
              </a:spcBef>
              <a:spcAft>
                <a:spcPts val="1200"/>
              </a:spcAft>
              <a:buNone/>
            </a:pP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38"/>
          <p:cNvSpPr txBox="1">
            <a:spLocks noGrp="1"/>
          </p:cNvSpPr>
          <p:nvPr>
            <p:ph type="title"/>
          </p:nvPr>
        </p:nvSpPr>
        <p:spPr>
          <a:xfrm>
            <a:off x="1297500" y="393750"/>
            <a:ext cx="7038900" cy="12582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sz="3888" b="1" dirty="0">
                <a:latin typeface="Arial"/>
                <a:ea typeface="Arial"/>
                <a:cs typeface="Arial"/>
                <a:sym typeface="Arial"/>
              </a:rPr>
              <a:t>Renaissance Period</a:t>
            </a:r>
            <a:endParaRPr sz="3888" b="1" dirty="0">
              <a:latin typeface="Arial"/>
              <a:ea typeface="Arial"/>
              <a:cs typeface="Arial"/>
              <a:sym typeface="Arial"/>
            </a:endParaRPr>
          </a:p>
          <a:p>
            <a:pPr marL="0" lvl="0" indent="0" algn="ctr" rtl="0">
              <a:spcBef>
                <a:spcPts val="0"/>
              </a:spcBef>
              <a:spcAft>
                <a:spcPts val="0"/>
              </a:spcAft>
              <a:buNone/>
            </a:pPr>
            <a:r>
              <a:rPr lang="en" sz="3888" b="1" dirty="0">
                <a:latin typeface="Arial"/>
                <a:ea typeface="Arial"/>
                <a:cs typeface="Arial"/>
                <a:sym typeface="Arial"/>
              </a:rPr>
              <a:t>cont.</a:t>
            </a:r>
            <a:endParaRPr sz="3888" dirty="0"/>
          </a:p>
          <a:p>
            <a:pPr marL="0" lvl="0" indent="0" algn="l" rtl="0">
              <a:spcBef>
                <a:spcPts val="0"/>
              </a:spcBef>
              <a:spcAft>
                <a:spcPts val="0"/>
              </a:spcAft>
              <a:buNone/>
            </a:pPr>
            <a:endParaRPr dirty="0"/>
          </a:p>
        </p:txBody>
      </p:sp>
      <p:sp>
        <p:nvSpPr>
          <p:cNvPr id="285" name="Google Shape;285;p38"/>
          <p:cNvSpPr txBox="1">
            <a:spLocks noGrp="1"/>
          </p:cNvSpPr>
          <p:nvPr>
            <p:ph type="body" idx="1"/>
          </p:nvPr>
        </p:nvSpPr>
        <p:spPr>
          <a:xfrm>
            <a:off x="1297500" y="2131575"/>
            <a:ext cx="7038900" cy="2394300"/>
          </a:xfrm>
          <a:prstGeom prst="rect">
            <a:avLst/>
          </a:prstGeom>
        </p:spPr>
        <p:txBody>
          <a:bodyPr spcFirstLastPara="1" wrap="square" lIns="91425" tIns="91425" rIns="91425" bIns="91425" anchor="t" anchorCtr="0">
            <a:normAutofit/>
          </a:bodyPr>
          <a:lstStyle/>
          <a:p>
            <a:pPr marL="457200" lvl="0" indent="-387350" algn="just" rtl="0">
              <a:spcBef>
                <a:spcPts val="800"/>
              </a:spcBef>
              <a:spcAft>
                <a:spcPts val="0"/>
              </a:spcAft>
              <a:buSzPts val="2500"/>
              <a:buFont typeface="Arial"/>
              <a:buChar char="➢"/>
            </a:pPr>
            <a:r>
              <a:rPr lang="en" sz="2500">
                <a:latin typeface="Arial"/>
                <a:ea typeface="Arial"/>
                <a:cs typeface="Arial"/>
                <a:sym typeface="Arial"/>
              </a:rPr>
              <a:t>For this reason, the Renaissance state was not truly a constitutional,  but much less of a democratic, state.</a:t>
            </a:r>
            <a:endParaRPr sz="2500">
              <a:latin typeface="Arial"/>
              <a:ea typeface="Arial"/>
              <a:cs typeface="Arial"/>
              <a:sym typeface="Arial"/>
            </a:endParaRPr>
          </a:p>
          <a:p>
            <a:pPr marL="0" lvl="0" indent="0" algn="l" rtl="0">
              <a:spcBef>
                <a:spcPts val="0"/>
              </a:spcBef>
              <a:spcAft>
                <a:spcPts val="1200"/>
              </a:spcAft>
              <a:buNone/>
            </a:pP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39"/>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000" b="1">
                <a:latin typeface="Arial"/>
                <a:ea typeface="Arial"/>
                <a:cs typeface="Arial"/>
                <a:sym typeface="Arial"/>
              </a:rPr>
              <a:t>CONCLUSION</a:t>
            </a:r>
            <a:endParaRPr sz="1000"/>
          </a:p>
        </p:txBody>
      </p:sp>
      <p:sp>
        <p:nvSpPr>
          <p:cNvPr id="291" name="Google Shape;291;p39"/>
          <p:cNvSpPr txBox="1">
            <a:spLocks noGrp="1"/>
          </p:cNvSpPr>
          <p:nvPr>
            <p:ph type="body" idx="1"/>
          </p:nvPr>
        </p:nvSpPr>
        <p:spPr>
          <a:xfrm>
            <a:off x="1195225" y="1567550"/>
            <a:ext cx="7141200" cy="2911200"/>
          </a:xfrm>
          <a:prstGeom prst="rect">
            <a:avLst/>
          </a:prstGeom>
        </p:spPr>
        <p:txBody>
          <a:bodyPr spcFirstLastPara="1" wrap="square" lIns="91425" tIns="91425" rIns="91425" bIns="91425" anchor="t" anchorCtr="0">
            <a:normAutofit/>
          </a:bodyPr>
          <a:lstStyle/>
          <a:p>
            <a:pPr marL="412750" lvl="0" indent="-342900" algn="l" rtl="0">
              <a:spcBef>
                <a:spcPts val="0"/>
              </a:spcBef>
              <a:spcAft>
                <a:spcPts val="0"/>
              </a:spcAft>
              <a:buSzPts val="2500"/>
              <a:buFont typeface="Wingdings" panose="05000000000000000000" pitchFamily="2" charset="2"/>
              <a:buChar char="Ø"/>
            </a:pPr>
            <a:r>
              <a:rPr lang="en-US" sz="2500" dirty="0"/>
              <a:t>M</a:t>
            </a:r>
            <a:r>
              <a:rPr lang="en" sz="2500" dirty="0"/>
              <a:t>edieval period brought a great change after the disintegration of the roman empire such as the craetion of the feudal states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DDBE9-2C63-A90E-9E6E-EBA11E2A74D1}"/>
              </a:ext>
            </a:extLst>
          </p:cNvPr>
          <p:cNvSpPr>
            <a:spLocks noGrp="1"/>
          </p:cNvSpPr>
          <p:nvPr>
            <p:ph type="title"/>
          </p:nvPr>
        </p:nvSpPr>
        <p:spPr/>
        <p:txBody>
          <a:bodyPr/>
          <a:lstStyle/>
          <a:p>
            <a:pPr algn="ctr"/>
            <a:r>
              <a:rPr lang="en-US" dirty="0"/>
              <a:t>Conclusion cont.</a:t>
            </a:r>
          </a:p>
        </p:txBody>
      </p:sp>
      <p:sp>
        <p:nvSpPr>
          <p:cNvPr id="3" name="Text Placeholder 2">
            <a:extLst>
              <a:ext uri="{FF2B5EF4-FFF2-40B4-BE49-F238E27FC236}">
                <a16:creationId xmlns:a16="http://schemas.microsoft.com/office/drawing/2014/main" id="{5C457906-7055-DFAB-B61E-DC6889CE83FE}"/>
              </a:ext>
            </a:extLst>
          </p:cNvPr>
          <p:cNvSpPr>
            <a:spLocks noGrp="1"/>
          </p:cNvSpPr>
          <p:nvPr>
            <p:ph type="body" idx="1"/>
          </p:nvPr>
        </p:nvSpPr>
        <p:spPr/>
        <p:txBody>
          <a:bodyPr/>
          <a:lstStyle/>
          <a:p>
            <a:pPr marL="412750" marR="0" lvl="0" indent="-342900" algn="l" defTabSz="914400" rtl="0" eaLnBrk="1" fontAlgn="auto" latinLnBrk="0" hangingPunct="1">
              <a:lnSpc>
                <a:spcPct val="115000"/>
              </a:lnSpc>
              <a:spcBef>
                <a:spcPts val="0"/>
              </a:spcBef>
              <a:spcAft>
                <a:spcPts val="0"/>
              </a:spcAft>
              <a:buClr>
                <a:srgbClr val="FFFFFF"/>
              </a:buClr>
              <a:buSzPts val="2500"/>
              <a:buFont typeface="Wingdings" panose="05000000000000000000" pitchFamily="2" charset="2"/>
              <a:buChar char="Ø"/>
              <a:tabLst/>
              <a:defRPr/>
            </a:pPr>
            <a:r>
              <a:rPr kumimoji="0" lang="en" sz="2300" b="0" i="0" u="none" strike="noStrike" kern="0" cap="none" spc="0" normalizeH="0" baseline="0" noProof="0" dirty="0">
                <a:ln>
                  <a:noFill/>
                </a:ln>
                <a:solidFill>
                  <a:srgbClr val="FFFFFF"/>
                </a:solidFill>
                <a:effectLst/>
                <a:uLnTx/>
                <a:uFillTx/>
                <a:latin typeface="Lato"/>
                <a:ea typeface="Lato"/>
                <a:cs typeface="Lato"/>
                <a:sym typeface="Lato"/>
              </a:rPr>
              <a:t>The  renaissance was a time of the rebirth of thoughts, art, science, religion, and of politics. Many artists, thinkers and writers have contributed to the renaissance, creating new ways of thinking and presenting their thoughts to the world.</a:t>
            </a:r>
          </a:p>
          <a:p>
            <a:endParaRPr lang="en-US" dirty="0"/>
          </a:p>
        </p:txBody>
      </p:sp>
    </p:spTree>
    <p:extLst>
      <p:ext uri="{BB962C8B-B14F-4D97-AF65-F5344CB8AC3E}">
        <p14:creationId xmlns:p14="http://schemas.microsoft.com/office/powerpoint/2010/main" val="28472310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40"/>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lnSpc>
                <a:spcPct val="115000"/>
              </a:lnSpc>
              <a:spcBef>
                <a:spcPts val="0"/>
              </a:spcBef>
              <a:spcAft>
                <a:spcPts val="1200"/>
              </a:spcAft>
              <a:buNone/>
            </a:pPr>
            <a:r>
              <a:rPr lang="en" sz="3000">
                <a:latin typeface="Arial"/>
                <a:ea typeface="Arial"/>
                <a:cs typeface="Arial"/>
                <a:sym typeface="Arial"/>
              </a:rPr>
              <a:t>Q &amp; A Session</a:t>
            </a:r>
            <a:endParaRPr/>
          </a:p>
        </p:txBody>
      </p:sp>
      <p:sp>
        <p:nvSpPr>
          <p:cNvPr id="297" name="Google Shape;297;p40"/>
          <p:cNvSpPr txBox="1">
            <a:spLocks noGrp="1"/>
          </p:cNvSpPr>
          <p:nvPr>
            <p:ph type="body" idx="1"/>
          </p:nvPr>
        </p:nvSpPr>
        <p:spPr>
          <a:xfrm>
            <a:off x="1297500" y="1580975"/>
            <a:ext cx="7038900" cy="29112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sz="2150">
                <a:solidFill>
                  <a:srgbClr val="000000"/>
                </a:solidFill>
                <a:latin typeface="Arial"/>
                <a:ea typeface="Arial"/>
                <a:cs typeface="Arial"/>
                <a:sym typeface="Arial"/>
              </a:rPr>
              <a:t> </a:t>
            </a:r>
            <a:r>
              <a:rPr lang="en" sz="2500">
                <a:latin typeface="Arial"/>
                <a:ea typeface="Arial"/>
                <a:cs typeface="Arial"/>
                <a:sym typeface="Arial"/>
              </a:rPr>
              <a:t>Comments, concerns and complaints?</a:t>
            </a:r>
            <a:endParaRPr sz="25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4"/>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fontScale="90000"/>
          </a:bodyPr>
          <a:lstStyle/>
          <a:p>
            <a:pPr marL="0" lvl="0" indent="0" algn="l" rtl="0">
              <a:lnSpc>
                <a:spcPct val="115000"/>
              </a:lnSpc>
              <a:spcBef>
                <a:spcPts val="400"/>
              </a:spcBef>
              <a:spcAft>
                <a:spcPts val="0"/>
              </a:spcAft>
              <a:buNone/>
            </a:pPr>
            <a:r>
              <a:rPr lang="en" sz="3388">
                <a:latin typeface="Arial"/>
                <a:ea typeface="Arial"/>
                <a:cs typeface="Arial"/>
                <a:sym typeface="Arial"/>
              </a:rPr>
              <a:t>PRESENTATION</a:t>
            </a:r>
            <a:r>
              <a:rPr lang="en" sz="3411">
                <a:latin typeface="Arial"/>
                <a:ea typeface="Arial"/>
                <a:cs typeface="Arial"/>
                <a:sym typeface="Arial"/>
              </a:rPr>
              <a:t> QUESTION;</a:t>
            </a:r>
            <a:endParaRPr sz="3411">
              <a:latin typeface="Arial"/>
              <a:ea typeface="Arial"/>
              <a:cs typeface="Arial"/>
              <a:sym typeface="Arial"/>
            </a:endParaRPr>
          </a:p>
          <a:p>
            <a:pPr marL="0" lvl="0" indent="0" algn="l" rtl="0">
              <a:lnSpc>
                <a:spcPct val="115000"/>
              </a:lnSpc>
              <a:spcBef>
                <a:spcPts val="400"/>
              </a:spcBef>
              <a:spcAft>
                <a:spcPts val="0"/>
              </a:spcAft>
              <a:buNone/>
            </a:pPr>
            <a:r>
              <a:rPr lang="en" sz="1300">
                <a:solidFill>
                  <a:srgbClr val="898989"/>
                </a:solidFill>
                <a:latin typeface="Arial"/>
                <a:ea typeface="Arial"/>
                <a:cs typeface="Arial"/>
                <a:sym typeface="Arial"/>
              </a:rPr>
              <a:t> </a:t>
            </a:r>
            <a:endParaRPr sz="1500">
              <a:solidFill>
                <a:srgbClr val="898989"/>
              </a:solidFill>
              <a:latin typeface="Arial"/>
              <a:ea typeface="Arial"/>
              <a:cs typeface="Arial"/>
              <a:sym typeface="Arial"/>
            </a:endParaRPr>
          </a:p>
          <a:p>
            <a:pPr marL="0" lvl="0" indent="0" algn="l" rtl="0">
              <a:spcBef>
                <a:spcPts val="0"/>
              </a:spcBef>
              <a:spcAft>
                <a:spcPts val="0"/>
              </a:spcAft>
              <a:buNone/>
            </a:pPr>
            <a:endParaRPr/>
          </a:p>
        </p:txBody>
      </p:sp>
      <p:sp>
        <p:nvSpPr>
          <p:cNvPr id="141" name="Google Shape;141;p14"/>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a:bodyPr>
          <a:lstStyle/>
          <a:p>
            <a:pPr marL="457200" lvl="0" indent="-387350" algn="l" rtl="0">
              <a:spcBef>
                <a:spcPts val="400"/>
              </a:spcBef>
              <a:spcAft>
                <a:spcPts val="0"/>
              </a:spcAft>
              <a:buSzPts val="2500"/>
              <a:buFont typeface="Arial"/>
              <a:buChar char="➢"/>
            </a:pPr>
            <a:r>
              <a:rPr lang="en" sz="2500" dirty="0">
                <a:latin typeface="Arial"/>
                <a:ea typeface="Arial"/>
                <a:cs typeface="Arial"/>
                <a:sym typeface="Arial"/>
              </a:rPr>
              <a:t>Describe Constitutionalism In The Medieval and Renaissance Periods?</a:t>
            </a:r>
            <a:endParaRPr sz="23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dirty="0">
                <a:latin typeface="Britannic Bold" pitchFamily="34" charset="0"/>
              </a:rPr>
            </a:br>
            <a:br>
              <a:rPr lang="en-US" dirty="0">
                <a:latin typeface="Britannic Bold" pitchFamily="34" charset="0"/>
              </a:rPr>
            </a:br>
            <a:br>
              <a:rPr lang="en-US" dirty="0">
                <a:latin typeface="Britannic Bold" pitchFamily="34" charset="0"/>
              </a:rPr>
            </a:br>
            <a:br>
              <a:rPr lang="en-US" dirty="0">
                <a:latin typeface="Britannic Bold" pitchFamily="34" charset="0"/>
              </a:rPr>
            </a:br>
            <a:r>
              <a:rPr lang="en-US" dirty="0">
                <a:latin typeface="Britannic Bold" pitchFamily="34" charset="0"/>
              </a:rPr>
              <a:t>END OF PRESENTATION </a:t>
            </a:r>
            <a:br>
              <a:rPr lang="en-US" dirty="0"/>
            </a:br>
            <a:endParaRPr lang="en-US" dirty="0"/>
          </a:p>
        </p:txBody>
      </p:sp>
      <p:sp>
        <p:nvSpPr>
          <p:cNvPr id="3" name="Text Placeholder 2"/>
          <p:cNvSpPr>
            <a:spLocks noGrp="1"/>
          </p:cNvSpPr>
          <p:nvPr>
            <p:ph type="body" idx="1"/>
          </p:nvPr>
        </p:nvSpPr>
        <p:spPr/>
        <p:txBody>
          <a:bodyPr/>
          <a:lstStyle/>
          <a:p>
            <a:pPr algn="ctr">
              <a:buNone/>
            </a:pPr>
            <a:endParaRPr lang="en-US" dirty="0"/>
          </a:p>
          <a:p>
            <a:pPr algn="ctr">
              <a:buNone/>
            </a:pPr>
            <a:endParaRPr lang="en-US" dirty="0"/>
          </a:p>
          <a:p>
            <a:pPr algn="ctr">
              <a:buNone/>
            </a:pPr>
            <a:endParaRPr lang="en-US" dirty="0"/>
          </a:p>
          <a:p>
            <a:pPr algn="ctr">
              <a:buNone/>
            </a:pPr>
            <a:r>
              <a:rPr lang="en-US" sz="4800" dirty="0">
                <a:latin typeface="Broadway" pitchFamily="82" charset="0"/>
              </a:rPr>
              <a:t>THANK  </a:t>
            </a:r>
            <a:r>
              <a:rPr lang="en-US" sz="4800">
                <a:latin typeface="Broadway" pitchFamily="82" charset="0"/>
              </a:rPr>
              <a:t>YOU!..</a:t>
            </a:r>
            <a:endParaRPr lang="en-US" sz="4800" dirty="0">
              <a:latin typeface="Broadway" pitchFamily="82"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6"/>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000" dirty="0">
                <a:latin typeface="Arial"/>
                <a:ea typeface="Arial"/>
                <a:cs typeface="Arial"/>
                <a:sym typeface="Arial"/>
              </a:rPr>
              <a:t>DEFINITIONS.</a:t>
            </a:r>
            <a:endParaRPr sz="1000" dirty="0"/>
          </a:p>
        </p:txBody>
      </p:sp>
      <p:sp>
        <p:nvSpPr>
          <p:cNvPr id="153" name="Google Shape;153;p16"/>
          <p:cNvSpPr txBox="1">
            <a:spLocks noGrp="1"/>
          </p:cNvSpPr>
          <p:nvPr>
            <p:ph type="body" idx="1"/>
          </p:nvPr>
        </p:nvSpPr>
        <p:spPr>
          <a:xfrm>
            <a:off x="1297500" y="1589584"/>
            <a:ext cx="7038900" cy="2911200"/>
          </a:xfrm>
          <a:prstGeom prst="rect">
            <a:avLst/>
          </a:prstGeom>
        </p:spPr>
        <p:txBody>
          <a:bodyPr spcFirstLastPara="1" wrap="square" lIns="91425" tIns="91425" rIns="91425" bIns="91425" anchor="t" anchorCtr="0">
            <a:normAutofit fontScale="70000" lnSpcReduction="20000"/>
          </a:bodyPr>
          <a:lstStyle/>
          <a:p>
            <a:pPr marL="457200" lvl="0" indent="-386080" algn="just" rtl="0">
              <a:spcBef>
                <a:spcPts val="800"/>
              </a:spcBef>
              <a:spcAft>
                <a:spcPts val="0"/>
              </a:spcAft>
              <a:buSzPct val="100000"/>
              <a:buFont typeface="Arial"/>
              <a:buChar char="➢"/>
            </a:pPr>
            <a:r>
              <a:rPr lang="en" sz="3400" dirty="0">
                <a:latin typeface="Arial"/>
                <a:ea typeface="Arial"/>
                <a:cs typeface="Arial"/>
                <a:sym typeface="Arial"/>
              </a:rPr>
              <a:t>Constitutionalism can be defined as the doctrine that governs the legitimacy of government action. </a:t>
            </a:r>
          </a:p>
          <a:p>
            <a:pPr marL="457200" lvl="0" indent="-386080" algn="just" rtl="0">
              <a:spcBef>
                <a:spcPts val="800"/>
              </a:spcBef>
              <a:spcAft>
                <a:spcPts val="0"/>
              </a:spcAft>
              <a:buSzPct val="100000"/>
              <a:buFont typeface="Arial"/>
              <a:buChar char="➢"/>
            </a:pPr>
            <a:r>
              <a:rPr lang="en" sz="3400" dirty="0">
                <a:latin typeface="Arial"/>
                <a:ea typeface="Arial"/>
                <a:cs typeface="Arial"/>
                <a:sym typeface="Arial"/>
              </a:rPr>
              <a:t>it implies something far more important than the idea of legality that requires official conduct to be in accordance with prefixed legal rules.</a:t>
            </a:r>
            <a:endParaRPr sz="3400" dirty="0">
              <a:latin typeface="Arial"/>
              <a:ea typeface="Arial"/>
              <a:cs typeface="Arial"/>
              <a:sym typeface="Arial"/>
            </a:endParaRPr>
          </a:p>
          <a:p>
            <a:pPr marL="0" lvl="0" indent="0" algn="l" rtl="0">
              <a:spcBef>
                <a:spcPts val="0"/>
              </a:spcBef>
              <a:spcAft>
                <a:spcPts val="1200"/>
              </a:spcAft>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17"/>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000">
                <a:latin typeface="Arial"/>
                <a:ea typeface="Arial"/>
                <a:cs typeface="Arial"/>
                <a:sym typeface="Arial"/>
              </a:rPr>
              <a:t>DEFINITIONS CONT.</a:t>
            </a:r>
            <a:endParaRPr/>
          </a:p>
        </p:txBody>
      </p:sp>
      <p:sp>
        <p:nvSpPr>
          <p:cNvPr id="159" name="Google Shape;159;p17"/>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a:bodyPr>
          <a:lstStyle/>
          <a:p>
            <a:pPr marL="457200" lvl="0" indent="-387350" algn="just" rtl="0">
              <a:spcBef>
                <a:spcPts val="800"/>
              </a:spcBef>
              <a:spcAft>
                <a:spcPts val="0"/>
              </a:spcAft>
              <a:buSzPts val="2500"/>
              <a:buFont typeface="Arial"/>
              <a:buChar char="➢"/>
            </a:pPr>
            <a:r>
              <a:rPr lang="en" sz="2500">
                <a:latin typeface="Arial"/>
                <a:ea typeface="Arial"/>
                <a:cs typeface="Arial"/>
                <a:sym typeface="Arial"/>
              </a:rPr>
              <a:t>The medieval period was a period in European history from the collapse of roman civilization in the 5th century to the period of renaissance.</a:t>
            </a:r>
            <a:endParaRPr sz="2500">
              <a:latin typeface="Arial"/>
              <a:ea typeface="Arial"/>
              <a:cs typeface="Arial"/>
              <a:sym typeface="Arial"/>
            </a:endParaRPr>
          </a:p>
          <a:p>
            <a:pPr marL="0" lvl="0" indent="0" algn="l" rtl="0">
              <a:spcBef>
                <a:spcPts val="0"/>
              </a:spcBef>
              <a:spcAft>
                <a:spcPts val="12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8"/>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000" dirty="0">
                <a:latin typeface="Arial"/>
                <a:ea typeface="Arial"/>
                <a:cs typeface="Arial"/>
                <a:sym typeface="Arial"/>
              </a:rPr>
              <a:t>DEFINITIONS CONT.</a:t>
            </a:r>
            <a:endParaRPr dirty="0"/>
          </a:p>
        </p:txBody>
      </p:sp>
      <p:sp>
        <p:nvSpPr>
          <p:cNvPr id="165" name="Google Shape;165;p18"/>
          <p:cNvSpPr txBox="1">
            <a:spLocks noGrp="1"/>
          </p:cNvSpPr>
          <p:nvPr>
            <p:ph type="body" idx="1"/>
          </p:nvPr>
        </p:nvSpPr>
        <p:spPr>
          <a:xfrm>
            <a:off x="1190050" y="1567550"/>
            <a:ext cx="7038900" cy="3414900"/>
          </a:xfrm>
          <a:prstGeom prst="rect">
            <a:avLst/>
          </a:prstGeom>
        </p:spPr>
        <p:txBody>
          <a:bodyPr spcFirstLastPara="1" wrap="square" lIns="91425" tIns="91425" rIns="91425" bIns="91425" anchor="t" anchorCtr="0">
            <a:normAutofit fontScale="55000" lnSpcReduction="20000"/>
          </a:bodyPr>
          <a:lstStyle/>
          <a:p>
            <a:pPr marL="457200" lvl="0" indent="-387917" algn="just" rtl="0">
              <a:lnSpc>
                <a:spcPct val="115000"/>
              </a:lnSpc>
              <a:spcBef>
                <a:spcPts val="800"/>
              </a:spcBef>
              <a:spcAft>
                <a:spcPts val="0"/>
              </a:spcAft>
              <a:buSzPct val="100000"/>
              <a:buFont typeface="Arial"/>
              <a:buChar char="➢"/>
            </a:pPr>
            <a:r>
              <a:rPr lang="en" sz="4561" dirty="0">
                <a:latin typeface="Arial"/>
                <a:ea typeface="Arial"/>
                <a:cs typeface="Arial"/>
                <a:sym typeface="Arial"/>
              </a:rPr>
              <a:t>Renaissance is the transitional movement in Europe between medieval and modern times beginning in the 14th century in Italy, lasting into the </a:t>
            </a:r>
            <a:r>
              <a:rPr lang="en" sz="4561">
                <a:latin typeface="Arial"/>
                <a:ea typeface="Arial"/>
                <a:cs typeface="Arial"/>
                <a:sym typeface="Arial"/>
              </a:rPr>
              <a:t>17th century.</a:t>
            </a:r>
            <a:endParaRPr lang="en" sz="4561" dirty="0">
              <a:latin typeface="Arial"/>
              <a:ea typeface="Arial"/>
              <a:cs typeface="Arial"/>
              <a:sym typeface="Arial"/>
            </a:endParaRPr>
          </a:p>
          <a:p>
            <a:pPr marL="457200" lvl="0" indent="-387917" algn="just" rtl="0">
              <a:lnSpc>
                <a:spcPct val="115000"/>
              </a:lnSpc>
              <a:spcBef>
                <a:spcPts val="800"/>
              </a:spcBef>
              <a:spcAft>
                <a:spcPts val="0"/>
              </a:spcAft>
              <a:buSzPct val="100000"/>
              <a:buFont typeface="Arial"/>
              <a:buChar char="➢"/>
            </a:pPr>
            <a:r>
              <a:rPr lang="en" sz="4561" dirty="0">
                <a:latin typeface="Arial"/>
                <a:ea typeface="Arial"/>
                <a:cs typeface="Arial"/>
                <a:sym typeface="Arial"/>
              </a:rPr>
              <a:t>It marked the humanistic revival of classical influence in the fields of arts and literature and the beginning of modern science.</a:t>
            </a:r>
            <a:endParaRPr sz="4561" dirty="0">
              <a:latin typeface="Arial"/>
              <a:ea typeface="Arial"/>
              <a:cs typeface="Arial"/>
              <a:sym typeface="Arial"/>
            </a:endParaRPr>
          </a:p>
          <a:p>
            <a:pPr marL="0" lvl="0" indent="0" algn="l" rtl="0">
              <a:spcBef>
                <a:spcPts val="0"/>
              </a:spcBef>
              <a:spcAft>
                <a:spcPts val="1200"/>
              </a:spcAft>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9"/>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US" sz="3000" dirty="0"/>
              <a:t>NATURE OF CONSTITUTION</a:t>
            </a:r>
            <a:endParaRPr sz="3000" dirty="0"/>
          </a:p>
        </p:txBody>
      </p:sp>
      <p:sp>
        <p:nvSpPr>
          <p:cNvPr id="171" name="Google Shape;171;p19"/>
          <p:cNvSpPr txBox="1">
            <a:spLocks noGrp="1"/>
          </p:cNvSpPr>
          <p:nvPr>
            <p:ph type="body" idx="1"/>
          </p:nvPr>
        </p:nvSpPr>
        <p:spPr>
          <a:xfrm>
            <a:off x="1297500" y="1307850"/>
            <a:ext cx="7038900" cy="3701400"/>
          </a:xfrm>
          <a:prstGeom prst="rect">
            <a:avLst/>
          </a:prstGeom>
        </p:spPr>
        <p:txBody>
          <a:bodyPr spcFirstLastPara="1" wrap="square" lIns="91425" tIns="91425" rIns="91425" bIns="91425" anchor="t" anchorCtr="0">
            <a:normAutofit fontScale="92500"/>
          </a:bodyPr>
          <a:lstStyle/>
          <a:p>
            <a:pPr marL="457200" lvl="0" indent="-390039" algn="just" rtl="0">
              <a:spcBef>
                <a:spcPts val="800"/>
              </a:spcBef>
              <a:spcAft>
                <a:spcPts val="0"/>
              </a:spcAft>
              <a:buSzPct val="100000"/>
              <a:buFont typeface="Arial"/>
              <a:buChar char="➢"/>
            </a:pPr>
            <a:r>
              <a:rPr lang="en" sz="2748" dirty="0">
                <a:latin typeface="Arial"/>
                <a:ea typeface="Arial"/>
                <a:cs typeface="Arial"/>
                <a:sym typeface="Arial"/>
              </a:rPr>
              <a:t>Ancient constitutions, were not unified written documents with clear status as fundamental law, such as present day constitution.</a:t>
            </a:r>
            <a:endParaRPr sz="2748" dirty="0">
              <a:latin typeface="Arial"/>
              <a:ea typeface="Arial"/>
              <a:cs typeface="Arial"/>
              <a:sym typeface="Arial"/>
            </a:endParaRPr>
          </a:p>
          <a:p>
            <a:pPr marL="914400" lvl="0" indent="0" algn="just" rtl="0">
              <a:spcBef>
                <a:spcPts val="800"/>
              </a:spcBef>
              <a:spcAft>
                <a:spcPts val="0"/>
              </a:spcAft>
              <a:buNone/>
            </a:pPr>
            <a:endParaRPr sz="2748" dirty="0">
              <a:latin typeface="Arial"/>
              <a:ea typeface="Arial"/>
              <a:cs typeface="Arial"/>
              <a:sym typeface="Arial"/>
            </a:endParaRPr>
          </a:p>
          <a:p>
            <a:pPr marL="457200" lvl="0" indent="-390039" algn="just" rtl="0">
              <a:spcBef>
                <a:spcPts val="800"/>
              </a:spcBef>
              <a:spcAft>
                <a:spcPts val="0"/>
              </a:spcAft>
              <a:buSzPct val="100000"/>
              <a:buFont typeface="Arial"/>
              <a:buChar char="➢"/>
            </a:pPr>
            <a:r>
              <a:rPr lang="en" sz="2748" dirty="0">
                <a:latin typeface="Arial"/>
                <a:ea typeface="Arial"/>
                <a:cs typeface="Arial"/>
                <a:sym typeface="Arial"/>
              </a:rPr>
              <a:t>What existed and what the constitutionalists appealed to, were complex mixtures of written charters and codes of public law</a:t>
            </a:r>
            <a:r>
              <a:rPr lang="en" sz="3200" dirty="0">
                <a:latin typeface="Arial"/>
                <a:ea typeface="Arial"/>
                <a:cs typeface="Arial"/>
                <a:sym typeface="Arial"/>
              </a:rPr>
              <a:t>. </a:t>
            </a:r>
            <a:endParaRPr sz="3200" dirty="0">
              <a:latin typeface="Arial"/>
              <a:ea typeface="Arial"/>
              <a:cs typeface="Arial"/>
              <a:sym typeface="Arial"/>
            </a:endParaRPr>
          </a:p>
          <a:p>
            <a:pPr marL="0" lvl="0" indent="0" algn="l" rtl="0">
              <a:spcBef>
                <a:spcPts val="0"/>
              </a:spcBef>
              <a:spcAft>
                <a:spcPts val="1200"/>
              </a:spcAft>
              <a:buNone/>
            </a:pP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0"/>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 sz="3000" b="1">
                <a:latin typeface="Arial"/>
                <a:ea typeface="Arial"/>
                <a:cs typeface="Arial"/>
                <a:sym typeface="Arial"/>
              </a:rPr>
              <a:t>Medieval Constitutionalism</a:t>
            </a:r>
            <a:endParaRPr sz="3000"/>
          </a:p>
        </p:txBody>
      </p:sp>
      <p:sp>
        <p:nvSpPr>
          <p:cNvPr id="177" name="Google Shape;177;p20"/>
          <p:cNvSpPr txBox="1">
            <a:spLocks noGrp="1"/>
          </p:cNvSpPr>
          <p:nvPr>
            <p:ph type="body" idx="1"/>
          </p:nvPr>
        </p:nvSpPr>
        <p:spPr>
          <a:xfrm>
            <a:off x="1297500" y="1248950"/>
            <a:ext cx="7038900" cy="3626100"/>
          </a:xfrm>
          <a:prstGeom prst="rect">
            <a:avLst/>
          </a:prstGeom>
        </p:spPr>
        <p:txBody>
          <a:bodyPr spcFirstLastPara="1" wrap="square" lIns="91425" tIns="91425" rIns="91425" bIns="91425" anchor="t" anchorCtr="0">
            <a:normAutofit fontScale="77500" lnSpcReduction="20000"/>
          </a:bodyPr>
          <a:lstStyle/>
          <a:p>
            <a:pPr marL="457200" lvl="0" indent="-389572" algn="l" rtl="0">
              <a:spcBef>
                <a:spcPts val="800"/>
              </a:spcBef>
              <a:spcAft>
                <a:spcPts val="0"/>
              </a:spcAft>
              <a:buSzPct val="100000"/>
              <a:buFont typeface="Arial"/>
              <a:buChar char="➢"/>
            </a:pPr>
            <a:r>
              <a:rPr lang="en" sz="3270">
                <a:latin typeface="Arial"/>
                <a:ea typeface="Arial"/>
                <a:cs typeface="Arial"/>
                <a:sym typeface="Arial"/>
              </a:rPr>
              <a:t>A great change took place after the disintegration of the Roman Empire in the 6</a:t>
            </a:r>
            <a:r>
              <a:rPr lang="en" sz="3270" baseline="30000">
                <a:latin typeface="Arial"/>
                <a:ea typeface="Arial"/>
                <a:cs typeface="Arial"/>
                <a:sym typeface="Arial"/>
              </a:rPr>
              <a:t>th</a:t>
            </a:r>
            <a:r>
              <a:rPr lang="en" sz="3270">
                <a:latin typeface="Arial"/>
                <a:ea typeface="Arial"/>
                <a:cs typeface="Arial"/>
                <a:sym typeface="Arial"/>
              </a:rPr>
              <a:t> century A.D.</a:t>
            </a:r>
            <a:endParaRPr sz="3270">
              <a:latin typeface="Arial"/>
              <a:ea typeface="Arial"/>
              <a:cs typeface="Arial"/>
              <a:sym typeface="Arial"/>
            </a:endParaRPr>
          </a:p>
          <a:p>
            <a:pPr marL="457200" lvl="0" indent="0" algn="l" rtl="0">
              <a:spcBef>
                <a:spcPts val="800"/>
              </a:spcBef>
              <a:spcAft>
                <a:spcPts val="0"/>
              </a:spcAft>
              <a:buNone/>
            </a:pPr>
            <a:endParaRPr sz="3270">
              <a:latin typeface="Arial"/>
              <a:ea typeface="Arial"/>
              <a:cs typeface="Arial"/>
              <a:sym typeface="Arial"/>
            </a:endParaRPr>
          </a:p>
          <a:p>
            <a:pPr marL="457200" lvl="0" indent="-389572" algn="l" rtl="0">
              <a:spcBef>
                <a:spcPts val="800"/>
              </a:spcBef>
              <a:spcAft>
                <a:spcPts val="0"/>
              </a:spcAft>
              <a:buSzPct val="100000"/>
              <a:buFont typeface="Arial"/>
              <a:buChar char="➢"/>
            </a:pPr>
            <a:r>
              <a:rPr lang="en" sz="3270">
                <a:latin typeface="Arial"/>
                <a:ea typeface="Arial"/>
                <a:cs typeface="Arial"/>
                <a:sym typeface="Arial"/>
              </a:rPr>
              <a:t>This occurred when the Teutons, often called barbarians, who invaded the Roman Empire, brought with them certain new ideas based on the force of folk customs. </a:t>
            </a:r>
            <a:endParaRPr sz="3270">
              <a:latin typeface="Arial"/>
              <a:ea typeface="Arial"/>
              <a:cs typeface="Arial"/>
              <a:sym typeface="Arial"/>
            </a:endParaRPr>
          </a:p>
          <a:p>
            <a:pPr marL="0" lvl="0" indent="0" algn="l" rtl="0">
              <a:spcBef>
                <a:spcPts val="0"/>
              </a:spcBef>
              <a:spcAft>
                <a:spcPts val="12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1"/>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3300" b="1">
                <a:latin typeface="Arial"/>
                <a:ea typeface="Arial"/>
                <a:cs typeface="Arial"/>
                <a:sym typeface="Arial"/>
              </a:rPr>
              <a:t>Medieval cont.</a:t>
            </a:r>
            <a:endParaRPr sz="3300" b="1">
              <a:latin typeface="Arial"/>
              <a:ea typeface="Arial"/>
              <a:cs typeface="Arial"/>
              <a:sym typeface="Arial"/>
            </a:endParaRPr>
          </a:p>
          <a:p>
            <a:pPr marL="0" lvl="0" indent="0" algn="l" rtl="0">
              <a:spcBef>
                <a:spcPts val="0"/>
              </a:spcBef>
              <a:spcAft>
                <a:spcPts val="0"/>
              </a:spcAft>
              <a:buNone/>
            </a:pPr>
            <a:endParaRPr/>
          </a:p>
        </p:txBody>
      </p:sp>
      <p:sp>
        <p:nvSpPr>
          <p:cNvPr id="183" name="Google Shape;183;p21"/>
          <p:cNvSpPr txBox="1">
            <a:spLocks noGrp="1"/>
          </p:cNvSpPr>
          <p:nvPr>
            <p:ph type="body" idx="1"/>
          </p:nvPr>
        </p:nvSpPr>
        <p:spPr>
          <a:xfrm>
            <a:off x="1297500" y="1567550"/>
            <a:ext cx="7038900" cy="2394850"/>
          </a:xfrm>
          <a:prstGeom prst="rect">
            <a:avLst/>
          </a:prstGeom>
        </p:spPr>
        <p:txBody>
          <a:bodyPr spcFirstLastPara="1" wrap="square" lIns="91425" tIns="91425" rIns="91425" bIns="91425" anchor="t" anchorCtr="0">
            <a:noAutofit/>
          </a:bodyPr>
          <a:lstStyle/>
          <a:p>
            <a:pPr marL="457200" lvl="0" indent="-389890" algn="l" rtl="0">
              <a:spcBef>
                <a:spcPts val="800"/>
              </a:spcBef>
              <a:spcAft>
                <a:spcPts val="0"/>
              </a:spcAft>
              <a:buSzPts val="2540"/>
              <a:buFont typeface="Arial"/>
              <a:buChar char="➢"/>
            </a:pPr>
            <a:r>
              <a:rPr lang="en" sz="2540" dirty="0">
                <a:latin typeface="Arial"/>
                <a:ea typeface="Arial"/>
                <a:cs typeface="Arial"/>
                <a:sym typeface="Arial"/>
              </a:rPr>
              <a:t>This change brought the establishment of a number of feudal states.</a:t>
            </a:r>
            <a:endParaRPr sz="2540" dirty="0">
              <a:latin typeface="Arial"/>
              <a:ea typeface="Arial"/>
              <a:cs typeface="Arial"/>
              <a:sym typeface="Arial"/>
            </a:endParaRPr>
          </a:p>
          <a:p>
            <a:pPr marL="0" lvl="0" indent="0" algn="l" rtl="0">
              <a:spcBef>
                <a:spcPts val="800"/>
              </a:spcBef>
              <a:spcAft>
                <a:spcPts val="0"/>
              </a:spcAft>
              <a:buSzPts val="770"/>
              <a:buNone/>
            </a:pPr>
            <a:endParaRPr sz="2540">
              <a:latin typeface="Arial"/>
              <a:ea typeface="Arial"/>
              <a:cs typeface="Arial"/>
              <a:sym typeface="Arial"/>
            </a:endParaRPr>
          </a:p>
          <a:p>
            <a:pPr marL="0" lvl="0" indent="0" algn="l" rtl="0">
              <a:spcBef>
                <a:spcPts val="0"/>
              </a:spcBef>
              <a:spcAft>
                <a:spcPts val="1200"/>
              </a:spcAft>
              <a:buSzPts val="770"/>
              <a:buNone/>
            </a:pPr>
            <a:endParaRPr sz="910"/>
          </a:p>
        </p:txBody>
      </p:sp>
    </p:spTree>
  </p:cSld>
  <p:clrMapOvr>
    <a:masterClrMapping/>
  </p:clrMapOvr>
</p:sld>
</file>

<file path=ppt/theme/theme1.xml><?xml version="1.0" encoding="utf-8"?>
<a:theme xmlns:a="http://schemas.openxmlformats.org/drawingml/2006/main"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3233</TotalTime>
  <Words>867</Words>
  <Application>Microsoft Office PowerPoint</Application>
  <PresentationFormat>On-screen Show (16:9)</PresentationFormat>
  <Paragraphs>104</Paragraphs>
  <Slides>30</Slides>
  <Notes>27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Montserrat</vt:lpstr>
      <vt:lpstr>Wingdings</vt:lpstr>
      <vt:lpstr>Britannic Bold</vt:lpstr>
      <vt:lpstr>Broadway</vt:lpstr>
      <vt:lpstr>Arial</vt:lpstr>
      <vt:lpstr>Lato</vt:lpstr>
      <vt:lpstr>Focus</vt:lpstr>
      <vt:lpstr>CVE 9020 LEGAL &amp; PUBLIC POLICY</vt:lpstr>
      <vt:lpstr>GROUP 19 </vt:lpstr>
      <vt:lpstr>PRESENTATION QUESTION;   </vt:lpstr>
      <vt:lpstr>DEFINITIONS.</vt:lpstr>
      <vt:lpstr>DEFINITIONS CONT.</vt:lpstr>
      <vt:lpstr>DEFINITIONS CONT.</vt:lpstr>
      <vt:lpstr>NATURE OF CONSTITUTION</vt:lpstr>
      <vt:lpstr>Medieval Constitutionalism</vt:lpstr>
      <vt:lpstr>Medieval cont. </vt:lpstr>
      <vt:lpstr>Medieval cont.</vt:lpstr>
      <vt:lpstr>Medieval cont.</vt:lpstr>
      <vt:lpstr>Medieval cont.</vt:lpstr>
      <vt:lpstr>Medieval cont.</vt:lpstr>
      <vt:lpstr>Medieval cont.</vt:lpstr>
      <vt:lpstr>Medieval cont.</vt:lpstr>
      <vt:lpstr>Medieval cont.</vt:lpstr>
      <vt:lpstr>Medieval cont.</vt:lpstr>
      <vt:lpstr>Medieval cont.</vt:lpstr>
      <vt:lpstr>Constitutionalism during Renaissance Period.</vt:lpstr>
      <vt:lpstr>Renaissance Period cont.</vt:lpstr>
      <vt:lpstr>Renaissance Period cont.</vt:lpstr>
      <vt:lpstr>Renaissance Period cont.</vt:lpstr>
      <vt:lpstr>Renaissance Period cont.</vt:lpstr>
      <vt:lpstr>Renaissance Period cont.</vt:lpstr>
      <vt:lpstr>Renaissance Period cont.</vt:lpstr>
      <vt:lpstr>Renaissance Period cont. </vt:lpstr>
      <vt:lpstr>CONCLUSION</vt:lpstr>
      <vt:lpstr>Conclusion cont.</vt:lpstr>
      <vt:lpstr>Q &amp; A Session</vt:lpstr>
      <vt:lpstr>    END OF PRESENTATION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CVE 9020 LEGAL &amp; PUBLIC POLICY</dc:title>
  <dc:creator>HP</dc:creator>
  <cp:lastModifiedBy>Christabel Sampa</cp:lastModifiedBy>
  <cp:revision>14</cp:revision>
  <dcterms:modified xsi:type="dcterms:W3CDTF">2023-10-05T13:36:55Z</dcterms:modified>
</cp:coreProperties>
</file>