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80" r:id="rId8"/>
    <p:sldId id="281" r:id="rId9"/>
    <p:sldId id="263" r:id="rId10"/>
    <p:sldId id="264" r:id="rId11"/>
    <p:sldId id="269" r:id="rId12"/>
    <p:sldId id="270" r:id="rId13"/>
    <p:sldId id="271" r:id="rId14"/>
    <p:sldId id="272" r:id="rId15"/>
    <p:sldId id="273" r:id="rId16"/>
    <p:sldId id="275"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63"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664"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665" name="Date Placeholder 3"/>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66" name="Footer Placeholder 4"/>
          <p:cNvSpPr>
            <a:spLocks noGrp="1"/>
          </p:cNvSpPr>
          <p:nvPr>
            <p:ph type="ftr" sz="quarter" idx="11"/>
          </p:nvPr>
        </p:nvSpPr>
        <p:spPr/>
        <p:txBody>
          <a:bodyPr/>
          <a:lstStyle/>
          <a:p>
            <a:endParaRPr lang="en-US"/>
          </a:p>
        </p:txBody>
      </p:sp>
      <p:sp>
        <p:nvSpPr>
          <p:cNvPr id="1048667" name="Slide Number Placeholder 5"/>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r>
              <a:rPr lang="en-US"/>
              <a:t>Click to edit Master title style</a:t>
            </a:r>
          </a:p>
        </p:txBody>
      </p:sp>
      <p:sp>
        <p:nvSpPr>
          <p:cNvPr id="1048680"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1" name="Date Placeholder 3"/>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82" name="Footer Placeholder 4"/>
          <p:cNvSpPr>
            <a:spLocks noGrp="1"/>
          </p:cNvSpPr>
          <p:nvPr>
            <p:ph type="ftr" sz="quarter" idx="11"/>
          </p:nvPr>
        </p:nvSpPr>
        <p:spPr/>
        <p:txBody>
          <a:bodyPr/>
          <a:lstStyle/>
          <a:p>
            <a:endParaRPr lang="en-US"/>
          </a:p>
        </p:txBody>
      </p:sp>
      <p:sp>
        <p:nvSpPr>
          <p:cNvPr id="1048683" name="Slide Number Placeholder 5"/>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5"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56"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7" name="Date Placeholder 3"/>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58" name="Footer Placeholder 4"/>
          <p:cNvSpPr>
            <a:spLocks noGrp="1"/>
          </p:cNvSpPr>
          <p:nvPr>
            <p:ph type="ftr" sz="quarter" idx="11"/>
          </p:nvPr>
        </p:nvSpPr>
        <p:spPr/>
        <p:txBody>
          <a:bodyPr/>
          <a:lstStyle/>
          <a:p>
            <a:endParaRPr lang="en-US"/>
          </a:p>
        </p:txBody>
      </p:sp>
      <p:sp>
        <p:nvSpPr>
          <p:cNvPr id="1048659" name="Slide Number Placeholder 5"/>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t>Click to edit Master title style</a:t>
            </a:r>
          </a:p>
        </p:txBody>
      </p:sp>
      <p:sp>
        <p:nvSpPr>
          <p:cNvPr id="104858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lstStyle/>
          <a:p>
            <a:fld id="{84B5BC1A-9016-4500-ACF6-C3BEE9062169}" type="datetimeFigureOut">
              <a:rPr lang="en-US" smtClean="0"/>
              <a:t>10/16/2023</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4"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7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676" name="Date Placeholder 3"/>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77" name="Footer Placeholder 4"/>
          <p:cNvSpPr>
            <a:spLocks noGrp="1"/>
          </p:cNvSpPr>
          <p:nvPr>
            <p:ph type="ftr" sz="quarter" idx="11"/>
          </p:nvPr>
        </p:nvSpPr>
        <p:spPr/>
        <p:txBody>
          <a:bodyPr/>
          <a:lstStyle/>
          <a:p>
            <a:endParaRPr lang="en-US"/>
          </a:p>
        </p:txBody>
      </p:sp>
      <p:sp>
        <p:nvSpPr>
          <p:cNvPr id="1048678" name="Slide Number Placeholder 5"/>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7" name="Title 1"/>
          <p:cNvSpPr>
            <a:spLocks noGrp="1"/>
          </p:cNvSpPr>
          <p:nvPr>
            <p:ph type="title"/>
          </p:nvPr>
        </p:nvSpPr>
        <p:spPr/>
        <p:txBody>
          <a:bodyPr/>
          <a:lstStyle/>
          <a:p>
            <a:r>
              <a:rPr lang="en-US"/>
              <a:t>Click to edit Master title style</a:t>
            </a:r>
          </a:p>
        </p:txBody>
      </p:sp>
      <p:sp>
        <p:nvSpPr>
          <p:cNvPr id="1048638"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9"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0" name="Date Placeholder 4"/>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41" name="Footer Placeholder 5"/>
          <p:cNvSpPr>
            <a:spLocks noGrp="1"/>
          </p:cNvSpPr>
          <p:nvPr>
            <p:ph type="ftr" sz="quarter" idx="11"/>
          </p:nvPr>
        </p:nvSpPr>
        <p:spPr/>
        <p:txBody>
          <a:bodyPr/>
          <a:lstStyle/>
          <a:p>
            <a:endParaRPr lang="en-US"/>
          </a:p>
        </p:txBody>
      </p:sp>
      <p:sp>
        <p:nvSpPr>
          <p:cNvPr id="1048642" name="Slide Number Placeholder 6"/>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43" name="Title 1"/>
          <p:cNvSpPr>
            <a:spLocks noGrp="1"/>
          </p:cNvSpPr>
          <p:nvPr>
            <p:ph type="title"/>
          </p:nvPr>
        </p:nvSpPr>
        <p:spPr>
          <a:xfrm>
            <a:off x="839788" y="365125"/>
            <a:ext cx="10515600" cy="1325563"/>
          </a:xfrm>
        </p:spPr>
        <p:txBody>
          <a:bodyPr/>
          <a:lstStyle/>
          <a:p>
            <a:r>
              <a:rPr lang="en-US"/>
              <a:t>Click to edit Master title style</a:t>
            </a:r>
          </a:p>
        </p:txBody>
      </p:sp>
      <p:sp>
        <p:nvSpPr>
          <p:cNvPr id="104864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5"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47"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8" name="Date Placeholder 6"/>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49" name="Footer Placeholder 7"/>
          <p:cNvSpPr>
            <a:spLocks noGrp="1"/>
          </p:cNvSpPr>
          <p:nvPr>
            <p:ph type="ftr" sz="quarter" idx="11"/>
          </p:nvPr>
        </p:nvSpPr>
        <p:spPr/>
        <p:txBody>
          <a:bodyPr/>
          <a:lstStyle/>
          <a:p>
            <a:endParaRPr lang="en-US"/>
          </a:p>
        </p:txBody>
      </p:sp>
      <p:sp>
        <p:nvSpPr>
          <p:cNvPr id="1048650" name="Slide Number Placeholder 8"/>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a:t>Click to edit Master title style</a:t>
            </a:r>
          </a:p>
        </p:txBody>
      </p:sp>
      <p:sp>
        <p:nvSpPr>
          <p:cNvPr id="1048652" name="Date Placeholder 2"/>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53" name="Footer Placeholder 3"/>
          <p:cNvSpPr>
            <a:spLocks noGrp="1"/>
          </p:cNvSpPr>
          <p:nvPr>
            <p:ph type="ftr" sz="quarter" idx="11"/>
          </p:nvPr>
        </p:nvSpPr>
        <p:spPr/>
        <p:txBody>
          <a:bodyPr/>
          <a:lstStyle/>
          <a:p>
            <a:endParaRPr lang="en-US"/>
          </a:p>
        </p:txBody>
      </p:sp>
      <p:sp>
        <p:nvSpPr>
          <p:cNvPr id="1048654" name="Slide Number Placeholder 4"/>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0" name="Date Placeholder 1"/>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61" name="Footer Placeholder 2"/>
          <p:cNvSpPr>
            <a:spLocks noGrp="1"/>
          </p:cNvSpPr>
          <p:nvPr>
            <p:ph type="ftr" sz="quarter" idx="11"/>
          </p:nvPr>
        </p:nvSpPr>
        <p:spPr/>
        <p:txBody>
          <a:bodyPr/>
          <a:lstStyle/>
          <a:p>
            <a:endParaRPr lang="en-US"/>
          </a:p>
        </p:txBody>
      </p:sp>
      <p:sp>
        <p:nvSpPr>
          <p:cNvPr id="1048662" name="Slide Number Placeholder 3"/>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00"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01"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03" name="Date Placeholder 4"/>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04" name="Footer Placeholder 5"/>
          <p:cNvSpPr>
            <a:spLocks noGrp="1"/>
          </p:cNvSpPr>
          <p:nvPr>
            <p:ph type="ftr" sz="quarter" idx="11"/>
          </p:nvPr>
        </p:nvSpPr>
        <p:spPr/>
        <p:txBody>
          <a:bodyPr/>
          <a:lstStyle/>
          <a:p>
            <a:endParaRPr lang="en-US"/>
          </a:p>
        </p:txBody>
      </p:sp>
      <p:sp>
        <p:nvSpPr>
          <p:cNvPr id="1048605" name="Slide Number Placeholder 6"/>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6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69"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7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671" name="Date Placeholder 4"/>
          <p:cNvSpPr>
            <a:spLocks noGrp="1"/>
          </p:cNvSpPr>
          <p:nvPr>
            <p:ph type="dt" sz="half" idx="10"/>
          </p:nvPr>
        </p:nvSpPr>
        <p:spPr/>
        <p:txBody>
          <a:bodyPr/>
          <a:lstStyle/>
          <a:p>
            <a:fld id="{84B5BC1A-9016-4500-ACF6-C3BEE9062169}" type="datetimeFigureOut">
              <a:rPr lang="en-US" smtClean="0"/>
              <a:t>10/16/2023</a:t>
            </a:fld>
            <a:endParaRPr lang="en-US"/>
          </a:p>
        </p:txBody>
      </p:sp>
      <p:sp>
        <p:nvSpPr>
          <p:cNvPr id="1048672" name="Footer Placeholder 5"/>
          <p:cNvSpPr>
            <a:spLocks noGrp="1"/>
          </p:cNvSpPr>
          <p:nvPr>
            <p:ph type="ftr" sz="quarter" idx="11"/>
          </p:nvPr>
        </p:nvSpPr>
        <p:spPr/>
        <p:txBody>
          <a:bodyPr/>
          <a:lstStyle/>
          <a:p>
            <a:endParaRPr lang="en-US"/>
          </a:p>
        </p:txBody>
      </p:sp>
      <p:sp>
        <p:nvSpPr>
          <p:cNvPr id="1048673" name="Slide Number Placeholder 6"/>
          <p:cNvSpPr>
            <a:spLocks noGrp="1"/>
          </p:cNvSpPr>
          <p:nvPr>
            <p:ph type="sldNum" sz="quarter" idx="12"/>
          </p:nvPr>
        </p:nvSpPr>
        <p:spPr/>
        <p:txBody>
          <a:bodyPr/>
          <a:lstStyle/>
          <a:p>
            <a:fld id="{196982D2-E19C-478A-842F-40BCD5DED9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5BC1A-9016-4500-ACF6-C3BEE9062169}" type="datetimeFigureOut">
              <a:rPr lang="en-US" smtClean="0"/>
              <a:t>10/16/2023</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982D2-E19C-478A-842F-40BCD5DED9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CVE 9020 PRESENTATION</a:t>
            </a:r>
          </a:p>
          <a:p>
            <a:pPr marL="0" indent="0">
              <a:buNone/>
            </a:pPr>
            <a:r>
              <a:rPr lang="en-US" b="1" dirty="0">
                <a:latin typeface="Times New Roman" panose="02020603050405020304" pitchFamily="18" charset="0"/>
                <a:cs typeface="Times New Roman" panose="02020603050405020304" pitchFamily="18" charset="0"/>
              </a:rPr>
              <a:t>	GROUP TWO (2)</a:t>
            </a:r>
          </a:p>
          <a:p>
            <a:pPr marL="0" indent="0">
              <a:buNone/>
            </a:pPr>
            <a:r>
              <a:rPr lang="en-US" b="1" dirty="0">
                <a:latin typeface="Times New Roman" panose="02020603050405020304" pitchFamily="18" charset="0"/>
                <a:cs typeface="Times New Roman" panose="02020603050405020304" pitchFamily="18" charset="0"/>
              </a:rPr>
              <a:t>QUESTION: Itemize and briefly explain the salient features of proceedings in a criminal case. </a:t>
            </a:r>
          </a:p>
        </p:txBody>
      </p:sp>
      <p:sp>
        <p:nvSpPr>
          <p:cNvPr id="1048607" name="Text Placeholder 3"/>
          <p:cNvSpPr>
            <a:spLocks noGrp="1"/>
          </p:cNvSpPr>
          <p:nvPr>
            <p:ph type="body" sz="half" idx="2"/>
          </p:nvPr>
        </p:nvSpPr>
        <p:spPr/>
        <p:txBody>
          <a:bodyPr/>
          <a:lstStyle/>
          <a:p>
            <a:endParaRPr lang="en-US" dirty="0"/>
          </a:p>
        </p:txBody>
      </p:sp>
      <p:pic>
        <p:nvPicPr>
          <p:cNvPr id="2097152" name="Google Shape;136;p1"/>
          <p:cNvPicPr preferRelativeResize="0">
            <a:picLocks/>
          </p:cNvPicPr>
          <p:nvPr/>
        </p:nvPicPr>
        <p:blipFill>
          <a:blip r:embed="rId2">
            <a:alphaModFix/>
          </a:blip>
          <a:stretch>
            <a:fillRect/>
          </a:stretch>
        </p:blipFill>
        <p:spPr>
          <a:xfrm>
            <a:off x="247528" y="1315403"/>
            <a:ext cx="4572000" cy="2194560"/>
          </a:xfrm>
          <a:prstGeom prst="rect">
            <a:avLst/>
          </a:prstGeom>
          <a:noFill/>
          <a:ln>
            <a:noFill/>
          </a:ln>
          <a:effectLst>
            <a:outerShdw blurRad="57150" dist="19050" dir="5400000" algn="bl" rotWithShape="0">
              <a:srgbClr val="000000">
                <a:alpha val="50000"/>
              </a:srgbClr>
            </a:outerShdw>
          </a:effectLst>
        </p:spPr>
      </p:pic>
      <p:pic>
        <p:nvPicPr>
          <p:cNvPr id="2097153" name="Google Shape;137;p1"/>
          <p:cNvPicPr preferRelativeResize="0">
            <a:picLocks/>
          </p:cNvPicPr>
          <p:nvPr/>
        </p:nvPicPr>
        <p:blipFill>
          <a:blip r:embed="rId3">
            <a:alphaModFix/>
          </a:blip>
          <a:stretch>
            <a:fillRect/>
          </a:stretch>
        </p:blipFill>
        <p:spPr>
          <a:xfrm>
            <a:off x="0" y="3429000"/>
            <a:ext cx="2103120" cy="3291840"/>
          </a:xfrm>
          <a:prstGeom prst="rect">
            <a:avLst/>
          </a:prstGeom>
          <a:noFill/>
          <a:ln>
            <a:noFill/>
          </a:ln>
          <a:effectLst>
            <a:outerShdw blurRad="57150" dist="19050" dir="5400000" algn="bl" rotWithShape="0">
              <a:srgbClr val="000000">
                <a:alpha val="50000"/>
              </a:srgbClr>
            </a:outerShdw>
          </a:effectLst>
        </p:spPr>
      </p:pic>
      <p:pic>
        <p:nvPicPr>
          <p:cNvPr id="2097154" name="Google Shape;138;p1"/>
          <p:cNvPicPr preferRelativeResize="0">
            <a:picLocks/>
          </p:cNvPicPr>
          <p:nvPr/>
        </p:nvPicPr>
        <p:blipFill>
          <a:blip r:embed="rId4">
            <a:alphaModFix/>
          </a:blip>
          <a:stretch>
            <a:fillRect/>
          </a:stretch>
        </p:blipFill>
        <p:spPr>
          <a:xfrm>
            <a:off x="2105200" y="3349828"/>
            <a:ext cx="3108960" cy="33832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048618"/>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CONT</a:t>
            </a:r>
            <a:r>
              <a:rPr lang="en-US" dirty="0"/>
              <a:t> </a:t>
            </a:r>
          </a:p>
        </p:txBody>
      </p:sp>
      <p:sp>
        <p:nvSpPr>
          <p:cNvPr id="1048620" name="Content Placeholder 1048619"/>
          <p:cNvSpPr>
            <a:spLocks noGrp="1"/>
          </p:cNvSpPr>
          <p:nvPr>
            <p:ph idx="1"/>
          </p:nvPr>
        </p:nvSpPr>
        <p:spPr/>
        <p:txBody>
          <a:bodyPr>
            <a:normAutofit/>
          </a:bodyPr>
          <a:lstStyle/>
          <a:p>
            <a:pPr marL="0" indent="0">
              <a:buNone/>
            </a:pPr>
            <a:endParaRPr lang="en-US" sz="3200"/>
          </a:p>
          <a:p>
            <a:r>
              <a:rPr lang="en-US" altLang="zh-CN" sz="3200" dirty="0">
                <a:latin typeface="Times New Roman" panose="02020603050405020304" pitchFamily="18" charset="0"/>
                <a:cs typeface="Times New Roman" panose="02020603050405020304" pitchFamily="18" charset="0"/>
              </a:rPr>
              <a:t>The suspect is formally charged  with a a crime before the case can be brought to trial. </a:t>
            </a:r>
            <a:endParaRPr lang="zh-CN" altLang="en-US" sz="3200"/>
          </a:p>
          <a:p>
            <a:r>
              <a:rPr lang="en-US" altLang="zh-CN" sz="3200" dirty="0">
                <a:latin typeface="Times New Roman" panose="02020603050405020304" pitchFamily="18" charset="0"/>
                <a:cs typeface="Times New Roman" panose="02020603050405020304" pitchFamily="18" charset="0"/>
              </a:rPr>
              <a:t>The prosecutor on behalf of government decided can decide to charge the suspect with either </a:t>
            </a:r>
            <a:endParaRPr lang="zh-CN" altLang="en-US" sz="3200"/>
          </a:p>
          <a:p>
            <a:r>
              <a:rPr lang="en-US" altLang="zh-CN" sz="3200" dirty="0">
                <a:latin typeface="Times New Roman" panose="02020603050405020304" pitchFamily="18" charset="0"/>
                <a:cs typeface="Times New Roman" panose="02020603050405020304" pitchFamily="18" charset="0"/>
              </a:rPr>
              <a:t>An indictment or a formal charge.</a:t>
            </a:r>
            <a:endParaRPr lang="zh-CN" altLang="en-US" sz="3200"/>
          </a:p>
          <a:p>
            <a:r>
              <a:rPr lang="en-US" altLang="zh-CN" sz="3200" dirty="0">
                <a:latin typeface="Times New Roman" panose="02020603050405020304" pitchFamily="18" charset="0"/>
                <a:cs typeface="Times New Roman" panose="02020603050405020304" pitchFamily="18" charset="0"/>
              </a:rPr>
              <a:t> This is written down. </a:t>
            </a:r>
            <a:endParaRPr lang="zh-CN" altLang="en-US" sz="3200"/>
          </a:p>
          <a:p>
            <a:r>
              <a:rPr lang="en-US" altLang="en-US" sz="3200"/>
              <a:t>If the suspect</a:t>
            </a:r>
            <a:r>
              <a:rPr lang="en-US" sz="3200"/>
              <a:t> pleas not quilty, a trial will be scheduled. </a:t>
            </a:r>
            <a:endParaRPr lang="zh-CN" alt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a:xfrm>
            <a:off x="838200" y="351271"/>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5. PLEA-BARGAINING</a:t>
            </a:r>
          </a:p>
        </p:txBody>
      </p:sp>
      <p:sp>
        <p:nvSpPr>
          <p:cNvPr id="1048632" name="Content Placeholder 2"/>
          <p:cNvSpPr>
            <a:spLocks noGrp="1"/>
          </p:cNvSpPr>
          <p:nvPr>
            <p:ph idx="1"/>
          </p:nvPr>
        </p:nvSpPr>
        <p:spPr/>
        <p:txBody>
          <a:bodyPr>
            <a:noAutofit/>
          </a:bodyPr>
          <a:lstStyle/>
          <a:p>
            <a:r>
              <a:rPr lang="en-US" sz="3200" dirty="0">
                <a:latin typeface="Times New Roman" panose="02020603050405020304" pitchFamily="18" charset="0"/>
                <a:cs typeface="Times New Roman" panose="02020603050405020304" pitchFamily="18" charset="0"/>
              </a:rPr>
              <a:t>Plea-bargaining this is the practice of negotiating an agreement between the prosecution and the defense</a:t>
            </a:r>
          </a:p>
          <a:p>
            <a:r>
              <a:rPr lang="en-US" sz="3200" dirty="0">
                <a:latin typeface="Times New Roman" panose="02020603050405020304" pitchFamily="18" charset="0"/>
                <a:cs typeface="Times New Roman" panose="02020603050405020304" pitchFamily="18" charset="0"/>
              </a:rPr>
              <a:t>Plea-bargaining is claimed to speed up the court proceedings. </a:t>
            </a:r>
            <a:endParaRPr lang="zh-CN" altLang="en-US" dirty="0"/>
          </a:p>
          <a:p>
            <a:r>
              <a:rPr lang="en-US" altLang="zh-CN" sz="3200" dirty="0">
                <a:latin typeface="Times New Roman" panose="02020603050405020304" pitchFamily="18" charset="0"/>
                <a:cs typeface="Times New Roman" panose="02020603050405020304" pitchFamily="18" charset="0"/>
              </a:rPr>
              <a:t>It is used mostly when both sides have something to gain. </a:t>
            </a:r>
            <a:endParaRPr lang="zh-CN" altLang="en-US" dirty="0"/>
          </a:p>
          <a:p>
            <a:r>
              <a:rPr lang="en-US" sz="3200" dirty="0">
                <a:latin typeface="Times New Roman" panose="02020603050405020304" pitchFamily="18" charset="0"/>
                <a:cs typeface="Times New Roman" panose="02020603050405020304" pitchFamily="18" charset="0"/>
              </a:rPr>
              <a:t>There are three types of plea-bargaining namely:</a:t>
            </a:r>
          </a:p>
          <a:p>
            <a:pPr marL="514350" indent="-514350">
              <a:buAutoNum type="alphaLcPeriod"/>
            </a:pPr>
            <a:r>
              <a:rPr lang="en-US" sz="3200" dirty="0">
                <a:latin typeface="Times New Roman" panose="02020603050405020304" pitchFamily="18" charset="0"/>
                <a:cs typeface="Times New Roman" panose="02020603050405020304" pitchFamily="18" charset="0"/>
              </a:rPr>
              <a:t>Charge bargaining (the defendant agrees to plead guilty to reduced charges e.g. assault rather than murder)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CONT</a:t>
            </a:r>
          </a:p>
        </p:txBody>
      </p:sp>
      <p:sp>
        <p:nvSpPr>
          <p:cNvPr id="1048634" name="Content Placeholder 2"/>
          <p:cNvSpPr>
            <a:spLocks noGrp="1"/>
          </p:cNvSpPr>
          <p:nvPr>
            <p:ph idx="1"/>
          </p:nvPr>
        </p:nvSpPr>
        <p:spPr>
          <a:xfrm>
            <a:off x="838200" y="1799121"/>
            <a:ext cx="10515600" cy="4351338"/>
          </a:xfrm>
        </p:spPr>
        <p:txBody>
          <a:bodyPr/>
          <a:lstStyle/>
          <a:p>
            <a:pPr marL="0" indent="0">
              <a:buNone/>
            </a:pPr>
            <a:r>
              <a:rPr lang="en-US" sz="2800" dirty="0">
                <a:latin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cs typeface="Times New Roman" panose="02020603050405020304" pitchFamily="18" charset="0"/>
              </a:rPr>
              <a:t>. Sentence bargaining ( prosecutors agree to reduce a defendant’s punishment)</a:t>
            </a:r>
          </a:p>
          <a:p>
            <a:pPr marL="0" indent="0">
              <a:buNone/>
            </a:pPr>
            <a:r>
              <a:rPr lang="en-US" sz="3200" dirty="0">
                <a:latin typeface="Times New Roman" panose="02020603050405020304" pitchFamily="18" charset="0"/>
                <a:cs typeface="Times New Roman" panose="02020603050405020304" pitchFamily="18" charset="0"/>
              </a:rPr>
              <a:t>c. Count bargaining (defendants who face multiple charges may be allowed to plead guilty to fewer counts e.g. the prosecution charges Joy with both robbery and simple assault)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6. PRELIMINARY HEARING </a:t>
            </a:r>
          </a:p>
        </p:txBody>
      </p:sp>
      <p:sp>
        <p:nvSpPr>
          <p:cNvPr id="1048636" name="Content Placeholder 2"/>
          <p:cNvSpPr>
            <a:spLocks noGrp="1"/>
          </p:cNvSpPr>
          <p:nvPr>
            <p:ph idx="1"/>
          </p:nvPr>
        </p:nvSpPr>
        <p:spPr/>
        <p:txBody>
          <a:bodyPr>
            <a:noAutofit/>
          </a:bodyPr>
          <a:lstStyle/>
          <a:p>
            <a:pPr lvl="1"/>
            <a:r>
              <a:rPr lang="en-US" sz="3200" dirty="0">
                <a:latin typeface="Times New Roman" panose="02020603050405020304" pitchFamily="18" charset="0"/>
                <a:cs typeface="Times New Roman" panose="02020603050405020304" pitchFamily="18" charset="0"/>
              </a:rPr>
              <a:t>The main purpose of a preliminary hearing is for the judge to decide whether the accused person should be released before being brought to trial. </a:t>
            </a:r>
            <a:endParaRPr lang="zh-CN" altLang="en-US" dirty="0"/>
          </a:p>
          <a:p>
            <a:pPr lvl="1"/>
            <a:r>
              <a:rPr lang="en-US" sz="3200" dirty="0">
                <a:latin typeface="Times New Roman" panose="02020603050405020304" pitchFamily="18" charset="0"/>
                <a:cs typeface="Times New Roman" panose="02020603050405020304" pitchFamily="18" charset="0"/>
              </a:rPr>
              <a:t>If the judge finds lack of evidence against the defendant the crime is dismissed</a:t>
            </a:r>
          </a:p>
          <a:p>
            <a:pPr lvl="1"/>
            <a:r>
              <a:rPr lang="en-US" sz="3200" dirty="0">
                <a:latin typeface="Times New Roman" panose="02020603050405020304" pitchFamily="18" charset="0"/>
                <a:cs typeface="Times New Roman" panose="02020603050405020304" pitchFamily="18" charset="0"/>
              </a:rPr>
              <a:t>There are three (3) common outcomes during the preliminary hearing which are:</a:t>
            </a:r>
          </a:p>
          <a:p>
            <a:pPr marL="971550" lvl="1" indent="-514350">
              <a:buAutoNum type="alphaLcPeriod"/>
            </a:pPr>
            <a:r>
              <a:rPr lang="en-US" sz="3200" dirty="0">
                <a:latin typeface="Times New Roman" panose="02020603050405020304" pitchFamily="18" charset="0"/>
                <a:cs typeface="Times New Roman" panose="02020603050405020304" pitchFamily="18" charset="0"/>
              </a:rPr>
              <a:t>The judge decides that the defendant has to remine in police custody waiting for the trail</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CONT</a:t>
            </a:r>
          </a:p>
        </p:txBody>
      </p:sp>
      <p:sp>
        <p:nvSpPr>
          <p:cNvPr id="1048599" name="Content Placeholder 2"/>
          <p:cNvSpPr>
            <a:spLocks noGrp="1"/>
          </p:cNvSpPr>
          <p:nvPr>
            <p:ph idx="1"/>
          </p:nvPr>
        </p:nvSpPr>
        <p:spPr/>
        <p:txBody>
          <a:bodyPr/>
          <a:lstStyle/>
          <a:p>
            <a:pPr marL="971550" lvl="1" indent="-514350">
              <a:buAutoNum type="alphaLcPeriod" startAt="2"/>
            </a:pPr>
            <a:r>
              <a:rPr lang="en-US" sz="3200" dirty="0">
                <a:latin typeface="Times New Roman" panose="02020603050405020304" pitchFamily="18" charset="0"/>
                <a:cs typeface="Times New Roman" panose="02020603050405020304" pitchFamily="18" charset="0"/>
              </a:rPr>
              <a:t>The judge decides to reduce the charges to a less serious offense</a:t>
            </a:r>
          </a:p>
          <a:p>
            <a:pPr marL="971550" lvl="1" indent="-514350">
              <a:buAutoNum type="alphaLcPeriod" startAt="2"/>
            </a:pPr>
            <a:r>
              <a:rPr lang="en-US" sz="3200" dirty="0">
                <a:latin typeface="Times New Roman" panose="02020603050405020304" pitchFamily="18" charset="0"/>
                <a:cs typeface="Times New Roman" panose="02020603050405020304" pitchFamily="18" charset="0"/>
              </a:rPr>
              <a:t>The judge decides to dismiss the case entirely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7. PUBLIC TRAIL</a:t>
            </a:r>
          </a:p>
        </p:txBody>
      </p:sp>
      <p:sp>
        <p:nvSpPr>
          <p:cNvPr id="1048595" name="Content Placeholder 2"/>
          <p:cNvSpPr>
            <a:spLocks noGrp="1"/>
          </p:cNvSpPr>
          <p:nvPr>
            <p:ph idx="1"/>
          </p:nvPr>
        </p:nvSpPr>
        <p:spPr/>
        <p:txBody>
          <a:bodyPr>
            <a:normAutofit fontScale="85714" lnSpcReduction="20000"/>
          </a:bodyPr>
          <a:lstStyle/>
          <a:p>
            <a:r>
              <a:rPr lang="en-US" altLang="zh-CN" sz="3700" dirty="0">
                <a:latin typeface="Times New Roman" panose="02020603050405020304" pitchFamily="18" charset="0"/>
                <a:cs typeface="Times New Roman" panose="02020603050405020304" pitchFamily="18" charset="0"/>
              </a:rPr>
              <a:t>Here both sides spend time to prepare and gather as much information about the case as possible. </a:t>
            </a:r>
            <a:endParaRPr lang="zh-CN" altLang="en-US" sz="3700" dirty="0">
              <a:latin typeface="Times New Roman" panose="02020603050405020304" pitchFamily="18" charset="0"/>
              <a:cs typeface="Times New Roman" panose="02020603050405020304" pitchFamily="18" charset="0"/>
            </a:endParaRPr>
          </a:p>
          <a:p>
            <a:r>
              <a:rPr lang="en-US" altLang="zh-CN" sz="3700" dirty="0">
                <a:latin typeface="Times New Roman" panose="02020603050405020304" pitchFamily="18" charset="0"/>
                <a:cs typeface="Times New Roman" panose="02020603050405020304" pitchFamily="18" charset="0"/>
              </a:rPr>
              <a:t>Jury selection in counties like the USA and  people may be subpoenaed. Zambia does not have jurors during court case. </a:t>
            </a:r>
            <a:endParaRPr lang="zh-CN" altLang="en-US" sz="3700" dirty="0">
              <a:latin typeface="Times New Roman" panose="02020603050405020304" pitchFamily="18" charset="0"/>
              <a:cs typeface="Times New Roman" panose="02020603050405020304" pitchFamily="18" charset="0"/>
            </a:endParaRPr>
          </a:p>
          <a:p>
            <a:r>
              <a:rPr lang="en-US" altLang="zh-CN" sz="3700" dirty="0">
                <a:latin typeface="Times New Roman" panose="02020603050405020304" pitchFamily="18" charset="0"/>
                <a:cs typeface="Times New Roman" panose="02020603050405020304" pitchFamily="18" charset="0"/>
              </a:rPr>
              <a:t>Both sides give their opening statement starting with the prosecutor, witness are questioned. </a:t>
            </a:r>
            <a:endParaRPr lang="zh-CN" altLang="en-US" sz="3700" dirty="0">
              <a:latin typeface="Times New Roman" panose="02020603050405020304" pitchFamily="18" charset="0"/>
              <a:cs typeface="Times New Roman" panose="02020603050405020304" pitchFamily="18" charset="0"/>
            </a:endParaRPr>
          </a:p>
          <a:p>
            <a:r>
              <a:rPr lang="en-US" altLang="zh-CN" sz="3700" dirty="0">
                <a:latin typeface="Times New Roman" panose="02020603050405020304" pitchFamily="18" charset="0"/>
                <a:cs typeface="Times New Roman" panose="02020603050405020304" pitchFamily="18" charset="0"/>
              </a:rPr>
              <a:t>After both sides have presented their evidence closing statements are given from both sides. </a:t>
            </a:r>
            <a:endParaRPr lang="zh-CN" altLang="en-US" sz="3700" dirty="0">
              <a:latin typeface="Times New Roman" panose="02020603050405020304" pitchFamily="18" charset="0"/>
              <a:cs typeface="Times New Roman" panose="02020603050405020304" pitchFamily="18" charset="0"/>
            </a:endParaRPr>
          </a:p>
          <a:p>
            <a:endParaRPr lang="zh-CN" altLang="en-US" sz="37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8. VERDICT</a:t>
            </a:r>
          </a:p>
        </p:txBody>
      </p:sp>
      <p:sp>
        <p:nvSpPr>
          <p:cNvPr id="1048587" name="Content Placeholder 2"/>
          <p:cNvSpPr>
            <a:spLocks noGrp="1"/>
          </p:cNvSpPr>
          <p:nvPr>
            <p:ph idx="1"/>
          </p:nvPr>
        </p:nvSpPr>
        <p:spPr/>
        <p:txBody>
          <a:bodyPr>
            <a:noAutofit/>
          </a:bodyPr>
          <a:lstStyle/>
          <a:p>
            <a:r>
              <a:rPr lang="en-US" sz="3200" dirty="0">
                <a:latin typeface="Times New Roman" panose="02020603050405020304" pitchFamily="18" charset="0"/>
                <a:cs typeface="Times New Roman" panose="02020603050405020304" pitchFamily="18" charset="0"/>
              </a:rPr>
              <a:t>Following the closing statements, the jury leaves the court room and begins deliberation in private and a foreperson is choosen. </a:t>
            </a:r>
            <a:endParaRPr lang="zh-CN" altLang="en-US" sz="3200" dirty="0"/>
          </a:p>
          <a:p>
            <a:r>
              <a:rPr lang="en-US" sz="3200" dirty="0">
                <a:latin typeface="Times New Roman" panose="02020603050405020304" pitchFamily="18" charset="0"/>
                <a:cs typeface="Times New Roman" panose="02020603050405020304" pitchFamily="18" charset="0"/>
              </a:rPr>
              <a:t>The jury decide weather the defendant is quilty or innocent thought a vote. </a:t>
            </a:r>
            <a:endParaRPr lang="zh-CN" altLang="en-US" sz="3200" dirty="0"/>
          </a:p>
          <a:p>
            <a:r>
              <a:rPr lang="en-US" sz="3200" dirty="0">
                <a:latin typeface="Times New Roman" panose="02020603050405020304" pitchFamily="18" charset="0"/>
                <a:cs typeface="Times New Roman" panose="02020603050405020304" pitchFamily="18" charset="0"/>
              </a:rPr>
              <a:t>A judgement by a judge sitting without a jury is not a verdict</a:t>
            </a:r>
          </a:p>
          <a:p>
            <a:r>
              <a:rPr lang="en-US" sz="3200" dirty="0">
                <a:latin typeface="Times New Roman" panose="02020603050405020304" pitchFamily="18" charset="0"/>
                <a:cs typeface="Times New Roman" panose="02020603050405020304" pitchFamily="18" charset="0"/>
              </a:rPr>
              <a:t>If the jury fails to reach a complete verdict, the judge may declare a mistrial and the case will either be dismissed or a new jury will be chosen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9. SENTENCING</a:t>
            </a:r>
          </a:p>
        </p:txBody>
      </p:sp>
      <p:sp>
        <p:nvSpPr>
          <p:cNvPr id="1048589" name="Content Placeholder 2"/>
          <p:cNvSpPr>
            <a:spLocks noGrp="1"/>
          </p:cNvSpPr>
          <p:nvPr>
            <p:ph idx="1"/>
          </p:nvPr>
        </p:nvSpPr>
        <p:spPr>
          <a:xfrm>
            <a:off x="546652" y="1481068"/>
            <a:ext cx="10515600" cy="4351338"/>
          </a:xfrm>
        </p:spPr>
        <p:txBody>
          <a:bodyPr>
            <a:normAutofit fontScale="93750"/>
          </a:bodyPr>
          <a:lstStyle/>
          <a:p>
            <a:r>
              <a:rPr lang="en-US" sz="3200" dirty="0">
                <a:latin typeface="Times New Roman" panose="02020603050405020304" pitchFamily="18" charset="0"/>
                <a:cs typeface="Times New Roman" panose="02020603050405020304" pitchFamily="18" charset="0"/>
              </a:rPr>
              <a:t>Sentencing is always the decision made by the judge only</a:t>
            </a:r>
          </a:p>
          <a:p>
            <a:r>
              <a:rPr lang="en-US" sz="3200" dirty="0">
                <a:latin typeface="Times New Roman" panose="02020603050405020304" pitchFamily="18" charset="0"/>
                <a:cs typeface="Times New Roman" panose="02020603050405020304" pitchFamily="18" charset="0"/>
              </a:rPr>
              <a:t>Some of the aspects taken into account for reaching sentencing decision are:</a:t>
            </a:r>
          </a:p>
          <a:p>
            <a:pPr marL="514350" indent="-514350">
              <a:buAutoNum type="alphaLcPeriod"/>
            </a:pPr>
            <a:r>
              <a:rPr lang="en-US" sz="3200" dirty="0">
                <a:latin typeface="Times New Roman" panose="02020603050405020304" pitchFamily="18" charset="0"/>
                <a:cs typeface="Times New Roman" panose="02020603050405020304" pitchFamily="18" charset="0"/>
              </a:rPr>
              <a:t>The circumstances of the crime and the arrest</a:t>
            </a:r>
          </a:p>
          <a:p>
            <a:pPr marL="514350" indent="-514350">
              <a:buAutoNum type="alphaLcPeriod"/>
            </a:pPr>
            <a:r>
              <a:rPr lang="en-US" sz="3200" dirty="0">
                <a:latin typeface="Times New Roman" panose="02020603050405020304" pitchFamily="18" charset="0"/>
                <a:cs typeface="Times New Roman" panose="02020603050405020304" pitchFamily="18" charset="0"/>
              </a:rPr>
              <a:t>The criminal history of the defendant</a:t>
            </a:r>
          </a:p>
          <a:p>
            <a:pPr marL="514350" indent="-514350">
              <a:buAutoNum type="alphaLcPeriod"/>
            </a:pPr>
            <a:r>
              <a:rPr lang="en-US" sz="3200" dirty="0">
                <a:latin typeface="Times New Roman" panose="02020603050405020304" pitchFamily="18" charset="0"/>
                <a:cs typeface="Times New Roman" panose="02020603050405020304" pitchFamily="18" charset="0"/>
              </a:rPr>
              <a:t>The aggravating and mitigating factors related to the case</a:t>
            </a:r>
          </a:p>
          <a:p>
            <a:pPr marL="0" indent="0">
              <a:buNone/>
            </a:pPr>
            <a:r>
              <a:rPr lang="en-US" sz="3200" b="1" dirty="0">
                <a:latin typeface="Times New Roman" panose="02020603050405020304" pitchFamily="18" charset="0"/>
                <a:cs typeface="Times New Roman" panose="02020603050405020304" pitchFamily="18" charset="0"/>
              </a:rPr>
              <a:t>NOTE:</a:t>
            </a:r>
            <a:r>
              <a:rPr lang="en-US" sz="3200" dirty="0">
                <a:latin typeface="Times New Roman" panose="02020603050405020304" pitchFamily="18" charset="0"/>
                <a:cs typeface="Times New Roman" panose="02020603050405020304" pitchFamily="18" charset="0"/>
              </a:rPr>
              <a:t> after considering those factors the judge announces the sentence</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10. APPEAL</a:t>
            </a:r>
          </a:p>
        </p:txBody>
      </p:sp>
      <p:sp>
        <p:nvSpPr>
          <p:cNvPr id="1048593" name="Content Placeholder 2"/>
          <p:cNvSpPr>
            <a:spLocks noGrp="1"/>
          </p:cNvSpPr>
          <p:nvPr>
            <p:ph idx="1"/>
          </p:nvPr>
        </p:nvSpPr>
        <p:spPr/>
        <p:txBody>
          <a:bodyPr>
            <a:normAutofit fontScale="97143"/>
          </a:bodyPr>
          <a:lstStyle/>
          <a:p>
            <a:r>
              <a:rPr lang="en-US" sz="3500" dirty="0">
                <a:latin typeface="Times New Roman" panose="02020603050405020304" pitchFamily="18" charset="0"/>
                <a:cs typeface="Times New Roman" panose="02020603050405020304" pitchFamily="18" charset="0"/>
              </a:rPr>
              <a:t>If the defendant is unhappy with the sentence made by the judge, the defendant can file an appeal</a:t>
            </a:r>
            <a:endParaRPr lang="zh-CN" altLang="en-US" dirty="0"/>
          </a:p>
          <a:p>
            <a:r>
              <a:rPr lang="en-US" sz="3500" dirty="0">
                <a:latin typeface="Times New Roman" panose="02020603050405020304" pitchFamily="18" charset="0"/>
                <a:cs typeface="Times New Roman" panose="02020603050405020304" pitchFamily="18" charset="0"/>
              </a:rPr>
              <a:t>The defense attorney is the one  who files a notice of appeal</a:t>
            </a:r>
            <a:endParaRPr lang="zh-CN" altLang="en-US" dirty="0"/>
          </a:p>
          <a:p>
            <a:r>
              <a:rPr lang="en-US" sz="3500" dirty="0">
                <a:latin typeface="Times New Roman" panose="02020603050405020304" pitchFamily="18" charset="0"/>
                <a:cs typeface="Times New Roman" panose="02020603050405020304" pitchFamily="18" charset="0"/>
              </a:rPr>
              <a:t>The appeal process continues at the appeal court of high jurisdiction</a:t>
            </a:r>
          </a:p>
          <a:p>
            <a:r>
              <a:rPr lang="en-US" sz="3500" dirty="0">
                <a:latin typeface="Times New Roman" panose="02020603050405020304" pitchFamily="18" charset="0"/>
                <a:cs typeface="Times New Roman" panose="02020603050405020304" pitchFamily="18" charset="0"/>
              </a:rPr>
              <a:t>The defense attorney presents the instances of the case not being handled efficiently through the court</a:t>
            </a:r>
          </a:p>
          <a:p>
            <a:pPr marL="0" indent="0">
              <a:buNone/>
            </a:pPr>
            <a:endParaRPr lang="en-US" sz="35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CONT</a:t>
            </a:r>
          </a:p>
        </p:txBody>
      </p:sp>
      <p:sp>
        <p:nvSpPr>
          <p:cNvPr id="1048597"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At last the judge decides whether the sentencing remains or it is reduced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Content Placeholder 2"/>
          <p:cNvSpPr>
            <a:spLocks noGrp="1"/>
          </p:cNvSpPr>
          <p:nvPr>
            <p:ph idx="1"/>
          </p:nvPr>
        </p:nvSpPr>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NAMES					: COMPUTER NUMBERS</a:t>
            </a:r>
          </a:p>
          <a:p>
            <a:pPr marL="0" indent="0">
              <a:buNone/>
            </a:pPr>
            <a:r>
              <a:rPr lang="en-US" sz="3200" b="1" dirty="0">
                <a:latin typeface="Times New Roman" panose="02020603050405020304" pitchFamily="18" charset="0"/>
                <a:cs typeface="Times New Roman" panose="02020603050405020304" pitchFamily="18" charset="0"/>
              </a:rPr>
              <a:t>BANDA MARY			: 2020005646</a:t>
            </a:r>
          </a:p>
          <a:p>
            <a:pPr marL="0" indent="0">
              <a:buNone/>
            </a:pPr>
            <a:r>
              <a:rPr lang="en-US" sz="3200" b="1" dirty="0">
                <a:latin typeface="Times New Roman" panose="02020603050405020304" pitchFamily="18" charset="0"/>
                <a:cs typeface="Times New Roman" panose="02020603050405020304" pitchFamily="18" charset="0"/>
              </a:rPr>
              <a:t>NALISHIWA CHAABILA 	: 2020780755</a:t>
            </a:r>
          </a:p>
          <a:p>
            <a:pPr marL="0" indent="0">
              <a:buNone/>
            </a:pPr>
            <a:r>
              <a:rPr lang="en-US" sz="3200" b="1" dirty="0">
                <a:latin typeface="Times New Roman" panose="02020603050405020304" pitchFamily="18" charset="0"/>
                <a:cs typeface="Times New Roman" panose="02020603050405020304" pitchFamily="18" charset="0"/>
              </a:rPr>
              <a:t>SICHIKOLO BUBALA		: 2020001845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CONCLUSION</a:t>
            </a:r>
          </a:p>
        </p:txBody>
      </p:sp>
      <p:sp>
        <p:nvSpPr>
          <p:cNvPr id="1048626" name="Content Placeholder 2"/>
          <p:cNvSpPr>
            <a:spLocks noGrp="1"/>
          </p:cNvSpPr>
          <p:nvPr>
            <p:ph idx="1"/>
          </p:nvPr>
        </p:nvSpPr>
        <p:spPr/>
        <p:txBody>
          <a:bodyPr>
            <a:normAutofit fontScale="85357" lnSpcReduction="20000"/>
          </a:bodyPr>
          <a:lstStyle/>
          <a:p>
            <a:r>
              <a:rPr lang="en-US" sz="3700" dirty="0">
                <a:latin typeface="Times New Roman" panose="02020603050405020304" pitchFamily="18" charset="0"/>
                <a:cs typeface="Times New Roman" panose="02020603050405020304" pitchFamily="18" charset="0"/>
              </a:rPr>
              <a:t>The courts are critical institutions were matters of crime arising among an individual and the state  are resolved from. </a:t>
            </a:r>
          </a:p>
          <a:p>
            <a:r>
              <a:rPr lang="en-US" sz="3700" dirty="0">
                <a:latin typeface="Times New Roman" panose="02020603050405020304" pitchFamily="18" charset="0"/>
                <a:cs typeface="Times New Roman" panose="02020603050405020304" pitchFamily="18" charset="0"/>
              </a:rPr>
              <a:t>Just as there are different courts and laws that are applicable in dealing with matters of crime, cases are either criminal or civil in nature.</a:t>
            </a:r>
          </a:p>
          <a:p>
            <a:r>
              <a:rPr lang="en-US" sz="3700" dirty="0">
                <a:latin typeface="Times New Roman" panose="02020603050405020304" pitchFamily="18" charset="0"/>
                <a:cs typeface="Times New Roman" panose="02020603050405020304" pitchFamily="18" charset="0"/>
              </a:rPr>
              <a:t>Criminal cases are settled in courts of law using criminal case procedure before, during and after trial. </a:t>
            </a:r>
          </a:p>
          <a:p>
            <a:r>
              <a:rPr lang="en-US" sz="3700" dirty="0">
                <a:latin typeface="Times New Roman" panose="02020603050405020304" pitchFamily="18" charset="0"/>
                <a:cs typeface="Times New Roman" panose="02020603050405020304" pitchFamily="18" charset="0"/>
              </a:rPr>
              <a:t>The notable stages involved in handling with a criminal case are investigation, arrest, bail, arraignment, plea-bargaining, preliminary hearing, public trial, verdict, sentencing and appeal.</a:t>
            </a:r>
          </a:p>
          <a:p>
            <a:endParaRPr lang="en-US" sz="34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STEPS IN A CRIMINAL CASE PROCEDURE</a:t>
            </a:r>
          </a:p>
        </p:txBody>
      </p:sp>
      <p:sp>
        <p:nvSpPr>
          <p:cNvPr id="1048610" name="Content Placeholder 2"/>
          <p:cNvSpPr>
            <a:spLocks noGrp="1"/>
          </p:cNvSpPr>
          <p:nvPr>
            <p:ph idx="1"/>
          </p:nvPr>
        </p:nvSpPr>
        <p:spPr/>
        <p:txBody>
          <a:bodyPr>
            <a:normAutofit fontScale="82143" lnSpcReduction="20000"/>
          </a:bodyPr>
          <a:lstStyle/>
          <a:p>
            <a:r>
              <a:rPr lang="en-US" dirty="0">
                <a:latin typeface="Times New Roman" panose="02020603050405020304" pitchFamily="18" charset="0"/>
                <a:cs typeface="Times New Roman" panose="02020603050405020304" pitchFamily="18" charset="0"/>
              </a:rPr>
              <a:t>Investigation</a:t>
            </a:r>
          </a:p>
          <a:p>
            <a:r>
              <a:rPr lang="en-US" sz="3100" dirty="0">
                <a:latin typeface="Times New Roman" panose="02020603050405020304" pitchFamily="18" charset="0"/>
                <a:cs typeface="Times New Roman" panose="02020603050405020304" pitchFamily="18" charset="0"/>
              </a:rPr>
              <a:t>Arrest</a:t>
            </a:r>
          </a:p>
          <a:p>
            <a:r>
              <a:rPr lang="en-US" sz="3100" dirty="0">
                <a:latin typeface="Times New Roman" panose="02020603050405020304" pitchFamily="18" charset="0"/>
                <a:cs typeface="Times New Roman" panose="02020603050405020304" pitchFamily="18" charset="0"/>
              </a:rPr>
              <a:t>Bail</a:t>
            </a:r>
          </a:p>
          <a:p>
            <a:r>
              <a:rPr lang="en-US" sz="3100" dirty="0">
                <a:latin typeface="Times New Roman" panose="02020603050405020304" pitchFamily="18" charset="0"/>
                <a:cs typeface="Times New Roman" panose="02020603050405020304" pitchFamily="18" charset="0"/>
              </a:rPr>
              <a:t>Arraignment</a:t>
            </a:r>
          </a:p>
          <a:p>
            <a:r>
              <a:rPr lang="en-US" sz="3100" dirty="0">
                <a:latin typeface="Times New Roman" panose="02020603050405020304" pitchFamily="18" charset="0"/>
                <a:cs typeface="Times New Roman" panose="02020603050405020304" pitchFamily="18" charset="0"/>
              </a:rPr>
              <a:t>Plea-bargaining</a:t>
            </a:r>
          </a:p>
          <a:p>
            <a:r>
              <a:rPr lang="en-US" sz="3100" dirty="0">
                <a:latin typeface="Times New Roman" panose="02020603050405020304" pitchFamily="18" charset="0"/>
                <a:cs typeface="Times New Roman" panose="02020603050405020304" pitchFamily="18" charset="0"/>
              </a:rPr>
              <a:t>Preliminary hearing</a:t>
            </a:r>
          </a:p>
          <a:p>
            <a:r>
              <a:rPr lang="en-US" sz="3100" dirty="0">
                <a:latin typeface="Times New Roman" panose="02020603050405020304" pitchFamily="18" charset="0"/>
                <a:cs typeface="Times New Roman" panose="02020603050405020304" pitchFamily="18" charset="0"/>
              </a:rPr>
              <a:t>Public trail</a:t>
            </a:r>
          </a:p>
          <a:p>
            <a:r>
              <a:rPr lang="en-US" sz="3100" dirty="0">
                <a:latin typeface="Times New Roman" panose="02020603050405020304" pitchFamily="18" charset="0"/>
                <a:cs typeface="Times New Roman" panose="02020603050405020304" pitchFamily="18" charset="0"/>
              </a:rPr>
              <a:t>Verdict</a:t>
            </a:r>
          </a:p>
          <a:p>
            <a:r>
              <a:rPr lang="en-US" sz="3100" dirty="0">
                <a:latin typeface="Times New Roman" panose="02020603050405020304" pitchFamily="18" charset="0"/>
                <a:cs typeface="Times New Roman" panose="02020603050405020304" pitchFamily="18" charset="0"/>
              </a:rPr>
              <a:t>Sentencing</a:t>
            </a:r>
          </a:p>
          <a:p>
            <a:r>
              <a:rPr lang="en-US" sz="3100" dirty="0">
                <a:latin typeface="Times New Roman" panose="02020603050405020304" pitchFamily="18" charset="0"/>
                <a:cs typeface="Times New Roman" panose="02020603050405020304" pitchFamily="18" charset="0"/>
              </a:rPr>
              <a:t>Appeal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INTRODUCTION</a:t>
            </a:r>
          </a:p>
        </p:txBody>
      </p:sp>
      <p:sp>
        <p:nvSpPr>
          <p:cNvPr id="1048612" name="Content Placeholder 2"/>
          <p:cNvSpPr>
            <a:spLocks noGrp="1"/>
          </p:cNvSpPr>
          <p:nvPr>
            <p:ph idx="1"/>
          </p:nvPr>
        </p:nvSpPr>
        <p:spPr/>
        <p:txBody>
          <a:bodyPr>
            <a:normAutofit fontScale="96429"/>
          </a:bodyPr>
          <a:lstStyle/>
          <a:p>
            <a:r>
              <a:rPr lang="en-US" altLang="zh-CN" sz="3300" dirty="0">
                <a:latin typeface="Times New Roman" panose="02020603050405020304" pitchFamily="18" charset="0"/>
                <a:cs typeface="Times New Roman" panose="02020603050405020304" pitchFamily="18" charset="0"/>
              </a:rPr>
              <a:t>They are two categories of cases handled by the court. </a:t>
            </a:r>
            <a:endParaRPr lang="zh-CN" altLang="en-US" sz="3300" dirty="0">
              <a:latin typeface="Times New Roman" panose="02020603050405020304" pitchFamily="18" charset="0"/>
              <a:cs typeface="Times New Roman" panose="02020603050405020304" pitchFamily="18" charset="0"/>
            </a:endParaRPr>
          </a:p>
          <a:p>
            <a:r>
              <a:rPr lang="en-US" altLang="zh-CN" sz="3300" dirty="0">
                <a:latin typeface="Times New Roman" panose="02020603050405020304" pitchFamily="18" charset="0"/>
                <a:cs typeface="Times New Roman" panose="02020603050405020304" pitchFamily="18" charset="0"/>
              </a:rPr>
              <a:t>Civil and criminal cases. </a:t>
            </a:r>
            <a:endParaRPr lang="zh-CN" altLang="en-US" sz="33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procedure of the criminal case depends on how serious the crime is the less the crime the faster the procedure will be. </a:t>
            </a:r>
            <a:endParaRPr lang="zh-CN" altLang="en-US" dirty="0"/>
          </a:p>
          <a:p>
            <a:r>
              <a:rPr lang="en-US" sz="3200" dirty="0">
                <a:latin typeface="Times New Roman" panose="02020603050405020304" pitchFamily="18" charset="0"/>
                <a:cs typeface="Times New Roman" panose="02020603050405020304" pitchFamily="18" charset="0"/>
              </a:rPr>
              <a:t>Criminal cases involves a crime against the state.</a:t>
            </a:r>
          </a:p>
          <a:p>
            <a:r>
              <a:rPr lang="en-US" sz="3200" dirty="0">
                <a:latin typeface="Times New Roman" panose="02020603050405020304" pitchFamily="18" charset="0"/>
                <a:cs typeface="Times New Roman" panose="02020603050405020304" pitchFamily="18" charset="0"/>
              </a:rPr>
              <a:t>The government is the legal representative of society. </a:t>
            </a:r>
          </a:p>
          <a:p>
            <a:pPr marL="0" indent="0">
              <a:buNone/>
            </a:pP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1. INVESTIGATION</a:t>
            </a:r>
          </a:p>
        </p:txBody>
      </p:sp>
      <p:sp>
        <p:nvSpPr>
          <p:cNvPr id="1048614" name="Content Placeholder 2"/>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Define the scope of the investigation for example, suppose an employee complains that their manager is bullying them and the decision is made to use an internal resource to investigate. The investigator must also determine whether there was a violation of the company policy</a:t>
            </a:r>
          </a:p>
          <a:p>
            <a:r>
              <a:rPr lang="en-US" sz="3200" dirty="0">
                <a:latin typeface="Times New Roman" panose="02020603050405020304" pitchFamily="18" charset="0"/>
                <a:cs typeface="Times New Roman" panose="02020603050405020304" pitchFamily="18" charset="0"/>
              </a:rPr>
              <a:t>Plan the investigation</a:t>
            </a:r>
          </a:p>
          <a:p>
            <a:r>
              <a:rPr lang="en-US" sz="3200" dirty="0">
                <a:latin typeface="Times New Roman" panose="02020603050405020304" pitchFamily="18" charset="0"/>
                <a:cs typeface="Times New Roman" panose="02020603050405020304" pitchFamily="18" charset="0"/>
              </a:rPr>
              <a:t>Collect relevant evidence</a:t>
            </a:r>
          </a:p>
          <a:p>
            <a:r>
              <a:rPr lang="en-US" sz="3200" dirty="0">
                <a:latin typeface="Times New Roman" panose="02020603050405020304" pitchFamily="18" charset="0"/>
                <a:cs typeface="Times New Roman" panose="02020603050405020304" pitchFamily="18" charset="0"/>
              </a:rPr>
              <a:t>Review and analyze the information</a:t>
            </a:r>
          </a:p>
          <a:p>
            <a:r>
              <a:rPr lang="en-US" sz="3200" dirty="0">
                <a:latin typeface="Times New Roman" panose="02020603050405020304" pitchFamily="18" charset="0"/>
                <a:cs typeface="Times New Roman" panose="02020603050405020304" pitchFamily="18" charset="0"/>
              </a:rPr>
              <a:t>Document the findings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2. ARREST</a:t>
            </a:r>
          </a:p>
        </p:txBody>
      </p:sp>
      <p:sp>
        <p:nvSpPr>
          <p:cNvPr id="1048616" name="Content Placeholder 2"/>
          <p:cNvSpPr>
            <a:spLocks noGrp="1"/>
          </p:cNvSpPr>
          <p:nvPr>
            <p:ph idx="1"/>
          </p:nvPr>
        </p:nvSpPr>
        <p:spPr/>
        <p:txBody>
          <a:bodyPr>
            <a:normAutofit fontScale="87143" lnSpcReduction="20000"/>
          </a:bodyPr>
          <a:lstStyle/>
          <a:p>
            <a:r>
              <a:rPr lang="en-US" altLang="zh-CN" sz="3400" dirty="0">
                <a:latin typeface="Times New Roman" panose="02020603050405020304" pitchFamily="18" charset="0"/>
                <a:cs typeface="Times New Roman" panose="02020603050405020304" pitchFamily="18" charset="0"/>
              </a:rPr>
              <a:t>The criminal proceedings begin with an arrest. </a:t>
            </a:r>
            <a:endParaRPr lang="zh-CN" altLang="en-US" sz="3400" dirty="0">
              <a:latin typeface="Times New Roman" panose="02020603050405020304" pitchFamily="18" charset="0"/>
              <a:cs typeface="Times New Roman" panose="02020603050405020304" pitchFamily="18" charset="0"/>
            </a:endParaRPr>
          </a:p>
          <a:p>
            <a:r>
              <a:rPr lang="en-US" altLang="zh-CN" sz="3400" dirty="0">
                <a:latin typeface="Times New Roman" panose="02020603050405020304" pitchFamily="18" charset="0"/>
                <a:cs typeface="Times New Roman" panose="02020603050405020304" pitchFamily="18" charset="0"/>
              </a:rPr>
              <a:t>If an officer witness a crime, he or she can make an arrest on the spot. </a:t>
            </a:r>
            <a:endParaRPr lang="zh-CN" altLang="en-US" sz="3400" dirty="0">
              <a:latin typeface="Times New Roman" panose="02020603050405020304" pitchFamily="18" charset="0"/>
              <a:cs typeface="Times New Roman" panose="02020603050405020304" pitchFamily="18" charset="0"/>
            </a:endParaRPr>
          </a:p>
          <a:p>
            <a:r>
              <a:rPr lang="en-US" altLang="zh-CN" sz="3400" dirty="0">
                <a:latin typeface="Times New Roman" panose="02020603050405020304" pitchFamily="18" charset="0"/>
                <a:cs typeface="Times New Roman" panose="02020603050405020304" pitchFamily="18" charset="0"/>
              </a:rPr>
              <a:t>If not, a warrant for the person's arrest must be obtained. </a:t>
            </a:r>
            <a:endParaRPr lang="zh-CN" altLang="en-US" sz="3400" dirty="0">
              <a:latin typeface="Times New Roman" panose="02020603050405020304" pitchFamily="18" charset="0"/>
              <a:cs typeface="Times New Roman" panose="02020603050405020304" pitchFamily="18" charset="0"/>
            </a:endParaRPr>
          </a:p>
          <a:p>
            <a:r>
              <a:rPr lang="en-US" altLang="zh-CN" sz="3400" dirty="0">
                <a:latin typeface="Times New Roman" panose="02020603050405020304" pitchFamily="18" charset="0"/>
                <a:cs typeface="Times New Roman" panose="02020603050405020304" pitchFamily="18" charset="0"/>
              </a:rPr>
              <a:t>(A warrant is a court order explaining the charges being brought against a suspect. </a:t>
            </a:r>
            <a:endParaRPr lang="zh-CN" altLang="en-US" sz="3400" dirty="0">
              <a:latin typeface="Times New Roman" panose="02020603050405020304" pitchFamily="18" charset="0"/>
              <a:cs typeface="Times New Roman" panose="02020603050405020304" pitchFamily="18" charset="0"/>
            </a:endParaRPr>
          </a:p>
          <a:p>
            <a:r>
              <a:rPr lang="en-US" altLang="zh-CN" sz="3400" dirty="0">
                <a:latin typeface="Times New Roman" panose="02020603050405020304" pitchFamily="18" charset="0"/>
                <a:cs typeface="Times New Roman" panose="02020603050405020304" pitchFamily="18" charset="0"/>
              </a:rPr>
              <a:t>Every single person that is arrested everywhere in the world has rights, these rights begin the moment that person is arrested. </a:t>
            </a:r>
            <a:endParaRPr lang="zh-CN" altLang="en-US" sz="3400" dirty="0">
              <a:latin typeface="Times New Roman" panose="02020603050405020304" pitchFamily="18" charset="0"/>
              <a:cs typeface="Times New Roman" panose="02020603050405020304" pitchFamily="18" charset="0"/>
            </a:endParaRPr>
          </a:p>
          <a:p>
            <a:r>
              <a:rPr lang="en-US" altLang="zh-CN" sz="3400" dirty="0">
                <a:latin typeface="Times New Roman" panose="02020603050405020304" pitchFamily="18" charset="0"/>
                <a:cs typeface="Times New Roman" panose="02020603050405020304" pitchFamily="18" charset="0"/>
              </a:rPr>
              <a:t>He or her rights must be read to them before any information they give can be used against them in court and the rights must be read to as the person is been arrested.</a:t>
            </a:r>
            <a:endParaRPr lang="zh-CN" altLang="en-US" sz="3400" dirty="0">
              <a:latin typeface="Times New Roman" panose="02020603050405020304" pitchFamily="18" charset="0"/>
              <a:cs typeface="Times New Roman" panose="02020603050405020304" pitchFamily="18" charset="0"/>
            </a:endParaRPr>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1144-E44B-FBAB-B1D0-62F941E030BA}"/>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E551460B-E2F9-750F-BC36-049B6DECB702}"/>
              </a:ext>
            </a:extLst>
          </p:cNvPr>
          <p:cNvSpPr>
            <a:spLocks noGrp="1"/>
          </p:cNvSpPr>
          <p:nvPr>
            <p:ph idx="1"/>
          </p:nvPr>
        </p:nvSpPr>
        <p:spPr/>
        <p:txBody>
          <a:bodyPr>
            <a:normAutofit lnSpcReduction="10000"/>
          </a:bodyPr>
          <a:lstStyle/>
          <a:p>
            <a:r>
              <a:rPr lang="en-US" altLang="zh-CN" sz="3200" dirty="0">
                <a:latin typeface="Times New Roman" panose="02020603050405020304" pitchFamily="18" charset="0"/>
                <a:cs typeface="Times New Roman" panose="02020603050405020304" pitchFamily="18" charset="0"/>
              </a:rPr>
              <a:t>Once arrested the person is taken to the police station to be booked.( that names and other information are recorded. </a:t>
            </a:r>
            <a:endParaRPr lang="zh-CN" altLang="en-US"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The suspect is photographed and his or her finger print are taken). </a:t>
            </a:r>
            <a:endParaRPr lang="zh-CN" altLang="en-US"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During this time the suspect has the right to contact a lawyer or provided by the state. </a:t>
            </a:r>
            <a:endParaRPr lang="zh-CN" alt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There are two (2) fundamental categories of crime which are:</a:t>
            </a:r>
            <a:endParaRPr lang="zh-CN" altLang="en-US" sz="3200" dirty="0">
              <a:latin typeface="Times New Roman" panose="02020603050405020304" pitchFamily="18" charset="0"/>
              <a:cs typeface="Times New Roman" panose="02020603050405020304" pitchFamily="18" charset="0"/>
            </a:endParaRPr>
          </a:p>
          <a:p>
            <a:pPr marL="514350" indent="-514350">
              <a:buAutoNum type="alphaLcPeriod"/>
            </a:pPr>
            <a:r>
              <a:rPr lang="en-US" sz="3200" dirty="0">
                <a:latin typeface="Times New Roman" panose="02020603050405020304" pitchFamily="18" charset="0"/>
                <a:cs typeface="Times New Roman" panose="02020603050405020304" pitchFamily="18" charset="0"/>
              </a:rPr>
              <a:t>Misdemeanors  (e.g. vandalism, trespassing)</a:t>
            </a:r>
          </a:p>
          <a:p>
            <a:pPr marL="514350" indent="-514350">
              <a:buAutoNum type="alphaLcPeriod"/>
            </a:pPr>
            <a:r>
              <a:rPr lang="en-US" sz="3200" dirty="0">
                <a:latin typeface="Times New Roman" panose="02020603050405020304" pitchFamily="18" charset="0"/>
                <a:cs typeface="Times New Roman" panose="02020603050405020304" pitchFamily="18" charset="0"/>
              </a:rPr>
              <a:t>Felonies (e.g. murder, rape)</a:t>
            </a:r>
          </a:p>
          <a:p>
            <a:endParaRPr lang="en-US" dirty="0"/>
          </a:p>
        </p:txBody>
      </p:sp>
    </p:spTree>
    <p:extLst>
      <p:ext uri="{BB962C8B-B14F-4D97-AF65-F5344CB8AC3E}">
        <p14:creationId xmlns:p14="http://schemas.microsoft.com/office/powerpoint/2010/main" val="385487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D5F6-CFB9-65F2-9E0B-39237ADD71B8}"/>
              </a:ext>
            </a:extLst>
          </p:cNvPr>
          <p:cNvSpPr>
            <a:spLocks noGrp="1"/>
          </p:cNvSpPr>
          <p:nvPr>
            <p:ph type="title"/>
          </p:nvPr>
        </p:nvSpPr>
        <p:spPr/>
        <p:txBody>
          <a:bodyPr/>
          <a:lstStyle/>
          <a:p>
            <a:r>
              <a:rPr lang="en-US" dirty="0"/>
              <a:t> </a:t>
            </a:r>
            <a:r>
              <a:rPr lang="en-US" sz="3200" b="1" dirty="0">
                <a:latin typeface="Times New Roman" panose="02020603050405020304" pitchFamily="18" charset="0"/>
                <a:cs typeface="Times New Roman" panose="02020603050405020304" pitchFamily="18" charset="0"/>
              </a:rPr>
              <a:t>3. BAIL</a:t>
            </a:r>
            <a:endParaRPr lang="en-US" dirty="0"/>
          </a:p>
        </p:txBody>
      </p:sp>
      <p:sp>
        <p:nvSpPr>
          <p:cNvPr id="3" name="Content Placeholder 2">
            <a:extLst>
              <a:ext uri="{FF2B5EF4-FFF2-40B4-BE49-F238E27FC236}">
                <a16:creationId xmlns:a16="http://schemas.microsoft.com/office/drawing/2014/main" id="{EAFCA894-8E84-4F99-A3C5-41C945EF22B5}"/>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Bail is not granted to every defendant it depends on the crime committed. </a:t>
            </a:r>
            <a:endParaRPr lang="zh-CN" altLang="en-US"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Bail is always in money form paid to the court. </a:t>
            </a:r>
            <a:endParaRPr lang="zh-CN" alt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When bail is granted a person is released on few conditions based on the crime and criminal history</a:t>
            </a:r>
          </a:p>
          <a:p>
            <a:r>
              <a:rPr lang="en-US" sz="3200" dirty="0">
                <a:latin typeface="Times New Roman" panose="02020603050405020304" pitchFamily="18" charset="0"/>
                <a:cs typeface="Times New Roman" panose="02020603050405020304" pitchFamily="18" charset="0"/>
              </a:rPr>
              <a:t>The defendant has to sign the bail in writing to present in court on the trail dates.</a:t>
            </a:r>
            <a:endParaRPr lang="zh-CN" alt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Bail is usually in money from, which is returned when the suspect shows up for court. </a:t>
            </a:r>
            <a:endParaRPr lang="zh-CN" alt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168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p:txBody>
          <a:bodyPr>
            <a:normAutofit fontScale="90000"/>
          </a:bodyPr>
          <a:lstStyle/>
          <a:p>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4. ARRAIGNMENT </a:t>
            </a:r>
            <a:endParaRPr lang="zh-CN" altLang="en-US" dirty="0"/>
          </a:p>
        </p:txBody>
      </p:sp>
      <p:sp>
        <p:nvSpPr>
          <p:cNvPr id="1048618" name="Content Placeholder 2"/>
          <p:cNvSpPr>
            <a:spLocks noGrp="1"/>
          </p:cNvSpPr>
          <p:nvPr>
            <p:ph idx="1"/>
          </p:nvPr>
        </p:nvSpPr>
        <p:spPr>
          <a:xfrm>
            <a:off x="838199" y="2044698"/>
            <a:ext cx="10515600" cy="5080848"/>
          </a:xfrm>
        </p:spPr>
        <p:txBody>
          <a:bodyPr>
            <a:noAutofit/>
          </a:bodyPr>
          <a:lstStyle/>
          <a:p>
            <a:r>
              <a:rPr lang="en-US" altLang="zh-CN" sz="3200" dirty="0">
                <a:latin typeface="Times New Roman" panose="02020603050405020304" pitchFamily="18" charset="0"/>
                <a:cs typeface="Times New Roman" panose="02020603050405020304" pitchFamily="18" charset="0"/>
              </a:rPr>
              <a:t>Up to this point, a person accused of a crime is only a suspect. </a:t>
            </a:r>
            <a:endParaRPr lang="zh-CN" altLang="en-US"/>
          </a:p>
          <a:p>
            <a:r>
              <a:rPr lang="en-US" altLang="zh-CN" sz="3200" dirty="0">
                <a:latin typeface="Times New Roman" panose="02020603050405020304" pitchFamily="18" charset="0"/>
                <a:cs typeface="Times New Roman" panose="02020603050405020304" pitchFamily="18" charset="0"/>
              </a:rPr>
              <a:t>The accused is presumed to be innocent until proven guilty by the court of law. </a:t>
            </a:r>
            <a:endParaRPr lang="zh-CN" altLang="en-US"/>
          </a:p>
          <a:p>
            <a:r>
              <a:rPr lang="en-US" altLang="zh-CN" sz="3200" dirty="0">
                <a:latin typeface="Times New Roman" panose="02020603050405020304" pitchFamily="18" charset="0"/>
                <a:cs typeface="Times New Roman" panose="02020603050405020304" pitchFamily="18" charset="0"/>
              </a:rPr>
              <a:t>The suspect is formally charged  with a  crime before the case can be brought to trial.</a:t>
            </a:r>
            <a:endParaRPr lang="zh-CN" altLang="en-US"/>
          </a:p>
          <a:p>
            <a:r>
              <a:rPr lang="en-US" altLang="zh-CN" sz="3200" dirty="0">
                <a:latin typeface="Times New Roman" panose="02020603050405020304" pitchFamily="18" charset="0"/>
                <a:cs typeface="Times New Roman" panose="02020603050405020304" pitchFamily="18" charset="0"/>
              </a:rPr>
              <a:t> This is a court hearing were the defendent is informed of the charges against them and asked to enter a plea.</a:t>
            </a:r>
            <a:endParaRPr lang="zh-CN" altLang="en-US"/>
          </a:p>
          <a:p>
            <a:r>
              <a:rPr lang="en-US" altLang="zh-CN" sz="3200" dirty="0">
                <a:latin typeface="Times New Roman" panose="02020603050405020304" pitchFamily="18" charset="0"/>
                <a:cs typeface="Times New Roman" panose="02020603050405020304" pitchFamily="18" charset="0"/>
              </a:rPr>
              <a:t>This is usually the first time appearance in court in a criminal case. </a:t>
            </a:r>
            <a:endParaRPr lang="zh-CN" altLang="en-US"/>
          </a:p>
          <a:p>
            <a:endParaRPr lang="zh-CN"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1234</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STEPS IN A CRIMINAL CASE PROCEDURE</vt:lpstr>
      <vt:lpstr>INTRODUCTION</vt:lpstr>
      <vt:lpstr>1. INVESTIGATION</vt:lpstr>
      <vt:lpstr>2. ARREST</vt:lpstr>
      <vt:lpstr>CONT</vt:lpstr>
      <vt:lpstr> 3. BAIL</vt:lpstr>
      <vt:lpstr>  4. ARRAIGNMENT </vt:lpstr>
      <vt:lpstr>CONT </vt:lpstr>
      <vt:lpstr>5. PLEA-BARGAINING</vt:lpstr>
      <vt:lpstr>CONT</vt:lpstr>
      <vt:lpstr>6. PRELIMINARY HEARING </vt:lpstr>
      <vt:lpstr>CONT</vt:lpstr>
      <vt:lpstr>7. PUBLIC TRAIL</vt:lpstr>
      <vt:lpstr>8. VERDICT</vt:lpstr>
      <vt:lpstr>9. SENTENCING</vt:lpstr>
      <vt:lpstr>10. APPEAL</vt:lpstr>
      <vt:lpstr>CONT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cp:revision>
  <dcterms:created xsi:type="dcterms:W3CDTF">2023-08-14T21:53:28Z</dcterms:created>
  <dcterms:modified xsi:type="dcterms:W3CDTF">2023-10-16T12:10:11Z</dcterms:modified>
</cp:coreProperties>
</file>