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57" r:id="rId4"/>
    <p:sldId id="258" r:id="rId5"/>
    <p:sldId id="259" r:id="rId6"/>
    <p:sldId id="260" r:id="rId7"/>
    <p:sldId id="275" r:id="rId8"/>
    <p:sldId id="270" r:id="rId9"/>
    <p:sldId id="276" r:id="rId10"/>
    <p:sldId id="271" r:id="rId11"/>
    <p:sldId id="277" r:id="rId12"/>
    <p:sldId id="278" r:id="rId13"/>
    <p:sldId id="261" r:id="rId14"/>
    <p:sldId id="280" r:id="rId15"/>
    <p:sldId id="262" r:id="rId16"/>
    <p:sldId id="263" r:id="rId17"/>
    <p:sldId id="265" r:id="rId18"/>
    <p:sldId id="264" r:id="rId19"/>
    <p:sldId id="266" r:id="rId20"/>
    <p:sldId id="279" r:id="rId21"/>
    <p:sldId id="267" r:id="rId22"/>
    <p:sldId id="268" r:id="rId23"/>
    <p:sldId id="269" r:id="rId24"/>
    <p:sldId id="27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515" autoAdjust="0"/>
  </p:normalViewPr>
  <p:slideViewPr>
    <p:cSldViewPr snapToGrid="0">
      <p:cViewPr varScale="1">
        <p:scale>
          <a:sx n="60" d="100"/>
          <a:sy n="60" d="100"/>
        </p:scale>
        <p:origin x="245" y="38"/>
      </p:cViewPr>
      <p:guideLst>
        <p:guide orient="horz" pos="2160"/>
        <p:guide pos="3840"/>
      </p:guideLst>
    </p:cSldViewPr>
  </p:slideViewPr>
  <p:outlineViewPr>
    <p:cViewPr>
      <p:scale>
        <a:sx n="33" d="100"/>
        <a:sy n="33" d="100"/>
      </p:scale>
      <p:origin x="0" y="705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8/18/2023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7B8A4C6-6F3E-4ABA-8811-1FB9905F0212}"/>
              </a:ext>
            </a:extLst>
          </p:cNvPr>
          <p:cNvSpPr>
            <a:spLocks noGrp="1"/>
          </p:cNvSpPr>
          <p:nvPr>
            <p:ph type="ctrTitle"/>
          </p:nvPr>
        </p:nvSpPr>
        <p:spPr>
          <a:xfrm>
            <a:off x="1651067" y="463640"/>
            <a:ext cx="8915399" cy="920544"/>
          </a:xfrm>
        </p:spPr>
        <p:txBody>
          <a:bodyPr/>
          <a:lstStyle/>
          <a:p>
            <a:pPr algn="ctr"/>
            <a:r>
              <a:rPr lang="en-US" dirty="0">
                <a:latin typeface="Algerian" pitchFamily="82" charset="0"/>
              </a:rPr>
              <a:t>CIVIC EDUCATION 9020</a:t>
            </a:r>
          </a:p>
        </p:txBody>
      </p:sp>
      <p:sp>
        <p:nvSpPr>
          <p:cNvPr id="3" name="Subtitle 2">
            <a:extLst>
              <a:ext uri="{FF2B5EF4-FFF2-40B4-BE49-F238E27FC236}">
                <a16:creationId xmlns="" xmlns:a16="http://schemas.microsoft.com/office/drawing/2014/main" id="{6F2E8972-0C16-4617-9CB9-6FEB5C1816E3}"/>
              </a:ext>
            </a:extLst>
          </p:cNvPr>
          <p:cNvSpPr>
            <a:spLocks noGrp="1"/>
          </p:cNvSpPr>
          <p:nvPr>
            <p:ph type="subTitle" idx="1"/>
          </p:nvPr>
        </p:nvSpPr>
        <p:spPr>
          <a:xfrm>
            <a:off x="1953026" y="1717434"/>
            <a:ext cx="9833468" cy="4374273"/>
          </a:xfrm>
        </p:spPr>
        <p:txBody>
          <a:bodyPr>
            <a:normAutofit/>
          </a:bodyPr>
          <a:lstStyle/>
          <a:p>
            <a:pPr algn="ctr"/>
            <a:r>
              <a:rPr lang="en-US" sz="6600" b="1" dirty="0">
                <a:latin typeface="Berlin Sans FB Demi" pitchFamily="34" charset="0"/>
                <a:cs typeface="Times New Roman" pitchFamily="18" charset="0"/>
              </a:rPr>
              <a:t>GROUP THREE</a:t>
            </a:r>
          </a:p>
          <a:p>
            <a:r>
              <a:rPr lang="en-US" sz="3000" b="1" dirty="0">
                <a:latin typeface="Berlin Sans FB Demi" pitchFamily="34" charset="0"/>
                <a:cs typeface="Times New Roman" pitchFamily="18" charset="0"/>
              </a:rPr>
              <a:t>NAME                                         COMPUTER NUMBER</a:t>
            </a:r>
            <a:endParaRPr lang="en-US" sz="3300" dirty="0">
              <a:latin typeface="Times New Roman" pitchFamily="18" charset="0"/>
              <a:cs typeface="Times New Roman" pitchFamily="18" charset="0"/>
            </a:endParaRPr>
          </a:p>
          <a:p>
            <a:r>
              <a:rPr lang="en-US" sz="2800" b="1" dirty="0" smtClean="0"/>
              <a:t>PATRICIA CHABONSE               </a:t>
            </a:r>
            <a:r>
              <a:rPr lang="en-US" sz="2800" b="1" dirty="0" smtClean="0"/>
              <a:t>2020209482</a:t>
            </a:r>
            <a:endParaRPr lang="en-US" sz="2800" dirty="0"/>
          </a:p>
          <a:p>
            <a:r>
              <a:rPr lang="en-US" sz="2800" b="1" dirty="0" smtClean="0"/>
              <a:t>CHIBESA </a:t>
            </a:r>
            <a:r>
              <a:rPr lang="en-US" sz="2800" b="1" dirty="0"/>
              <a:t>MUBANGA   </a:t>
            </a:r>
            <a:r>
              <a:rPr lang="en-US" sz="2800" b="1" dirty="0" smtClean="0"/>
              <a:t>             2020031345</a:t>
            </a:r>
            <a:endParaRPr lang="en-US" sz="2800" dirty="0"/>
          </a:p>
          <a:p>
            <a:r>
              <a:rPr lang="en-US" sz="2800" b="1" dirty="0"/>
              <a:t>CHIKANKU CHARLES  </a:t>
            </a:r>
            <a:r>
              <a:rPr lang="en-US" sz="2800" b="1" dirty="0" smtClean="0"/>
              <a:t>             2020990237</a:t>
            </a:r>
            <a:endParaRPr lang="en-US" sz="2800" dirty="0"/>
          </a:p>
          <a:p>
            <a:endParaRPr lang="en-US" sz="2800" dirty="0">
              <a:latin typeface="Times New Roman" pitchFamily="18" charset="0"/>
              <a:cs typeface="Times New Roman" pitchFamily="18" charset="0"/>
            </a:endParaRP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03421270"/>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2401" y="324565"/>
            <a:ext cx="8911687" cy="1280890"/>
          </a:xfrm>
        </p:spPr>
        <p:txBody>
          <a:bodyPr/>
          <a:lstStyle/>
          <a:p>
            <a:r>
              <a:rPr lang="en-US" b="1" dirty="0">
                <a:latin typeface="Berlin Sans FB Demi" pitchFamily="34" charset="0"/>
              </a:rPr>
              <a:t>STAGES CONT’D</a:t>
            </a:r>
          </a:p>
        </p:txBody>
      </p:sp>
      <p:sp>
        <p:nvSpPr>
          <p:cNvPr id="3" name="Content Placeholder 2"/>
          <p:cNvSpPr>
            <a:spLocks noGrp="1"/>
          </p:cNvSpPr>
          <p:nvPr>
            <p:ph idx="1"/>
          </p:nvPr>
        </p:nvSpPr>
        <p:spPr>
          <a:xfrm>
            <a:off x="1373230" y="1583816"/>
            <a:ext cx="10496796" cy="5896303"/>
          </a:xfrm>
        </p:spPr>
        <p:txBody>
          <a:bodyPr>
            <a:normAutofit/>
          </a:bodyPr>
          <a:lstStyle/>
          <a:p>
            <a:pPr>
              <a:lnSpc>
                <a:spcPct val="160000"/>
              </a:lnSpc>
            </a:pPr>
            <a:r>
              <a:rPr lang="en-US" sz="2400" dirty="0">
                <a:latin typeface="Times New Roman" pitchFamily="18" charset="0"/>
                <a:cs typeface="Times New Roman" pitchFamily="18" charset="0"/>
              </a:rPr>
              <a:t>Detention: At this stage, if a juvenile is deemed to be a danger to society then he or she will be detained if not then they will remain at home during the adjudication period.</a:t>
            </a:r>
          </a:p>
          <a:p>
            <a:pPr>
              <a:lnSpc>
                <a:spcPct val="160000"/>
              </a:lnSpc>
            </a:pPr>
            <a:r>
              <a:rPr lang="en-US" sz="2400" dirty="0">
                <a:latin typeface="Times New Roman" pitchFamily="18" charset="0"/>
                <a:cs typeface="Times New Roman" pitchFamily="18" charset="0"/>
              </a:rPr>
              <a:t>Adjudication: Juvenile maybe adjudicated delinquent, roughly equivalent to  being found guilty in a criminal court.</a:t>
            </a:r>
          </a:p>
          <a:p>
            <a:pPr marL="0" indent="0">
              <a:lnSpc>
                <a:spcPct val="160000"/>
              </a:lnSpc>
              <a:buNone/>
            </a:pPr>
            <a:endParaRPr lang="en-US" sz="2400" dirty="0"/>
          </a:p>
        </p:txBody>
      </p:sp>
    </p:spTree>
    <p:extLst>
      <p:ext uri="{BB962C8B-B14F-4D97-AF65-F5344CB8AC3E}">
        <p14:creationId xmlns:p14="http://schemas.microsoft.com/office/powerpoint/2010/main" val="1280787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3CFB3BE-C577-EF79-07E1-CA587634C461}"/>
              </a:ext>
            </a:extLst>
          </p:cNvPr>
          <p:cNvSpPr>
            <a:spLocks noGrp="1"/>
          </p:cNvSpPr>
          <p:nvPr>
            <p:ph type="title"/>
          </p:nvPr>
        </p:nvSpPr>
        <p:spPr/>
        <p:txBody>
          <a:bodyPr/>
          <a:lstStyle/>
          <a:p>
            <a:r>
              <a:rPr lang="en-US" dirty="0" err="1"/>
              <a:t>Cont</a:t>
            </a:r>
            <a:r>
              <a:rPr lang="en-US" dirty="0"/>
              <a:t>’</a:t>
            </a:r>
          </a:p>
        </p:txBody>
      </p:sp>
      <p:sp>
        <p:nvSpPr>
          <p:cNvPr id="3" name="Content Placeholder 2">
            <a:extLst>
              <a:ext uri="{FF2B5EF4-FFF2-40B4-BE49-F238E27FC236}">
                <a16:creationId xmlns="" xmlns:a16="http://schemas.microsoft.com/office/drawing/2014/main" id="{FD4D4B3C-8A64-D6E3-0E18-B4EDB5D61F5F}"/>
              </a:ext>
            </a:extLst>
          </p:cNvPr>
          <p:cNvSpPr>
            <a:spLocks noGrp="1"/>
          </p:cNvSpPr>
          <p:nvPr>
            <p:ph idx="1"/>
          </p:nvPr>
        </p:nvSpPr>
        <p:spPr/>
        <p:txBody>
          <a:bodyPr>
            <a:normAutofit/>
          </a:bodyPr>
          <a:lstStyle/>
          <a:p>
            <a:pPr>
              <a:lnSpc>
                <a:spcPct val="160000"/>
              </a:lnSpc>
            </a:pPr>
            <a:r>
              <a:rPr lang="en-US" sz="2400" dirty="0">
                <a:latin typeface="Times New Roman" pitchFamily="18" charset="0"/>
                <a:cs typeface="Times New Roman" pitchFamily="18" charset="0"/>
              </a:rPr>
              <a:t>Disposition: This stage is like sentencing hearing in adult court. </a:t>
            </a:r>
          </a:p>
          <a:p>
            <a:pPr>
              <a:lnSpc>
                <a:spcPct val="160000"/>
              </a:lnSpc>
            </a:pPr>
            <a:r>
              <a:rPr lang="en-US" sz="2400" dirty="0">
                <a:latin typeface="Times New Roman" pitchFamily="18" charset="0"/>
                <a:cs typeface="Times New Roman" pitchFamily="18" charset="0"/>
              </a:rPr>
              <a:t>Probation: A Juvenile is placed under the supervision of a probation officer and maybe required to adhere to the rules, participate in mandatory treatment activities, and perform community services </a:t>
            </a:r>
          </a:p>
          <a:p>
            <a:pPr>
              <a:lnSpc>
                <a:spcPct val="160000"/>
              </a:lnSpc>
            </a:pPr>
            <a:endParaRPr lang="en-US" dirty="0"/>
          </a:p>
          <a:p>
            <a:endParaRPr lang="en-US" dirty="0"/>
          </a:p>
        </p:txBody>
      </p:sp>
    </p:spTree>
    <p:extLst>
      <p:ext uri="{BB962C8B-B14F-4D97-AF65-F5344CB8AC3E}">
        <p14:creationId xmlns:p14="http://schemas.microsoft.com/office/powerpoint/2010/main" val="1189425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4C2A98-1BD1-65A5-D69F-1A0B6ECF44E6}"/>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 xmlns:a16="http://schemas.microsoft.com/office/drawing/2014/main" id="{4F566ED9-9107-CC13-65EE-D93983C83EAD}"/>
              </a:ext>
            </a:extLst>
          </p:cNvPr>
          <p:cNvSpPr>
            <a:spLocks noGrp="1"/>
          </p:cNvSpPr>
          <p:nvPr>
            <p:ph idx="1"/>
          </p:nvPr>
        </p:nvSpPr>
        <p:spPr>
          <a:xfrm>
            <a:off x="1161465" y="1540189"/>
            <a:ext cx="8915400" cy="3777622"/>
          </a:xfrm>
        </p:spPr>
        <p:txBody>
          <a:bodyPr/>
          <a:lstStyle/>
          <a:p>
            <a:pPr>
              <a:lnSpc>
                <a:spcPct val="160000"/>
              </a:lnSpc>
            </a:pPr>
            <a:r>
              <a:rPr lang="en-US" sz="2400" dirty="0">
                <a:latin typeface="Times New Roman" pitchFamily="18" charset="0"/>
                <a:cs typeface="Times New Roman" pitchFamily="18" charset="0"/>
              </a:rPr>
              <a:t>Placement: Some juvenile are removed from their homes and placed into residential facilities.</a:t>
            </a:r>
          </a:p>
          <a:p>
            <a:pPr>
              <a:lnSpc>
                <a:spcPct val="160000"/>
              </a:lnSpc>
            </a:pPr>
            <a:r>
              <a:rPr lang="en-US" sz="2400" dirty="0">
                <a:latin typeface="Times New Roman" pitchFamily="18" charset="0"/>
                <a:cs typeface="Times New Roman" pitchFamily="18" charset="0"/>
              </a:rPr>
              <a:t>Aftercare: The juvenile is supervised and supported during the transition back to the community</a:t>
            </a:r>
            <a:r>
              <a:rPr lang="en-US" sz="2400" b="1" dirty="0">
                <a:latin typeface="Times New Roman" panose="02020603050405020304" pitchFamily="18" charset="0"/>
                <a:cs typeface="Times New Roman" pitchFamily="18" charset="0"/>
              </a:rPr>
              <a:t>. </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55892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AF49CA-C29F-4C49-AF42-4CC13D901144}"/>
              </a:ext>
            </a:extLst>
          </p:cNvPr>
          <p:cNvSpPr>
            <a:spLocks noGrp="1"/>
          </p:cNvSpPr>
          <p:nvPr>
            <p:ph type="title"/>
          </p:nvPr>
        </p:nvSpPr>
        <p:spPr>
          <a:xfrm>
            <a:off x="1615462" y="529517"/>
            <a:ext cx="8911687" cy="1280890"/>
          </a:xfrm>
        </p:spPr>
        <p:txBody>
          <a:bodyPr/>
          <a:lstStyle/>
          <a:p>
            <a:r>
              <a:rPr lang="en-US" dirty="0">
                <a:latin typeface="Berlin Sans FB Demi" pitchFamily="34" charset="0"/>
              </a:rPr>
              <a:t>SALIENT FEATURES IN JUVENILE CASES</a:t>
            </a:r>
          </a:p>
        </p:txBody>
      </p:sp>
      <p:sp>
        <p:nvSpPr>
          <p:cNvPr id="3" name="Content Placeholder 2">
            <a:extLst>
              <a:ext uri="{FF2B5EF4-FFF2-40B4-BE49-F238E27FC236}">
                <a16:creationId xmlns="" xmlns:a16="http://schemas.microsoft.com/office/drawing/2014/main" id="{FAB9552B-A098-461A-BC76-AE78EB6FCE2A}"/>
              </a:ext>
            </a:extLst>
          </p:cNvPr>
          <p:cNvSpPr>
            <a:spLocks noGrp="1"/>
          </p:cNvSpPr>
          <p:nvPr>
            <p:ph idx="1"/>
          </p:nvPr>
        </p:nvSpPr>
        <p:spPr>
          <a:xfrm>
            <a:off x="570972" y="1169962"/>
            <a:ext cx="11000665" cy="5481145"/>
          </a:xfrm>
        </p:spPr>
        <p:txBody>
          <a:bodyPr>
            <a:noAutofit/>
          </a:bodyPr>
          <a:lstStyle/>
          <a:p>
            <a:pPr>
              <a:lnSpc>
                <a:spcPct val="150000"/>
              </a:lnSpc>
            </a:pPr>
            <a:endParaRPr lang="en-US" sz="2800" dirty="0">
              <a:effectLst/>
              <a:latin typeface="Times New Roman" pitchFamily="18" charset="0"/>
              <a:ea typeface="Calibri" panose="020F0502020204030204" pitchFamily="34" charset="0"/>
              <a:cs typeface="Times New Roman" panose="02020603050405020304" pitchFamily="18" charset="0"/>
            </a:endParaRPr>
          </a:p>
          <a:p>
            <a:pPr>
              <a:lnSpc>
                <a:spcPct val="150000"/>
              </a:lnSpc>
            </a:pPr>
            <a:r>
              <a:rPr lang="en-US" sz="2800" dirty="0">
                <a:effectLst/>
                <a:latin typeface="Times New Roman" pitchFamily="18" charset="0"/>
                <a:ea typeface="Calibri" panose="020F0502020204030204" pitchFamily="34" charset="0"/>
                <a:cs typeface="Times New Roman" panose="02020603050405020304" pitchFamily="18" charset="0"/>
              </a:rPr>
              <a:t>The first feature to take note of in a juvenile case is that the judge needs to act in the best interests of the child. </a:t>
            </a:r>
          </a:p>
          <a:p>
            <a:pPr marL="342900" marR="0" lvl="0" indent="-342900" algn="l" defTabSz="457200" rtl="0" eaLnBrk="1" fontAlgn="auto" latinLnBrk="0" hangingPunct="1">
              <a:lnSpc>
                <a:spcPct val="150000"/>
              </a:lnSpc>
              <a:spcBef>
                <a:spcPts val="1000"/>
              </a:spcBef>
              <a:spcAft>
                <a:spcPts val="0"/>
              </a:spcAft>
              <a:buClr>
                <a:srgbClr val="A53010"/>
              </a:buClr>
              <a:buSzTx/>
              <a:buFont typeface="Wingdings 3" charset="2"/>
              <a:buChar char=""/>
              <a:tabLst/>
              <a:defRPr/>
            </a:pPr>
            <a:r>
              <a:rPr kumimoji="0" lang="en-US" sz="2600" b="0"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The juvenile justice system does not recognize punishment as a legitimate purpose but rather to help the young person to avoid future delinquency or to be involved in any acts of crime.</a:t>
            </a:r>
            <a:endParaRPr lang="en-US" sz="2800" dirty="0">
              <a:latin typeface="Times New Roman" pitchFamily="18" charset="0"/>
              <a:ea typeface="Calibri"/>
              <a:cs typeface="Times New Roman" pitchFamily="18" charset="0"/>
            </a:endParaRPr>
          </a:p>
          <a:p>
            <a:pPr>
              <a:lnSpc>
                <a:spcPct val="150000"/>
              </a:lnSpc>
            </a:pPr>
            <a:endParaRPr lang="en-US" sz="28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3214726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02E6D4-037A-EC19-A793-3BD136EEEA55}"/>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 xmlns:a16="http://schemas.microsoft.com/office/drawing/2014/main" id="{FF4BACF3-243C-4570-1C51-3D93FBF4D725}"/>
              </a:ext>
            </a:extLst>
          </p:cNvPr>
          <p:cNvSpPr>
            <a:spLocks noGrp="1"/>
          </p:cNvSpPr>
          <p:nvPr>
            <p:ph idx="1"/>
          </p:nvPr>
        </p:nvSpPr>
        <p:spPr/>
        <p:txBody>
          <a:bodyPr/>
          <a:lstStyle/>
          <a:p>
            <a:endParaRPr lang="en-US" sz="1800" dirty="0">
              <a:latin typeface="Times New Roman" pitchFamily="18" charset="0"/>
              <a:ea typeface="Calibri"/>
              <a:cs typeface="Times New Roman" pitchFamily="18" charset="0"/>
            </a:endParaRPr>
          </a:p>
          <a:p>
            <a:endParaRPr lang="en-US" dirty="0">
              <a:latin typeface="Times New Roman" pitchFamily="18" charset="0"/>
              <a:ea typeface="Calibri"/>
              <a:cs typeface="Times New Roman" pitchFamily="18" charset="0"/>
            </a:endParaRPr>
          </a:p>
          <a:p>
            <a:r>
              <a:rPr lang="en-US" sz="2800" dirty="0">
                <a:latin typeface="Times New Roman" pitchFamily="18" charset="0"/>
                <a:ea typeface="Calibri"/>
                <a:cs typeface="Times New Roman" pitchFamily="18" charset="0"/>
              </a:rPr>
              <a:t>The juvenile court is entrusted to focus on the child or adolescent as a person in need of assistance, not on the act that brought him or her before the court.</a:t>
            </a:r>
          </a:p>
          <a:p>
            <a:endParaRPr lang="en-US" dirty="0"/>
          </a:p>
        </p:txBody>
      </p:sp>
    </p:spTree>
    <p:extLst>
      <p:ext uri="{BB962C8B-B14F-4D97-AF65-F5344CB8AC3E}">
        <p14:creationId xmlns:p14="http://schemas.microsoft.com/office/powerpoint/2010/main" val="3719673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2759" y="387628"/>
            <a:ext cx="8911687" cy="770409"/>
          </a:xfrm>
        </p:spPr>
        <p:txBody>
          <a:bodyPr/>
          <a:lstStyle/>
          <a:p>
            <a:r>
              <a:rPr lang="en-US" dirty="0">
                <a:latin typeface="Berlin Sans FB Demi" pitchFamily="34" charset="0"/>
              </a:rPr>
              <a:t>SALIENT FEATURES CONT’D</a:t>
            </a:r>
          </a:p>
        </p:txBody>
      </p:sp>
      <p:sp>
        <p:nvSpPr>
          <p:cNvPr id="3" name="Content Placeholder 2"/>
          <p:cNvSpPr>
            <a:spLocks noGrp="1"/>
          </p:cNvSpPr>
          <p:nvPr>
            <p:ph idx="1"/>
          </p:nvPr>
        </p:nvSpPr>
        <p:spPr>
          <a:xfrm>
            <a:off x="1059956" y="1158037"/>
            <a:ext cx="10921837" cy="5699963"/>
          </a:xfrm>
        </p:spPr>
        <p:txBody>
          <a:bodyPr>
            <a:noAutofit/>
          </a:bodyPr>
          <a:lstStyle/>
          <a:p>
            <a:pPr marL="342900" marR="0" lvl="0" indent="-342900" algn="l" defTabSz="457200" rtl="0" eaLnBrk="1" fontAlgn="auto" latinLnBrk="0" hangingPunct="1">
              <a:lnSpc>
                <a:spcPct val="150000"/>
              </a:lnSpc>
              <a:spcBef>
                <a:spcPts val="1000"/>
              </a:spcBef>
              <a:spcAft>
                <a:spcPts val="0"/>
              </a:spcAft>
              <a:buClr>
                <a:srgbClr val="A53010"/>
              </a:buClr>
              <a:buSzTx/>
              <a:buFont typeface="Wingdings 3" charset="2"/>
              <a:buChar char=""/>
              <a:tabLst/>
              <a:defRPr/>
            </a:pPr>
            <a:r>
              <a:rPr kumimoji="0" lang="en-US" sz="3200" b="0" i="0" u="none" strike="noStrike" kern="1200" cap="none" spc="0" normalizeH="0" baseline="0" noProof="0" dirty="0">
                <a:ln>
                  <a:noFill/>
                </a:ln>
                <a:solidFill>
                  <a:prstClr val="black">
                    <a:lumMod val="75000"/>
                    <a:lumOff val="25000"/>
                  </a:prstClr>
                </a:solidFill>
                <a:effectLst/>
                <a:uLnTx/>
                <a:uFillTx/>
                <a:latin typeface="Times New Roman" pitchFamily="18" charset="0"/>
                <a:ea typeface="Calibri"/>
                <a:cs typeface="Times New Roman" pitchFamily="18" charset="0"/>
              </a:rPr>
              <a:t>The proceedings in a juvenile court are civil as opposed to criminal. So, instead of being formally charged with a crime, juvenile offenders are accused of committing a delinquent act</a:t>
            </a:r>
          </a:p>
          <a:p>
            <a:pPr>
              <a:lnSpc>
                <a:spcPct val="150000"/>
              </a:lnSpc>
            </a:pPr>
            <a:r>
              <a:rPr lang="en-US" sz="3200" dirty="0">
                <a:latin typeface="Times New Roman" pitchFamily="18" charset="0"/>
                <a:ea typeface="Calibri"/>
                <a:cs typeface="Times New Roman" pitchFamily="18" charset="0"/>
              </a:rPr>
              <a:t>The Commissioner of Police is responsible for taking steps to prevent juveniles from associating with adults accused of crimes.</a:t>
            </a:r>
          </a:p>
        </p:txBody>
      </p:sp>
    </p:spTree>
    <p:extLst>
      <p:ext uri="{BB962C8B-B14F-4D97-AF65-F5344CB8AC3E}">
        <p14:creationId xmlns:p14="http://schemas.microsoft.com/office/powerpoint/2010/main" val="1368180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525" y="513751"/>
            <a:ext cx="8911687" cy="1280890"/>
          </a:xfrm>
        </p:spPr>
        <p:txBody>
          <a:bodyPr/>
          <a:lstStyle/>
          <a:p>
            <a:r>
              <a:rPr lang="en-US" dirty="0">
                <a:latin typeface="Berlin Sans FB Demi" pitchFamily="34" charset="0"/>
              </a:rPr>
              <a:t>SALIENT FEATURES CONTI’D</a:t>
            </a:r>
          </a:p>
        </p:txBody>
      </p:sp>
      <p:sp>
        <p:nvSpPr>
          <p:cNvPr id="3" name="Content Placeholder 2"/>
          <p:cNvSpPr>
            <a:spLocks noGrp="1"/>
          </p:cNvSpPr>
          <p:nvPr>
            <p:ph idx="1"/>
          </p:nvPr>
        </p:nvSpPr>
        <p:spPr>
          <a:xfrm>
            <a:off x="1352035" y="1373118"/>
            <a:ext cx="10657490" cy="4445029"/>
          </a:xfrm>
        </p:spPr>
        <p:txBody>
          <a:bodyPr>
            <a:noAutofit/>
          </a:bodyPr>
          <a:lstStyle/>
          <a:p>
            <a:pPr>
              <a:lnSpc>
                <a:spcPct val="150000"/>
              </a:lnSpc>
            </a:pPr>
            <a:r>
              <a:rPr lang="en-US" sz="2800" dirty="0">
                <a:latin typeface="Times New Roman" pitchFamily="18" charset="0"/>
                <a:cs typeface="Times New Roman" pitchFamily="18" charset="0"/>
              </a:rPr>
              <a:t>Intake workers at the juvenile court or probation agency or attorneys in the prosecutor’s office determine whether the case should be formally processed in juvenile court, handled informally (diverted from court) or dismissed.</a:t>
            </a:r>
          </a:p>
          <a:p>
            <a:pPr>
              <a:lnSpc>
                <a:spcPct val="150000"/>
              </a:lnSpc>
            </a:pPr>
            <a:r>
              <a:rPr lang="en-US" sz="2800" dirty="0">
                <a:latin typeface="Times New Roman" pitchFamily="18" charset="0"/>
                <a:cs typeface="Times New Roman" pitchFamily="18" charset="0"/>
              </a:rPr>
              <a:t>In most states, judge’s order pretrial detention only when the juvenile is deemed a danger to the community or a flight risk. Typically, a detention hearing is convened within 24 hours of arrest or other referral.</a:t>
            </a:r>
          </a:p>
        </p:txBody>
      </p:sp>
    </p:spTree>
    <p:extLst>
      <p:ext uri="{BB962C8B-B14F-4D97-AF65-F5344CB8AC3E}">
        <p14:creationId xmlns:p14="http://schemas.microsoft.com/office/powerpoint/2010/main" val="3828298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4291" y="482221"/>
            <a:ext cx="8911687" cy="1280890"/>
          </a:xfrm>
        </p:spPr>
        <p:txBody>
          <a:bodyPr/>
          <a:lstStyle/>
          <a:p>
            <a:r>
              <a:rPr lang="en-US" dirty="0">
                <a:latin typeface="Berlin Sans FB Demi" pitchFamily="34" charset="0"/>
              </a:rPr>
              <a:t>SALIENT FEATURES CONT’D</a:t>
            </a:r>
          </a:p>
        </p:txBody>
      </p:sp>
      <p:sp>
        <p:nvSpPr>
          <p:cNvPr id="3" name="Content Placeholder 2"/>
          <p:cNvSpPr>
            <a:spLocks noGrp="1"/>
          </p:cNvSpPr>
          <p:nvPr>
            <p:ph idx="1"/>
          </p:nvPr>
        </p:nvSpPr>
        <p:spPr>
          <a:xfrm>
            <a:off x="1012873" y="1305909"/>
            <a:ext cx="10905522" cy="4614041"/>
          </a:xfrm>
        </p:spPr>
        <p:txBody>
          <a:bodyPr>
            <a:noAutofit/>
          </a:bodyPr>
          <a:lstStyle/>
          <a:p>
            <a:pPr>
              <a:lnSpc>
                <a:spcPct val="150000"/>
              </a:lnSpc>
            </a:pPr>
            <a:r>
              <a:rPr lang="en-US" sz="2800" dirty="0">
                <a:latin typeface="Times New Roman"/>
                <a:ea typeface="Calibri"/>
              </a:rPr>
              <a:t>Most of the juveniles adjudicated delinquent are sentenced either to community supervision, better known as probation, or to residential placement.</a:t>
            </a:r>
          </a:p>
          <a:p>
            <a:pPr>
              <a:lnSpc>
                <a:spcPct val="150000"/>
              </a:lnSpc>
            </a:pPr>
            <a:r>
              <a:rPr lang="en-US" sz="2800" dirty="0">
                <a:latin typeface="Times New Roman"/>
                <a:ea typeface="Calibri"/>
              </a:rPr>
              <a:t>Under probation arrangements, juvenile on probation remain at home under the supervision of a probation officer and may be required to adhere to rules, participate in mandatory treatment activities, perform community service and/or pay restitution ( </a:t>
            </a:r>
            <a:r>
              <a:rPr lang="en-US" sz="2800" dirty="0" err="1">
                <a:latin typeface="Times New Roman"/>
                <a:ea typeface="Calibri"/>
              </a:rPr>
              <a:t>recompensation</a:t>
            </a:r>
            <a:r>
              <a:rPr lang="en-US" sz="2800" dirty="0">
                <a:latin typeface="Times New Roman"/>
                <a:ea typeface="Calibri"/>
              </a:rPr>
              <a:t> for injury or lost.</a:t>
            </a:r>
            <a:endParaRPr lang="en-US" sz="2800" dirty="0"/>
          </a:p>
        </p:txBody>
      </p:sp>
    </p:spTree>
    <p:extLst>
      <p:ext uri="{BB962C8B-B14F-4D97-AF65-F5344CB8AC3E}">
        <p14:creationId xmlns:p14="http://schemas.microsoft.com/office/powerpoint/2010/main" val="3350816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4290" y="482222"/>
            <a:ext cx="8911687" cy="1280890"/>
          </a:xfrm>
        </p:spPr>
        <p:txBody>
          <a:bodyPr>
            <a:normAutofit/>
          </a:bodyPr>
          <a:lstStyle/>
          <a:p>
            <a:r>
              <a:rPr lang="en-US" sz="4000" dirty="0">
                <a:latin typeface="Berlin Sans FB Demi" pitchFamily="34" charset="0"/>
              </a:rPr>
              <a:t>SALIENT FEATURES CONT’D</a:t>
            </a:r>
          </a:p>
        </p:txBody>
      </p:sp>
      <p:sp>
        <p:nvSpPr>
          <p:cNvPr id="3" name="Content Placeholder 2"/>
          <p:cNvSpPr>
            <a:spLocks noGrp="1"/>
          </p:cNvSpPr>
          <p:nvPr>
            <p:ph idx="1"/>
          </p:nvPr>
        </p:nvSpPr>
        <p:spPr>
          <a:xfrm>
            <a:off x="1182414" y="1387367"/>
            <a:ext cx="10830910" cy="4523856"/>
          </a:xfrm>
        </p:spPr>
        <p:txBody>
          <a:bodyPr>
            <a:noAutofit/>
          </a:bodyPr>
          <a:lstStyle/>
          <a:p>
            <a:pPr>
              <a:lnSpc>
                <a:spcPct val="150000"/>
              </a:lnSpc>
            </a:pPr>
            <a:r>
              <a:rPr lang="en-US" sz="2800" dirty="0">
                <a:latin typeface="Times New Roman" pitchFamily="18" charset="0"/>
                <a:cs typeface="Times New Roman" pitchFamily="18" charset="0"/>
              </a:rPr>
              <a:t>Brown (1987) argued to say that in the adjudication phase, a juvenile may be adjudicated delinquently, roughly equivalent to being found guilty in criminal court. Alternatively, a juvenile may be found innocent or the charges may be dismissed </a:t>
            </a:r>
          </a:p>
          <a:p>
            <a:pPr>
              <a:lnSpc>
                <a:spcPct val="150000"/>
              </a:lnSpc>
            </a:pPr>
            <a:r>
              <a:rPr lang="en-US" sz="2800" dirty="0">
                <a:latin typeface="Times New Roman"/>
                <a:ea typeface="Calibri"/>
              </a:rPr>
              <a:t>Most Juvenile cases are usually resolved in plea agreements in which the youth admits to a lesser charge or in consent decrees or similar agreements to defer prosecution </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76520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4290" y="513752"/>
            <a:ext cx="8911687" cy="1280890"/>
          </a:xfrm>
        </p:spPr>
        <p:txBody>
          <a:bodyPr/>
          <a:lstStyle/>
          <a:p>
            <a:r>
              <a:rPr lang="en-US" b="1" dirty="0">
                <a:latin typeface="Berlin Sans FB Demi" pitchFamily="34" charset="0"/>
              </a:rPr>
              <a:t>SALIENT FEATURES CONT’D</a:t>
            </a:r>
          </a:p>
        </p:txBody>
      </p:sp>
      <p:sp>
        <p:nvSpPr>
          <p:cNvPr id="3" name="Content Placeholder 2"/>
          <p:cNvSpPr>
            <a:spLocks noGrp="1"/>
          </p:cNvSpPr>
          <p:nvPr>
            <p:ph idx="1"/>
          </p:nvPr>
        </p:nvSpPr>
        <p:spPr>
          <a:xfrm>
            <a:off x="594341" y="1560216"/>
            <a:ext cx="11461531" cy="4681513"/>
          </a:xfrm>
        </p:spPr>
        <p:txBody>
          <a:bodyPr>
            <a:noAutofit/>
          </a:bodyPr>
          <a:lstStyle/>
          <a:p>
            <a:pPr algn="just">
              <a:lnSpc>
                <a:spcPct val="150000"/>
              </a:lnSpc>
              <a:spcAft>
                <a:spcPts val="800"/>
              </a:spcAft>
            </a:pPr>
            <a:endParaRPr lang="en-US" sz="2400" dirty="0">
              <a:latin typeface="Times New Roman" pitchFamily="18" charset="0"/>
              <a:ea typeface="Calibri"/>
              <a:cs typeface="Times New Roman" pitchFamily="18" charset="0"/>
            </a:endParaRPr>
          </a:p>
          <a:p>
            <a:pPr algn="just">
              <a:lnSpc>
                <a:spcPct val="150000"/>
              </a:lnSpc>
              <a:spcAft>
                <a:spcPts val="800"/>
              </a:spcAft>
            </a:pPr>
            <a:r>
              <a:rPr lang="en-US" sz="2400" dirty="0">
                <a:latin typeface="Times New Roman" pitchFamily="18" charset="0"/>
                <a:ea typeface="Calibri"/>
                <a:cs typeface="Times New Roman" pitchFamily="18" charset="0"/>
              </a:rPr>
              <a:t>For juveniles who are removed from home and placed in a correctional institution or other residential facility after being adjudicated, the final phase of the process may be a period of aftercare, where the young person is supervised and supported during the transition back to the community.</a:t>
            </a:r>
          </a:p>
          <a:p>
            <a:pPr marL="0" indent="0" algn="just">
              <a:lnSpc>
                <a:spcPct val="150000"/>
              </a:lnSpc>
              <a:spcAft>
                <a:spcPts val="800"/>
              </a:spcAft>
              <a:buNone/>
            </a:pPr>
            <a:endParaRPr lang="en-US" sz="2400" dirty="0">
              <a:latin typeface="Times New Roman" pitchFamily="18" charset="0"/>
              <a:ea typeface="Calibri"/>
              <a:cs typeface="Times New Roman" pitchFamily="18" charset="0"/>
            </a:endParaRPr>
          </a:p>
          <a:p>
            <a:endParaRPr lang="en-US" sz="2400" dirty="0"/>
          </a:p>
        </p:txBody>
      </p:sp>
    </p:spTree>
    <p:extLst>
      <p:ext uri="{BB962C8B-B14F-4D97-AF65-F5344CB8AC3E}">
        <p14:creationId xmlns:p14="http://schemas.microsoft.com/office/powerpoint/2010/main" val="191075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7132" y="624110"/>
            <a:ext cx="9817479" cy="1280890"/>
          </a:xfrm>
        </p:spPr>
        <p:txBody>
          <a:bodyPr>
            <a:normAutofit fontScale="90000"/>
          </a:bodyPr>
          <a:lstStyle/>
          <a:p>
            <a:pPr>
              <a:lnSpc>
                <a:spcPct val="107000"/>
              </a:lnSpc>
              <a:spcAft>
                <a:spcPts val="800"/>
              </a:spcAft>
            </a:pPr>
            <a:r>
              <a:rPr lang="en-US" sz="4400" b="1" dirty="0">
                <a:latin typeface="Times New Roman" panose="02020603050405020304" pitchFamily="18" charset="0"/>
                <a:ea typeface="Calibri" panose="020F0502020204030204" pitchFamily="34" charset="0"/>
                <a:cs typeface="Times New Roman" panose="02020603050405020304" pitchFamily="18" charset="0"/>
              </a:rPr>
              <a:t>Question:</a:t>
            </a:r>
            <a:r>
              <a:rPr lang="en-US" dirty="0">
                <a:latin typeface="Times New Roman" panose="02020603050405020304" pitchFamily="18" charset="0"/>
                <a:ea typeface="Calibri" panose="020F0502020204030204" pitchFamily="34" charset="0"/>
                <a:cs typeface="Times New Roman" panose="02020603050405020304" pitchFamily="18" charset="0"/>
              </a:rPr>
              <a:t>  Itemize and briefly explain the salient features of proceedings in a juvenile case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4323" y="1905000"/>
            <a:ext cx="8156730" cy="4797896"/>
          </a:xfrm>
          <a:prstGeom prst="rect">
            <a:avLst/>
          </a:prstGeom>
        </p:spPr>
      </p:pic>
    </p:spTree>
    <p:extLst>
      <p:ext uri="{BB962C8B-B14F-4D97-AF65-F5344CB8AC3E}">
        <p14:creationId xmlns:p14="http://schemas.microsoft.com/office/powerpoint/2010/main" val="1932770608"/>
      </p:ext>
    </p:extLst>
  </p:cSld>
  <p:clrMapOvr>
    <a:masterClrMapping/>
  </p:clrMapOvr>
  <p:transition spd="med">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1E43A45-F962-2864-6F0A-B4CB3B32C28C}"/>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 xmlns:a16="http://schemas.microsoft.com/office/drawing/2014/main" id="{9CE64F74-043C-F0E7-4D49-F0BCA9C4942E}"/>
              </a:ext>
            </a:extLst>
          </p:cNvPr>
          <p:cNvSpPr>
            <a:spLocks noGrp="1"/>
          </p:cNvSpPr>
          <p:nvPr>
            <p:ph idx="1"/>
          </p:nvPr>
        </p:nvSpPr>
        <p:spPr>
          <a:xfrm>
            <a:off x="2233612" y="1460500"/>
            <a:ext cx="8915400" cy="3777622"/>
          </a:xfrm>
        </p:spPr>
        <p:txBody>
          <a:bodyPr/>
          <a:lstStyle/>
          <a:p>
            <a:endParaRPr lang="en-US" sz="2400" dirty="0">
              <a:latin typeface="Times New Roman"/>
              <a:ea typeface="Calibri"/>
            </a:endParaRPr>
          </a:p>
          <a:p>
            <a:r>
              <a:rPr lang="en-US" sz="2400" dirty="0">
                <a:latin typeface="Times New Roman"/>
                <a:ea typeface="Calibri"/>
              </a:rPr>
              <a:t>Another salient feature upheld in the proceedings of a juvenile case is confidentiality.</a:t>
            </a:r>
          </a:p>
          <a:p>
            <a:r>
              <a:rPr lang="en-US" sz="2400" dirty="0">
                <a:latin typeface="Times New Roman"/>
                <a:ea typeface="Calibri"/>
              </a:rPr>
              <a:t> The courts of law are required to deal with all juvenile cases in confidence, this is done to safeguard the juveniles from the community or any interested individuals who may want to use the information about the juvenile’s case against the juvenile</a:t>
            </a:r>
            <a:endParaRPr lang="en-US" sz="2400" dirty="0">
              <a:latin typeface="Times New Roman" pitchFamily="18" charset="0"/>
              <a:ea typeface="Calibri"/>
              <a:cs typeface="Times New Roman" pitchFamily="18" charset="0"/>
            </a:endParaRPr>
          </a:p>
          <a:p>
            <a:endParaRPr lang="en-US" dirty="0"/>
          </a:p>
        </p:txBody>
      </p:sp>
    </p:spTree>
    <p:extLst>
      <p:ext uri="{BB962C8B-B14F-4D97-AF65-F5344CB8AC3E}">
        <p14:creationId xmlns:p14="http://schemas.microsoft.com/office/powerpoint/2010/main" val="3110105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9614" y="331075"/>
            <a:ext cx="9376267" cy="1715814"/>
          </a:xfrm>
        </p:spPr>
        <p:txBody>
          <a:bodyPr>
            <a:normAutofit/>
          </a:bodyPr>
          <a:lstStyle/>
          <a:p>
            <a:r>
              <a:rPr lang="en-US" sz="4000" dirty="0">
                <a:latin typeface="Berlin Sans FB Demi" pitchFamily="34" charset="0"/>
              </a:rPr>
              <a:t>CONCLUSION</a:t>
            </a:r>
          </a:p>
        </p:txBody>
      </p:sp>
      <p:sp>
        <p:nvSpPr>
          <p:cNvPr id="3" name="Content Placeholder 2"/>
          <p:cNvSpPr>
            <a:spLocks noGrp="1"/>
          </p:cNvSpPr>
          <p:nvPr>
            <p:ph idx="1"/>
          </p:nvPr>
        </p:nvSpPr>
        <p:spPr>
          <a:xfrm>
            <a:off x="1231991" y="1004056"/>
            <a:ext cx="10574446" cy="5760301"/>
          </a:xfrm>
        </p:spPr>
        <p:txBody>
          <a:bodyPr>
            <a:noAutofit/>
          </a:bodyPr>
          <a:lstStyle/>
          <a:p>
            <a:pPr algn="just">
              <a:lnSpc>
                <a:spcPct val="170000"/>
              </a:lnSpc>
              <a:spcAft>
                <a:spcPts val="800"/>
              </a:spcAft>
            </a:pPr>
            <a:r>
              <a:rPr lang="en-US" sz="2400" dirty="0">
                <a:latin typeface="Times New Roman" pitchFamily="18" charset="0"/>
                <a:ea typeface="Calibri"/>
                <a:cs typeface="Times New Roman" pitchFamily="18" charset="0"/>
              </a:rPr>
              <a:t>It can be noted that young people who commit offenses against the law do so due to many reasons, some of such reasons include; ignorance, bad company, poverty, drug abuse and so on. Regardless of the reason that bring young people before the law, they still need special care and protection from the negative judgment that may come from the community. </a:t>
            </a:r>
          </a:p>
          <a:p>
            <a:pPr algn="just">
              <a:lnSpc>
                <a:spcPct val="170000"/>
              </a:lnSpc>
              <a:spcAft>
                <a:spcPts val="800"/>
              </a:spcAft>
            </a:pPr>
            <a:r>
              <a:rPr lang="en-US" sz="2400" dirty="0">
                <a:latin typeface="Times New Roman" pitchFamily="18" charset="0"/>
                <a:ea typeface="Calibri"/>
                <a:cs typeface="Times New Roman" pitchFamily="18" charset="0"/>
              </a:rPr>
              <a:t>The most noticeable feature in a juvenile case is that the courts of law are more forgiving towards adolescents who commit delinquent act, this is because they have a higher chance of rehabilitating and reintegrating into the community as better citizens who have learnt from their previous mistakes.</a:t>
            </a:r>
            <a:endParaRPr lang="en-US" sz="2400" b="1" dirty="0">
              <a:latin typeface="Times New Roman" pitchFamily="18" charset="0"/>
              <a:ea typeface="Calibri"/>
              <a:cs typeface="Times New Roman" pitchFamily="18" charset="0"/>
            </a:endParaRPr>
          </a:p>
          <a:p>
            <a:endParaRPr lang="en-US" sz="2400" dirty="0"/>
          </a:p>
        </p:txBody>
      </p:sp>
    </p:spTree>
    <p:extLst>
      <p:ext uri="{BB962C8B-B14F-4D97-AF65-F5344CB8AC3E}">
        <p14:creationId xmlns:p14="http://schemas.microsoft.com/office/powerpoint/2010/main" val="4057600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5739" y="614856"/>
            <a:ext cx="9738874" cy="756744"/>
          </a:xfrm>
        </p:spPr>
        <p:txBody>
          <a:bodyPr/>
          <a:lstStyle/>
          <a:p>
            <a:r>
              <a:rPr lang="en-US" b="1" dirty="0">
                <a:latin typeface="Times New Roman" panose="02020603050405020304" pitchFamily="18" charset="0"/>
                <a:cs typeface="Times New Roman" panose="02020603050405020304" pitchFamily="18" charset="0"/>
              </a:rPr>
              <a:t>REFERENCES:</a:t>
            </a:r>
          </a:p>
        </p:txBody>
      </p:sp>
      <p:sp>
        <p:nvSpPr>
          <p:cNvPr id="3" name="Content Placeholder 2"/>
          <p:cNvSpPr>
            <a:spLocks noGrp="1"/>
          </p:cNvSpPr>
          <p:nvPr>
            <p:ph idx="1"/>
          </p:nvPr>
        </p:nvSpPr>
        <p:spPr>
          <a:xfrm>
            <a:off x="740979" y="1371599"/>
            <a:ext cx="11451021" cy="5293605"/>
          </a:xfrm>
        </p:spPr>
        <p:txBody>
          <a:bodyPr>
            <a:normAutofit/>
          </a:bodyPr>
          <a:lstStyle/>
          <a:p>
            <a:pPr marL="0" indent="0">
              <a:lnSpc>
                <a:spcPct val="150000"/>
              </a:lnSpc>
              <a:buNone/>
            </a:pPr>
            <a:r>
              <a:rPr lang="en-US" sz="2400" dirty="0" err="1">
                <a:latin typeface="Times New Roman" pitchFamily="18" charset="0"/>
                <a:cs typeface="Times New Roman" pitchFamily="18" charset="0"/>
              </a:rPr>
              <a:t>Birckhead</a:t>
            </a:r>
            <a:r>
              <a:rPr lang="en-US" sz="2400" dirty="0">
                <a:latin typeface="Times New Roman" pitchFamily="18" charset="0"/>
                <a:cs typeface="Times New Roman" pitchFamily="18" charset="0"/>
              </a:rPr>
              <a:t>, T.R., 2009. Toward a theory of procedural justice for juveniles. </a:t>
            </a:r>
            <a:r>
              <a:rPr lang="en-US" sz="2400" i="1" dirty="0">
                <a:latin typeface="Times New Roman" pitchFamily="18" charset="0"/>
                <a:cs typeface="Times New Roman" pitchFamily="18" charset="0"/>
              </a:rPr>
              <a:t>Buff. L. </a:t>
            </a:r>
            <a:r>
              <a:rPr lang="en-US" sz="2400" i="1" dirty="0" err="1">
                <a:latin typeface="Times New Roman" pitchFamily="18" charset="0"/>
                <a:cs typeface="Times New Roman" pitchFamily="18" charset="0"/>
              </a:rPr>
              <a:t>Rev</a:t>
            </a:r>
            <a:r>
              <a:rPr lang="en-US" sz="2400" dirty="0" err="1">
                <a:latin typeface="Times New Roman" pitchFamily="18" charset="0"/>
                <a:cs typeface="Times New Roman" pitchFamily="18" charset="0"/>
              </a:rPr>
              <a:t>Brown</a:t>
            </a:r>
            <a:r>
              <a:rPr lang="en-US" sz="2400" dirty="0">
                <a:latin typeface="Times New Roman" pitchFamily="18" charset="0"/>
                <a:cs typeface="Times New Roman" pitchFamily="18" charset="0"/>
              </a:rPr>
              <a:t>, W.K., Miller, T.P. and Jenkins, R.L., 1987. The favorable effect of juvenile court adjudication of delinquent youth on the first contact with the juvenile justice system. </a:t>
            </a:r>
            <a:r>
              <a:rPr lang="en-US" sz="2400" i="1" dirty="0">
                <a:latin typeface="Times New Roman" pitchFamily="18" charset="0"/>
                <a:cs typeface="Times New Roman" pitchFamily="18" charset="0"/>
              </a:rPr>
              <a:t>Juv. &amp; Fam. Ct. J.</a:t>
            </a:r>
            <a:endParaRPr lang="en-US" sz="2400" dirty="0">
              <a:latin typeface="Times New Roman" pitchFamily="18" charset="0"/>
              <a:cs typeface="Times New Roman" pitchFamily="18" charset="0"/>
            </a:endParaRPr>
          </a:p>
          <a:p>
            <a:pPr marL="0" indent="0">
              <a:lnSpc>
                <a:spcPct val="150000"/>
              </a:lnSpc>
              <a:buNone/>
            </a:pPr>
            <a:r>
              <a:rPr lang="en-US" sz="2400" dirty="0">
                <a:latin typeface="Times New Roman" pitchFamily="18" charset="0"/>
                <a:cs typeface="Times New Roman" pitchFamily="18" charset="0"/>
              </a:rPr>
              <a:t>Fagan, J., </a:t>
            </a:r>
            <a:r>
              <a:rPr lang="en-US" sz="2400" dirty="0" err="1">
                <a:latin typeface="Times New Roman" pitchFamily="18" charset="0"/>
                <a:cs typeface="Times New Roman" pitchFamily="18" charset="0"/>
              </a:rPr>
              <a:t>Forst</a:t>
            </a:r>
            <a:r>
              <a:rPr lang="en-US" sz="2400" dirty="0">
                <a:latin typeface="Times New Roman" pitchFamily="18" charset="0"/>
                <a:cs typeface="Times New Roman" pitchFamily="18" charset="0"/>
              </a:rPr>
              <a:t>, M. and </a:t>
            </a:r>
            <a:r>
              <a:rPr lang="en-US" sz="2400" dirty="0" err="1">
                <a:latin typeface="Times New Roman" pitchFamily="18" charset="0"/>
                <a:cs typeface="Times New Roman" pitchFamily="18" charset="0"/>
              </a:rPr>
              <a:t>Vivona</a:t>
            </a:r>
            <a:r>
              <a:rPr lang="en-US" sz="2400" dirty="0">
                <a:latin typeface="Times New Roman" pitchFamily="18" charset="0"/>
                <a:cs typeface="Times New Roman" pitchFamily="18" charset="0"/>
              </a:rPr>
              <a:t>, T.S., 1987. Racial determinants of the judicial transfer decision: Prosecuting violent youth in criminal court. </a:t>
            </a:r>
            <a:r>
              <a:rPr lang="en-US" sz="2400" i="1" dirty="0">
                <a:latin typeface="Times New Roman" pitchFamily="18" charset="0"/>
                <a:cs typeface="Times New Roman" pitchFamily="18" charset="0"/>
              </a:rPr>
              <a:t>Crime &amp; Delinquency</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33</a:t>
            </a:r>
            <a:r>
              <a:rPr lang="en-US" sz="2400" dirty="0">
                <a:latin typeface="Times New Roman" pitchFamily="18" charset="0"/>
                <a:cs typeface="Times New Roman" pitchFamily="18" charset="0"/>
              </a:rPr>
              <a:t>(2).</a:t>
            </a:r>
          </a:p>
          <a:p>
            <a:pPr marL="0" lvl="0" indent="0">
              <a:lnSpc>
                <a:spcPct val="150000"/>
              </a:lnSpc>
              <a:buClr>
                <a:srgbClr val="A53010"/>
              </a:buClr>
              <a:buNone/>
            </a:pPr>
            <a:r>
              <a:rPr lang="en-US" sz="2600" dirty="0">
                <a:solidFill>
                  <a:prstClr val="black">
                    <a:lumMod val="75000"/>
                    <a:lumOff val="25000"/>
                  </a:prstClr>
                </a:solidFill>
                <a:latin typeface="Times New Roman" pitchFamily="18" charset="0"/>
                <a:cs typeface="Times New Roman" pitchFamily="18" charset="0"/>
              </a:rPr>
              <a:t>Furdella, J. and </a:t>
            </a:r>
            <a:r>
              <a:rPr lang="en-US" sz="2600" dirty="0" err="1">
                <a:solidFill>
                  <a:prstClr val="black">
                    <a:lumMod val="75000"/>
                    <a:lumOff val="25000"/>
                  </a:prstClr>
                </a:solidFill>
                <a:latin typeface="Times New Roman" pitchFamily="18" charset="0"/>
                <a:cs typeface="Times New Roman" pitchFamily="18" charset="0"/>
              </a:rPr>
              <a:t>Puzzanchera</a:t>
            </a:r>
            <a:r>
              <a:rPr lang="en-US" sz="2600" dirty="0">
                <a:solidFill>
                  <a:prstClr val="black">
                    <a:lumMod val="75000"/>
                    <a:lumOff val="25000"/>
                  </a:prstClr>
                </a:solidFill>
                <a:latin typeface="Times New Roman" pitchFamily="18" charset="0"/>
                <a:cs typeface="Times New Roman" pitchFamily="18" charset="0"/>
              </a:rPr>
              <a:t>, C., 2015. Delinquency cases in juvenile court, 2013. </a:t>
            </a:r>
            <a:r>
              <a:rPr lang="en-US" sz="2600" i="1" dirty="0">
                <a:solidFill>
                  <a:prstClr val="black">
                    <a:lumMod val="75000"/>
                    <a:lumOff val="25000"/>
                  </a:prstClr>
                </a:solidFill>
                <a:latin typeface="Times New Roman" pitchFamily="18" charset="0"/>
                <a:cs typeface="Times New Roman" pitchFamily="18" charset="0"/>
              </a:rPr>
              <a:t>Drugs</a:t>
            </a:r>
            <a:r>
              <a:rPr lang="en-US" sz="2600" dirty="0">
                <a:solidFill>
                  <a:prstClr val="black">
                    <a:lumMod val="75000"/>
                    <a:lumOff val="25000"/>
                  </a:prstClr>
                </a:solidFill>
                <a:latin typeface="Times New Roman" pitchFamily="18" charset="0"/>
                <a:cs typeface="Times New Roman" pitchFamily="18" charset="0"/>
              </a:rPr>
              <a:t>, </a:t>
            </a:r>
            <a:r>
              <a:rPr lang="en-US" sz="2600" i="1" dirty="0">
                <a:solidFill>
                  <a:prstClr val="black">
                    <a:lumMod val="75000"/>
                    <a:lumOff val="25000"/>
                  </a:prstClr>
                </a:solidFill>
                <a:latin typeface="Times New Roman" pitchFamily="18" charset="0"/>
                <a:cs typeface="Times New Roman" pitchFamily="18" charset="0"/>
              </a:rPr>
              <a:t>23</a:t>
            </a:r>
            <a:r>
              <a:rPr lang="en-US" sz="2600" dirty="0">
                <a:solidFill>
                  <a:prstClr val="black">
                    <a:lumMod val="75000"/>
                    <a:lumOff val="25000"/>
                  </a:prstClr>
                </a:solidFill>
                <a:latin typeface="Times New Roman" pitchFamily="18" charset="0"/>
                <a:cs typeface="Times New Roman" pitchFamily="18" charset="0"/>
              </a:rPr>
              <a:t>, p.23.</a:t>
            </a:r>
          </a:p>
          <a:p>
            <a:pPr marL="0" indent="0">
              <a:buNone/>
            </a:pPr>
            <a:endParaRPr lang="en-US" dirty="0"/>
          </a:p>
        </p:txBody>
      </p:sp>
    </p:spTree>
    <p:extLst>
      <p:ext uri="{BB962C8B-B14F-4D97-AF65-F5344CB8AC3E}">
        <p14:creationId xmlns:p14="http://schemas.microsoft.com/office/powerpoint/2010/main" val="3976105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5379" y="662152"/>
            <a:ext cx="9849233" cy="748007"/>
          </a:xfrm>
        </p:spPr>
        <p:txBody>
          <a:bodyPr/>
          <a:lstStyle/>
          <a:p>
            <a:r>
              <a:rPr lang="en-US" b="1" dirty="0">
                <a:latin typeface="Times New Roman" panose="02020603050405020304" pitchFamily="18" charset="0"/>
                <a:cs typeface="Times New Roman" panose="02020603050405020304" pitchFamily="18" charset="0"/>
              </a:rPr>
              <a:t>REFERENCES:</a:t>
            </a:r>
          </a:p>
        </p:txBody>
      </p:sp>
      <p:sp>
        <p:nvSpPr>
          <p:cNvPr id="3" name="Content Placeholder 2"/>
          <p:cNvSpPr>
            <a:spLocks noGrp="1"/>
          </p:cNvSpPr>
          <p:nvPr>
            <p:ph idx="1"/>
          </p:nvPr>
        </p:nvSpPr>
        <p:spPr>
          <a:xfrm>
            <a:off x="882869" y="1576552"/>
            <a:ext cx="10621743" cy="4334670"/>
          </a:xfrm>
        </p:spPr>
        <p:txBody>
          <a:bodyPr>
            <a:normAutofit/>
          </a:bodyPr>
          <a:lstStyle/>
          <a:p>
            <a:pPr marL="0" lvl="0" indent="0">
              <a:lnSpc>
                <a:spcPct val="150000"/>
              </a:lnSpc>
              <a:buClr>
                <a:srgbClr val="A53010"/>
              </a:buClr>
              <a:buNone/>
            </a:pPr>
            <a:r>
              <a:rPr lang="en-US" sz="2800" dirty="0">
                <a:solidFill>
                  <a:prstClr val="black">
                    <a:lumMod val="75000"/>
                    <a:lumOff val="25000"/>
                  </a:prstClr>
                </a:solidFill>
                <a:latin typeface="Times New Roman" pitchFamily="18" charset="0"/>
                <a:cs typeface="Times New Roman" pitchFamily="18" charset="0"/>
              </a:rPr>
              <a:t>Goldstein, J., </a:t>
            </a:r>
            <a:r>
              <a:rPr lang="en-US" sz="2800" dirty="0" err="1">
                <a:solidFill>
                  <a:prstClr val="black">
                    <a:lumMod val="75000"/>
                    <a:lumOff val="25000"/>
                  </a:prstClr>
                </a:solidFill>
                <a:latin typeface="Times New Roman" pitchFamily="18" charset="0"/>
                <a:cs typeface="Times New Roman" pitchFamily="18" charset="0"/>
              </a:rPr>
              <a:t>Solnit</a:t>
            </a:r>
            <a:r>
              <a:rPr lang="en-US" sz="2800" dirty="0">
                <a:solidFill>
                  <a:prstClr val="black">
                    <a:lumMod val="75000"/>
                    <a:lumOff val="25000"/>
                  </a:prstClr>
                </a:solidFill>
                <a:latin typeface="Times New Roman" pitchFamily="18" charset="0"/>
                <a:cs typeface="Times New Roman" pitchFamily="18" charset="0"/>
              </a:rPr>
              <a:t>, A.J., Goldstein, S. and Freud, A., 1996. </a:t>
            </a:r>
            <a:r>
              <a:rPr lang="en-US" sz="2800" i="1" dirty="0">
                <a:solidFill>
                  <a:prstClr val="black">
                    <a:lumMod val="75000"/>
                    <a:lumOff val="25000"/>
                  </a:prstClr>
                </a:solidFill>
                <a:latin typeface="Times New Roman" pitchFamily="18" charset="0"/>
                <a:cs typeface="Times New Roman" pitchFamily="18" charset="0"/>
              </a:rPr>
              <a:t>The best interests of the child: The least detrimental alternative</a:t>
            </a:r>
            <a:r>
              <a:rPr lang="en-US" sz="2800" dirty="0">
                <a:solidFill>
                  <a:prstClr val="black">
                    <a:lumMod val="75000"/>
                    <a:lumOff val="25000"/>
                  </a:prstClr>
                </a:solidFill>
                <a:latin typeface="Times New Roman" pitchFamily="18" charset="0"/>
                <a:cs typeface="Times New Roman" pitchFamily="18" charset="0"/>
              </a:rPr>
              <a:t>. Simon and Schuster.</a:t>
            </a:r>
          </a:p>
          <a:p>
            <a:pPr marL="0" lvl="0" indent="0">
              <a:lnSpc>
                <a:spcPct val="150000"/>
              </a:lnSpc>
              <a:buClr>
                <a:srgbClr val="A53010"/>
              </a:buClr>
              <a:buNone/>
            </a:pPr>
            <a:r>
              <a:rPr lang="en-US" sz="2800" dirty="0">
                <a:solidFill>
                  <a:prstClr val="black">
                    <a:lumMod val="75000"/>
                    <a:lumOff val="25000"/>
                  </a:prstClr>
                </a:solidFill>
                <a:latin typeface="Times New Roman" pitchFamily="18" charset="0"/>
                <a:cs typeface="Times New Roman" pitchFamily="18" charset="0"/>
              </a:rPr>
              <a:t>Mason, J., 2004. </a:t>
            </a:r>
            <a:r>
              <a:rPr lang="en-US" sz="2800" i="1" dirty="0">
                <a:solidFill>
                  <a:prstClr val="black">
                    <a:lumMod val="75000"/>
                    <a:lumOff val="25000"/>
                  </a:prstClr>
                </a:solidFill>
                <a:latin typeface="Times New Roman" pitchFamily="18" charset="0"/>
                <a:cs typeface="Times New Roman" pitchFamily="18" charset="0"/>
              </a:rPr>
              <a:t>Confidentiality in juvenile delinquency proceedings</a:t>
            </a:r>
            <a:r>
              <a:rPr lang="en-US" sz="2800" dirty="0">
                <a:solidFill>
                  <a:prstClr val="black">
                    <a:lumMod val="75000"/>
                    <a:lumOff val="25000"/>
                  </a:prstClr>
                </a:solidFill>
                <a:latin typeface="Times New Roman" pitchFamily="18" charset="0"/>
                <a:cs typeface="Times New Roman" pitchFamily="18" charset="0"/>
              </a:rPr>
              <a:t>. UNC School of Government.</a:t>
            </a:r>
          </a:p>
          <a:p>
            <a:pPr marL="0" indent="0">
              <a:buNone/>
            </a:pPr>
            <a:endParaRPr lang="en-US" dirty="0"/>
          </a:p>
        </p:txBody>
      </p:sp>
    </p:spTree>
    <p:extLst>
      <p:ext uri="{BB962C8B-B14F-4D97-AF65-F5344CB8AC3E}">
        <p14:creationId xmlns:p14="http://schemas.microsoft.com/office/powerpoint/2010/main" val="2253951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8177" y="2673248"/>
            <a:ext cx="8911687" cy="1280890"/>
          </a:xfrm>
        </p:spPr>
        <p:txBody>
          <a:bodyPr>
            <a:normAutofit fontScale="90000"/>
          </a:bodyPr>
          <a:lstStyle/>
          <a:p>
            <a:r>
              <a:rPr lang="en-US" sz="8800" b="1" dirty="0">
                <a:latin typeface="Berlin Sans FB Demi" pitchFamily="34" charset="0"/>
              </a:rPr>
              <a:t>THANK YOU!!</a:t>
            </a:r>
            <a:r>
              <a:rPr lang="en-US" sz="8900" dirty="0"/>
              <a:t/>
            </a:r>
            <a:br>
              <a:rPr lang="en-US" sz="8900" dirty="0"/>
            </a:br>
            <a:endParaRPr lang="en-US" dirty="0"/>
          </a:p>
        </p:txBody>
      </p:sp>
    </p:spTree>
    <p:extLst>
      <p:ext uri="{BB962C8B-B14F-4D97-AF65-F5344CB8AC3E}">
        <p14:creationId xmlns:p14="http://schemas.microsoft.com/office/powerpoint/2010/main" val="1919565577"/>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F9037A1-7B24-43AA-B49E-93616C3FA63F}"/>
              </a:ext>
            </a:extLst>
          </p:cNvPr>
          <p:cNvSpPr>
            <a:spLocks noGrp="1"/>
          </p:cNvSpPr>
          <p:nvPr>
            <p:ph type="title"/>
          </p:nvPr>
        </p:nvSpPr>
        <p:spPr>
          <a:xfrm>
            <a:off x="2261850" y="545283"/>
            <a:ext cx="8911687" cy="1280890"/>
          </a:xfrm>
        </p:spPr>
        <p:txBody>
          <a:bodyPr>
            <a:normAutofit/>
          </a:bodyPr>
          <a:lstStyle/>
          <a:p>
            <a:r>
              <a:rPr lang="en-US" sz="4000" b="1" dirty="0">
                <a:latin typeface="Berlin Sans FB Demi" pitchFamily="34" charset="0"/>
              </a:rPr>
              <a:t>JUVENILE PROCEEDINGS </a:t>
            </a:r>
          </a:p>
        </p:txBody>
      </p:sp>
      <p:sp>
        <p:nvSpPr>
          <p:cNvPr id="3" name="Content Placeholder 2">
            <a:extLst>
              <a:ext uri="{FF2B5EF4-FFF2-40B4-BE49-F238E27FC236}">
                <a16:creationId xmlns="" xmlns:a16="http://schemas.microsoft.com/office/drawing/2014/main" id="{3B4E1870-CE07-4284-AE4E-CDF7E84D2F1E}"/>
              </a:ext>
            </a:extLst>
          </p:cNvPr>
          <p:cNvSpPr>
            <a:spLocks noGrp="1"/>
          </p:cNvSpPr>
          <p:nvPr>
            <p:ph idx="1"/>
          </p:nvPr>
        </p:nvSpPr>
        <p:spPr>
          <a:xfrm>
            <a:off x="1686909" y="1770993"/>
            <a:ext cx="9691578" cy="3777622"/>
          </a:xfrm>
        </p:spPr>
        <p:txBody>
          <a:bodyPr>
            <a:noAutofit/>
          </a:bodyPr>
          <a:lstStyle/>
          <a:p>
            <a:pPr marL="0" indent="0">
              <a:buNone/>
            </a:pPr>
            <a:r>
              <a:rPr lang="en-US" sz="2800" dirty="0">
                <a:latin typeface="Times New Roman" pitchFamily="18" charset="0"/>
                <a:cs typeface="Times New Roman" pitchFamily="18" charset="0"/>
              </a:rPr>
              <a:t>CONTENT:</a:t>
            </a:r>
          </a:p>
          <a:p>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INTRODUCTION</a:t>
            </a:r>
          </a:p>
          <a:p>
            <a:r>
              <a:rPr lang="en-US" sz="2800" dirty="0">
                <a:latin typeface="Times New Roman" pitchFamily="18" charset="0"/>
                <a:cs typeface="Times New Roman" pitchFamily="18" charset="0"/>
              </a:rPr>
              <a:t>KEY TERMS</a:t>
            </a:r>
          </a:p>
          <a:p>
            <a:r>
              <a:rPr lang="en-US" sz="2800" dirty="0">
                <a:latin typeface="Times New Roman" pitchFamily="18" charset="0"/>
                <a:cs typeface="Times New Roman" pitchFamily="18" charset="0"/>
              </a:rPr>
              <a:t>SALIENT FEATURES</a:t>
            </a:r>
          </a:p>
          <a:p>
            <a:r>
              <a:rPr lang="en-US" sz="2800" dirty="0">
                <a:latin typeface="Times New Roman" pitchFamily="18" charset="0"/>
                <a:cs typeface="Times New Roman" pitchFamily="18" charset="0"/>
              </a:rPr>
              <a:t>CONCLUSION</a:t>
            </a:r>
          </a:p>
          <a:p>
            <a:r>
              <a:rPr lang="en-US" sz="2800" dirty="0">
                <a:latin typeface="Times New Roman" pitchFamily="18" charset="0"/>
                <a:cs typeface="Times New Roman" pitchFamily="18" charset="0"/>
              </a:rPr>
              <a:t>REFERENCES</a:t>
            </a:r>
          </a:p>
        </p:txBody>
      </p:sp>
    </p:spTree>
    <p:extLst>
      <p:ext uri="{BB962C8B-B14F-4D97-AF65-F5344CB8AC3E}">
        <p14:creationId xmlns:p14="http://schemas.microsoft.com/office/powerpoint/2010/main" val="383354989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C2513C3-74B5-41DA-9FD4-87FA3364E7FD}"/>
              </a:ext>
            </a:extLst>
          </p:cNvPr>
          <p:cNvSpPr>
            <a:spLocks noGrp="1"/>
          </p:cNvSpPr>
          <p:nvPr>
            <p:ph type="title"/>
          </p:nvPr>
        </p:nvSpPr>
        <p:spPr>
          <a:xfrm>
            <a:off x="1962304" y="608344"/>
            <a:ext cx="8911687" cy="1280890"/>
          </a:xfrm>
        </p:spPr>
        <p:txBody>
          <a:bodyPr>
            <a:normAutofit/>
          </a:bodyPr>
          <a:lstStyle/>
          <a:p>
            <a:r>
              <a:rPr lang="en-US" sz="4000" dirty="0">
                <a:latin typeface="Berlin Sans FB Demi" pitchFamily="34" charset="0"/>
              </a:rPr>
              <a:t>INTRODUCTION</a:t>
            </a:r>
          </a:p>
        </p:txBody>
      </p:sp>
      <p:sp>
        <p:nvSpPr>
          <p:cNvPr id="3" name="Content Placeholder 2">
            <a:extLst>
              <a:ext uri="{FF2B5EF4-FFF2-40B4-BE49-F238E27FC236}">
                <a16:creationId xmlns="" xmlns:a16="http://schemas.microsoft.com/office/drawing/2014/main" id="{6F8BAFB0-5CC8-4F58-9D09-59233A4ED27E}"/>
              </a:ext>
            </a:extLst>
          </p:cNvPr>
          <p:cNvSpPr>
            <a:spLocks noGrp="1"/>
          </p:cNvSpPr>
          <p:nvPr>
            <p:ph idx="1"/>
          </p:nvPr>
        </p:nvSpPr>
        <p:spPr>
          <a:xfrm>
            <a:off x="1040524" y="1581807"/>
            <a:ext cx="10657490" cy="3777622"/>
          </a:xfrm>
        </p:spPr>
        <p:txBody>
          <a:bodyPr>
            <a:noAutofit/>
          </a:bodyPr>
          <a:lstStyle/>
          <a:p>
            <a:pPr>
              <a:lnSpc>
                <a:spcPct val="200000"/>
              </a:lnSpc>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It has been accepted by almost every country in the world today that children have rights. Adults and children are entitled to enjoy the same rights and fundamental freedoms and are subject to the same limitations in their enjoyment.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0642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163E6D4-D9A0-4553-92C9-C4D8BE328453}"/>
              </a:ext>
            </a:extLst>
          </p:cNvPr>
          <p:cNvSpPr>
            <a:spLocks noGrp="1"/>
          </p:cNvSpPr>
          <p:nvPr>
            <p:ph type="title"/>
          </p:nvPr>
        </p:nvSpPr>
        <p:spPr>
          <a:xfrm>
            <a:off x="1757352" y="466455"/>
            <a:ext cx="8911687" cy="1280890"/>
          </a:xfrm>
        </p:spPr>
        <p:txBody>
          <a:bodyPr>
            <a:normAutofit/>
          </a:bodyPr>
          <a:lstStyle/>
          <a:p>
            <a:r>
              <a:rPr lang="en-US" sz="4000" dirty="0">
                <a:latin typeface="Berlin Sans FB Demi" pitchFamily="34" charset="0"/>
              </a:rPr>
              <a:t>CON’……INTRODUCTION</a:t>
            </a:r>
          </a:p>
        </p:txBody>
      </p:sp>
      <p:sp>
        <p:nvSpPr>
          <p:cNvPr id="3" name="Content Placeholder 2">
            <a:extLst>
              <a:ext uri="{FF2B5EF4-FFF2-40B4-BE49-F238E27FC236}">
                <a16:creationId xmlns="" xmlns:a16="http://schemas.microsoft.com/office/drawing/2014/main" id="{A52096EE-05BE-4DA0-9866-3C2440287E56}"/>
              </a:ext>
            </a:extLst>
          </p:cNvPr>
          <p:cNvSpPr>
            <a:spLocks noGrp="1"/>
          </p:cNvSpPr>
          <p:nvPr>
            <p:ph idx="1"/>
          </p:nvPr>
        </p:nvSpPr>
        <p:spPr>
          <a:xfrm>
            <a:off x="945931" y="1171902"/>
            <a:ext cx="10767848" cy="5449235"/>
          </a:xfrm>
        </p:spPr>
        <p:txBody>
          <a:bodyPr>
            <a:noAutofit/>
          </a:bodyPr>
          <a:lstStyle/>
          <a:p>
            <a:pPr>
              <a:lnSpc>
                <a:spcPct val="200000"/>
              </a:lnSpc>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However, there is special emphasis that children’s rights are considered to be of critical important because young people who come into contact with the law are a particularly vulnerable group and Zambia’s domestic laws recognize this vulnerability and grant them special legal protections through a distinct legal procedure called a juvenile court system.</a:t>
            </a:r>
          </a:p>
          <a:p>
            <a:pPr marL="0" indent="0">
              <a:lnSpc>
                <a:spcPct val="200000"/>
              </a:lnSpc>
              <a:buNone/>
            </a:pPr>
            <a:endParaRPr lang="en-US" sz="2800" dirty="0"/>
          </a:p>
        </p:txBody>
      </p:sp>
    </p:spTree>
    <p:extLst>
      <p:ext uri="{BB962C8B-B14F-4D97-AF65-F5344CB8AC3E}">
        <p14:creationId xmlns:p14="http://schemas.microsoft.com/office/powerpoint/2010/main" val="272985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2A5747F-08F7-4781-B8B0-E398AA2B5E5C}"/>
              </a:ext>
            </a:extLst>
          </p:cNvPr>
          <p:cNvSpPr>
            <a:spLocks noGrp="1"/>
          </p:cNvSpPr>
          <p:nvPr>
            <p:ph type="title"/>
          </p:nvPr>
        </p:nvSpPr>
        <p:spPr>
          <a:xfrm>
            <a:off x="1599697" y="356096"/>
            <a:ext cx="8911687" cy="713371"/>
          </a:xfrm>
        </p:spPr>
        <p:txBody>
          <a:bodyPr>
            <a:normAutofit/>
          </a:bodyPr>
          <a:lstStyle/>
          <a:p>
            <a:r>
              <a:rPr lang="en-US" sz="4000" dirty="0">
                <a:latin typeface="Berlin Sans FB Demi" pitchFamily="34" charset="0"/>
              </a:rPr>
              <a:t>KEY TERMS</a:t>
            </a:r>
          </a:p>
        </p:txBody>
      </p:sp>
      <p:sp>
        <p:nvSpPr>
          <p:cNvPr id="3" name="Content Placeholder 2">
            <a:extLst>
              <a:ext uri="{FF2B5EF4-FFF2-40B4-BE49-F238E27FC236}">
                <a16:creationId xmlns="" xmlns:a16="http://schemas.microsoft.com/office/drawing/2014/main" id="{BB895803-CA4A-4EEC-B2BD-8674E3FB793E}"/>
              </a:ext>
            </a:extLst>
          </p:cNvPr>
          <p:cNvSpPr>
            <a:spLocks noGrp="1"/>
          </p:cNvSpPr>
          <p:nvPr>
            <p:ph idx="1"/>
          </p:nvPr>
        </p:nvSpPr>
        <p:spPr>
          <a:xfrm>
            <a:off x="1040524" y="1008993"/>
            <a:ext cx="10799379" cy="5457908"/>
          </a:xfrm>
        </p:spPr>
        <p:txBody>
          <a:bodyPr>
            <a:noAutofit/>
          </a:bodyPr>
          <a:lstStyle/>
          <a:p>
            <a:pPr>
              <a:lnSpc>
                <a:spcPct val="150000"/>
              </a:lnSpc>
            </a:pPr>
            <a:r>
              <a:rPr lang="en-US" sz="2800" b="1" dirty="0" smtClean="0">
                <a:effectLst/>
                <a:latin typeface="Times New Roman" panose="02020603050405020304" pitchFamily="18" charset="0"/>
                <a:ea typeface="Calibri" panose="020F0502020204030204" pitchFamily="34" charset="0"/>
                <a:cs typeface="Times New Roman" panose="02020603050405020304" pitchFamily="18" charset="0"/>
              </a:rPr>
              <a:t>A juvenile </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is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 person who is not legally an adult. The age at which a </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young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person is considered to be an adult varies from country to country. However, according to article one of the convention on the rights of the child, any person under the age of eighteen (18) is a child. However, he or she is treated differently in the legal system that is according to their law or constitution.</a:t>
            </a:r>
          </a:p>
          <a:p>
            <a:pPr>
              <a:lnSpc>
                <a:spcPct val="150000"/>
              </a:lnSpc>
            </a:pPr>
            <a:r>
              <a:rPr lang="en-US" sz="2800" dirty="0">
                <a:latin typeface="Times New Roman" panose="02020603050405020304" pitchFamily="18" charset="0"/>
                <a:cs typeface="Times New Roman" panose="02020603050405020304" pitchFamily="18" charset="0"/>
              </a:rPr>
              <a:t>Salient means the most noticeable or important features.</a:t>
            </a:r>
          </a:p>
          <a:p>
            <a:pPr>
              <a:lnSpc>
                <a:spcPct val="150000"/>
              </a:lnSpc>
            </a:pPr>
            <a:r>
              <a:rPr lang="en-US" sz="2800" dirty="0">
                <a:latin typeface="Times New Roman" panose="02020603050405020304" pitchFamily="18" charset="0"/>
                <a:cs typeface="Times New Roman" panose="02020603050405020304" pitchFamily="18" charset="0"/>
              </a:rPr>
              <a:t>Itemize means to state by items or give particulars of or list the individual units or parts.</a:t>
            </a:r>
          </a:p>
        </p:txBody>
      </p:sp>
    </p:spTree>
    <p:extLst>
      <p:ext uri="{BB962C8B-B14F-4D97-AF65-F5344CB8AC3E}">
        <p14:creationId xmlns:p14="http://schemas.microsoft.com/office/powerpoint/2010/main" val="4033650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45B336-B775-61A8-E493-39EB646B95D5}"/>
              </a:ext>
            </a:extLst>
          </p:cNvPr>
          <p:cNvSpPr>
            <a:spLocks noGrp="1"/>
          </p:cNvSpPr>
          <p:nvPr>
            <p:ph type="title"/>
          </p:nvPr>
        </p:nvSpPr>
        <p:spPr>
          <a:xfrm>
            <a:off x="2218170" y="489199"/>
            <a:ext cx="8911687" cy="1280890"/>
          </a:xfrm>
        </p:spPr>
        <p:txBody>
          <a:bodyPr/>
          <a:lstStyle/>
          <a:p>
            <a:r>
              <a:rPr lang="en-US" b="1" dirty="0">
                <a:latin typeface="Times New Roman" panose="02020603050405020304" pitchFamily="18" charset="0"/>
                <a:cs typeface="Times New Roman" panose="02020603050405020304" pitchFamily="18" charset="0"/>
              </a:rPr>
              <a:t>PURPOSE OF THE JUVENILE JUSTICE SYSTEM</a:t>
            </a:r>
          </a:p>
        </p:txBody>
      </p:sp>
      <p:sp>
        <p:nvSpPr>
          <p:cNvPr id="3" name="Content Placeholder 2">
            <a:extLst>
              <a:ext uri="{FF2B5EF4-FFF2-40B4-BE49-F238E27FC236}">
                <a16:creationId xmlns="" xmlns:a16="http://schemas.microsoft.com/office/drawing/2014/main" id="{33333B7E-CD8E-DC65-DCD5-5D91EFD7D66C}"/>
              </a:ext>
            </a:extLst>
          </p:cNvPr>
          <p:cNvSpPr>
            <a:spLocks noGrp="1"/>
          </p:cNvSpPr>
          <p:nvPr>
            <p:ph idx="1"/>
          </p:nvPr>
        </p:nvSpPr>
        <p:spPr>
          <a:xfrm>
            <a:off x="2411412" y="2402591"/>
            <a:ext cx="8915400" cy="3777622"/>
          </a:xfrm>
        </p:spPr>
        <p:txBody>
          <a:bodyPr>
            <a:normAutofit fontScale="92500"/>
          </a:bodyPr>
          <a:lstStyle/>
          <a:p>
            <a:r>
              <a:rPr lang="en-US" sz="3200" b="1" dirty="0"/>
              <a:t>Why do we have the juvenile legal  system?</a:t>
            </a:r>
          </a:p>
          <a:p>
            <a:r>
              <a:rPr lang="en-US" sz="2800" dirty="0">
                <a:latin typeface="Times New Roman" panose="02020603050405020304" pitchFamily="18" charset="0"/>
                <a:cs typeface="Times New Roman" panose="02020603050405020304" pitchFamily="18" charset="0"/>
              </a:rPr>
              <a:t>The juvenile justice system is there or exists because it responds to young people who come into contact with the law enforcement and are accused of breaking the law. Crimes may include murder, theft, assault, fights </a:t>
            </a:r>
            <a:r>
              <a:rPr lang="en-US" sz="2800" dirty="0" err="1">
                <a:latin typeface="Times New Roman" panose="02020603050405020304" pitchFamily="18" charset="0"/>
                <a:cs typeface="Times New Roman" panose="02020603050405020304" pitchFamily="18" charset="0"/>
              </a:rPr>
              <a:t>etc</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 juvenile justice system does not recognize punishment as a legitimate purpose but rather to help the young person to avoid future delinquency or to be involved in any acts of crime.</a:t>
            </a:r>
          </a:p>
        </p:txBody>
      </p:sp>
    </p:spTree>
    <p:extLst>
      <p:ext uri="{BB962C8B-B14F-4D97-AF65-F5344CB8AC3E}">
        <p14:creationId xmlns:p14="http://schemas.microsoft.com/office/powerpoint/2010/main" val="3017622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9615" y="599090"/>
            <a:ext cx="9864998" cy="1305910"/>
          </a:xfrm>
        </p:spPr>
        <p:txBody>
          <a:bodyPr/>
          <a:lstStyle/>
          <a:p>
            <a:r>
              <a:rPr lang="en-US" b="1" dirty="0">
                <a:latin typeface="Berlin Sans FB Demi" pitchFamily="34" charset="0"/>
              </a:rPr>
              <a:t>STAGES INVOLVED IN A JUVENILE CASE</a:t>
            </a:r>
          </a:p>
        </p:txBody>
      </p:sp>
      <p:sp>
        <p:nvSpPr>
          <p:cNvPr id="3" name="Content Placeholder 2"/>
          <p:cNvSpPr>
            <a:spLocks noGrp="1"/>
          </p:cNvSpPr>
          <p:nvPr>
            <p:ph idx="1"/>
          </p:nvPr>
        </p:nvSpPr>
        <p:spPr>
          <a:xfrm>
            <a:off x="898635" y="1142095"/>
            <a:ext cx="10605978" cy="5487350"/>
          </a:xfrm>
        </p:spPr>
        <p:txBody>
          <a:bodyPr>
            <a:noAutofit/>
          </a:bodyPr>
          <a:lstStyle/>
          <a:p>
            <a:pPr>
              <a:lnSpc>
                <a:spcPct val="150000"/>
              </a:lnSpc>
            </a:pPr>
            <a:r>
              <a:rPr lang="en-US" sz="2400" dirty="0">
                <a:latin typeface="Times New Roman" pitchFamily="18" charset="0"/>
                <a:cs typeface="Times New Roman" pitchFamily="18" charset="0"/>
              </a:rPr>
              <a:t>Delinquent behavior: this is the first stage where a juvenile is caught in a delinquent act.. Depending on how serios the delinquent is, he or she is then taken to the police station or arrested by an officer present.</a:t>
            </a:r>
          </a:p>
          <a:p>
            <a:pPr>
              <a:lnSpc>
                <a:spcPct val="150000"/>
              </a:lnSpc>
            </a:pPr>
            <a:r>
              <a:rPr lang="en-US" sz="2400" dirty="0">
                <a:latin typeface="Times New Roman" pitchFamily="18" charset="0"/>
                <a:cs typeface="Times New Roman" pitchFamily="18" charset="0"/>
              </a:rPr>
              <a:t>Referral: This is where a juvenile enters the justice system  by being Arrested or apprehended: If a juvenile commits a delinquent ( minor crime or a crime act committed by a minor), he or she will be arrested or apprehended by a police officer.</a:t>
            </a:r>
          </a:p>
          <a:p>
            <a:pPr algn="just">
              <a:lnSpc>
                <a:spcPct val="150000"/>
              </a:lnSpc>
              <a:buFont typeface="Arial" panose="020B0604020202020204" pitchFamily="34" charset="0"/>
              <a:buChar char="•"/>
            </a:pPr>
            <a:r>
              <a:rPr lang="en-US" sz="2400" dirty="0">
                <a:latin typeface="Times New Roman" pitchFamily="18" charset="0"/>
                <a:cs typeface="Times New Roman" pitchFamily="18" charset="0"/>
              </a:rPr>
              <a:t>It is an arrest or referral.</a:t>
            </a:r>
          </a:p>
          <a:p>
            <a:pPr marL="0" indent="0">
              <a:lnSpc>
                <a:spcPct val="150000"/>
              </a:lnSpc>
              <a:buNone/>
            </a:pP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3682340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888E2DEC-755C-470F-92B4-7EE05524D35B}"/>
              </a:ext>
            </a:extLst>
          </p:cNvPr>
          <p:cNvSpPr txBox="1"/>
          <p:nvPr/>
        </p:nvSpPr>
        <p:spPr>
          <a:xfrm>
            <a:off x="1588168" y="946483"/>
            <a:ext cx="9208168" cy="3544560"/>
          </a:xfrm>
          <a:prstGeom prst="rect">
            <a:avLst/>
          </a:prstGeom>
          <a:noFill/>
        </p:spPr>
        <p:txBody>
          <a:bodyPr wrap="square">
            <a:spAutoFit/>
          </a:bodyPr>
          <a:lstStyle/>
          <a:p>
            <a:pPr marL="342900" marR="0" lvl="0" indent="-342900" algn="l" defTabSz="457200" rtl="0" eaLnBrk="1" fontAlgn="auto" latinLnBrk="0" hangingPunct="1">
              <a:lnSpc>
                <a:spcPct val="150000"/>
              </a:lnSpc>
              <a:spcBef>
                <a:spcPts val="1000"/>
              </a:spcBef>
              <a:spcAft>
                <a:spcPts val="0"/>
              </a:spcAft>
              <a:buClr>
                <a:srgbClr val="A53010"/>
              </a:buClr>
              <a:buSzTx/>
              <a:buFont typeface="Wingdings 3" charset="2"/>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rPr>
              <a:t>Intake or Diversion: At this stage the lawyers in the prosecutor’s office determine whether the case should be formally processed in juvenile court depending on the seriousness of the crime </a:t>
            </a:r>
            <a:r>
              <a:rPr kumimoji="0" lang="en-US" sz="2400" b="0" i="0" u="none" strike="noStrike" kern="1200" cap="none" spc="0" normalizeH="0" baseline="0" noProof="0" dirty="0" err="1" smtClean="0">
                <a:ln>
                  <a:noFill/>
                </a:ln>
                <a:solidFill>
                  <a:prstClr val="black">
                    <a:lumMod val="75000"/>
                    <a:lumOff val="25000"/>
                  </a:prstClr>
                </a:solidFill>
                <a:effectLst/>
                <a:uLnTx/>
                <a:uFillTx/>
                <a:latin typeface="Times New Roman" pitchFamily="18" charset="0"/>
                <a:ea typeface="+mn-ea"/>
                <a:cs typeface="Times New Roman" pitchFamily="18" charset="0"/>
              </a:rPr>
              <a:t>e.g</a:t>
            </a:r>
            <a:r>
              <a:rPr kumimoji="0" lang="en-US" sz="2400" b="0" i="0" u="none" strike="noStrike" kern="1200" cap="none" spc="0" normalizeH="0" baseline="0" noProof="0" dirty="0" smtClean="0">
                <a:ln>
                  <a:noFill/>
                </a:ln>
                <a:solidFill>
                  <a:prstClr val="black">
                    <a:lumMod val="75000"/>
                    <a:lumOff val="25000"/>
                  </a:prstClr>
                </a:solidFill>
                <a:effectLst/>
                <a:uLnTx/>
                <a:uFillTx/>
                <a:latin typeface="Times New Roman" pitchFamily="18" charset="0"/>
                <a:ea typeface="+mn-ea"/>
                <a:cs typeface="Times New Roman" pitchFamily="18" charset="0"/>
              </a:rPr>
              <a:t> </a:t>
            </a: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rPr>
              <a:t>murder</a:t>
            </a:r>
          </a:p>
          <a:p>
            <a:pPr marL="342900" marR="0" lvl="0" indent="-342900" algn="l" defTabSz="457200" rtl="0" eaLnBrk="1" fontAlgn="auto" latinLnBrk="0" hangingPunct="1">
              <a:lnSpc>
                <a:spcPct val="150000"/>
              </a:lnSpc>
              <a:spcBef>
                <a:spcPts val="1000"/>
              </a:spcBef>
              <a:spcAft>
                <a:spcPts val="0"/>
              </a:spcAft>
              <a:buClr>
                <a:srgbClr val="A53010"/>
              </a:buClr>
              <a:buSzTx/>
              <a:buFont typeface="Wingdings 3" charset="2"/>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rPr>
              <a:t>Transfer or Waiver: At this stage the  person accused of a very serious offence maybe transferred (or waived) out of the juvenile court to stand trial as adults in criminal court.</a:t>
            </a:r>
          </a:p>
        </p:txBody>
      </p:sp>
    </p:spTree>
    <p:extLst>
      <p:ext uri="{BB962C8B-B14F-4D97-AF65-F5344CB8AC3E}">
        <p14:creationId xmlns:p14="http://schemas.microsoft.com/office/powerpoint/2010/main" val="216271754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1968</TotalTime>
  <Words>1305</Words>
  <Application>Microsoft Office PowerPoint</Application>
  <PresentationFormat>Widescreen</PresentationFormat>
  <Paragraphs>128</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Algerian</vt:lpstr>
      <vt:lpstr>Arial</vt:lpstr>
      <vt:lpstr>Berlin Sans FB Demi</vt:lpstr>
      <vt:lpstr>Calibri</vt:lpstr>
      <vt:lpstr>Century Gothic</vt:lpstr>
      <vt:lpstr>Times New Roman</vt:lpstr>
      <vt:lpstr>Wingdings 3</vt:lpstr>
      <vt:lpstr>Wisp</vt:lpstr>
      <vt:lpstr>CIVIC EDUCATION 9020</vt:lpstr>
      <vt:lpstr>Question:  Itemize and briefly explain the salient features of proceedings in a juvenile case </vt:lpstr>
      <vt:lpstr>JUVENILE PROCEEDINGS </vt:lpstr>
      <vt:lpstr>INTRODUCTION</vt:lpstr>
      <vt:lpstr>CON’……INTRODUCTION</vt:lpstr>
      <vt:lpstr>KEY TERMS</vt:lpstr>
      <vt:lpstr>PURPOSE OF THE JUVENILE JUSTICE SYSTEM</vt:lpstr>
      <vt:lpstr>STAGES INVOLVED IN A JUVENILE CASE</vt:lpstr>
      <vt:lpstr>PowerPoint Presentation</vt:lpstr>
      <vt:lpstr>STAGES CONT’D</vt:lpstr>
      <vt:lpstr>Cont’</vt:lpstr>
      <vt:lpstr>Cont’d</vt:lpstr>
      <vt:lpstr>SALIENT FEATURES IN JUVENILE CASES</vt:lpstr>
      <vt:lpstr>CONT’</vt:lpstr>
      <vt:lpstr>SALIENT FEATURES CONT’D</vt:lpstr>
      <vt:lpstr>SALIENT FEATURES CONTI’D</vt:lpstr>
      <vt:lpstr>SALIENT FEATURES CONT’D</vt:lpstr>
      <vt:lpstr>SALIENT FEATURES CONT’D</vt:lpstr>
      <vt:lpstr>SALIENT FEATURES CONT’D</vt:lpstr>
      <vt:lpstr>CONT’</vt:lpstr>
      <vt:lpstr>CONCLUSION</vt:lpstr>
      <vt:lpstr>REFERENCES:</vt:lpstr>
      <vt:lpstr>REFERENCES:</vt:lpstr>
      <vt:lpstr>THANK YOU!!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CIVIC EDUCATION 9020</dc:title>
  <dc:creator>CHISHIMBA MPUNDU</dc:creator>
  <cp:lastModifiedBy>PC</cp:lastModifiedBy>
  <cp:revision>34</cp:revision>
  <dcterms:created xsi:type="dcterms:W3CDTF">2021-09-20T16:39:04Z</dcterms:created>
  <dcterms:modified xsi:type="dcterms:W3CDTF">2023-08-18T20:21:18Z</dcterms:modified>
</cp:coreProperties>
</file>