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8" r:id="rId6"/>
    <p:sldId id="260" r:id="rId7"/>
    <p:sldId id="270" r:id="rId8"/>
    <p:sldId id="271" r:id="rId9"/>
    <p:sldId id="265" r:id="rId10"/>
    <p:sldId id="261" r:id="rId11"/>
    <p:sldId id="266" r:id="rId12"/>
    <p:sldId id="262" r:id="rId13"/>
    <p:sldId id="267" r:id="rId14"/>
    <p:sldId id="263"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336"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10/16/2023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10/16/2023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10/16/2023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Cve 9020 presentation</a:t>
            </a:r>
            <a:endParaRPr lang="en-US" dirty="0"/>
          </a:p>
        </p:txBody>
      </p:sp>
      <p:sp>
        <p:nvSpPr>
          <p:cNvPr id="3" name="Subtitle 2"/>
          <p:cNvSpPr>
            <a:spLocks noGrp="1"/>
          </p:cNvSpPr>
          <p:nvPr>
            <p:ph type="subTitle" idx="1"/>
          </p:nvPr>
        </p:nvSpPr>
        <p:spPr/>
        <p:txBody>
          <a:bodyPr/>
          <a:lstStyle/>
          <a:p>
            <a:r>
              <a:rPr lang="en-US" dirty="0" smtClean="0"/>
              <a:t>Define law, ITEMISE &amp; BRIEFLY EXPLAIN THE VARIOUS FUNCTIONS OF LAW.</a:t>
            </a:r>
            <a:endParaRPr lang="en-US" dirty="0"/>
          </a:p>
        </p:txBody>
      </p:sp>
    </p:spTree>
    <p:extLst>
      <p:ext uri="{BB962C8B-B14F-4D97-AF65-F5344CB8AC3E}">
        <p14:creationId xmlns:p14="http://schemas.microsoft.com/office/powerpoint/2010/main" val="4498463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Text Placeholder 2"/>
          <p:cNvSpPr>
            <a:spLocks noGrp="1"/>
          </p:cNvSpPr>
          <p:nvPr>
            <p:ph type="body" idx="1"/>
          </p:nvPr>
        </p:nvSpPr>
        <p:spPr/>
        <p:txBody>
          <a:bodyPr/>
          <a:lstStyle/>
          <a:p>
            <a:r>
              <a:rPr lang="en-US" dirty="0" smtClean="0"/>
              <a:t>PROTECTION &amp; SECURITY</a:t>
            </a:r>
            <a:endParaRPr lang="en-US" dirty="0"/>
          </a:p>
        </p:txBody>
      </p:sp>
      <p:sp>
        <p:nvSpPr>
          <p:cNvPr id="4" name="Content Placeholder 3"/>
          <p:cNvSpPr>
            <a:spLocks noGrp="1"/>
          </p:cNvSpPr>
          <p:nvPr>
            <p:ph sz="half" idx="2"/>
          </p:nvPr>
        </p:nvSpPr>
        <p:spPr>
          <a:xfrm>
            <a:off x="1103312" y="2306472"/>
            <a:ext cx="10551876" cy="3949867"/>
          </a:xfrm>
        </p:spPr>
        <p:txBody>
          <a:bodyPr>
            <a:normAutofit/>
          </a:bodyPr>
          <a:lstStyle/>
          <a:p>
            <a:pPr>
              <a:buFont typeface="Wingdings" panose="05000000000000000000" pitchFamily="2" charset="2"/>
              <a:buChar char="Ø"/>
            </a:pPr>
            <a:r>
              <a:rPr lang="en-US" sz="3600" dirty="0" smtClean="0"/>
              <a:t>Protect individuals and property: Laws safeguards citizens’ rights and assets from harm or theft</a:t>
            </a:r>
          </a:p>
          <a:p>
            <a:pPr>
              <a:buFont typeface="Wingdings" panose="05000000000000000000" pitchFamily="2" charset="2"/>
              <a:buChar char="Ø"/>
            </a:pPr>
            <a:r>
              <a:rPr lang="en-US" sz="3600" dirty="0" smtClean="0"/>
              <a:t>Enforce contracts: Legal mechanisms ensure parties fulfill their obligations, promoting trust in transactions.</a:t>
            </a:r>
            <a:endParaRPr lang="en-US" sz="3600" dirty="0"/>
          </a:p>
        </p:txBody>
      </p:sp>
    </p:spTree>
    <p:extLst>
      <p:ext uri="{BB962C8B-B14F-4D97-AF65-F5344CB8AC3E}">
        <p14:creationId xmlns:p14="http://schemas.microsoft.com/office/powerpoint/2010/main" val="2319975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a:t>
            </a:r>
            <a:r>
              <a:rPr lang="en-US" dirty="0" smtClean="0"/>
              <a:t>RESOLUTION</a:t>
            </a:r>
            <a:r>
              <a:rPr lang="en-US" dirty="0"/>
              <a:t/>
            </a:r>
            <a:br>
              <a:rPr lang="en-US" dirty="0"/>
            </a:br>
            <a:endParaRPr lang="en-US" dirty="0"/>
          </a:p>
        </p:txBody>
      </p:sp>
      <p:sp>
        <p:nvSpPr>
          <p:cNvPr id="3" name="Text Placeholder 2"/>
          <p:cNvSpPr>
            <a:spLocks noGrp="1"/>
          </p:cNvSpPr>
          <p:nvPr>
            <p:ph type="body" idx="1"/>
          </p:nvPr>
        </p:nvSpPr>
        <p:spPr/>
        <p:txBody>
          <a:bodyPr/>
          <a:lstStyle/>
          <a:p>
            <a:endParaRPr lang="en-US" dirty="0"/>
          </a:p>
          <a:p>
            <a:endParaRPr lang="en-US" dirty="0"/>
          </a:p>
        </p:txBody>
      </p:sp>
      <p:sp>
        <p:nvSpPr>
          <p:cNvPr id="4" name="Content Placeholder 3"/>
          <p:cNvSpPr>
            <a:spLocks noGrp="1"/>
          </p:cNvSpPr>
          <p:nvPr>
            <p:ph sz="half" idx="2"/>
          </p:nvPr>
        </p:nvSpPr>
        <p:spPr>
          <a:xfrm>
            <a:off x="1103312" y="1187355"/>
            <a:ext cx="10074204" cy="5068983"/>
          </a:xfrm>
        </p:spPr>
        <p:txBody>
          <a:bodyPr>
            <a:noAutofit/>
          </a:bodyPr>
          <a:lstStyle/>
          <a:p>
            <a:pPr>
              <a:buFont typeface="Wingdings" panose="05000000000000000000" pitchFamily="2" charset="2"/>
              <a:buChar char="Ø"/>
            </a:pPr>
            <a:r>
              <a:rPr lang="en-US" sz="3600" dirty="0"/>
              <a:t>Provide a framework for </a:t>
            </a:r>
            <a:r>
              <a:rPr lang="en-US" sz="3600" dirty="0" smtClean="0"/>
              <a:t>disputes</a:t>
            </a:r>
            <a:r>
              <a:rPr lang="en-US" sz="3600" dirty="0"/>
              <a:t>: Legal processes offer structured ways to resolve conflict, and minimizing violence.</a:t>
            </a:r>
          </a:p>
          <a:p>
            <a:pPr>
              <a:buFont typeface="Wingdings" panose="05000000000000000000" pitchFamily="2" charset="2"/>
              <a:buChar char="Ø"/>
            </a:pPr>
            <a:r>
              <a:rPr lang="en-US" sz="3600" dirty="0"/>
              <a:t>Courts and Mediation: Laws provide avenues like courts and mediation for fair resolutions.</a:t>
            </a:r>
          </a:p>
          <a:p>
            <a:pPr>
              <a:buFont typeface="Wingdings" panose="05000000000000000000" pitchFamily="2" charset="2"/>
              <a:buChar char="Ø"/>
            </a:pPr>
            <a:r>
              <a:rPr lang="en-US" sz="3600" dirty="0"/>
              <a:t>Laws provide a mechanism for resolving conflicts and disputes between individuals, organizations, and even nations</a:t>
            </a:r>
          </a:p>
        </p:txBody>
      </p:sp>
    </p:spTree>
    <p:extLst>
      <p:ext uri="{BB962C8B-B14F-4D97-AF65-F5344CB8AC3E}">
        <p14:creationId xmlns:p14="http://schemas.microsoft.com/office/powerpoint/2010/main" val="20172241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Text Placeholder 2"/>
          <p:cNvSpPr>
            <a:spLocks noGrp="1"/>
          </p:cNvSpPr>
          <p:nvPr>
            <p:ph type="body" idx="1"/>
          </p:nvPr>
        </p:nvSpPr>
        <p:spPr/>
        <p:txBody>
          <a:bodyPr/>
          <a:lstStyle/>
          <a:p>
            <a:r>
              <a:rPr lang="en-US" dirty="0" smtClean="0"/>
              <a:t>SOCIAL CHANGE &amp; PROGRESS</a:t>
            </a:r>
            <a:endParaRPr lang="en-US" dirty="0"/>
          </a:p>
        </p:txBody>
      </p:sp>
      <p:sp>
        <p:nvSpPr>
          <p:cNvPr id="4" name="Content Placeholder 3"/>
          <p:cNvSpPr>
            <a:spLocks noGrp="1"/>
          </p:cNvSpPr>
          <p:nvPr>
            <p:ph sz="half" idx="2"/>
          </p:nvPr>
        </p:nvSpPr>
        <p:spPr>
          <a:xfrm>
            <a:off x="1103312" y="2156347"/>
            <a:ext cx="10388103" cy="4099992"/>
          </a:xfrm>
        </p:spPr>
        <p:txBody>
          <a:bodyPr>
            <a:normAutofit lnSpcReduction="10000"/>
          </a:bodyPr>
          <a:lstStyle/>
          <a:p>
            <a:endParaRPr lang="en-US" dirty="0" smtClean="0"/>
          </a:p>
          <a:p>
            <a:pPr>
              <a:buFont typeface="Wingdings" panose="05000000000000000000" pitchFamily="2" charset="2"/>
              <a:buChar char="Ø"/>
            </a:pPr>
            <a:r>
              <a:rPr lang="en-US" sz="3600" dirty="0" smtClean="0"/>
              <a:t>One primary function of law is to maintain social control. It establishes boundaries and regulates human behavior, ensuring that individuals and groups adhere to accepted norms and values.</a:t>
            </a:r>
          </a:p>
          <a:p>
            <a:pPr>
              <a:buFont typeface="Wingdings" panose="05000000000000000000" pitchFamily="2" charset="2"/>
              <a:buChar char="Ø"/>
            </a:pPr>
            <a:r>
              <a:rPr lang="en-US" sz="3600" dirty="0" smtClean="0"/>
              <a:t>It provides a framework for regulating behavior, resolving conflict.</a:t>
            </a:r>
            <a:endParaRPr lang="en-US" sz="3600" dirty="0"/>
          </a:p>
        </p:txBody>
      </p:sp>
    </p:spTree>
    <p:extLst>
      <p:ext uri="{BB962C8B-B14F-4D97-AF65-F5344CB8AC3E}">
        <p14:creationId xmlns:p14="http://schemas.microsoft.com/office/powerpoint/2010/main" val="815196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PROMOTION OF JUSTICE</a:t>
            </a:r>
            <a:br>
              <a:rPr lang="en-US" dirty="0"/>
            </a:br>
            <a:endParaRPr lang="en-US" dirty="0"/>
          </a:p>
        </p:txBody>
      </p:sp>
      <p:sp>
        <p:nvSpPr>
          <p:cNvPr id="4" name="Content Placeholder 3"/>
          <p:cNvSpPr>
            <a:spLocks noGrp="1"/>
          </p:cNvSpPr>
          <p:nvPr>
            <p:ph sz="half" idx="2"/>
          </p:nvPr>
        </p:nvSpPr>
        <p:spPr>
          <a:xfrm>
            <a:off x="382137" y="1678675"/>
            <a:ext cx="11573302" cy="4326340"/>
          </a:xfrm>
        </p:spPr>
        <p:txBody>
          <a:bodyPr>
            <a:normAutofit/>
          </a:bodyPr>
          <a:lstStyle/>
          <a:p>
            <a:endParaRPr lang="en-US" sz="3600" dirty="0" smtClean="0"/>
          </a:p>
          <a:p>
            <a:pPr>
              <a:buFont typeface="Wingdings" panose="05000000000000000000" pitchFamily="2" charset="2"/>
              <a:buChar char="Ø"/>
            </a:pPr>
            <a:r>
              <a:rPr lang="en-US" sz="3600" dirty="0" smtClean="0"/>
              <a:t>Law </a:t>
            </a:r>
            <a:r>
              <a:rPr lang="en-US" sz="3600" dirty="0"/>
              <a:t>promotes justice: It establishes a framework for fair and equitable treatment of individuals, ensuring that everyone is subject to the same rules and principles.</a:t>
            </a:r>
          </a:p>
          <a:p>
            <a:pPr marL="0" indent="0">
              <a:buNone/>
            </a:pPr>
            <a:endParaRPr lang="en-US" sz="3600" dirty="0"/>
          </a:p>
          <a:p>
            <a:endParaRPr lang="en-US" sz="3600" dirty="0"/>
          </a:p>
        </p:txBody>
      </p:sp>
    </p:spTree>
    <p:extLst>
      <p:ext uri="{BB962C8B-B14F-4D97-AF65-F5344CB8AC3E}">
        <p14:creationId xmlns:p14="http://schemas.microsoft.com/office/powerpoint/2010/main" val="19055264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&amp; BUSINESS REGULATION</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3600" dirty="0" smtClean="0"/>
              <a:t>Law plays a critical role in protecting economic and business regulations by establishing a legal framework that governs business activities, promotes fair competition, and ensure economic stability.</a:t>
            </a:r>
          </a:p>
          <a:p>
            <a:pPr marL="0" indent="0">
              <a:buNone/>
            </a:pPr>
            <a:endParaRPr lang="en-US" sz="3600" dirty="0"/>
          </a:p>
        </p:txBody>
      </p:sp>
    </p:spTree>
    <p:extLst>
      <p:ext uri="{BB962C8B-B14F-4D97-AF65-F5344CB8AC3E}">
        <p14:creationId xmlns:p14="http://schemas.microsoft.com/office/powerpoint/2010/main" val="1279306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091822" y="1719618"/>
            <a:ext cx="8958032" cy="4528781"/>
          </a:xfrm>
        </p:spPr>
        <p:txBody>
          <a:bodyPr>
            <a:normAutofit/>
          </a:bodyPr>
          <a:lstStyle/>
          <a:p>
            <a:pPr>
              <a:buFont typeface="Wingdings" panose="05000000000000000000" pitchFamily="2" charset="2"/>
              <a:buChar char="Ø"/>
            </a:pPr>
            <a:r>
              <a:rPr lang="en-US" sz="3600" dirty="0"/>
              <a:t>Law is a complex concept involving rules, regulations, and principles established by a governing authority to maintain social order, resolve disputes, protect individual rights, promote justice, and regulate society. It is the cornerstone of organized societies, ensuring just coexistence</a:t>
            </a:r>
            <a:r>
              <a:rPr lang="en-US" sz="3200" dirty="0"/>
              <a:t>.</a:t>
            </a:r>
          </a:p>
        </p:txBody>
      </p:sp>
    </p:spTree>
    <p:extLst>
      <p:ext uri="{BB962C8B-B14F-4D97-AF65-F5344CB8AC3E}">
        <p14:creationId xmlns:p14="http://schemas.microsoft.com/office/powerpoint/2010/main" val="1526035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PRESENTERS</a:t>
            </a:r>
            <a:endParaRPr lang="en-US" dirty="0"/>
          </a:p>
        </p:txBody>
      </p:sp>
      <p:sp>
        <p:nvSpPr>
          <p:cNvPr id="3" name="Content Placeholder 2"/>
          <p:cNvSpPr>
            <a:spLocks noGrp="1"/>
          </p:cNvSpPr>
          <p:nvPr>
            <p:ph idx="1"/>
          </p:nvPr>
        </p:nvSpPr>
        <p:spPr/>
        <p:txBody>
          <a:bodyPr/>
          <a:lstStyle/>
          <a:p>
            <a:r>
              <a:rPr lang="en-US" dirty="0" smtClean="0"/>
              <a:t>LLOYD HANGOMA         2020003287</a:t>
            </a:r>
          </a:p>
          <a:p>
            <a:r>
              <a:rPr lang="en-US" dirty="0" smtClean="0"/>
              <a:t>PRUDENCE HACHOLI     2020045753</a:t>
            </a:r>
          </a:p>
          <a:p>
            <a:r>
              <a:rPr lang="en-US" dirty="0" smtClean="0"/>
              <a:t>PETER DAKA                    2020054078</a:t>
            </a:r>
            <a:endParaRPr lang="en-US" dirty="0"/>
          </a:p>
        </p:txBody>
      </p:sp>
    </p:spTree>
    <p:extLst>
      <p:ext uri="{BB962C8B-B14F-4D97-AF65-F5344CB8AC3E}">
        <p14:creationId xmlns:p14="http://schemas.microsoft.com/office/powerpoint/2010/main" val="869468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DEFINE LAW</a:t>
            </a:r>
          </a:p>
          <a:p>
            <a:r>
              <a:rPr lang="en-US" dirty="0" smtClean="0"/>
              <a:t>FUNCTIONS OF LAW</a:t>
            </a:r>
          </a:p>
        </p:txBody>
      </p:sp>
    </p:spTree>
    <p:extLst>
      <p:ext uri="{BB962C8B-B14F-4D97-AF65-F5344CB8AC3E}">
        <p14:creationId xmlns:p14="http://schemas.microsoft.com/office/powerpoint/2010/main" val="2909723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LAW?</a:t>
            </a:r>
            <a:endParaRPr lang="en-US" dirty="0"/>
          </a:p>
        </p:txBody>
      </p:sp>
      <p:sp>
        <p:nvSpPr>
          <p:cNvPr id="3" name="Content Placeholder 2"/>
          <p:cNvSpPr>
            <a:spLocks noGrp="1"/>
          </p:cNvSpPr>
          <p:nvPr>
            <p:ph idx="1"/>
          </p:nvPr>
        </p:nvSpPr>
        <p:spPr>
          <a:xfrm>
            <a:off x="982639" y="1119116"/>
            <a:ext cx="9053567" cy="4924567"/>
          </a:xfrm>
        </p:spPr>
        <p:txBody>
          <a:bodyPr>
            <a:noAutofit/>
          </a:bodyPr>
          <a:lstStyle/>
          <a:p>
            <a:pPr>
              <a:buFont typeface="Wingdings" panose="05000000000000000000" pitchFamily="2" charset="2"/>
              <a:buChar char="Ø"/>
            </a:pPr>
            <a:r>
              <a:rPr lang="en-US" sz="3600" dirty="0" smtClean="0"/>
              <a:t>Law can be defined as a system of rules and regulations that are enforced through social institutions to govern behavior and maintain order in society.</a:t>
            </a:r>
          </a:p>
          <a:p>
            <a:pPr>
              <a:buFont typeface="Wingdings" panose="05000000000000000000" pitchFamily="2" charset="2"/>
              <a:buChar char="Ø"/>
            </a:pPr>
            <a:r>
              <a:rPr lang="en-US" sz="3600" dirty="0" smtClean="0"/>
              <a:t>Law is a set of rules, enforceable by the courts, which regulate the government of the state and govern the relationship between the state and its citizens.</a:t>
            </a:r>
          </a:p>
        </p:txBody>
      </p:sp>
    </p:spTree>
    <p:extLst>
      <p:ext uri="{BB962C8B-B14F-4D97-AF65-F5344CB8AC3E}">
        <p14:creationId xmlns:p14="http://schemas.microsoft.com/office/powerpoint/2010/main" val="1482846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a:xfrm>
            <a:off x="1009934" y="1310185"/>
            <a:ext cx="9039920" cy="4938215"/>
          </a:xfrm>
        </p:spPr>
        <p:txBody>
          <a:bodyPr>
            <a:normAutofit lnSpcReduction="10000"/>
          </a:bodyPr>
          <a:lstStyle/>
          <a:p>
            <a:pPr>
              <a:buFont typeface="Wingdings" panose="05000000000000000000" pitchFamily="2" charset="2"/>
              <a:buChar char="Ø"/>
            </a:pPr>
            <a:r>
              <a:rPr lang="en-US" sz="3600" dirty="0"/>
              <a:t>Law in society save the general purpose of ensuring that society is orderly and people live in harmony, specifically laws exist for the purpose of guidance, control and limit people’s power to protect the weak and ensure security and order in society as well as protection of property.</a:t>
            </a:r>
          </a:p>
          <a:p>
            <a:pPr>
              <a:buFont typeface="Wingdings" panose="05000000000000000000" pitchFamily="2" charset="2"/>
              <a:buChar char="Ø"/>
            </a:pPr>
            <a:endParaRPr lang="en-US" sz="3600" dirty="0"/>
          </a:p>
        </p:txBody>
      </p:sp>
    </p:spTree>
    <p:extLst>
      <p:ext uri="{BB962C8B-B14F-4D97-AF65-F5344CB8AC3E}">
        <p14:creationId xmlns:p14="http://schemas.microsoft.com/office/powerpoint/2010/main" val="2988372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LAW</a:t>
            </a:r>
            <a:endParaRPr lang="en-US" dirty="0"/>
          </a:p>
        </p:txBody>
      </p:sp>
      <p:sp>
        <p:nvSpPr>
          <p:cNvPr id="3" name="Text Placeholder 2"/>
          <p:cNvSpPr>
            <a:spLocks noGrp="1"/>
          </p:cNvSpPr>
          <p:nvPr>
            <p:ph type="body" idx="1"/>
          </p:nvPr>
        </p:nvSpPr>
        <p:spPr>
          <a:xfrm>
            <a:off x="1103313" y="1932295"/>
            <a:ext cx="4396338" cy="576262"/>
          </a:xfrm>
        </p:spPr>
        <p:txBody>
          <a:bodyPr/>
          <a:lstStyle/>
          <a:p>
            <a:r>
              <a:rPr lang="en-US" dirty="0" smtClean="0"/>
              <a:t>TO LIMIT THE GOVERNMENT</a:t>
            </a:r>
            <a:endParaRPr lang="en-US" dirty="0"/>
          </a:p>
        </p:txBody>
      </p:sp>
      <p:sp>
        <p:nvSpPr>
          <p:cNvPr id="4" name="Content Placeholder 3"/>
          <p:cNvSpPr>
            <a:spLocks noGrp="1"/>
          </p:cNvSpPr>
          <p:nvPr>
            <p:ph sz="half" idx="2"/>
          </p:nvPr>
        </p:nvSpPr>
        <p:spPr>
          <a:xfrm>
            <a:off x="1103311" y="1506829"/>
            <a:ext cx="9064271" cy="5351172"/>
          </a:xfrm>
        </p:spPr>
        <p:txBody>
          <a:bodyPr>
            <a:normAutofit fontScale="40000" lnSpcReduction="20000"/>
          </a:bodyPr>
          <a:lstStyle/>
          <a:p>
            <a:endParaRPr lang="en-US" dirty="0" smtClean="0"/>
          </a:p>
          <a:p>
            <a:endParaRPr lang="en-US" dirty="0" smtClean="0"/>
          </a:p>
          <a:p>
            <a:endParaRPr lang="en-US" dirty="0"/>
          </a:p>
          <a:p>
            <a:pPr marL="0" indent="0">
              <a:buNone/>
            </a:pPr>
            <a:endParaRPr lang="en-US" dirty="0" smtClean="0"/>
          </a:p>
          <a:p>
            <a:pPr>
              <a:buFont typeface="Wingdings" panose="05000000000000000000" pitchFamily="2" charset="2"/>
              <a:buChar char="Ø"/>
            </a:pPr>
            <a:endParaRPr lang="en-US" sz="6500" dirty="0" smtClean="0"/>
          </a:p>
          <a:p>
            <a:pPr>
              <a:buFont typeface="Wingdings" panose="05000000000000000000" pitchFamily="2" charset="2"/>
              <a:buChar char="Ø"/>
            </a:pPr>
            <a:r>
              <a:rPr lang="en-US" sz="6500" dirty="0" smtClean="0"/>
              <a:t>Laws supporting the constitution do not allow the government to take away people’s privilege without a good reason.</a:t>
            </a:r>
          </a:p>
          <a:p>
            <a:pPr>
              <a:buFont typeface="Wingdings" panose="05000000000000000000" pitchFamily="2" charset="2"/>
              <a:buChar char="Ø"/>
            </a:pPr>
            <a:r>
              <a:rPr lang="en-US" sz="6500" dirty="0" smtClean="0"/>
              <a:t>There are law that prohibiting the government from seizing one’s property without his/her permission.</a:t>
            </a:r>
            <a:endParaRPr lang="en-US" sz="6500" dirty="0"/>
          </a:p>
          <a:p>
            <a:pPr>
              <a:buFont typeface="Wingdings" panose="05000000000000000000" pitchFamily="2" charset="2"/>
              <a:buChar char="Ø"/>
            </a:pPr>
            <a:r>
              <a:rPr lang="en-US" sz="6500" dirty="0" smtClean="0"/>
              <a:t>Prevent the abuse of power: Laws establish limits on the government authority, safeguarding individual rights.</a:t>
            </a:r>
          </a:p>
          <a:p>
            <a:pPr>
              <a:buFont typeface="Wingdings" panose="05000000000000000000" pitchFamily="2" charset="2"/>
              <a:buChar char="Ø"/>
            </a:pPr>
            <a:r>
              <a:rPr lang="en-US" sz="6500" dirty="0" smtClean="0"/>
              <a:t>Constitutional frameworks: Legal documents define the powers and responsibilities of government bodies.</a:t>
            </a:r>
            <a:endParaRPr lang="en-US" sz="6500" dirty="0"/>
          </a:p>
        </p:txBody>
      </p:sp>
    </p:spTree>
    <p:extLst>
      <p:ext uri="{BB962C8B-B14F-4D97-AF65-F5344CB8AC3E}">
        <p14:creationId xmlns:p14="http://schemas.microsoft.com/office/powerpoint/2010/main" val="2744348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PROTECT HUMAN RIGHTS </a:t>
            </a:r>
            <a:endParaRPr lang="en-US" dirty="0"/>
          </a:p>
        </p:txBody>
      </p:sp>
      <p:sp>
        <p:nvSpPr>
          <p:cNvPr id="3" name="Content Placeholder 2"/>
          <p:cNvSpPr>
            <a:spLocks noGrp="1"/>
          </p:cNvSpPr>
          <p:nvPr>
            <p:ph idx="1"/>
          </p:nvPr>
        </p:nvSpPr>
        <p:spPr/>
        <p:txBody>
          <a:bodyPr>
            <a:normAutofit fontScale="92500" lnSpcReduction="10000"/>
          </a:bodyPr>
          <a:lstStyle/>
          <a:p>
            <a:r>
              <a:rPr lang="en-US" sz="3600" dirty="0"/>
              <a:t>Citizens have many rights in the constitution (rights to life, education</a:t>
            </a:r>
            <a:r>
              <a:rPr lang="en-US" sz="3600" dirty="0" smtClean="0"/>
              <a:t>) </a:t>
            </a:r>
          </a:p>
          <a:p>
            <a:r>
              <a:rPr lang="en-US" sz="3600" dirty="0" smtClean="0"/>
              <a:t>Laws have been passed to protect the rights of the citizens even when they do not know them.</a:t>
            </a:r>
          </a:p>
          <a:p>
            <a:r>
              <a:rPr lang="en-US" sz="3600" dirty="0" smtClean="0"/>
              <a:t>At the same time laws are needed to make sure that one’s right do not interfere with other people’s rights.</a:t>
            </a:r>
            <a:endParaRPr lang="en-US" sz="3600" dirty="0"/>
          </a:p>
          <a:p>
            <a:pPr marL="0" indent="0">
              <a:buNone/>
            </a:pPr>
            <a:endParaRPr lang="en-US" sz="3600" dirty="0"/>
          </a:p>
        </p:txBody>
      </p:sp>
    </p:spTree>
    <p:extLst>
      <p:ext uri="{BB962C8B-B14F-4D97-AF65-F5344CB8AC3E}">
        <p14:creationId xmlns:p14="http://schemas.microsoft.com/office/powerpoint/2010/main" val="3842921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PROTECT CITIZEN’S WELFARE</a:t>
            </a:r>
            <a:endParaRPr lang="en-US" dirty="0"/>
          </a:p>
        </p:txBody>
      </p:sp>
      <p:sp>
        <p:nvSpPr>
          <p:cNvPr id="3" name="Content Placeholder 2"/>
          <p:cNvSpPr>
            <a:spLocks noGrp="1"/>
          </p:cNvSpPr>
          <p:nvPr>
            <p:ph idx="1"/>
          </p:nvPr>
        </p:nvSpPr>
        <p:spPr/>
        <p:txBody>
          <a:bodyPr>
            <a:normAutofit/>
          </a:bodyPr>
          <a:lstStyle/>
          <a:p>
            <a:r>
              <a:rPr lang="en-US" sz="3600" dirty="0" smtClean="0"/>
              <a:t>Some laws are needed to protect the general welfare of the people, such as Laws assuring the quality food stuff, medicine and products.</a:t>
            </a:r>
          </a:p>
          <a:p>
            <a:r>
              <a:rPr lang="en-US" sz="3600" dirty="0" smtClean="0"/>
              <a:t>There are other laws that create or protect jobs, laws regarding social service.</a:t>
            </a:r>
          </a:p>
          <a:p>
            <a:pPr marL="0" indent="0">
              <a:buNone/>
            </a:pPr>
            <a:endParaRPr lang="en-US" sz="3600" dirty="0"/>
          </a:p>
        </p:txBody>
      </p:sp>
    </p:spTree>
    <p:extLst>
      <p:ext uri="{BB962C8B-B14F-4D97-AF65-F5344CB8AC3E}">
        <p14:creationId xmlns:p14="http://schemas.microsoft.com/office/powerpoint/2010/main" val="2538798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759" y="398127"/>
            <a:ext cx="9404723" cy="1400530"/>
          </a:xfrm>
        </p:spPr>
        <p:txBody>
          <a:bodyPr/>
          <a:lstStyle/>
          <a:p>
            <a:r>
              <a:rPr lang="en-US" dirty="0"/>
              <a:t>ACCOUNTABILITY &amp; JUSTICE</a:t>
            </a:r>
            <a:br>
              <a:rPr lang="en-US" dirty="0"/>
            </a:br>
            <a:endParaRPr lang="en-US" dirty="0"/>
          </a:p>
        </p:txBody>
      </p:sp>
      <p:sp>
        <p:nvSpPr>
          <p:cNvPr id="7" name="Rectangle 6"/>
          <p:cNvSpPr/>
          <p:nvPr/>
        </p:nvSpPr>
        <p:spPr>
          <a:xfrm>
            <a:off x="750627" y="1487604"/>
            <a:ext cx="11245755" cy="5078313"/>
          </a:xfrm>
          <a:prstGeom prst="rect">
            <a:avLst/>
          </a:prstGeom>
        </p:spPr>
        <p:txBody>
          <a:bodyPr wrap="square">
            <a:spAutoFit/>
          </a:bodyPr>
          <a:lstStyle/>
          <a:p>
            <a:pPr marL="571500" indent="-571500">
              <a:buFont typeface="Wingdings" panose="05000000000000000000" pitchFamily="2" charset="2"/>
              <a:buChar char="Ø"/>
            </a:pPr>
            <a:r>
              <a:rPr lang="en-US" sz="3600" dirty="0"/>
              <a:t>Laws ensure fair treatment and justice for all, regardless of social </a:t>
            </a:r>
            <a:r>
              <a:rPr lang="en-US" sz="3600" dirty="0" smtClean="0"/>
              <a:t>status</a:t>
            </a:r>
            <a:r>
              <a:rPr lang="en-US" sz="3600" dirty="0"/>
              <a:t> </a:t>
            </a:r>
            <a:r>
              <a:rPr lang="en-US" sz="3600" dirty="0" smtClean="0"/>
              <a:t>and no one is above the law.</a:t>
            </a:r>
            <a:endParaRPr lang="en-US" sz="3600" dirty="0"/>
          </a:p>
          <a:p>
            <a:pPr marL="571500" indent="-571500">
              <a:buFont typeface="Wingdings" panose="05000000000000000000" pitchFamily="2" charset="2"/>
              <a:buChar char="Ø"/>
            </a:pPr>
            <a:r>
              <a:rPr lang="en-US" sz="3600" dirty="0"/>
              <a:t>Law also establishes fundamental principles and rights, including the right to a fair trial </a:t>
            </a:r>
            <a:r>
              <a:rPr lang="en-US" sz="3600" dirty="0" smtClean="0"/>
              <a:t>process</a:t>
            </a:r>
            <a:r>
              <a:rPr lang="en-US" sz="3600" dirty="0"/>
              <a:t> </a:t>
            </a:r>
            <a:r>
              <a:rPr lang="en-US" sz="3600" dirty="0" smtClean="0"/>
              <a:t>(criminal or civil case)</a:t>
            </a:r>
          </a:p>
          <a:p>
            <a:pPr marL="571500" indent="-571500">
              <a:buFont typeface="Wingdings" panose="05000000000000000000" pitchFamily="2" charset="2"/>
              <a:buChar char="Ø"/>
            </a:pPr>
            <a:r>
              <a:rPr lang="en-US" sz="3600" dirty="0" smtClean="0"/>
              <a:t>Punishment </a:t>
            </a:r>
            <a:r>
              <a:rPr lang="en-US" sz="3600" dirty="0"/>
              <a:t>for wrongdoing: Legal consequences deter unlawful behavior and maintain a sense of justice.</a:t>
            </a:r>
          </a:p>
        </p:txBody>
      </p:sp>
    </p:spTree>
    <p:extLst>
      <p:ext uri="{BB962C8B-B14F-4D97-AF65-F5344CB8AC3E}">
        <p14:creationId xmlns:p14="http://schemas.microsoft.com/office/powerpoint/2010/main" val="20517268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297</TotalTime>
  <Words>636</Words>
  <Application>Microsoft Office PowerPoint</Application>
  <PresentationFormat>Widescreen</PresentationFormat>
  <Paragraphs>56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Century Gothic</vt:lpstr>
      <vt:lpstr>Wingdings</vt:lpstr>
      <vt:lpstr>Wingdings 3</vt:lpstr>
      <vt:lpstr>Ion</vt:lpstr>
      <vt:lpstr>Cve 9020 presentation</vt:lpstr>
      <vt:lpstr>PRESENTERS</vt:lpstr>
      <vt:lpstr>OVERVIEW</vt:lpstr>
      <vt:lpstr>WHAT IS LAW?</vt:lpstr>
      <vt:lpstr>CONT…</vt:lpstr>
      <vt:lpstr>FUNCTIONS OF LAW</vt:lpstr>
      <vt:lpstr>TO PROTECT HUMAN RIGHTS </vt:lpstr>
      <vt:lpstr>TO PROTECT CITIZEN’S WELFARE</vt:lpstr>
      <vt:lpstr>ACCOUNTABILITY &amp; JUSTICE </vt:lpstr>
      <vt:lpstr>CONT…</vt:lpstr>
      <vt:lpstr>CONFLICT RESOLUTION </vt:lpstr>
      <vt:lpstr>CONT…</vt:lpstr>
      <vt:lpstr>PROMOTION OF JUSTICE </vt:lpstr>
      <vt:lpstr>…ECONOMIC &amp; BUSINESS REGULATION</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9020 presentation</dc:title>
  <dc:creator>PD</dc:creator>
  <cp:lastModifiedBy>Microsoft account</cp:lastModifiedBy>
  <cp:revision>15</cp:revision>
  <dcterms:created xsi:type="dcterms:W3CDTF">2023-09-20T22:20:07Z</dcterms:created>
  <dcterms:modified xsi:type="dcterms:W3CDTF">2023-10-16T08:09:35Z</dcterms:modified>
</cp:coreProperties>
</file>