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3" d="100"/>
          <a:sy n="9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0">
              <a:srgbClr val="00B0F0"/>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10/9/2023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lnSpc>
                <a:spcPct val="150000"/>
              </a:lnSpc>
            </a:pPr>
            <a:r>
              <a:rPr lang="en-US" dirty="0"/>
              <a:t>THE UNIVERSITY OF ZAMBIA </a:t>
            </a:r>
            <a:br>
              <a:rPr lang="en-US" dirty="0"/>
            </a:br>
            <a:r>
              <a:rPr lang="en-US" dirty="0"/>
              <a:t>SCHOOL OF EDUCATION </a:t>
            </a:r>
            <a:br>
              <a:rPr lang="en-US" dirty="0"/>
            </a:br>
            <a:r>
              <a:rPr lang="en-US" dirty="0"/>
              <a:t>DEPARTMENT OF LANGUAGES AND SOCIAL SCIENCES </a:t>
            </a:r>
          </a:p>
        </p:txBody>
      </p:sp>
      <p:sp>
        <p:nvSpPr>
          <p:cNvPr id="5" name="Content Placeholder 4"/>
          <p:cNvSpPr>
            <a:spLocks noGrp="1"/>
          </p:cNvSpPr>
          <p:nvPr>
            <p:ph idx="1"/>
          </p:nvPr>
        </p:nvSpPr>
        <p:spPr>
          <a:xfrm>
            <a:off x="2147424" y="3750067"/>
            <a:ext cx="8915400" cy="2880346"/>
          </a:xfrm>
        </p:spPr>
        <p:txBody>
          <a:bodyPr>
            <a:normAutofit/>
          </a:bodyPr>
          <a:lstStyle/>
          <a:p>
            <a:pPr marL="0" indent="0" algn="ctr">
              <a:buNone/>
            </a:pPr>
            <a:r>
              <a:rPr lang="en-US" sz="3200" dirty="0">
                <a:latin typeface="+mj-lt"/>
              </a:rPr>
              <a:t> CVE 9020(2022/2023)</a:t>
            </a:r>
          </a:p>
          <a:p>
            <a:pPr marL="0" indent="0" algn="ctr">
              <a:buNone/>
            </a:pPr>
            <a:r>
              <a:rPr lang="en-US" sz="3200" dirty="0">
                <a:latin typeface="+mj-lt"/>
              </a:rPr>
              <a:t>LEGAL EDUCATION AND PUBLIC POLICY</a:t>
            </a:r>
          </a:p>
          <a:p>
            <a:pPr marL="0" indent="0" algn="ctr">
              <a:buNone/>
            </a:pPr>
            <a:r>
              <a:rPr lang="en-US" sz="3200" dirty="0">
                <a:latin typeface="+mj-lt"/>
              </a:rPr>
              <a:t>GROUP 12</a:t>
            </a:r>
          </a:p>
        </p:txBody>
      </p:sp>
    </p:spTree>
    <p:extLst>
      <p:ext uri="{BB962C8B-B14F-4D97-AF65-F5344CB8AC3E}">
        <p14:creationId xmlns:p14="http://schemas.microsoft.com/office/powerpoint/2010/main" val="2110993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475" y="0"/>
            <a:ext cx="10574435" cy="571500"/>
          </a:xfrm>
        </p:spPr>
        <p:txBody>
          <a:bodyPr>
            <a:normAutofit/>
          </a:bodyPr>
          <a:lstStyle/>
          <a:p>
            <a:r>
              <a:rPr lang="en-US" sz="2800" dirty="0" smtClean="0">
                <a:cs typeface="Times New Roman" panose="02020603050405020304" pitchFamily="18" charset="0"/>
              </a:rPr>
              <a:t>POLICY-RELEVANT </a:t>
            </a:r>
            <a:r>
              <a:rPr lang="en-US" sz="2800" dirty="0">
                <a:cs typeface="Times New Roman" panose="02020603050405020304" pitchFamily="18" charset="0"/>
              </a:rPr>
              <a:t>INFORMATION </a:t>
            </a:r>
            <a:r>
              <a:rPr lang="en-US" sz="2800" dirty="0">
                <a:cs typeface="Times New Roman" panose="02020603050405020304" pitchFamily="18" charset="0"/>
              </a:rPr>
              <a:t>(6/6)</a:t>
            </a:r>
            <a:endParaRPr lang="en-US" sz="2800" dirty="0"/>
          </a:p>
        </p:txBody>
      </p:sp>
      <p:sp>
        <p:nvSpPr>
          <p:cNvPr id="3" name="Content Placeholder 2"/>
          <p:cNvSpPr>
            <a:spLocks noGrp="1"/>
          </p:cNvSpPr>
          <p:nvPr>
            <p:ph idx="1"/>
          </p:nvPr>
        </p:nvSpPr>
        <p:spPr>
          <a:xfrm>
            <a:off x="468630" y="1234440"/>
            <a:ext cx="11555730" cy="4446270"/>
          </a:xfrm>
        </p:spPr>
        <p:txBody>
          <a:bodyPr>
            <a:normAutofit/>
          </a:bodyPr>
          <a:lstStyle/>
          <a:p>
            <a:pPr>
              <a:buFont typeface="Wingdings" panose="05000000000000000000" pitchFamily="2" charset="2"/>
              <a:buChar char="v"/>
            </a:pPr>
            <a:r>
              <a:rPr lang="en-US" sz="3200" dirty="0">
                <a:solidFill>
                  <a:schemeClr val="tx1"/>
                </a:solidFill>
                <a:cs typeface="Times New Roman" panose="02020603050405020304" pitchFamily="18" charset="0"/>
              </a:rPr>
              <a:t>Policy relevant information refers to how effective research findings inform decisions made by decision-makers. </a:t>
            </a:r>
            <a:endParaRPr lang="en-US" sz="3200" dirty="0" smtClean="0">
              <a:solidFill>
                <a:schemeClr val="tx1"/>
              </a:solidFill>
              <a:cs typeface="Times New Roman" panose="02020603050405020304" pitchFamily="18" charset="0"/>
            </a:endParaRPr>
          </a:p>
          <a:p>
            <a:pPr>
              <a:buFont typeface="Wingdings" panose="05000000000000000000" pitchFamily="2" charset="2"/>
              <a:buChar char="v"/>
            </a:pPr>
            <a:r>
              <a:rPr lang="en-US" sz="3200" dirty="0" smtClean="0">
                <a:solidFill>
                  <a:schemeClr val="tx1"/>
                </a:solidFill>
                <a:cs typeface="Times New Roman" panose="02020603050405020304" pitchFamily="18" charset="0"/>
              </a:rPr>
              <a:t>In </a:t>
            </a:r>
            <a:r>
              <a:rPr lang="en-US" sz="3200" dirty="0">
                <a:solidFill>
                  <a:schemeClr val="tx1"/>
                </a:solidFill>
                <a:cs typeface="Times New Roman" panose="02020603050405020304" pitchFamily="18" charset="0"/>
              </a:rPr>
              <a:t>other words, policy relevant information is determined by how applicable and practical research findings are to decisions that need to be made on policy priorities.</a:t>
            </a:r>
          </a:p>
          <a:p>
            <a:endParaRPr lang="en-US" sz="3200" dirty="0"/>
          </a:p>
        </p:txBody>
      </p:sp>
    </p:spTree>
    <p:extLst>
      <p:ext uri="{BB962C8B-B14F-4D97-AF65-F5344CB8AC3E}">
        <p14:creationId xmlns:p14="http://schemas.microsoft.com/office/powerpoint/2010/main" val="3684926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345" y="0"/>
            <a:ext cx="10482995" cy="651510"/>
          </a:xfrm>
        </p:spPr>
        <p:txBody>
          <a:bodyPr>
            <a:normAutofit fontScale="90000"/>
          </a:bodyPr>
          <a:lstStyle/>
          <a:p>
            <a:r>
              <a:rPr lang="en-US" dirty="0"/>
              <a:t>TYPES OF POLICY RELEVANT </a:t>
            </a:r>
            <a:r>
              <a:rPr lang="en-US" dirty="0" smtClean="0"/>
              <a:t>INFORMATION(1/11)</a:t>
            </a:r>
            <a:endParaRPr lang="en-US" dirty="0"/>
          </a:p>
        </p:txBody>
      </p:sp>
      <p:sp>
        <p:nvSpPr>
          <p:cNvPr id="3" name="Content Placeholder 2"/>
          <p:cNvSpPr>
            <a:spLocks noGrp="1"/>
          </p:cNvSpPr>
          <p:nvPr>
            <p:ph idx="1"/>
          </p:nvPr>
        </p:nvSpPr>
        <p:spPr>
          <a:xfrm>
            <a:off x="400050" y="1234440"/>
            <a:ext cx="11464290" cy="5394960"/>
          </a:xfrm>
        </p:spPr>
        <p:txBody>
          <a:bodyPr>
            <a:normAutofit/>
          </a:bodyPr>
          <a:lstStyle/>
          <a:p>
            <a:r>
              <a:rPr lang="en-US" sz="3200" dirty="0" smtClean="0"/>
              <a:t>Basically there are five types of policy relevant information and these are represented in the diagram below;</a:t>
            </a:r>
            <a:endParaRPr lang="en-US" sz="3200" dirty="0"/>
          </a:p>
        </p:txBody>
      </p:sp>
      <p:sp>
        <p:nvSpPr>
          <p:cNvPr id="5" name="Rounded Rectangle 4"/>
          <p:cNvSpPr/>
          <p:nvPr/>
        </p:nvSpPr>
        <p:spPr>
          <a:xfrm>
            <a:off x="739740" y="3328826"/>
            <a:ext cx="1551400" cy="750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dirty="0" smtClean="0">
                <a:solidFill>
                  <a:schemeClr val="bg1"/>
                </a:solidFill>
              </a:rPr>
              <a:t>POLICY PROBLEM</a:t>
            </a:r>
            <a:endParaRPr lang="en-US" dirty="0">
              <a:solidFill>
                <a:schemeClr val="bg1"/>
              </a:solidFill>
            </a:endParaRPr>
          </a:p>
        </p:txBody>
      </p:sp>
      <p:sp>
        <p:nvSpPr>
          <p:cNvPr id="6" name="Rounded Rectangle 5"/>
          <p:cNvSpPr/>
          <p:nvPr/>
        </p:nvSpPr>
        <p:spPr>
          <a:xfrm>
            <a:off x="2753474" y="3328826"/>
            <a:ext cx="1851664" cy="750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POLICY ALTERNATIVES</a:t>
            </a:r>
            <a:endParaRPr lang="en-US" dirty="0"/>
          </a:p>
        </p:txBody>
      </p:sp>
      <p:sp>
        <p:nvSpPr>
          <p:cNvPr id="7" name="Rounded Rectangle 6"/>
          <p:cNvSpPr/>
          <p:nvPr/>
        </p:nvSpPr>
        <p:spPr>
          <a:xfrm>
            <a:off x="5011478" y="3328826"/>
            <a:ext cx="1697545" cy="750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POLICY ACTIONS </a:t>
            </a:r>
            <a:endParaRPr lang="en-US" dirty="0"/>
          </a:p>
        </p:txBody>
      </p:sp>
      <p:sp>
        <p:nvSpPr>
          <p:cNvPr id="8" name="Rounded Rectangle 7"/>
          <p:cNvSpPr/>
          <p:nvPr/>
        </p:nvSpPr>
        <p:spPr>
          <a:xfrm>
            <a:off x="7325476" y="3328825"/>
            <a:ext cx="1818526" cy="750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POLICY OUTCOME</a:t>
            </a:r>
            <a:endParaRPr lang="en-US" dirty="0"/>
          </a:p>
        </p:txBody>
      </p:sp>
      <p:sp>
        <p:nvSpPr>
          <p:cNvPr id="9" name="Rounded Rectangle 8"/>
          <p:cNvSpPr/>
          <p:nvPr/>
        </p:nvSpPr>
        <p:spPr>
          <a:xfrm>
            <a:off x="9770723" y="3328826"/>
            <a:ext cx="1972636" cy="750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POLICY PERFORMANCE</a:t>
            </a:r>
            <a:endParaRPr lang="en-US" dirty="0"/>
          </a:p>
        </p:txBody>
      </p:sp>
      <p:sp>
        <p:nvSpPr>
          <p:cNvPr id="10" name="Right Arrow 9"/>
          <p:cNvSpPr/>
          <p:nvPr/>
        </p:nvSpPr>
        <p:spPr>
          <a:xfrm>
            <a:off x="2291140" y="3626778"/>
            <a:ext cx="462334" cy="277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605138" y="3654518"/>
            <a:ext cx="406340" cy="277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6709023" y="3626778"/>
            <a:ext cx="616453" cy="305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9144002" y="3654518"/>
            <a:ext cx="626721" cy="249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1133817" y="5518506"/>
            <a:ext cx="9996756" cy="3184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10890607" y="4078838"/>
            <a:ext cx="246580" cy="15865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1140431" y="4078838"/>
            <a:ext cx="240914" cy="14396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3534311" y="4078837"/>
            <a:ext cx="277402" cy="15865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a:off x="8106310" y="4078837"/>
            <a:ext cx="200461" cy="15865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a:off x="5732980" y="4078837"/>
            <a:ext cx="246580" cy="15865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844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042" y="0"/>
            <a:ext cx="9920998" cy="565079"/>
          </a:xfrm>
        </p:spPr>
        <p:txBody>
          <a:bodyPr>
            <a:normAutofit fontScale="90000"/>
          </a:bodyPr>
          <a:lstStyle/>
          <a:p>
            <a:r>
              <a:rPr lang="en-US" dirty="0" smtClean="0"/>
              <a:t>POLICY PROBLEM </a:t>
            </a:r>
            <a:r>
              <a:rPr lang="en-US" dirty="0" smtClean="0"/>
              <a:t>(</a:t>
            </a:r>
            <a:r>
              <a:rPr lang="en-US" dirty="0" smtClean="0"/>
              <a:t>2</a:t>
            </a:r>
            <a:r>
              <a:rPr lang="en-US" dirty="0" smtClean="0"/>
              <a:t>/11) </a:t>
            </a:r>
            <a:endParaRPr lang="en-US" dirty="0"/>
          </a:p>
        </p:txBody>
      </p:sp>
      <p:sp>
        <p:nvSpPr>
          <p:cNvPr id="3" name="Content Placeholder 2"/>
          <p:cNvSpPr>
            <a:spLocks noGrp="1"/>
          </p:cNvSpPr>
          <p:nvPr>
            <p:ph idx="1"/>
          </p:nvPr>
        </p:nvSpPr>
        <p:spPr>
          <a:xfrm>
            <a:off x="523981" y="1839075"/>
            <a:ext cx="11537879" cy="3606229"/>
          </a:xfrm>
        </p:spPr>
        <p:txBody>
          <a:bodyPr>
            <a:noAutofit/>
          </a:bodyPr>
          <a:lstStyle/>
          <a:p>
            <a:r>
              <a:rPr lang="en-US" sz="3200" dirty="0"/>
              <a:t>When providing policy-relevant information, one of the key policy problems is ensuring that the information is accurate, unbiased, and up-to-date. </a:t>
            </a:r>
            <a:endParaRPr lang="en-US" sz="3200" dirty="0" smtClean="0"/>
          </a:p>
          <a:p>
            <a:r>
              <a:rPr lang="en-US" sz="3200" dirty="0" smtClean="0"/>
              <a:t>Policymakers </a:t>
            </a:r>
            <a:r>
              <a:rPr lang="en-US" sz="3200" dirty="0"/>
              <a:t>rely on information to make informed decisions, and if the information is </a:t>
            </a:r>
            <a:r>
              <a:rPr lang="en-US" sz="3200" dirty="0" smtClean="0"/>
              <a:t>defective </a:t>
            </a:r>
            <a:r>
              <a:rPr lang="en-US" sz="3200" dirty="0"/>
              <a:t>or incomplete, it can lead to ineffective policies or unintended consequences</a:t>
            </a:r>
            <a:r>
              <a:rPr lang="en-US" sz="2800" dirty="0" smtClean="0"/>
              <a:t>. </a:t>
            </a:r>
          </a:p>
        </p:txBody>
      </p:sp>
    </p:spTree>
    <p:extLst>
      <p:ext uri="{BB962C8B-B14F-4D97-AF65-F5344CB8AC3E}">
        <p14:creationId xmlns:p14="http://schemas.microsoft.com/office/powerpoint/2010/main" val="2038982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412" y="0"/>
            <a:ext cx="10218950" cy="575353"/>
          </a:xfrm>
        </p:spPr>
        <p:txBody>
          <a:bodyPr>
            <a:normAutofit fontScale="90000"/>
          </a:bodyPr>
          <a:lstStyle/>
          <a:p>
            <a:r>
              <a:rPr lang="en-US" dirty="0"/>
              <a:t>POLICY </a:t>
            </a:r>
            <a:r>
              <a:rPr lang="en-US" dirty="0" smtClean="0"/>
              <a:t>PROBLEM CONT; (3/11)</a:t>
            </a:r>
            <a:endParaRPr lang="en-US" dirty="0"/>
          </a:p>
        </p:txBody>
      </p:sp>
      <p:sp>
        <p:nvSpPr>
          <p:cNvPr id="3" name="Content Placeholder 2"/>
          <p:cNvSpPr>
            <a:spLocks noGrp="1"/>
          </p:cNvSpPr>
          <p:nvPr>
            <p:ph idx="1"/>
          </p:nvPr>
        </p:nvSpPr>
        <p:spPr>
          <a:xfrm>
            <a:off x="493160" y="1222625"/>
            <a:ext cx="11496782" cy="5496674"/>
          </a:xfrm>
        </p:spPr>
        <p:txBody>
          <a:bodyPr>
            <a:normAutofit lnSpcReduction="10000"/>
          </a:bodyPr>
          <a:lstStyle/>
          <a:p>
            <a:r>
              <a:rPr lang="en-US" sz="3200" dirty="0"/>
              <a:t>For example, Let's consider a policy problem related to healthcare reform. If policymakers are debating a new healthcare policy, they need accurate data on factors such as healthcare costs, patient outcomes, and the impact of various interventions. </a:t>
            </a:r>
          </a:p>
          <a:p>
            <a:r>
              <a:rPr lang="en-US" sz="3200" dirty="0"/>
              <a:t>However, if the information provided to them is based on outdated or biased studies, it can lead to misguided policy decisions that may not effectively address the healthcare system's problems. Therefore, the policy problem here is the need for reliable and current information to inform the decision-making process.</a:t>
            </a:r>
          </a:p>
          <a:p>
            <a:endParaRPr lang="en-US" dirty="0"/>
          </a:p>
        </p:txBody>
      </p:sp>
    </p:spTree>
    <p:extLst>
      <p:ext uri="{BB962C8B-B14F-4D97-AF65-F5344CB8AC3E}">
        <p14:creationId xmlns:p14="http://schemas.microsoft.com/office/powerpoint/2010/main" val="3910053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945" y="-5993"/>
            <a:ext cx="10260046" cy="540249"/>
          </a:xfrm>
        </p:spPr>
        <p:txBody>
          <a:bodyPr>
            <a:normAutofit fontScale="90000"/>
          </a:bodyPr>
          <a:lstStyle/>
          <a:p>
            <a:r>
              <a:rPr lang="en-US" dirty="0" smtClean="0">
                <a:cs typeface="Times New Roman" panose="02020603050405020304" pitchFamily="18" charset="0"/>
              </a:rPr>
              <a:t>POLICY ALTERNATIVES</a:t>
            </a:r>
            <a:r>
              <a:rPr lang="en-US" dirty="0">
                <a:cs typeface="Times New Roman" panose="02020603050405020304" pitchFamily="18" charset="0"/>
              </a:rPr>
              <a:t> </a:t>
            </a:r>
            <a:r>
              <a:rPr lang="en-US" dirty="0" smtClean="0">
                <a:cs typeface="Times New Roman" panose="02020603050405020304" pitchFamily="18" charset="0"/>
              </a:rPr>
              <a:t>(4/11) </a:t>
            </a:r>
            <a:endParaRPr lang="en-US" dirty="0"/>
          </a:p>
        </p:txBody>
      </p:sp>
      <p:sp>
        <p:nvSpPr>
          <p:cNvPr id="3" name="Content Placeholder 2"/>
          <p:cNvSpPr>
            <a:spLocks noGrp="1"/>
          </p:cNvSpPr>
          <p:nvPr>
            <p:ph idx="1"/>
          </p:nvPr>
        </p:nvSpPr>
        <p:spPr>
          <a:xfrm>
            <a:off x="513706" y="616449"/>
            <a:ext cx="11558427" cy="5691883"/>
          </a:xfrm>
        </p:spPr>
        <p:txBody>
          <a:bodyPr>
            <a:noAutofit/>
          </a:bodyPr>
          <a:lstStyle/>
          <a:p>
            <a:r>
              <a:rPr lang="en-US" sz="3200" dirty="0"/>
              <a:t>A policy alternative, in the context of providing policy-relevant information, refers to a potential solution or course of action that policymakers can consider when addressing a specific policy problem. </a:t>
            </a:r>
            <a:endParaRPr lang="en-US" sz="3200" dirty="0" smtClean="0"/>
          </a:p>
          <a:p>
            <a:r>
              <a:rPr lang="en-US" sz="3200" dirty="0" smtClean="0"/>
              <a:t>It </a:t>
            </a:r>
            <a:r>
              <a:rPr lang="en-US" sz="3200" dirty="0"/>
              <a:t>represents different options or approaches that can be taken to achieve a desired policy objective</a:t>
            </a:r>
            <a:r>
              <a:rPr lang="en-US" sz="3200" dirty="0" smtClean="0"/>
              <a:t>.</a:t>
            </a:r>
          </a:p>
          <a:p>
            <a:r>
              <a:rPr lang="en-US" sz="3200" dirty="0" smtClean="0"/>
              <a:t>When </a:t>
            </a:r>
            <a:r>
              <a:rPr lang="en-US" sz="3200" dirty="0"/>
              <a:t>providing policy-relevant information, it's essential to present a range of policy alternatives along with their potential benefits, drawbacks, and implications. Policymakers can then use this information to make informed decisions about which alternative is most suitable for addressing the problem at hand</a:t>
            </a:r>
            <a:r>
              <a:rPr lang="en-US" sz="3200" dirty="0" smtClean="0"/>
              <a:t>.</a:t>
            </a:r>
          </a:p>
        </p:txBody>
      </p:sp>
    </p:spTree>
    <p:extLst>
      <p:ext uri="{BB962C8B-B14F-4D97-AF65-F5344CB8AC3E}">
        <p14:creationId xmlns:p14="http://schemas.microsoft.com/office/powerpoint/2010/main" val="1513183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428" y="0"/>
            <a:ext cx="10177853" cy="523982"/>
          </a:xfrm>
        </p:spPr>
        <p:txBody>
          <a:bodyPr>
            <a:normAutofit fontScale="90000"/>
          </a:bodyPr>
          <a:lstStyle/>
          <a:p>
            <a:r>
              <a:rPr lang="en-US" dirty="0"/>
              <a:t>POLICY ALTERNATIVES </a:t>
            </a:r>
            <a:r>
              <a:rPr lang="en-US" dirty="0" smtClean="0"/>
              <a:t>CONT;(5/11) </a:t>
            </a:r>
            <a:endParaRPr lang="en-US" dirty="0"/>
          </a:p>
        </p:txBody>
      </p:sp>
      <p:sp>
        <p:nvSpPr>
          <p:cNvPr id="3" name="Content Placeholder 2"/>
          <p:cNvSpPr>
            <a:spLocks noGrp="1"/>
          </p:cNvSpPr>
          <p:nvPr>
            <p:ph idx="1"/>
          </p:nvPr>
        </p:nvSpPr>
        <p:spPr>
          <a:xfrm>
            <a:off x="441789" y="1212351"/>
            <a:ext cx="11507056" cy="5455577"/>
          </a:xfrm>
        </p:spPr>
        <p:txBody>
          <a:bodyPr>
            <a:normAutofit fontScale="92500" lnSpcReduction="20000"/>
          </a:bodyPr>
          <a:lstStyle/>
          <a:p>
            <a:r>
              <a:rPr lang="en-US" sz="3200" dirty="0"/>
              <a:t>For example, if the policy problem is improving public transportation in a city to reduce traffic congestion, policy alternatives might include: Investing in expanding the existing public transit system, Implementing congestion pricing to reduce private car use, Promoting the development of bike lanes and pedestrian-friendly infrastructure and Subsidizing rideshare services for commuters. </a:t>
            </a:r>
          </a:p>
          <a:p>
            <a:r>
              <a:rPr lang="en-US" sz="3200" dirty="0"/>
              <a:t>Each of these alternatives would have its own set of implications, costs, and benefits, and policymakers would need comprehensive information to evaluate them effectively and choose the most appropriate course of action.</a:t>
            </a:r>
          </a:p>
          <a:p>
            <a:endParaRPr lang="en-US" dirty="0"/>
          </a:p>
        </p:txBody>
      </p:sp>
    </p:spTree>
    <p:extLst>
      <p:ext uri="{BB962C8B-B14F-4D97-AF65-F5344CB8AC3E}">
        <p14:creationId xmlns:p14="http://schemas.microsoft.com/office/powerpoint/2010/main" val="2792960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687" y="0"/>
            <a:ext cx="10105933" cy="513708"/>
          </a:xfrm>
        </p:spPr>
        <p:txBody>
          <a:bodyPr>
            <a:normAutofit fontScale="90000"/>
          </a:bodyPr>
          <a:lstStyle/>
          <a:p>
            <a:r>
              <a:rPr lang="en-US" dirty="0"/>
              <a:t>POLICY ACTIONS </a:t>
            </a:r>
            <a:r>
              <a:rPr lang="en-US" dirty="0" smtClean="0"/>
              <a:t>(6/11)</a:t>
            </a:r>
            <a:endParaRPr lang="en-US" dirty="0"/>
          </a:p>
        </p:txBody>
      </p:sp>
      <p:sp>
        <p:nvSpPr>
          <p:cNvPr id="3" name="Content Placeholder 2"/>
          <p:cNvSpPr>
            <a:spLocks noGrp="1"/>
          </p:cNvSpPr>
          <p:nvPr>
            <p:ph idx="1"/>
          </p:nvPr>
        </p:nvSpPr>
        <p:spPr>
          <a:xfrm>
            <a:off x="534256" y="1222625"/>
            <a:ext cx="11250202" cy="5455577"/>
          </a:xfrm>
        </p:spPr>
        <p:txBody>
          <a:bodyPr>
            <a:noAutofit/>
          </a:bodyPr>
          <a:lstStyle/>
          <a:p>
            <a:r>
              <a:rPr lang="en-US" sz="3200" dirty="0"/>
              <a:t>Policy </a:t>
            </a:r>
            <a:r>
              <a:rPr lang="en-US" sz="3200" dirty="0" smtClean="0"/>
              <a:t>actions, refer </a:t>
            </a:r>
            <a:r>
              <a:rPr lang="en-US" sz="3200" dirty="0"/>
              <a:t>to the specific steps or measures that policymakers can take to implement a chosen policy alternative. These actions outline how a policy will be executed, monitored, and evaluated to achieve its intended goals</a:t>
            </a:r>
            <a:r>
              <a:rPr lang="en-US" sz="3200" dirty="0" smtClean="0"/>
              <a:t>. </a:t>
            </a:r>
          </a:p>
        </p:txBody>
      </p:sp>
    </p:spTree>
    <p:extLst>
      <p:ext uri="{BB962C8B-B14F-4D97-AF65-F5344CB8AC3E}">
        <p14:creationId xmlns:p14="http://schemas.microsoft.com/office/powerpoint/2010/main" val="1265820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848" y="0"/>
            <a:ext cx="10290869" cy="608789"/>
          </a:xfrm>
        </p:spPr>
        <p:txBody>
          <a:bodyPr>
            <a:normAutofit fontScale="90000"/>
          </a:bodyPr>
          <a:lstStyle/>
          <a:p>
            <a:r>
              <a:rPr lang="en-US" dirty="0"/>
              <a:t>POLICY ACTIONS </a:t>
            </a:r>
            <a:r>
              <a:rPr lang="en-US" dirty="0" smtClean="0"/>
              <a:t>CONT;(7/11)</a:t>
            </a:r>
            <a:endParaRPr lang="en-US" dirty="0"/>
          </a:p>
        </p:txBody>
      </p:sp>
      <p:sp>
        <p:nvSpPr>
          <p:cNvPr id="3" name="Content Placeholder 2"/>
          <p:cNvSpPr>
            <a:spLocks noGrp="1"/>
          </p:cNvSpPr>
          <p:nvPr>
            <p:ph idx="1"/>
          </p:nvPr>
        </p:nvSpPr>
        <p:spPr>
          <a:xfrm>
            <a:off x="421240" y="1212351"/>
            <a:ext cx="11568702" cy="5476125"/>
          </a:xfrm>
        </p:spPr>
        <p:txBody>
          <a:bodyPr/>
          <a:lstStyle/>
          <a:p>
            <a:r>
              <a:rPr lang="en-US" sz="3200" dirty="0"/>
              <a:t>For example, if a city decides to implement a policy alternative to reduce air pollution by promoting electric vehicle adoption, the policy actions might include passing new regulations to incentivize electric vehicle purchases, allocating funds for charging infrastructure and establishing a monitoring system to track the reduction in emissions over time.</a:t>
            </a:r>
          </a:p>
          <a:p>
            <a:r>
              <a:rPr lang="en-US" sz="3200" dirty="0"/>
              <a:t>Policy actions are critical for ensuring that policies are not only well-conceived but also effectively executed to achieve their intended outcomes.</a:t>
            </a:r>
          </a:p>
          <a:p>
            <a:endParaRPr lang="en-US" dirty="0"/>
          </a:p>
        </p:txBody>
      </p:sp>
    </p:spTree>
    <p:extLst>
      <p:ext uri="{BB962C8B-B14F-4D97-AF65-F5344CB8AC3E}">
        <p14:creationId xmlns:p14="http://schemas.microsoft.com/office/powerpoint/2010/main" val="2788242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702" y="0"/>
            <a:ext cx="10218950" cy="523982"/>
          </a:xfrm>
        </p:spPr>
        <p:txBody>
          <a:bodyPr>
            <a:normAutofit fontScale="90000"/>
          </a:bodyPr>
          <a:lstStyle/>
          <a:p>
            <a:r>
              <a:rPr lang="en-US" dirty="0" smtClean="0">
                <a:solidFill>
                  <a:schemeClr val="tx1"/>
                </a:solidFill>
                <a:cs typeface="Times New Roman" panose="02020603050405020304" pitchFamily="18" charset="0"/>
              </a:rPr>
              <a:t>POLICY </a:t>
            </a:r>
            <a:r>
              <a:rPr lang="en-US" dirty="0">
                <a:solidFill>
                  <a:schemeClr val="tx1"/>
                </a:solidFill>
                <a:cs typeface="Times New Roman" panose="02020603050405020304" pitchFamily="18" charset="0"/>
              </a:rPr>
              <a:t>OUTCOMES </a:t>
            </a:r>
            <a:r>
              <a:rPr lang="en-US" dirty="0" smtClean="0">
                <a:solidFill>
                  <a:schemeClr val="tx1"/>
                </a:solidFill>
                <a:cs typeface="Times New Roman" panose="02020603050405020304" pitchFamily="18" charset="0"/>
              </a:rPr>
              <a:t>(8/11)</a:t>
            </a:r>
            <a:endParaRPr lang="en-US" dirty="0"/>
          </a:p>
        </p:txBody>
      </p:sp>
      <p:sp>
        <p:nvSpPr>
          <p:cNvPr id="3" name="Content Placeholder 2"/>
          <p:cNvSpPr>
            <a:spLocks noGrp="1"/>
          </p:cNvSpPr>
          <p:nvPr>
            <p:ph idx="1"/>
          </p:nvPr>
        </p:nvSpPr>
        <p:spPr>
          <a:xfrm>
            <a:off x="482885" y="1212351"/>
            <a:ext cx="11507057" cy="5496674"/>
          </a:xfrm>
        </p:spPr>
        <p:txBody>
          <a:bodyPr/>
          <a:lstStyle/>
          <a:p>
            <a:r>
              <a:rPr lang="en-US" sz="3200" dirty="0"/>
              <a:t>Policy </a:t>
            </a:r>
            <a:r>
              <a:rPr lang="en-US" sz="3200" dirty="0" smtClean="0"/>
              <a:t>outcomes, </a:t>
            </a:r>
            <a:r>
              <a:rPr lang="en-US" sz="3200" dirty="0"/>
              <a:t>refer to the results or consequences of implementing a particular policy. These outcomes can be both intended and unintended and are used to evaluate the success or impact of a policy</a:t>
            </a:r>
            <a:r>
              <a:rPr lang="en-US" sz="3200" dirty="0" smtClean="0"/>
              <a:t>.</a:t>
            </a:r>
          </a:p>
          <a:p>
            <a:r>
              <a:rPr lang="en-US" sz="3200" dirty="0" smtClean="0"/>
              <a:t>When </a:t>
            </a:r>
            <a:r>
              <a:rPr lang="en-US" sz="3200" dirty="0"/>
              <a:t>presenting policy-relevant information, it's essential to include a discussion of potential policy outcomes to help policymakers understand what to expect and how to assess the policy's </a:t>
            </a:r>
            <a:r>
              <a:rPr lang="en-US" sz="3200" dirty="0" smtClean="0"/>
              <a:t>effectiveness</a:t>
            </a:r>
            <a:r>
              <a:rPr lang="en-US" dirty="0" smtClean="0"/>
              <a:t>.</a:t>
            </a:r>
            <a:endParaRPr lang="en-US" dirty="0"/>
          </a:p>
        </p:txBody>
      </p:sp>
    </p:spTree>
    <p:extLst>
      <p:ext uri="{BB962C8B-B14F-4D97-AF65-F5344CB8AC3E}">
        <p14:creationId xmlns:p14="http://schemas.microsoft.com/office/powerpoint/2010/main" val="2903024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412" y="0"/>
            <a:ext cx="9879903" cy="482885"/>
          </a:xfrm>
        </p:spPr>
        <p:txBody>
          <a:bodyPr>
            <a:normAutofit fontScale="90000"/>
          </a:bodyPr>
          <a:lstStyle/>
          <a:p>
            <a:r>
              <a:rPr lang="en-US" dirty="0">
                <a:solidFill>
                  <a:schemeClr val="tx1"/>
                </a:solidFill>
                <a:cs typeface="Times New Roman" panose="02020603050405020304" pitchFamily="18" charset="0"/>
              </a:rPr>
              <a:t>POLICY OUTCOMES </a:t>
            </a:r>
            <a:r>
              <a:rPr lang="en-US" dirty="0" smtClean="0">
                <a:solidFill>
                  <a:schemeClr val="tx1"/>
                </a:solidFill>
                <a:cs typeface="Times New Roman" panose="02020603050405020304" pitchFamily="18" charset="0"/>
              </a:rPr>
              <a:t>CONT;(9/11)</a:t>
            </a:r>
            <a:endParaRPr lang="en-US" dirty="0"/>
          </a:p>
        </p:txBody>
      </p:sp>
      <p:sp>
        <p:nvSpPr>
          <p:cNvPr id="3" name="Content Placeholder 2"/>
          <p:cNvSpPr>
            <a:spLocks noGrp="1"/>
          </p:cNvSpPr>
          <p:nvPr>
            <p:ph idx="1"/>
          </p:nvPr>
        </p:nvSpPr>
        <p:spPr>
          <a:xfrm>
            <a:off x="472611" y="1222625"/>
            <a:ext cx="11568701" cy="5445303"/>
          </a:xfrm>
        </p:spPr>
        <p:txBody>
          <a:bodyPr>
            <a:noAutofit/>
          </a:bodyPr>
          <a:lstStyle/>
          <a:p>
            <a:r>
              <a:rPr lang="en-US" sz="3200" dirty="0"/>
              <a:t>For instance, if a government introduces a policy to increase access to higher education by providing tuition subsidies, the policy outcomes might include more students enrolling in college </a:t>
            </a:r>
            <a:r>
              <a:rPr lang="en-US" sz="3200" dirty="0" smtClean="0"/>
              <a:t>an </a:t>
            </a:r>
            <a:r>
              <a:rPr lang="en-US" sz="3200" dirty="0"/>
              <a:t>intended </a:t>
            </a:r>
            <a:r>
              <a:rPr lang="en-US" sz="3200" dirty="0" smtClean="0"/>
              <a:t>outcome, </a:t>
            </a:r>
            <a:r>
              <a:rPr lang="en-US" sz="3200" dirty="0"/>
              <a:t>potential increases in student debt </a:t>
            </a:r>
            <a:r>
              <a:rPr lang="en-US" sz="3200" dirty="0" smtClean="0"/>
              <a:t>an </a:t>
            </a:r>
            <a:r>
              <a:rPr lang="en-US" sz="3200" dirty="0"/>
              <a:t>unintended </a:t>
            </a:r>
            <a:r>
              <a:rPr lang="en-US" sz="3200" dirty="0" smtClean="0"/>
              <a:t>consequence.</a:t>
            </a:r>
          </a:p>
          <a:p>
            <a:r>
              <a:rPr lang="en-US" sz="3200" dirty="0" smtClean="0"/>
              <a:t>By </a:t>
            </a:r>
            <a:r>
              <a:rPr lang="en-US" sz="3200" dirty="0"/>
              <a:t>presenting a comprehensive assessment of policy outcomes, policymakers can make informed decisions about whether a policy is achieving its intended goals and whether adjustments or modifications are needed.</a:t>
            </a:r>
          </a:p>
        </p:txBody>
      </p:sp>
    </p:spTree>
    <p:extLst>
      <p:ext uri="{BB962C8B-B14F-4D97-AF65-F5344CB8AC3E}">
        <p14:creationId xmlns:p14="http://schemas.microsoft.com/office/powerpoint/2010/main" val="2171490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685" y="0"/>
            <a:ext cx="8911687" cy="644620"/>
          </a:xfrm>
        </p:spPr>
        <p:txBody>
          <a:bodyPr/>
          <a:lstStyle/>
          <a:p>
            <a:r>
              <a:rPr lang="en-US" dirty="0">
                <a:latin typeface="Times New Roman" panose="02020603050405020304" pitchFamily="18" charset="0"/>
                <a:cs typeface="Times New Roman" panose="02020603050405020304" pitchFamily="18" charset="0"/>
              </a:rPr>
              <a:t>GROUP PRESENTERS </a:t>
            </a:r>
            <a:endParaRPr lang="en-US" dirty="0"/>
          </a:p>
        </p:txBody>
      </p:sp>
      <p:sp>
        <p:nvSpPr>
          <p:cNvPr id="3" name="Content Placeholder 2"/>
          <p:cNvSpPr>
            <a:spLocks noGrp="1"/>
          </p:cNvSpPr>
          <p:nvPr>
            <p:ph idx="1"/>
          </p:nvPr>
        </p:nvSpPr>
        <p:spPr>
          <a:xfrm>
            <a:off x="1815685" y="1714500"/>
            <a:ext cx="9740045" cy="3954780"/>
          </a:xfrm>
        </p:spPr>
        <p:txBody>
          <a:bodyPr>
            <a:normAutofit/>
          </a:bodyPr>
          <a:lstStyle/>
          <a:p>
            <a:pPr marL="0" indent="0">
              <a:buNone/>
            </a:pPr>
            <a:r>
              <a:rPr lang="en-US" sz="3200" dirty="0">
                <a:cs typeface="Times New Roman" panose="02020603050405020304" pitchFamily="18" charset="0"/>
              </a:rPr>
              <a:t>TWAAMBO MUDENDA           </a:t>
            </a:r>
            <a:r>
              <a:rPr lang="en-US" sz="3200" dirty="0" smtClean="0">
                <a:cs typeface="Times New Roman" panose="02020603050405020304" pitchFamily="18" charset="0"/>
              </a:rPr>
              <a:t> :</a:t>
            </a:r>
            <a:r>
              <a:rPr lang="en-US" sz="3200" dirty="0" smtClean="0">
                <a:cs typeface="Times New Roman" panose="02020603050405020304" pitchFamily="18" charset="0"/>
              </a:rPr>
              <a:t>2020000636</a:t>
            </a:r>
          </a:p>
          <a:p>
            <a:pPr marL="0" indent="0">
              <a:buNone/>
            </a:pPr>
            <a:r>
              <a:rPr lang="en-US" sz="3200" dirty="0" smtClean="0">
                <a:cs typeface="Times New Roman" panose="02020603050405020304" pitchFamily="18" charset="0"/>
              </a:rPr>
              <a:t>SETWELL </a:t>
            </a:r>
            <a:r>
              <a:rPr lang="en-US" sz="3200" dirty="0">
                <a:cs typeface="Times New Roman" panose="02020603050405020304" pitchFamily="18" charset="0"/>
              </a:rPr>
              <a:t>MULEYA                     :</a:t>
            </a:r>
            <a:r>
              <a:rPr lang="en-US" sz="3200" dirty="0" smtClean="0">
                <a:cs typeface="Times New Roman" panose="02020603050405020304" pitchFamily="18" charset="0"/>
              </a:rPr>
              <a:t>2020001829</a:t>
            </a:r>
            <a:endParaRPr lang="en-US" sz="3200" dirty="0">
              <a:cs typeface="Times New Roman" panose="02020603050405020304" pitchFamily="18" charset="0"/>
            </a:endParaRPr>
          </a:p>
          <a:p>
            <a:pPr marL="0" indent="0">
              <a:buNone/>
            </a:pPr>
            <a:r>
              <a:rPr lang="en-US" sz="3200" dirty="0">
                <a:cs typeface="Times New Roman" panose="02020603050405020304" pitchFamily="18" charset="0"/>
              </a:rPr>
              <a:t>WAMUSUWILA SINYANGWE   </a:t>
            </a:r>
            <a:r>
              <a:rPr lang="en-US" sz="3200" dirty="0" smtClean="0">
                <a:cs typeface="Times New Roman" panose="02020603050405020304" pitchFamily="18" charset="0"/>
              </a:rPr>
              <a:t>:</a:t>
            </a:r>
            <a:r>
              <a:rPr lang="en-US" sz="3200" dirty="0">
                <a:cs typeface="Times New Roman" panose="02020603050405020304" pitchFamily="18" charset="0"/>
              </a:rPr>
              <a:t>2018264354</a:t>
            </a:r>
            <a:endParaRPr lang="en-US" sz="3200" dirty="0"/>
          </a:p>
          <a:p>
            <a:endParaRPr lang="en-US" sz="3200" dirty="0"/>
          </a:p>
        </p:txBody>
      </p:sp>
    </p:spTree>
    <p:extLst>
      <p:ext uri="{BB962C8B-B14F-4D97-AF65-F5344CB8AC3E}">
        <p14:creationId xmlns:p14="http://schemas.microsoft.com/office/powerpoint/2010/main" val="1386156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428" y="0"/>
            <a:ext cx="9468936" cy="482885"/>
          </a:xfrm>
        </p:spPr>
        <p:txBody>
          <a:bodyPr>
            <a:normAutofit fontScale="90000"/>
          </a:bodyPr>
          <a:lstStyle/>
          <a:p>
            <a:r>
              <a:rPr lang="en-US" dirty="0" smtClean="0">
                <a:solidFill>
                  <a:schemeClr val="tx1"/>
                </a:solidFill>
                <a:cs typeface="Times New Roman" panose="02020603050405020304" pitchFamily="18" charset="0"/>
              </a:rPr>
              <a:t>POLICY PERFORMANCE (10/11).</a:t>
            </a:r>
            <a:endParaRPr lang="en-US" dirty="0"/>
          </a:p>
        </p:txBody>
      </p:sp>
      <p:sp>
        <p:nvSpPr>
          <p:cNvPr id="3" name="Content Placeholder 2"/>
          <p:cNvSpPr>
            <a:spLocks noGrp="1"/>
          </p:cNvSpPr>
          <p:nvPr>
            <p:ph idx="1"/>
          </p:nvPr>
        </p:nvSpPr>
        <p:spPr>
          <a:xfrm>
            <a:off x="513708" y="1212351"/>
            <a:ext cx="11517330" cy="5527496"/>
          </a:xfrm>
        </p:spPr>
        <p:txBody>
          <a:bodyPr/>
          <a:lstStyle/>
          <a:p>
            <a:r>
              <a:rPr lang="en-US" sz="3200" dirty="0"/>
              <a:t>Policy </a:t>
            </a:r>
            <a:r>
              <a:rPr lang="en-US" sz="3200" dirty="0" smtClean="0"/>
              <a:t>performance refers </a:t>
            </a:r>
            <a:r>
              <a:rPr lang="en-US" sz="3200" dirty="0"/>
              <a:t>to the assessment of how well a policy is functioning in practice. It involves evaluating whether the policy is achieving its intended goals and objectives and whether it is delivering the desired outcomes. </a:t>
            </a:r>
            <a:endParaRPr lang="en-US" sz="3200" dirty="0" smtClean="0"/>
          </a:p>
          <a:p>
            <a:r>
              <a:rPr lang="en-US" sz="3200" dirty="0" smtClean="0"/>
              <a:t>Policy </a:t>
            </a:r>
            <a:r>
              <a:rPr lang="en-US" sz="3200" dirty="0"/>
              <a:t>performance analysis helps policymakers understand whether a policy is effective, efficient, and meeting the needs of the target population</a:t>
            </a:r>
            <a:r>
              <a:rPr lang="en-US" dirty="0"/>
              <a:t>.</a:t>
            </a:r>
          </a:p>
        </p:txBody>
      </p:sp>
    </p:spTree>
    <p:extLst>
      <p:ext uri="{BB962C8B-B14F-4D97-AF65-F5344CB8AC3E}">
        <p14:creationId xmlns:p14="http://schemas.microsoft.com/office/powerpoint/2010/main" val="2780090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799" y="0"/>
            <a:ext cx="10136756" cy="503434"/>
          </a:xfrm>
        </p:spPr>
        <p:txBody>
          <a:bodyPr>
            <a:normAutofit fontScale="90000"/>
          </a:bodyPr>
          <a:lstStyle/>
          <a:p>
            <a:r>
              <a:rPr lang="en-US" dirty="0" smtClean="0"/>
              <a:t>POLICY PERFORMANCE CONT; (11/11)</a:t>
            </a:r>
            <a:endParaRPr lang="en-US" dirty="0"/>
          </a:p>
        </p:txBody>
      </p:sp>
      <p:sp>
        <p:nvSpPr>
          <p:cNvPr id="3" name="Content Placeholder 2"/>
          <p:cNvSpPr>
            <a:spLocks noGrp="1"/>
          </p:cNvSpPr>
          <p:nvPr>
            <p:ph idx="1"/>
          </p:nvPr>
        </p:nvSpPr>
        <p:spPr>
          <a:xfrm>
            <a:off x="554803" y="1212351"/>
            <a:ext cx="11404316" cy="5455577"/>
          </a:xfrm>
        </p:spPr>
        <p:txBody>
          <a:bodyPr>
            <a:noAutofit/>
          </a:bodyPr>
          <a:lstStyle/>
          <a:p>
            <a:r>
              <a:rPr lang="en-US" sz="3200" dirty="0"/>
              <a:t>For instance, if a government implements a policy to reduce childhood obesity by regulating food marketing to children, policy performance analysis might involve measuring changes in childhood obesity rates </a:t>
            </a:r>
            <a:r>
              <a:rPr lang="en-US" sz="3200" dirty="0" smtClean="0"/>
              <a:t>effectiveness, </a:t>
            </a:r>
            <a:r>
              <a:rPr lang="en-US" sz="3200" dirty="0"/>
              <a:t>evaluating the costs of implementing and enforcing the regulations </a:t>
            </a:r>
            <a:r>
              <a:rPr lang="en-US" sz="3200" dirty="0" smtClean="0"/>
              <a:t>efficiency.</a:t>
            </a:r>
          </a:p>
          <a:p>
            <a:r>
              <a:rPr lang="en-US" sz="3200" dirty="0" smtClean="0"/>
              <a:t>Policy </a:t>
            </a:r>
            <a:r>
              <a:rPr lang="en-US" sz="3200" dirty="0"/>
              <a:t>performance assessment is crucial for evidence-based policymaking, as it informs decisions about whether to continue, modify, or terminate a policy based on its real-world impact</a:t>
            </a:r>
            <a:r>
              <a:rPr lang="en-US" sz="2800" dirty="0"/>
              <a:t>.</a:t>
            </a:r>
          </a:p>
        </p:txBody>
      </p:sp>
    </p:spTree>
    <p:extLst>
      <p:ext uri="{BB962C8B-B14F-4D97-AF65-F5344CB8AC3E}">
        <p14:creationId xmlns:p14="http://schemas.microsoft.com/office/powerpoint/2010/main" val="3026791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139" y="0"/>
            <a:ext cx="9499758" cy="595901"/>
          </a:xfrm>
        </p:spPr>
        <p:txBody>
          <a:bodyPr>
            <a:normAutofit fontScale="90000"/>
          </a:bodyPr>
          <a:lstStyle/>
          <a:p>
            <a:r>
              <a:rPr lang="en-US" dirty="0" smtClean="0"/>
              <a:t>SUMMARY (1/2)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7146134"/>
              </p:ext>
            </p:extLst>
          </p:nvPr>
        </p:nvGraphicFramePr>
        <p:xfrm>
          <a:off x="461963" y="1233487"/>
          <a:ext cx="11558586" cy="5270057"/>
        </p:xfrm>
        <a:graphic>
          <a:graphicData uri="http://schemas.openxmlformats.org/drawingml/2006/table">
            <a:tbl>
              <a:tblPr firstRow="1" bandRow="1">
                <a:tableStyleId>{5C22544A-7EE6-4342-B048-85BDC9FD1C3A}</a:tableStyleId>
              </a:tblPr>
              <a:tblGrid>
                <a:gridCol w="657920"/>
                <a:gridCol w="3256908"/>
                <a:gridCol w="7643758"/>
              </a:tblGrid>
              <a:tr h="783532">
                <a:tc>
                  <a:txBody>
                    <a:bodyPr/>
                    <a:lstStyle/>
                    <a:p>
                      <a:r>
                        <a:rPr lang="en-US" dirty="0" smtClean="0"/>
                        <a:t>NO</a:t>
                      </a:r>
                      <a:endParaRPr lang="en-US" dirty="0"/>
                    </a:p>
                  </a:txBody>
                  <a:tcPr/>
                </a:tc>
                <a:tc>
                  <a:txBody>
                    <a:bodyPr/>
                    <a:lstStyle/>
                    <a:p>
                      <a:r>
                        <a:rPr lang="en-US" dirty="0" smtClean="0"/>
                        <a:t>TYPES </a:t>
                      </a:r>
                      <a:endParaRPr lang="en-US" dirty="0"/>
                    </a:p>
                  </a:txBody>
                  <a:tcPr/>
                </a:tc>
                <a:tc>
                  <a:txBody>
                    <a:bodyPr/>
                    <a:lstStyle/>
                    <a:p>
                      <a:r>
                        <a:rPr lang="en-US" dirty="0" smtClean="0"/>
                        <a:t>IMPORTANCE </a:t>
                      </a:r>
                      <a:endParaRPr lang="en-US" dirty="0"/>
                    </a:p>
                  </a:txBody>
                  <a:tcPr/>
                </a:tc>
              </a:tr>
              <a:tr h="783532">
                <a:tc>
                  <a:txBody>
                    <a:bodyPr/>
                    <a:lstStyle/>
                    <a:p>
                      <a:r>
                        <a:rPr lang="en-US" dirty="0" smtClean="0"/>
                        <a:t>1</a:t>
                      </a:r>
                      <a:endParaRPr lang="en-US" dirty="0"/>
                    </a:p>
                  </a:txBody>
                  <a:tcPr/>
                </a:tc>
                <a:tc>
                  <a:txBody>
                    <a:bodyPr/>
                    <a:lstStyle/>
                    <a:p>
                      <a:r>
                        <a:rPr lang="en-US" dirty="0" smtClean="0"/>
                        <a:t>PILICY PROBLEM</a:t>
                      </a:r>
                      <a:r>
                        <a:rPr lang="en-US" baseline="0" dirty="0" smtClean="0"/>
                        <a:t> </a:t>
                      </a:r>
                      <a:endParaRPr lang="en-US" dirty="0"/>
                    </a:p>
                  </a:txBody>
                  <a:tcPr/>
                </a:tc>
                <a:tc>
                  <a:txBody>
                    <a:bodyPr/>
                    <a:lstStyle/>
                    <a:p>
                      <a:r>
                        <a:rPr lang="en-US" dirty="0" smtClean="0"/>
                        <a:t>Conceptualizing</a:t>
                      </a:r>
                      <a:r>
                        <a:rPr lang="en-US" baseline="0" dirty="0" smtClean="0"/>
                        <a:t>  problems from different angles </a:t>
                      </a:r>
                      <a:endParaRPr lang="en-US" dirty="0"/>
                    </a:p>
                  </a:txBody>
                  <a:tcPr/>
                </a:tc>
              </a:tr>
              <a:tr h="783532">
                <a:tc>
                  <a:txBody>
                    <a:bodyPr/>
                    <a:lstStyle/>
                    <a:p>
                      <a:r>
                        <a:rPr lang="en-US" dirty="0" smtClean="0"/>
                        <a:t>2</a:t>
                      </a:r>
                      <a:endParaRPr lang="en-US" dirty="0"/>
                    </a:p>
                  </a:txBody>
                  <a:tcPr/>
                </a:tc>
                <a:tc>
                  <a:txBody>
                    <a:bodyPr/>
                    <a:lstStyle/>
                    <a:p>
                      <a:r>
                        <a:rPr lang="en-US" dirty="0" smtClean="0"/>
                        <a:t>POLICY ALTERNATIVES</a:t>
                      </a:r>
                      <a:endParaRPr lang="en-US" dirty="0"/>
                    </a:p>
                  </a:txBody>
                  <a:tcPr/>
                </a:tc>
                <a:tc>
                  <a:txBody>
                    <a:bodyPr/>
                    <a:lstStyle/>
                    <a:p>
                      <a:r>
                        <a:rPr lang="en-US" dirty="0" smtClean="0"/>
                        <a:t>Assist the public officials to come with solutions to solve</a:t>
                      </a:r>
                      <a:r>
                        <a:rPr lang="en-US" baseline="0" dirty="0" smtClean="0"/>
                        <a:t> a problem.</a:t>
                      </a:r>
                      <a:endParaRPr lang="en-US" dirty="0"/>
                    </a:p>
                  </a:txBody>
                  <a:tcPr/>
                </a:tc>
              </a:tr>
              <a:tr h="1352397">
                <a:tc>
                  <a:txBody>
                    <a:bodyPr/>
                    <a:lstStyle/>
                    <a:p>
                      <a:r>
                        <a:rPr lang="en-US" dirty="0" smtClean="0"/>
                        <a:t>3</a:t>
                      </a:r>
                      <a:endParaRPr lang="en-US" dirty="0"/>
                    </a:p>
                  </a:txBody>
                  <a:tcPr/>
                </a:tc>
                <a:tc>
                  <a:txBody>
                    <a:bodyPr/>
                    <a:lstStyle/>
                    <a:p>
                      <a:r>
                        <a:rPr lang="en-US" dirty="0" smtClean="0"/>
                        <a:t>POLICY ACTIONS </a:t>
                      </a:r>
                      <a:endParaRPr lang="en-US" dirty="0"/>
                    </a:p>
                  </a:txBody>
                  <a:tcPr/>
                </a:tc>
                <a:tc>
                  <a:txBody>
                    <a:bodyPr/>
                    <a:lstStyle/>
                    <a:p>
                      <a:r>
                        <a:rPr lang="en-US" dirty="0" smtClean="0"/>
                        <a:t>Forecasting and evaluating consequences of</a:t>
                      </a:r>
                      <a:r>
                        <a:rPr lang="en-US" baseline="0" dirty="0" smtClean="0"/>
                        <a:t> actions based on different alternatives.</a:t>
                      </a:r>
                      <a:endParaRPr lang="en-US" dirty="0"/>
                    </a:p>
                  </a:txBody>
                  <a:tcPr/>
                </a:tc>
              </a:tr>
              <a:tr h="783532">
                <a:tc>
                  <a:txBody>
                    <a:bodyPr/>
                    <a:lstStyle/>
                    <a:p>
                      <a:r>
                        <a:rPr lang="en-US" dirty="0" smtClean="0"/>
                        <a:t>4</a:t>
                      </a:r>
                      <a:endParaRPr lang="en-US" dirty="0"/>
                    </a:p>
                  </a:txBody>
                  <a:tcPr/>
                </a:tc>
                <a:tc>
                  <a:txBody>
                    <a:bodyPr/>
                    <a:lstStyle/>
                    <a:p>
                      <a:r>
                        <a:rPr lang="en-US" dirty="0" smtClean="0"/>
                        <a:t>POLICY OUTCOMES</a:t>
                      </a:r>
                      <a:endParaRPr lang="en-US" dirty="0"/>
                    </a:p>
                  </a:txBody>
                  <a:tcPr/>
                </a:tc>
                <a:tc>
                  <a:txBody>
                    <a:bodyPr/>
                    <a:lstStyle/>
                    <a:p>
                      <a:r>
                        <a:rPr lang="en-US" dirty="0" smtClean="0"/>
                        <a:t>Ensuring an observed</a:t>
                      </a:r>
                      <a:r>
                        <a:rPr lang="en-US" baseline="0" dirty="0" smtClean="0"/>
                        <a:t> consequences of policy actions </a:t>
                      </a:r>
                      <a:endParaRPr lang="en-US" dirty="0"/>
                    </a:p>
                  </a:txBody>
                  <a:tcPr/>
                </a:tc>
              </a:tr>
              <a:tr h="783532">
                <a:tc>
                  <a:txBody>
                    <a:bodyPr/>
                    <a:lstStyle/>
                    <a:p>
                      <a:r>
                        <a:rPr lang="en-US" dirty="0" smtClean="0"/>
                        <a:t>5</a:t>
                      </a:r>
                      <a:endParaRPr lang="en-US" dirty="0"/>
                    </a:p>
                  </a:txBody>
                  <a:tcPr/>
                </a:tc>
                <a:tc>
                  <a:txBody>
                    <a:bodyPr/>
                    <a:lstStyle/>
                    <a:p>
                      <a:r>
                        <a:rPr lang="en-US" dirty="0" smtClean="0"/>
                        <a:t>POLICY PERFORMNCE</a:t>
                      </a:r>
                      <a:r>
                        <a:rPr lang="en-US" baseline="0" dirty="0" smtClean="0"/>
                        <a:t> </a:t>
                      </a:r>
                      <a:endParaRPr lang="en-US" dirty="0"/>
                    </a:p>
                  </a:txBody>
                  <a:tcPr/>
                </a:tc>
                <a:tc>
                  <a:txBody>
                    <a:bodyPr/>
                    <a:lstStyle/>
                    <a:p>
                      <a:r>
                        <a:rPr lang="en-US" dirty="0" smtClean="0"/>
                        <a:t>Finding the degree of value contributed by the policy outcome </a:t>
                      </a:r>
                      <a:endParaRPr lang="en-US" dirty="0"/>
                    </a:p>
                  </a:txBody>
                  <a:tcPr/>
                </a:tc>
              </a:tr>
            </a:tbl>
          </a:graphicData>
        </a:graphic>
      </p:graphicFrame>
    </p:spTree>
    <p:extLst>
      <p:ext uri="{BB962C8B-B14F-4D97-AF65-F5344CB8AC3E}">
        <p14:creationId xmlns:p14="http://schemas.microsoft.com/office/powerpoint/2010/main" val="589642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961" y="0"/>
            <a:ext cx="9561403" cy="565079"/>
          </a:xfrm>
        </p:spPr>
        <p:txBody>
          <a:bodyPr>
            <a:normAutofit fontScale="90000"/>
          </a:bodyPr>
          <a:lstStyle/>
          <a:p>
            <a:r>
              <a:rPr lang="en-US" dirty="0" smtClean="0"/>
              <a:t>CONCLUSION (2/2)</a:t>
            </a:r>
            <a:endParaRPr lang="en-US" dirty="0"/>
          </a:p>
        </p:txBody>
      </p:sp>
      <p:sp>
        <p:nvSpPr>
          <p:cNvPr id="5" name="Content Placeholder 4"/>
          <p:cNvSpPr>
            <a:spLocks noGrp="1"/>
          </p:cNvSpPr>
          <p:nvPr>
            <p:ph idx="1"/>
          </p:nvPr>
        </p:nvSpPr>
        <p:spPr>
          <a:xfrm>
            <a:off x="523982" y="1212351"/>
            <a:ext cx="11537879" cy="5486400"/>
          </a:xfrm>
        </p:spPr>
        <p:txBody>
          <a:bodyPr>
            <a:normAutofit/>
          </a:bodyPr>
          <a:lstStyle/>
          <a:p>
            <a:r>
              <a:rPr lang="en-US" sz="3200" dirty="0"/>
              <a:t>In conclusion, policy relevant information plays a critical role in shaping effective and informed decision-making processes. By identifying and understanding different types of policy relevant information, policy makers can develop comprehensive strategies to address </a:t>
            </a:r>
            <a:r>
              <a:rPr lang="en-US" sz="3200" dirty="0" smtClean="0"/>
              <a:t>pressing </a:t>
            </a:r>
            <a:r>
              <a:rPr lang="en-US" sz="3200" dirty="0"/>
              <a:t>issues or </a:t>
            </a:r>
            <a:r>
              <a:rPr lang="en-US" sz="3200" dirty="0" smtClean="0"/>
              <a:t>problems.</a:t>
            </a:r>
            <a:endParaRPr lang="en-US" sz="3200" dirty="0"/>
          </a:p>
        </p:txBody>
      </p:sp>
    </p:spTree>
    <p:extLst>
      <p:ext uri="{BB962C8B-B14F-4D97-AF65-F5344CB8AC3E}">
        <p14:creationId xmlns:p14="http://schemas.microsoft.com/office/powerpoint/2010/main" val="3733182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687" y="0"/>
            <a:ext cx="8911687" cy="660160"/>
          </a:xfrm>
        </p:spPr>
        <p:txBody>
          <a:bodyPr>
            <a:normAutofit fontScale="90000"/>
          </a:bodyPr>
          <a:lstStyle/>
          <a:p>
            <a:r>
              <a:rPr lang="en-US" dirty="0"/>
              <a:t>END OF OUR PRESENTATION </a:t>
            </a:r>
            <a:br>
              <a:rPr lang="en-US" dirty="0"/>
            </a:br>
            <a:endParaRPr lang="en-US" dirty="0"/>
          </a:p>
        </p:txBody>
      </p:sp>
      <p:sp>
        <p:nvSpPr>
          <p:cNvPr id="3" name="Content Placeholder 2"/>
          <p:cNvSpPr>
            <a:spLocks noGrp="1"/>
          </p:cNvSpPr>
          <p:nvPr>
            <p:ph idx="1"/>
          </p:nvPr>
        </p:nvSpPr>
        <p:spPr>
          <a:xfrm>
            <a:off x="472611" y="1222626"/>
            <a:ext cx="11260477" cy="4458984"/>
          </a:xfrm>
        </p:spPr>
        <p:txBody>
          <a:bodyPr>
            <a:normAutofit/>
          </a:bodyPr>
          <a:lstStyle/>
          <a:p>
            <a:pPr marL="0" indent="0">
              <a:buNone/>
            </a:pPr>
            <a:r>
              <a:rPr lang="en-US" sz="3200" dirty="0" smtClean="0"/>
              <a:t>                    THANK </a:t>
            </a:r>
            <a:r>
              <a:rPr lang="en-US" sz="3200" dirty="0"/>
              <a:t>YOU </a:t>
            </a:r>
            <a:endParaRPr lang="en-US" sz="3200" dirty="0" smtClean="0"/>
          </a:p>
          <a:p>
            <a:pPr marL="0" indent="0">
              <a:buNone/>
            </a:pPr>
            <a:endParaRPr lang="en-US" sz="3200" dirty="0" smtClean="0"/>
          </a:p>
          <a:p>
            <a:pPr marL="0" indent="0">
              <a:buNone/>
            </a:pPr>
            <a:r>
              <a:rPr lang="en-US" sz="3200" dirty="0"/>
              <a:t> </a:t>
            </a:r>
            <a:r>
              <a:rPr lang="en-US" sz="3200" dirty="0" smtClean="0"/>
              <a:t>                 Q </a:t>
            </a:r>
            <a:r>
              <a:rPr lang="en-US" sz="3200" dirty="0"/>
              <a:t>&amp; A SESSION </a:t>
            </a:r>
          </a:p>
          <a:p>
            <a:pPr marL="0" indent="0">
              <a:buNone/>
            </a:pPr>
            <a:endParaRPr lang="en-US" sz="3200" dirty="0" smtClean="0"/>
          </a:p>
          <a:p>
            <a:pPr marL="0" indent="0">
              <a:buNone/>
            </a:pPr>
            <a:r>
              <a:rPr lang="en-US" sz="3200" dirty="0"/>
              <a:t> </a:t>
            </a:r>
            <a:r>
              <a:rPr lang="en-US" sz="3200" dirty="0" smtClean="0"/>
              <a:t>         COMMENTS</a:t>
            </a:r>
            <a:r>
              <a:rPr lang="en-US" sz="3200" dirty="0"/>
              <a:t>, CONCERNS AND COMPLAINTS</a:t>
            </a:r>
          </a:p>
          <a:p>
            <a:endParaRPr lang="en-US" sz="3200" dirty="0"/>
          </a:p>
        </p:txBody>
      </p:sp>
    </p:spTree>
    <p:extLst>
      <p:ext uri="{BB962C8B-B14F-4D97-AF65-F5344CB8AC3E}">
        <p14:creationId xmlns:p14="http://schemas.microsoft.com/office/powerpoint/2010/main" val="1123331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255" y="132620"/>
            <a:ext cx="8911687" cy="758920"/>
          </a:xfrm>
        </p:spPr>
        <p:txBody>
          <a:bodyPr/>
          <a:lstStyle/>
          <a:p>
            <a:r>
              <a:rPr lang="en-US" dirty="0">
                <a:latin typeface="Times New Roman" panose="02020603050405020304" pitchFamily="18" charset="0"/>
                <a:cs typeface="Times New Roman" panose="02020603050405020304" pitchFamily="18" charset="0"/>
              </a:rPr>
              <a:t>PRESENTATION QUESTION </a:t>
            </a:r>
            <a:endParaRPr lang="en-US" dirty="0"/>
          </a:p>
        </p:txBody>
      </p:sp>
      <p:sp>
        <p:nvSpPr>
          <p:cNvPr id="3" name="Content Placeholder 2"/>
          <p:cNvSpPr>
            <a:spLocks noGrp="1"/>
          </p:cNvSpPr>
          <p:nvPr>
            <p:ph idx="1"/>
          </p:nvPr>
        </p:nvSpPr>
        <p:spPr>
          <a:xfrm>
            <a:off x="1200150" y="1691640"/>
            <a:ext cx="10681652" cy="3223260"/>
          </a:xfrm>
        </p:spPr>
        <p:txBody>
          <a:bodyPr>
            <a:normAutofit/>
          </a:bodyPr>
          <a:lstStyle/>
          <a:p>
            <a:pPr marL="0" indent="0">
              <a:buNone/>
            </a:pPr>
            <a:r>
              <a:rPr lang="en-US" sz="3200" dirty="0" smtClean="0">
                <a:solidFill>
                  <a:schemeClr val="tx1"/>
                </a:solidFill>
                <a:cs typeface="Times New Roman" panose="02020603050405020304" pitchFamily="18" charset="0"/>
              </a:rPr>
              <a:t>THE AIM OF POLICY ANALYSIS IS TO PRODUCE POLICY-RELEVANT INFORMATION. ITEMIZE AND DESCRIBE FIVE TYPES OF POLICY RELEVANT INFORMATION</a:t>
            </a:r>
            <a:endParaRPr lang="en-US" sz="3200" dirty="0"/>
          </a:p>
        </p:txBody>
      </p:sp>
    </p:spTree>
    <p:extLst>
      <p:ext uri="{BB962C8B-B14F-4D97-AF65-F5344CB8AC3E}">
        <p14:creationId xmlns:p14="http://schemas.microsoft.com/office/powerpoint/2010/main" val="486944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815" y="102870"/>
            <a:ext cx="8911687" cy="731520"/>
          </a:xfrm>
        </p:spPr>
        <p:txBody>
          <a:bodyPr>
            <a:normAutofit/>
          </a:bodyPr>
          <a:lstStyle/>
          <a:p>
            <a:r>
              <a:rPr lang="en-US" dirty="0" smtClean="0"/>
              <a:t> </a:t>
            </a:r>
            <a:r>
              <a:rPr lang="en-US" dirty="0"/>
              <a:t>PRESENTATION OVERVIEW</a:t>
            </a:r>
          </a:p>
        </p:txBody>
      </p:sp>
      <p:sp>
        <p:nvSpPr>
          <p:cNvPr id="3" name="Content Placeholder 2"/>
          <p:cNvSpPr>
            <a:spLocks noGrp="1"/>
          </p:cNvSpPr>
          <p:nvPr>
            <p:ph idx="1"/>
          </p:nvPr>
        </p:nvSpPr>
        <p:spPr>
          <a:xfrm>
            <a:off x="537210" y="1280160"/>
            <a:ext cx="11281410" cy="5017770"/>
          </a:xfrm>
        </p:spPr>
        <p:txBody>
          <a:bodyPr/>
          <a:lstStyle/>
          <a:p>
            <a:pPr>
              <a:buFont typeface="Wingdings" panose="05000000000000000000" pitchFamily="2" charset="2"/>
              <a:buChar char="v"/>
            </a:pPr>
            <a:r>
              <a:rPr lang="en-US" sz="3200" dirty="0"/>
              <a:t>INTRODUCTION </a:t>
            </a:r>
          </a:p>
          <a:p>
            <a:pPr>
              <a:buFont typeface="Wingdings" panose="05000000000000000000" pitchFamily="2" charset="2"/>
              <a:buChar char="v"/>
            </a:pPr>
            <a:r>
              <a:rPr lang="en-US" sz="3200" dirty="0"/>
              <a:t>POLICY </a:t>
            </a:r>
          </a:p>
          <a:p>
            <a:pPr>
              <a:buFont typeface="Wingdings" panose="05000000000000000000" pitchFamily="2" charset="2"/>
              <a:buChar char="v"/>
            </a:pPr>
            <a:r>
              <a:rPr lang="en-US" sz="3200" dirty="0"/>
              <a:t>POLICY ANALYSIS</a:t>
            </a:r>
          </a:p>
          <a:p>
            <a:pPr>
              <a:buFont typeface="Wingdings" panose="05000000000000000000" pitchFamily="2" charset="2"/>
              <a:buChar char="v"/>
            </a:pPr>
            <a:r>
              <a:rPr lang="en-US" sz="3200" dirty="0"/>
              <a:t>POLICY RELEVANT INFORMATION </a:t>
            </a:r>
          </a:p>
          <a:p>
            <a:pPr>
              <a:buFont typeface="Wingdings" panose="05000000000000000000" pitchFamily="2" charset="2"/>
              <a:buChar char="v"/>
            </a:pPr>
            <a:r>
              <a:rPr lang="en-US" sz="3200" dirty="0" smtClean="0"/>
              <a:t>TYPES </a:t>
            </a:r>
            <a:r>
              <a:rPr lang="en-US" sz="3200" dirty="0"/>
              <a:t>OF POLICY RELEVANT INFOPRMATION </a:t>
            </a:r>
          </a:p>
          <a:p>
            <a:pPr>
              <a:buFont typeface="Wingdings" panose="05000000000000000000" pitchFamily="2" charset="2"/>
              <a:buChar char="v"/>
            </a:pPr>
            <a:r>
              <a:rPr lang="en-US" sz="3200" dirty="0" smtClean="0"/>
              <a:t>SUMMARY</a:t>
            </a:r>
            <a:endParaRPr lang="en-US" sz="3200" dirty="0"/>
          </a:p>
          <a:p>
            <a:pPr>
              <a:buFont typeface="Wingdings" panose="05000000000000000000" pitchFamily="2" charset="2"/>
              <a:buChar char="v"/>
            </a:pPr>
            <a:r>
              <a:rPr lang="en-US" sz="3200" dirty="0"/>
              <a:t>CONCLUSION </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49349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335" y="178340"/>
            <a:ext cx="8911687" cy="598900"/>
          </a:xfrm>
        </p:spPr>
        <p:txBody>
          <a:bodyPr>
            <a:normAutofit fontScale="90000"/>
          </a:bodyPr>
          <a:lstStyle/>
          <a:p>
            <a:r>
              <a:rPr lang="en-US" dirty="0">
                <a:latin typeface="Times New Roman" panose="02020603050405020304" pitchFamily="18" charset="0"/>
                <a:cs typeface="Times New Roman" panose="02020603050405020304" pitchFamily="18" charset="0"/>
              </a:rPr>
              <a:t>INTRODUCTION (</a:t>
            </a:r>
            <a:r>
              <a:rPr lang="en-US" dirty="0" smtClean="0">
                <a:latin typeface="Times New Roman" panose="02020603050405020304" pitchFamily="18" charset="0"/>
                <a:cs typeface="Times New Roman" panose="02020603050405020304" pitchFamily="18" charset="0"/>
              </a:rPr>
              <a:t>1/6) </a:t>
            </a:r>
            <a:endParaRPr lang="en-US" dirty="0"/>
          </a:p>
        </p:txBody>
      </p:sp>
      <p:sp>
        <p:nvSpPr>
          <p:cNvPr id="3" name="Content Placeholder 2"/>
          <p:cNvSpPr>
            <a:spLocks noGrp="1"/>
          </p:cNvSpPr>
          <p:nvPr>
            <p:ph idx="1"/>
          </p:nvPr>
        </p:nvSpPr>
        <p:spPr>
          <a:xfrm>
            <a:off x="514350" y="1268730"/>
            <a:ext cx="11418570" cy="4594860"/>
          </a:xfrm>
        </p:spPr>
        <p:txBody>
          <a:bodyPr>
            <a:normAutofit/>
          </a:bodyPr>
          <a:lstStyle/>
          <a:p>
            <a:pPr>
              <a:buFont typeface="Wingdings" panose="05000000000000000000" pitchFamily="2" charset="2"/>
              <a:buChar char="v"/>
            </a:pPr>
            <a:r>
              <a:rPr lang="en-US" sz="3600" dirty="0">
                <a:cs typeface="Times New Roman" panose="02020603050405020304" pitchFamily="18" charset="0"/>
              </a:rPr>
              <a:t>Policy analysis helps to define and outline the goals of a proposed policy and identify the most possible options. </a:t>
            </a:r>
          </a:p>
          <a:p>
            <a:pPr>
              <a:buFont typeface="Wingdings" panose="05000000000000000000" pitchFamily="2" charset="2"/>
              <a:buChar char="v"/>
            </a:pPr>
            <a:endParaRPr lang="en-US" sz="3600" dirty="0">
              <a:cs typeface="Times New Roman" panose="02020603050405020304" pitchFamily="18" charset="0"/>
            </a:endParaRPr>
          </a:p>
          <a:p>
            <a:pPr>
              <a:buFont typeface="Wingdings" panose="05000000000000000000" pitchFamily="2" charset="2"/>
              <a:buChar char="v"/>
            </a:pPr>
            <a:r>
              <a:rPr lang="en-US" sz="3600" dirty="0">
                <a:cs typeface="Times New Roman" panose="02020603050405020304" pitchFamily="18" charset="0"/>
              </a:rPr>
              <a:t>It helps to examine the various strengths and weaknesses of each policy </a:t>
            </a:r>
            <a:r>
              <a:rPr lang="en-US" sz="3200" dirty="0">
                <a:cs typeface="Times New Roman" panose="02020603050405020304" pitchFamily="18" charset="0"/>
              </a:rPr>
              <a:t>option.</a:t>
            </a:r>
          </a:p>
          <a:p>
            <a:endParaRPr lang="en-US" sz="3600" dirty="0"/>
          </a:p>
        </p:txBody>
      </p:sp>
    </p:spTree>
    <p:extLst>
      <p:ext uri="{BB962C8B-B14F-4D97-AF65-F5344CB8AC3E}">
        <p14:creationId xmlns:p14="http://schemas.microsoft.com/office/powerpoint/2010/main" val="172821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345" y="-26670"/>
            <a:ext cx="8911687" cy="758190"/>
          </a:xfrm>
        </p:spPr>
        <p:txBody>
          <a:bodyPr>
            <a:normAutofit/>
          </a:bodyPr>
          <a:lstStyle/>
          <a:p>
            <a:r>
              <a:rPr lang="en-US" dirty="0" smtClean="0">
                <a:latin typeface="Times New Roman" panose="02020603050405020304" pitchFamily="18" charset="0"/>
                <a:cs typeface="Times New Roman" panose="02020603050405020304" pitchFamily="18" charset="0"/>
              </a:rPr>
              <a:t>DEFINITION </a:t>
            </a:r>
            <a:r>
              <a:rPr lang="en-US" dirty="0">
                <a:latin typeface="Times New Roman" panose="02020603050405020304" pitchFamily="18" charset="0"/>
                <a:cs typeface="Times New Roman" panose="02020603050405020304" pitchFamily="18" charset="0"/>
              </a:rPr>
              <a:t>OF POLICY </a:t>
            </a:r>
            <a:r>
              <a:rPr lang="en-US" dirty="0">
                <a:latin typeface="Times New Roman" panose="02020603050405020304" pitchFamily="18" charset="0"/>
                <a:cs typeface="Times New Roman" panose="02020603050405020304" pitchFamily="18" charset="0"/>
              </a:rPr>
              <a:t>(2/6)</a:t>
            </a:r>
            <a:endParaRPr lang="en-US" dirty="0"/>
          </a:p>
        </p:txBody>
      </p:sp>
      <p:sp>
        <p:nvSpPr>
          <p:cNvPr id="3" name="Content Placeholder 2"/>
          <p:cNvSpPr>
            <a:spLocks noGrp="1"/>
          </p:cNvSpPr>
          <p:nvPr>
            <p:ph idx="1"/>
          </p:nvPr>
        </p:nvSpPr>
        <p:spPr>
          <a:xfrm>
            <a:off x="491490" y="1143000"/>
            <a:ext cx="11441430" cy="5360670"/>
          </a:xfrm>
        </p:spPr>
        <p:txBody>
          <a:bodyPr>
            <a:normAutofit/>
          </a:bodyPr>
          <a:lstStyle/>
          <a:p>
            <a:pPr>
              <a:buFont typeface="Wingdings" panose="05000000000000000000" pitchFamily="2" charset="2"/>
              <a:buChar char="v"/>
            </a:pPr>
            <a:r>
              <a:rPr lang="en-US" sz="3500" dirty="0">
                <a:ea typeface="Cambria Math" panose="02040503050406030204" pitchFamily="18" charset="0"/>
                <a:cs typeface="Times New Roman" panose="02020603050405020304" pitchFamily="18" charset="0"/>
              </a:rPr>
              <a:t>A policy is a set of rules or guidelines that are used to guide decisions and actions in a certain situation or context. </a:t>
            </a:r>
            <a:endParaRPr lang="en-US" sz="3500" dirty="0" smtClean="0">
              <a:ea typeface="Cambria Math" panose="02040503050406030204" pitchFamily="18" charset="0"/>
              <a:cs typeface="Times New Roman" panose="02020603050405020304" pitchFamily="18" charset="0"/>
            </a:endParaRPr>
          </a:p>
          <a:p>
            <a:pPr>
              <a:buFont typeface="Wingdings" panose="05000000000000000000" pitchFamily="2" charset="2"/>
              <a:buChar char="v"/>
            </a:pPr>
            <a:r>
              <a:rPr lang="en-US" sz="3500" dirty="0" smtClean="0">
                <a:ea typeface="Cambria Math" panose="02040503050406030204" pitchFamily="18" charset="0"/>
                <a:cs typeface="Times New Roman" panose="02020603050405020304" pitchFamily="18" charset="0"/>
              </a:rPr>
              <a:t>A </a:t>
            </a:r>
            <a:r>
              <a:rPr lang="en-US" sz="3500" dirty="0">
                <a:ea typeface="Cambria Math" panose="02040503050406030204" pitchFamily="18" charset="0"/>
                <a:cs typeface="Times New Roman" panose="02020603050405020304" pitchFamily="18" charset="0"/>
              </a:rPr>
              <a:t>policy can be formal or informal, and it can be adopted by different types of organizations, such as governments, businesses, schools, etc. </a:t>
            </a:r>
            <a:endParaRPr lang="en-US" sz="3500" dirty="0" smtClean="0">
              <a:ea typeface="Cambria Math" panose="02040503050406030204" pitchFamily="18" charset="0"/>
              <a:cs typeface="Times New Roman" panose="02020603050405020304" pitchFamily="18" charset="0"/>
            </a:endParaRPr>
          </a:p>
          <a:p>
            <a:pPr>
              <a:buFont typeface="Wingdings" panose="05000000000000000000" pitchFamily="2" charset="2"/>
              <a:buChar char="v"/>
            </a:pPr>
            <a:r>
              <a:rPr lang="en-US" sz="3500" dirty="0" smtClean="0">
                <a:ea typeface="Cambria Math" panose="02040503050406030204" pitchFamily="18" charset="0"/>
                <a:cs typeface="Times New Roman" panose="02020603050405020304" pitchFamily="18" charset="0"/>
              </a:rPr>
              <a:t>A </a:t>
            </a:r>
            <a:r>
              <a:rPr lang="en-US" sz="3500" dirty="0">
                <a:ea typeface="Cambria Math" panose="02040503050406030204" pitchFamily="18" charset="0"/>
                <a:cs typeface="Times New Roman" panose="02020603050405020304" pitchFamily="18" charset="0"/>
              </a:rPr>
              <a:t>policy usually reflects the goals and values of the organization that creates it, and it helps to ensure consistency and quality in its operations.</a:t>
            </a:r>
          </a:p>
          <a:p>
            <a:endParaRPr lang="en-US" dirty="0"/>
          </a:p>
        </p:txBody>
      </p:sp>
    </p:spTree>
    <p:extLst>
      <p:ext uri="{BB962C8B-B14F-4D97-AF65-F5344CB8AC3E}">
        <p14:creationId xmlns:p14="http://schemas.microsoft.com/office/powerpoint/2010/main" val="3784915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05" y="0"/>
            <a:ext cx="10002935" cy="640080"/>
          </a:xfrm>
        </p:spPr>
        <p:txBody>
          <a:bodyPr/>
          <a:lstStyle/>
          <a:p>
            <a:r>
              <a:rPr lang="en-US" dirty="0"/>
              <a:t>EXAMPLE OF POLICY (</a:t>
            </a:r>
            <a:r>
              <a:rPr lang="en-US" dirty="0" smtClean="0"/>
              <a:t>3/6)</a:t>
            </a:r>
            <a:endParaRPr lang="en-US" dirty="0"/>
          </a:p>
        </p:txBody>
      </p:sp>
      <p:sp>
        <p:nvSpPr>
          <p:cNvPr id="3" name="Content Placeholder 2"/>
          <p:cNvSpPr>
            <a:spLocks noGrp="1"/>
          </p:cNvSpPr>
          <p:nvPr>
            <p:ph idx="1"/>
          </p:nvPr>
        </p:nvSpPr>
        <p:spPr>
          <a:xfrm>
            <a:off x="605790" y="1257300"/>
            <a:ext cx="11395710" cy="5349240"/>
          </a:xfrm>
        </p:spPr>
        <p:txBody>
          <a:bodyPr/>
          <a:lstStyle/>
          <a:p>
            <a:r>
              <a:rPr lang="en-US" sz="3200" dirty="0"/>
              <a:t>For example, a school policy on homework, which specifies how much homework students should do, how it will be graded, and what are the consequences for not doing it</a:t>
            </a:r>
            <a:r>
              <a:rPr lang="en-US" sz="3200" dirty="0" smtClean="0"/>
              <a:t>.</a:t>
            </a:r>
          </a:p>
          <a:p>
            <a:endParaRPr lang="en-US" sz="3200" dirty="0"/>
          </a:p>
          <a:p>
            <a:endParaRPr lang="en-US" dirty="0"/>
          </a:p>
        </p:txBody>
      </p:sp>
      <p:pic>
        <p:nvPicPr>
          <p:cNvPr id="4" name="Picture 3"/>
          <p:cNvPicPr>
            <a:picLocks noChangeAspect="1"/>
          </p:cNvPicPr>
          <p:nvPr/>
        </p:nvPicPr>
        <p:blipFill>
          <a:blip r:embed="rId2"/>
          <a:stretch>
            <a:fillRect/>
          </a:stretch>
        </p:blipFill>
        <p:spPr>
          <a:xfrm>
            <a:off x="1017270" y="3192615"/>
            <a:ext cx="10298429" cy="3413925"/>
          </a:xfrm>
          <a:prstGeom prst="rect">
            <a:avLst/>
          </a:prstGeom>
        </p:spPr>
      </p:pic>
    </p:spTree>
    <p:extLst>
      <p:ext uri="{BB962C8B-B14F-4D97-AF65-F5344CB8AC3E}">
        <p14:creationId xmlns:p14="http://schemas.microsoft.com/office/powerpoint/2010/main" val="1120621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345" y="0"/>
            <a:ext cx="10402985" cy="605790"/>
          </a:xfrm>
        </p:spPr>
        <p:txBody>
          <a:bodyPr>
            <a:normAutofit/>
          </a:bodyPr>
          <a:lstStyle/>
          <a:p>
            <a:r>
              <a:rPr lang="en-US" sz="2800" b="1" dirty="0" smtClean="0">
                <a:cs typeface="Times New Roman" panose="02020603050405020304" pitchFamily="18" charset="0"/>
              </a:rPr>
              <a:t>DEFINITION </a:t>
            </a:r>
            <a:r>
              <a:rPr lang="en-US" sz="2800" b="1" dirty="0">
                <a:cs typeface="Times New Roman" panose="02020603050405020304" pitchFamily="18" charset="0"/>
              </a:rPr>
              <a:t>OF POLICY </a:t>
            </a:r>
            <a:r>
              <a:rPr lang="en-US" sz="2800" b="1" dirty="0" smtClean="0">
                <a:cs typeface="Times New Roman" panose="02020603050405020304" pitchFamily="18" charset="0"/>
              </a:rPr>
              <a:t>ANALYSIS (4/6</a:t>
            </a:r>
            <a:r>
              <a:rPr lang="en-US" sz="2800" b="1" dirty="0">
                <a:cs typeface="Times New Roman" panose="02020603050405020304" pitchFamily="18" charset="0"/>
              </a:rPr>
              <a:t>)</a:t>
            </a:r>
            <a:endParaRPr lang="en-US" sz="2800" dirty="0"/>
          </a:p>
        </p:txBody>
      </p:sp>
      <p:sp>
        <p:nvSpPr>
          <p:cNvPr id="3" name="Content Placeholder 2"/>
          <p:cNvSpPr>
            <a:spLocks noGrp="1"/>
          </p:cNvSpPr>
          <p:nvPr>
            <p:ph idx="1"/>
          </p:nvPr>
        </p:nvSpPr>
        <p:spPr>
          <a:xfrm>
            <a:off x="457200" y="1211580"/>
            <a:ext cx="11578590" cy="5394960"/>
          </a:xfrm>
        </p:spPr>
        <p:txBody>
          <a:bodyPr/>
          <a:lstStyle/>
          <a:p>
            <a:pPr algn="just">
              <a:buFont typeface="Wingdings" panose="05000000000000000000" pitchFamily="2" charset="2"/>
              <a:buChar char="v"/>
            </a:pPr>
            <a:r>
              <a:rPr lang="en-US" sz="3200" dirty="0">
                <a:cs typeface="Times New Roman" panose="02020603050405020304" pitchFamily="18" charset="0"/>
              </a:rPr>
              <a:t>Policy analysis is the process of identifying and comparing potential public policy options that could address a problem and achieve a set of goals.</a:t>
            </a:r>
          </a:p>
          <a:p>
            <a:pPr algn="just">
              <a:buFont typeface="Wingdings" panose="05000000000000000000" pitchFamily="2" charset="2"/>
              <a:buChar char="v"/>
            </a:pPr>
            <a:r>
              <a:rPr lang="en-US" sz="3200" dirty="0">
                <a:cs typeface="Times New Roman" panose="02020603050405020304" pitchFamily="18" charset="0"/>
              </a:rPr>
              <a:t>It involves both art and science, as it requires putting together pieces of information and evidence to determine what will work in public policy.</a:t>
            </a:r>
          </a:p>
          <a:p>
            <a:pPr algn="just">
              <a:buFont typeface="Wingdings" panose="05000000000000000000" pitchFamily="2" charset="2"/>
              <a:buChar char="v"/>
            </a:pPr>
            <a:r>
              <a:rPr lang="en-US" sz="3200" dirty="0">
                <a:cs typeface="Times New Roman" panose="02020603050405020304" pitchFamily="18" charset="0"/>
              </a:rPr>
              <a:t>Policy </a:t>
            </a:r>
            <a:r>
              <a:rPr lang="en-US" sz="3600" dirty="0">
                <a:cs typeface="Times New Roman" panose="02020603050405020304" pitchFamily="18" charset="0"/>
              </a:rPr>
              <a:t>analysis</a:t>
            </a:r>
            <a:r>
              <a:rPr lang="en-US" sz="3200" dirty="0">
                <a:cs typeface="Times New Roman" panose="02020603050405020304" pitchFamily="18" charset="0"/>
              </a:rPr>
              <a:t> can be done by different entities, such as government agencies, private organizations, academic institutions or individuals</a:t>
            </a:r>
            <a:r>
              <a:rPr lang="en-US" dirty="0">
                <a:cs typeface="Times New Roman" panose="02020603050405020304" pitchFamily="18" charset="0"/>
              </a:rPr>
              <a:t>.</a:t>
            </a:r>
          </a:p>
          <a:p>
            <a:endParaRPr lang="en-US" dirty="0"/>
          </a:p>
        </p:txBody>
      </p:sp>
    </p:spTree>
    <p:extLst>
      <p:ext uri="{BB962C8B-B14F-4D97-AF65-F5344CB8AC3E}">
        <p14:creationId xmlns:p14="http://schemas.microsoft.com/office/powerpoint/2010/main" val="18657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475" y="0"/>
            <a:ext cx="10528715" cy="640080"/>
          </a:xfrm>
        </p:spPr>
        <p:txBody>
          <a:bodyPr/>
          <a:lstStyle/>
          <a:p>
            <a:r>
              <a:rPr lang="en-US" dirty="0"/>
              <a:t>EXAMPLE OF POLICY ANALYSIS </a:t>
            </a:r>
            <a:r>
              <a:rPr lang="en-US" dirty="0" smtClean="0"/>
              <a:t>(5/6)</a:t>
            </a:r>
            <a:endParaRPr lang="en-US" dirty="0"/>
          </a:p>
        </p:txBody>
      </p:sp>
      <p:sp>
        <p:nvSpPr>
          <p:cNvPr id="3" name="Content Placeholder 2"/>
          <p:cNvSpPr>
            <a:spLocks noGrp="1"/>
          </p:cNvSpPr>
          <p:nvPr>
            <p:ph idx="1"/>
          </p:nvPr>
        </p:nvSpPr>
        <p:spPr>
          <a:xfrm>
            <a:off x="457200" y="1223010"/>
            <a:ext cx="11590020" cy="5417820"/>
          </a:xfrm>
        </p:spPr>
        <p:txBody>
          <a:bodyPr>
            <a:normAutofit/>
          </a:bodyPr>
          <a:lstStyle/>
          <a:p>
            <a:pPr>
              <a:buFont typeface="Wingdings" panose="05000000000000000000" pitchFamily="2" charset="2"/>
              <a:buChar char="v"/>
            </a:pPr>
            <a:r>
              <a:rPr lang="en-US" sz="3200" dirty="0"/>
              <a:t>An example of policy analysis, is when the government wants to evaluate the effectiveness of a policy aimed at improving student performance in schools.</a:t>
            </a:r>
          </a:p>
          <a:p>
            <a:pPr>
              <a:buFont typeface="Wingdings" panose="05000000000000000000" pitchFamily="2" charset="2"/>
              <a:buChar char="v"/>
            </a:pPr>
            <a:r>
              <a:rPr lang="en-US" sz="3200" dirty="0"/>
              <a:t>Analysts will gather data on student achievement, graduation rates, teacher qualification and school funding.</a:t>
            </a:r>
          </a:p>
          <a:p>
            <a:pPr>
              <a:buFont typeface="Wingdings" panose="05000000000000000000" pitchFamily="2" charset="2"/>
              <a:buChar char="v"/>
            </a:pPr>
            <a:r>
              <a:rPr lang="en-US" sz="3200" dirty="0"/>
              <a:t>Then they would analyze data to determine if they are leading to positive outcomes e.g. improved academic performance and make recommendations to improve policy`s effectiveness.</a:t>
            </a:r>
          </a:p>
          <a:p>
            <a:endParaRPr lang="en-US" sz="3200" dirty="0"/>
          </a:p>
        </p:txBody>
      </p:sp>
    </p:spTree>
    <p:extLst>
      <p:ext uri="{BB962C8B-B14F-4D97-AF65-F5344CB8AC3E}">
        <p14:creationId xmlns:p14="http://schemas.microsoft.com/office/powerpoint/2010/main" val="347648380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207</TotalTime>
  <Words>1279</Words>
  <Application>Microsoft Office PowerPoint</Application>
  <PresentationFormat>Widescreen</PresentationFormat>
  <Paragraphs>103</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Cambria Math</vt:lpstr>
      <vt:lpstr>Century Gothic</vt:lpstr>
      <vt:lpstr>Times New Roman</vt:lpstr>
      <vt:lpstr>Wingdings</vt:lpstr>
      <vt:lpstr>Wingdings 3</vt:lpstr>
      <vt:lpstr>Wisp</vt:lpstr>
      <vt:lpstr>THE UNIVERSITY OF ZAMBIA  SCHOOL OF EDUCATION  DEPARTMENT OF LANGUAGES AND SOCIAL SCIENCES </vt:lpstr>
      <vt:lpstr>GROUP PRESENTERS </vt:lpstr>
      <vt:lpstr>PRESENTATION QUESTION </vt:lpstr>
      <vt:lpstr> PRESENTATION OVERVIEW</vt:lpstr>
      <vt:lpstr>INTRODUCTION (1/6) </vt:lpstr>
      <vt:lpstr>DEFINITION OF POLICY (2/6)</vt:lpstr>
      <vt:lpstr>EXAMPLE OF POLICY (3/6)</vt:lpstr>
      <vt:lpstr>DEFINITION OF POLICY ANALYSIS (4/6)</vt:lpstr>
      <vt:lpstr>EXAMPLE OF POLICY ANALYSIS (5/6)</vt:lpstr>
      <vt:lpstr>POLICY-RELEVANT INFORMATION (6/6)</vt:lpstr>
      <vt:lpstr>TYPES OF POLICY RELEVANT INFORMATION(1/11)</vt:lpstr>
      <vt:lpstr>POLICY PROBLEM (2/11) </vt:lpstr>
      <vt:lpstr>POLICY PROBLEM CONT; (3/11)</vt:lpstr>
      <vt:lpstr>POLICY ALTERNATIVES (4/11) </vt:lpstr>
      <vt:lpstr>POLICY ALTERNATIVES CONT;(5/11) </vt:lpstr>
      <vt:lpstr>POLICY ACTIONS (6/11)</vt:lpstr>
      <vt:lpstr>POLICY ACTIONS CONT;(7/11)</vt:lpstr>
      <vt:lpstr>POLICY OUTCOMES (8/11)</vt:lpstr>
      <vt:lpstr>POLICY OUTCOMES CONT;(9/11)</vt:lpstr>
      <vt:lpstr>POLICY PERFORMANCE (10/11).</vt:lpstr>
      <vt:lpstr>POLICY PERFORMANCE CONT; (11/11)</vt:lpstr>
      <vt:lpstr>SUMMARY (1/2)</vt:lpstr>
      <vt:lpstr>CONCLUSION (2/2)</vt:lpstr>
      <vt:lpstr>END OF OUR PRESENTATION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OF ZAMBIA  SCHOOL OF EDUCATION  DEPARTMENT OF LANGUAGES AND SOCIAL SCIENCES</dc:title>
  <dc:creator>lib9</dc:creator>
  <cp:lastModifiedBy>lib9</cp:lastModifiedBy>
  <cp:revision>20</cp:revision>
  <dcterms:created xsi:type="dcterms:W3CDTF">2023-10-09T07:50:35Z</dcterms:created>
  <dcterms:modified xsi:type="dcterms:W3CDTF">2023-10-09T14:26:14Z</dcterms:modified>
</cp:coreProperties>
</file>