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22"/>
  </p:notesMasterIdLst>
  <p:sldIdLst>
    <p:sldId id="277" r:id="rId2"/>
    <p:sldId id="278" r:id="rId3"/>
    <p:sldId id="281" r:id="rId4"/>
    <p:sldId id="269" r:id="rId5"/>
    <p:sldId id="257" r:id="rId6"/>
    <p:sldId id="282" r:id="rId7"/>
    <p:sldId id="279" r:id="rId8"/>
    <p:sldId id="258" r:id="rId9"/>
    <p:sldId id="268" r:id="rId10"/>
    <p:sldId id="260" r:id="rId11"/>
    <p:sldId id="265" r:id="rId12"/>
    <p:sldId id="261" r:id="rId13"/>
    <p:sldId id="262" r:id="rId14"/>
    <p:sldId id="270" r:id="rId15"/>
    <p:sldId id="263" r:id="rId16"/>
    <p:sldId id="271" r:id="rId17"/>
    <p:sldId id="264" r:id="rId18"/>
    <p:sldId id="283" r:id="rId19"/>
    <p:sldId id="272" r:id="rId20"/>
    <p:sldId id="28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672"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844CA2-8741-458C-A3EC-E9635F275651}" type="datetimeFigureOut">
              <a:rPr lang="en-US" smtClean="0"/>
              <a:t>9/20/2023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6D4AC7-681F-490A-A998-21E76B63DD87}" type="slidenum">
              <a:rPr lang="en-US" smtClean="0"/>
              <a:t>‹#›</a:t>
            </a:fld>
            <a:endParaRPr lang="en-US"/>
          </a:p>
        </p:txBody>
      </p:sp>
    </p:spTree>
    <p:extLst>
      <p:ext uri="{BB962C8B-B14F-4D97-AF65-F5344CB8AC3E}">
        <p14:creationId xmlns:p14="http://schemas.microsoft.com/office/powerpoint/2010/main" val="851777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41F5D9-983A-40BD-8843-E79CA0C2C8EC}" type="datetimeFigureOut">
              <a:rPr lang="en-US" smtClean="0"/>
              <a:t>9/20/2023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DF93708B-6265-4574-BDB6-584EEAEA9B8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58350"/>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41F5D9-983A-40BD-8843-E79CA0C2C8EC}"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3708B-6265-4574-BDB6-584EEAEA9B8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2571130"/>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41F5D9-983A-40BD-8843-E79CA0C2C8EC}"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3708B-6265-4574-BDB6-584EEAEA9B8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80119267"/>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41F5D9-983A-40BD-8843-E79CA0C2C8EC}"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3708B-6265-4574-BDB6-584EEAEA9B8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55244399"/>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41F5D9-983A-40BD-8843-E79CA0C2C8EC}" type="datetimeFigureOut">
              <a:rPr lang="en-US" smtClean="0"/>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93708B-6265-4574-BDB6-584EEAEA9B8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81074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41F5D9-983A-40BD-8843-E79CA0C2C8EC}" type="datetimeFigureOut">
              <a:rPr lang="en-US" smtClean="0"/>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3708B-6265-4574-BDB6-584EEAEA9B8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00398958"/>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41F5D9-983A-40BD-8843-E79CA0C2C8EC}" type="datetimeFigureOut">
              <a:rPr lang="en-US" smtClean="0"/>
              <a:t>9/20/2023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93708B-6265-4574-BDB6-584EEAEA9B8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3760523"/>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41F5D9-983A-40BD-8843-E79CA0C2C8EC}" type="datetimeFigureOut">
              <a:rPr lang="en-US" smtClean="0"/>
              <a:t>9/20/2023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93708B-6265-4574-BDB6-584EEAEA9B8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708472"/>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1F5D9-983A-40BD-8843-E79CA0C2C8EC}" type="datetimeFigureOut">
              <a:rPr lang="en-US" smtClean="0"/>
              <a:t>9/20/2023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93708B-6265-4574-BDB6-584EEAEA9B8E}" type="slidenum">
              <a:rPr lang="en-US" smtClean="0"/>
              <a:t>‹#›</a:t>
            </a:fld>
            <a:endParaRPr lang="en-US"/>
          </a:p>
        </p:txBody>
      </p:sp>
    </p:spTree>
    <p:extLst>
      <p:ext uri="{BB962C8B-B14F-4D97-AF65-F5344CB8AC3E}">
        <p14:creationId xmlns:p14="http://schemas.microsoft.com/office/powerpoint/2010/main" val="1125600166"/>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941F5D9-983A-40BD-8843-E79CA0C2C8EC}" type="datetimeFigureOut">
              <a:rPr lang="en-US" smtClean="0"/>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93708B-6265-4574-BDB6-584EEAEA9B8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8266130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941F5D9-983A-40BD-8843-E79CA0C2C8EC}" type="datetimeFigureOut">
              <a:rPr lang="en-US" smtClean="0"/>
              <a:t>9/20/2023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DF93708B-6265-4574-BDB6-584EEAEA9B8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26569577"/>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941F5D9-983A-40BD-8843-E79CA0C2C8EC}" type="datetimeFigureOut">
              <a:rPr lang="en-US" smtClean="0"/>
              <a:t>9/20/2023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F93708B-6265-4574-BDB6-584EEAEA9B8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519261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ransition spd="slow">
    <p:randomBar dir="vert"/>
  </p:transition>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B69AF-6F25-4CFB-8461-1F68CE7D59CD}"/>
              </a:ext>
            </a:extLst>
          </p:cNvPr>
          <p:cNvSpPr>
            <a:spLocks noGrp="1"/>
          </p:cNvSpPr>
          <p:nvPr>
            <p:ph type="title"/>
          </p:nvPr>
        </p:nvSpPr>
        <p:spPr/>
        <p:txBody>
          <a:bodyPr/>
          <a:lstStyle/>
          <a:p>
            <a:r>
              <a:rPr lang="en-US" dirty="0"/>
              <a:t>GROUP 7 PRESENTATION</a:t>
            </a:r>
            <a:endParaRPr lang="en-ZM" dirty="0"/>
          </a:p>
        </p:txBody>
      </p:sp>
      <p:sp>
        <p:nvSpPr>
          <p:cNvPr id="3" name="Content Placeholder 2">
            <a:extLst>
              <a:ext uri="{FF2B5EF4-FFF2-40B4-BE49-F238E27FC236}">
                <a16:creationId xmlns:a16="http://schemas.microsoft.com/office/drawing/2014/main" id="{CFFE0491-8020-4A6B-99A1-717FC85D0AF2}"/>
              </a:ext>
            </a:extLst>
          </p:cNvPr>
          <p:cNvSpPr>
            <a:spLocks noGrp="1"/>
          </p:cNvSpPr>
          <p:nvPr>
            <p:ph idx="1"/>
          </p:nvPr>
        </p:nvSpPr>
        <p:spPr/>
        <p:txBody>
          <a:bodyPr>
            <a:normAutofit/>
          </a:bodyPr>
          <a:lstStyle/>
          <a:p>
            <a:pPr marL="0" indent="0">
              <a:buNone/>
            </a:pPr>
            <a:r>
              <a:rPr lang="en-US" sz="2800" dirty="0" smtClean="0">
                <a:latin typeface="Times New Roman" panose="02020603050405020304" pitchFamily="18" charset="0"/>
                <a:cs typeface="Times New Roman" panose="02020603050405020304" pitchFamily="18" charset="0"/>
              </a:rPr>
              <a:t>NAMES :                                          COMPUTER NUMBER:</a:t>
            </a:r>
          </a:p>
          <a:p>
            <a:pPr marL="0" indent="0">
              <a:buNone/>
            </a:pPr>
            <a:r>
              <a:rPr lang="en-US" sz="2800" dirty="0" smtClean="0">
                <a:latin typeface="Times New Roman" panose="02020603050405020304" pitchFamily="18" charset="0"/>
                <a:cs typeface="Times New Roman" panose="02020603050405020304" pitchFamily="18" charset="0"/>
              </a:rPr>
              <a:t>KABAMBA   KAOMA                          2020006286</a:t>
            </a:r>
          </a:p>
          <a:p>
            <a:pPr marL="0" indent="0">
              <a:buNone/>
            </a:pPr>
            <a:r>
              <a:rPr lang="en-US" sz="2800" dirty="0" smtClean="0">
                <a:latin typeface="Times New Roman" panose="02020603050405020304" pitchFamily="18" charset="0"/>
                <a:cs typeface="Times New Roman" panose="02020603050405020304" pitchFamily="18" charset="0"/>
              </a:rPr>
              <a:t>KAPOLE   CHISOMO                          2020075064</a:t>
            </a:r>
          </a:p>
          <a:p>
            <a:pPr marL="0" indent="0">
              <a:buNone/>
            </a:pPr>
            <a:r>
              <a:rPr lang="en-US" sz="2800" dirty="0" smtClean="0">
                <a:latin typeface="Times New Roman" panose="02020603050405020304" pitchFamily="18" charset="0"/>
                <a:cs typeface="Times New Roman" panose="02020603050405020304" pitchFamily="18" charset="0"/>
              </a:rPr>
              <a:t>KASHINGWA   FIDELIS                       2020001535</a:t>
            </a:r>
            <a:endParaRPr lang="en-ZM"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8020536"/>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Cont’d</a:t>
            </a:r>
          </a:p>
        </p:txBody>
      </p:sp>
      <p:sp>
        <p:nvSpPr>
          <p:cNvPr id="3" name="Content Placeholder 2"/>
          <p:cNvSpPr>
            <a:spLocks noGrp="1"/>
          </p:cNvSpPr>
          <p:nvPr>
            <p:ph idx="1"/>
          </p:nvPr>
        </p:nvSpPr>
        <p:spPr>
          <a:xfrm>
            <a:off x="2209801" y="2133601"/>
            <a:ext cx="7594600" cy="3992563"/>
          </a:xfrm>
        </p:spPr>
        <p:txBody>
          <a:bodyPr>
            <a:normAutofit fontScale="92500" lnSpcReduction="20000"/>
          </a:bodyPr>
          <a:lstStyle/>
          <a:p>
            <a:pPr marL="0" indent="0" algn="just">
              <a:buNone/>
            </a:pPr>
            <a:r>
              <a:rPr lang="en-US" sz="5200" b="1" dirty="0"/>
              <a:t>OWNERSHIP</a:t>
            </a:r>
            <a:endParaRPr lang="en-US" sz="5200" dirty="0"/>
          </a:p>
          <a:p>
            <a:pPr algn="just"/>
            <a:r>
              <a:rPr lang="en-US" sz="3000" dirty="0"/>
              <a:t>Pubic sector companies are owned and managed by government, ministries, state Government and government bodies </a:t>
            </a:r>
          </a:p>
          <a:p>
            <a:pPr marL="0" indent="0" algn="just">
              <a:buNone/>
            </a:pPr>
            <a:endParaRPr lang="en-US" sz="3000" dirty="0"/>
          </a:p>
          <a:p>
            <a:pPr algn="just"/>
            <a:r>
              <a:rPr lang="en-US" sz="3000" dirty="0"/>
              <a:t>while private companies are owned and managed by private individuals and private companies. </a:t>
            </a:r>
          </a:p>
          <a:p>
            <a:pPr marL="0" indent="0" algn="just">
              <a:buNone/>
            </a:pPr>
            <a:endParaRPr lang="en-US" sz="3000" dirty="0"/>
          </a:p>
        </p:txBody>
      </p:sp>
    </p:spTree>
    <p:extLst>
      <p:ext uri="{BB962C8B-B14F-4D97-AF65-F5344CB8AC3E}">
        <p14:creationId xmlns:p14="http://schemas.microsoft.com/office/powerpoint/2010/main" val="2140605105"/>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Cont’d..</a:t>
            </a:r>
          </a:p>
        </p:txBody>
      </p:sp>
      <p:sp>
        <p:nvSpPr>
          <p:cNvPr id="3" name="Content Placeholder 2"/>
          <p:cNvSpPr>
            <a:spLocks noGrp="1"/>
          </p:cNvSpPr>
          <p:nvPr>
            <p:ph idx="1"/>
          </p:nvPr>
        </p:nvSpPr>
        <p:spPr>
          <a:xfrm>
            <a:off x="1905001" y="2286001"/>
            <a:ext cx="7899401" cy="3840163"/>
          </a:xfrm>
        </p:spPr>
        <p:txBody>
          <a:bodyPr>
            <a:normAutofit fontScale="92500" lnSpcReduction="20000"/>
          </a:bodyPr>
          <a:lstStyle/>
          <a:p>
            <a:pPr marL="0" indent="0" algn="just">
              <a:buNone/>
            </a:pPr>
            <a:r>
              <a:rPr lang="en-US" sz="3300" b="1" dirty="0" smtClean="0">
                <a:latin typeface="Times New Roman" panose="02020603050405020304" pitchFamily="18" charset="0"/>
                <a:cs typeface="Times New Roman" panose="02020603050405020304" pitchFamily="18" charset="0"/>
              </a:rPr>
              <a:t>Transparency</a:t>
            </a:r>
            <a:endParaRPr lang="en-US" sz="3300" dirty="0" smtClean="0">
              <a:solidFill>
                <a:schemeClr val="tx1"/>
              </a:solidFill>
              <a:latin typeface="Times New Roman" panose="02020603050405020304" pitchFamily="18"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Public </a:t>
            </a:r>
            <a:r>
              <a:rPr lang="en-US" sz="2200" dirty="0">
                <a:latin typeface="Times New Roman" panose="02020603050405020304" pitchFamily="18" charset="0"/>
                <a:cs typeface="Times New Roman" panose="02020603050405020304" pitchFamily="18" charset="0"/>
              </a:rPr>
              <a:t>Policy: There is a high degree of transparency in public policy. Government decisions, legislative processes, and budget allocations are often open to the public, and government agencies are required to disclose information about their activities.</a:t>
            </a:r>
          </a:p>
          <a:p>
            <a:r>
              <a:rPr lang="en-US" sz="2200" dirty="0">
                <a:latin typeface="Times New Roman" panose="02020603050405020304" pitchFamily="18" charset="0"/>
                <a:cs typeface="Times New Roman" panose="02020603050405020304" pitchFamily="18" charset="0"/>
              </a:rPr>
              <a:t>Private Policy: Transparency in private policy varies widely. Some organizations voluntarily disclose their policies, especially if they deal with sensitive issues like data privacy. However, not all private policies are made public, and the level of transparency can vary significantly between organizations.</a:t>
            </a:r>
          </a:p>
          <a:p>
            <a:endParaRPr lang="en-US" sz="3200" dirty="0">
              <a:latin typeface="Times New Roman" panose="02020603050405020304" pitchFamily="18" charset="0"/>
              <a:cs typeface="Times New Roman" panose="02020603050405020304" pitchFamily="18" charset="0"/>
            </a:endParaRPr>
          </a:p>
          <a:p>
            <a:pPr algn="just"/>
            <a:endParaRPr lang="en-US" sz="5100" dirty="0"/>
          </a:p>
          <a:p>
            <a:endParaRPr lang="en-US" dirty="0"/>
          </a:p>
        </p:txBody>
      </p:sp>
    </p:spTree>
    <p:extLst>
      <p:ext uri="{BB962C8B-B14F-4D97-AF65-F5344CB8AC3E}">
        <p14:creationId xmlns:p14="http://schemas.microsoft.com/office/powerpoint/2010/main" val="3604972173"/>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fontScale="47500" lnSpcReduction="20000"/>
          </a:bodyPr>
          <a:lstStyle/>
          <a:p>
            <a:pPr marL="0" indent="0">
              <a:buNone/>
            </a:pPr>
            <a:r>
              <a:rPr lang="en-US" sz="5100" b="1" dirty="0" smtClean="0">
                <a:latin typeface="Times New Roman" panose="02020603050405020304" pitchFamily="18" charset="0"/>
                <a:cs typeface="Times New Roman" panose="02020603050405020304" pitchFamily="18" charset="0"/>
              </a:rPr>
              <a:t>   Funding source</a:t>
            </a:r>
            <a:endParaRPr lang="en-US" sz="51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Public Policy Funding</a:t>
            </a:r>
            <a:r>
              <a:rPr lang="en-US" sz="3400" dirty="0" smtClean="0">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Public policies are often funded by government entities at various levels (federal, state, local). This funding comes from tax revenues, grants, and allocations from government budgets.</a:t>
            </a:r>
          </a:p>
          <a:p>
            <a:r>
              <a:rPr lang="en-US" sz="3400" dirty="0">
                <a:latin typeface="Times New Roman" panose="02020603050405020304" pitchFamily="18" charset="0"/>
                <a:cs typeface="Times New Roman" panose="02020603050405020304" pitchFamily="18" charset="0"/>
              </a:rPr>
              <a:t>Taxpayer Contributions: Public policies can be funded by taxpayers through taxes and fees. These funds are used to support programs like healthcare, education, and </a:t>
            </a:r>
            <a:r>
              <a:rPr lang="en-US" sz="3400" dirty="0" smtClean="0">
                <a:latin typeface="Times New Roman" panose="02020603050405020304" pitchFamily="18" charset="0"/>
                <a:cs typeface="Times New Roman" panose="02020603050405020304" pitchFamily="18" charset="0"/>
              </a:rPr>
              <a:t>infrastructure.</a:t>
            </a:r>
          </a:p>
          <a:p>
            <a:pPr marL="0" indent="0">
              <a:buNone/>
            </a:pPr>
            <a:endParaRPr lang="en-US" sz="3400" dirty="0" smtClean="0">
              <a:latin typeface="Times New Roman" panose="02020603050405020304" pitchFamily="18" charset="0"/>
              <a:cs typeface="Times New Roman" panose="02020603050405020304" pitchFamily="18" charset="0"/>
            </a:endParaRPr>
          </a:p>
          <a:p>
            <a:r>
              <a:rPr lang="en-US" sz="3400" dirty="0" smtClean="0">
                <a:latin typeface="Times New Roman" panose="02020603050405020304" pitchFamily="18" charset="0"/>
                <a:cs typeface="Times New Roman" panose="02020603050405020304" pitchFamily="18" charset="0"/>
              </a:rPr>
              <a:t>Private </a:t>
            </a:r>
            <a:r>
              <a:rPr lang="en-US" sz="3400" dirty="0">
                <a:latin typeface="Times New Roman" panose="02020603050405020304" pitchFamily="18" charset="0"/>
                <a:cs typeface="Times New Roman" panose="02020603050405020304" pitchFamily="18" charset="0"/>
              </a:rPr>
              <a:t>Policy </a:t>
            </a:r>
            <a:r>
              <a:rPr lang="en-US" sz="3400" dirty="0" smtClean="0">
                <a:latin typeface="Times New Roman" panose="02020603050405020304" pitchFamily="18" charset="0"/>
                <a:cs typeface="Times New Roman" panose="02020603050405020304" pitchFamily="18" charset="0"/>
              </a:rPr>
              <a:t>Funding:</a:t>
            </a:r>
            <a:r>
              <a:rPr lang="en-US" sz="3400" dirty="0">
                <a:latin typeface="Times New Roman" panose="02020603050405020304" pitchFamily="18" charset="0"/>
                <a:cs typeface="Times New Roman" panose="02020603050405020304" pitchFamily="18" charset="0"/>
              </a:rPr>
              <a:t> </a:t>
            </a:r>
            <a:r>
              <a:rPr lang="en-US" sz="3400" dirty="0" smtClean="0">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Private policies often rely on a combination of equity (ownership shares) and debt (loans) financing. Companies may issue stocks or seek loans from banks and investors</a:t>
            </a:r>
            <a:r>
              <a:rPr lang="en-US" sz="3400" dirty="0" smtClean="0">
                <a:latin typeface="Times New Roman" panose="02020603050405020304" pitchFamily="18" charset="0"/>
                <a:cs typeface="Times New Roman" panose="02020603050405020304" pitchFamily="18" charset="0"/>
              </a:rPr>
              <a:t>.</a:t>
            </a:r>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Revenue Generation: Some private policies generate revenue directly, such as through the sale of products or services. This revenue can be reinvested in further policy development. </a:t>
            </a:r>
          </a:p>
          <a:p>
            <a:pPr algn="just"/>
            <a:endParaRPr lang="en-US" sz="3000" dirty="0"/>
          </a:p>
          <a:p>
            <a:pPr marL="0" indent="0" algn="just">
              <a:buNone/>
            </a:pPr>
            <a:endParaRPr lang="en-US" sz="3000" dirty="0"/>
          </a:p>
          <a:p>
            <a:endParaRPr lang="en-US" dirty="0"/>
          </a:p>
        </p:txBody>
      </p:sp>
    </p:spTree>
    <p:extLst>
      <p:ext uri="{BB962C8B-B14F-4D97-AF65-F5344CB8AC3E}">
        <p14:creationId xmlns:p14="http://schemas.microsoft.com/office/powerpoint/2010/main" val="3883219598"/>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fontScale="25000" lnSpcReduction="20000"/>
          </a:bodyPr>
          <a:lstStyle/>
          <a:p>
            <a:pPr marL="0" indent="0">
              <a:buNone/>
            </a:pPr>
            <a:r>
              <a:rPr lang="en-US" sz="9600" b="1" dirty="0">
                <a:latin typeface="Times New Roman" panose="02020603050405020304" pitchFamily="18" charset="0"/>
                <a:cs typeface="Times New Roman" panose="02020603050405020304" pitchFamily="18" charset="0"/>
              </a:rPr>
              <a:t>MODE OF OPERATION (SCOPE)</a:t>
            </a:r>
          </a:p>
          <a:p>
            <a:r>
              <a:rPr lang="en-US" sz="8000" dirty="0" smtClean="0">
                <a:latin typeface="Times New Roman" panose="02020603050405020304" pitchFamily="18" charset="0"/>
                <a:cs typeface="Times New Roman" panose="02020603050405020304" pitchFamily="18" charset="0"/>
              </a:rPr>
              <a:t>Private </a:t>
            </a:r>
            <a:r>
              <a:rPr lang="en-US" sz="8000" dirty="0">
                <a:latin typeface="Times New Roman" panose="02020603050405020304" pitchFamily="18" charset="0"/>
                <a:cs typeface="Times New Roman" panose="02020603050405020304" pitchFamily="18" charset="0"/>
              </a:rPr>
              <a:t>Policy: Private policies primarily apply within the boundaries of the organization or entity that creates them. They govern matters such as employee conduct, company rules, and customer interactions</a:t>
            </a:r>
            <a:r>
              <a:rPr lang="en-US" sz="8000" dirty="0" smtClean="0">
                <a:latin typeface="Times New Roman" panose="02020603050405020304" pitchFamily="18" charset="0"/>
                <a:cs typeface="Times New Roman" panose="02020603050405020304" pitchFamily="18" charset="0"/>
              </a:rPr>
              <a:t>.</a:t>
            </a:r>
          </a:p>
          <a:p>
            <a:pPr marL="0" indent="0">
              <a:buNone/>
            </a:pPr>
            <a:endParaRPr lang="en-US" sz="8000" dirty="0">
              <a:latin typeface="Times New Roman" panose="02020603050405020304" pitchFamily="18" charset="0"/>
              <a:cs typeface="Times New Roman" panose="02020603050405020304" pitchFamily="18" charset="0"/>
            </a:endParaRPr>
          </a:p>
          <a:p>
            <a:r>
              <a:rPr lang="en-US" sz="8000" dirty="0">
                <a:latin typeface="Times New Roman" panose="02020603050405020304" pitchFamily="18" charset="0"/>
                <a:cs typeface="Times New Roman" panose="02020603050405020304" pitchFamily="18" charset="0"/>
              </a:rPr>
              <a:t>Public Policy: Public policies have a broader scope and impact. They address issues of public concern, such as healthcare, education, environmental protection, taxation, and criminal justice. Public policies can affect the entire population of a region or country.</a:t>
            </a:r>
          </a:p>
          <a:p>
            <a:pPr algn="just"/>
            <a:endParaRPr lang="en-US" sz="4200" dirty="0">
              <a:latin typeface="Times New Roman" panose="02020603050405020304" pitchFamily="18" charset="0"/>
              <a:cs typeface="Times New Roman" panose="02020603050405020304" pitchFamily="18" charset="0"/>
            </a:endParaRPr>
          </a:p>
          <a:p>
            <a:pPr algn="just"/>
            <a:endParaRPr lang="en-US" sz="3500" dirty="0"/>
          </a:p>
          <a:p>
            <a:pPr marL="0" indent="0" algn="just">
              <a:buNone/>
            </a:pPr>
            <a:r>
              <a:rPr lang="en-US" sz="3000" dirty="0"/>
              <a:t> </a:t>
            </a:r>
            <a:endParaRPr lang="en-US" dirty="0"/>
          </a:p>
        </p:txBody>
      </p:sp>
    </p:spTree>
    <p:extLst>
      <p:ext uri="{BB962C8B-B14F-4D97-AF65-F5344CB8AC3E}">
        <p14:creationId xmlns:p14="http://schemas.microsoft.com/office/powerpoint/2010/main" val="2976345323"/>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Cont’d..</a:t>
            </a:r>
          </a:p>
        </p:txBody>
      </p:sp>
      <p:sp>
        <p:nvSpPr>
          <p:cNvPr id="2" name="Content Placeholder 1"/>
          <p:cNvSpPr>
            <a:spLocks noGrp="1"/>
          </p:cNvSpPr>
          <p:nvPr>
            <p:ph idx="1"/>
          </p:nvPr>
        </p:nvSpPr>
        <p:spPr/>
        <p:txBody>
          <a:bodyPr>
            <a:normAutofit fontScale="25000" lnSpcReduction="20000"/>
          </a:bodyPr>
          <a:lstStyle/>
          <a:p>
            <a:pPr marL="0" indent="0">
              <a:buClr>
                <a:srgbClr val="31B6FD"/>
              </a:buClr>
              <a:buNone/>
            </a:pPr>
            <a:r>
              <a:rPr lang="en-US" sz="13500" b="1" dirty="0" smtClean="0">
                <a:solidFill>
                  <a:prstClr val="black"/>
                </a:solidFill>
              </a:rPr>
              <a:t>Goals and objectives</a:t>
            </a:r>
            <a:endParaRPr lang="en-US" sz="13500" b="1" dirty="0">
              <a:solidFill>
                <a:prstClr val="black"/>
              </a:solidFill>
            </a:endParaRPr>
          </a:p>
          <a:p>
            <a:pPr marL="0" indent="0">
              <a:buNone/>
            </a:pPr>
            <a:endParaRPr lang="en-US" dirty="0"/>
          </a:p>
          <a:p>
            <a:r>
              <a:rPr lang="en-US" sz="9600" dirty="0">
                <a:latin typeface="Times New Roman" panose="02020603050405020304" pitchFamily="18" charset="0"/>
                <a:cs typeface="Times New Roman" panose="02020603050405020304" pitchFamily="18" charset="0"/>
              </a:rPr>
              <a:t>Public Policy: The primary goal of public policy is to promote the welfare and well-being of the public, protect individual rights, and address collective issues like healthcare, education, infrastructure, and social justice</a:t>
            </a:r>
            <a:r>
              <a:rPr lang="en-US" sz="9600" dirty="0" smtClean="0">
                <a:latin typeface="Times New Roman" panose="02020603050405020304" pitchFamily="18" charset="0"/>
                <a:cs typeface="Times New Roman" panose="02020603050405020304" pitchFamily="18" charset="0"/>
              </a:rPr>
              <a:t>.</a:t>
            </a:r>
            <a:endParaRPr lang="en-US" sz="9600" dirty="0">
              <a:latin typeface="Times New Roman" panose="02020603050405020304" pitchFamily="18" charset="0"/>
              <a:cs typeface="Times New Roman" panose="02020603050405020304" pitchFamily="18" charset="0"/>
            </a:endParaRPr>
          </a:p>
          <a:p>
            <a:r>
              <a:rPr lang="en-US" sz="9600" dirty="0">
                <a:latin typeface="Times New Roman" panose="02020603050405020304" pitchFamily="18" charset="0"/>
                <a:cs typeface="Times New Roman" panose="02020603050405020304" pitchFamily="18" charset="0"/>
              </a:rPr>
              <a:t>Private Policy: The goals of private policy vary depending on the organization. They can include profitability, sustainability, compliance with regulations, ensuring a safe work environment, and protecting proprietary information.</a:t>
            </a:r>
          </a:p>
          <a:p>
            <a:pPr lvl="0" algn="just">
              <a:buClr>
                <a:srgbClr val="31B6FD"/>
              </a:buClr>
            </a:pPr>
            <a:endParaRPr lang="en-US" sz="9600" dirty="0" smtClean="0">
              <a:solidFill>
                <a:prstClr val="black"/>
              </a:solidFill>
              <a:latin typeface="Times New Roman" panose="02020603050405020304" pitchFamily="18" charset="0"/>
              <a:cs typeface="Times New Roman" panose="02020603050405020304" pitchFamily="18" charset="0"/>
            </a:endParaRPr>
          </a:p>
          <a:p>
            <a:pPr lvl="0" algn="just">
              <a:buClr>
                <a:srgbClr val="31B6FD"/>
              </a:buClr>
            </a:pPr>
            <a:endParaRPr lang="en-US" sz="11200" dirty="0" smtClean="0">
              <a:solidFill>
                <a:prstClr val="black"/>
              </a:solidFill>
            </a:endParaRPr>
          </a:p>
          <a:p>
            <a:pPr marL="0" lvl="0" indent="0" algn="just">
              <a:buClr>
                <a:srgbClr val="31B6FD"/>
              </a:buClr>
              <a:buNone/>
            </a:pPr>
            <a:endParaRPr lang="en-US" sz="11200" dirty="0" smtClean="0">
              <a:solidFill>
                <a:prstClr val="black"/>
              </a:solidFill>
            </a:endParaRPr>
          </a:p>
          <a:p>
            <a:endParaRPr lang="en-US" dirty="0"/>
          </a:p>
        </p:txBody>
      </p:sp>
    </p:spTree>
    <p:extLst>
      <p:ext uri="{BB962C8B-B14F-4D97-AF65-F5344CB8AC3E}">
        <p14:creationId xmlns:p14="http://schemas.microsoft.com/office/powerpoint/2010/main" val="791272345"/>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fontScale="92500"/>
          </a:bodyPr>
          <a:lstStyle/>
          <a:p>
            <a:pPr marL="0" indent="0">
              <a:buNone/>
            </a:pPr>
            <a:r>
              <a:rPr lang="en-US" sz="4400" b="1" dirty="0" smtClean="0"/>
              <a:t>Enforcement mechanism</a:t>
            </a:r>
            <a:endParaRPr lang="en-US" sz="4400" b="1" dirty="0"/>
          </a:p>
          <a:p>
            <a:r>
              <a:rPr lang="en-US" sz="2400" dirty="0">
                <a:latin typeface="Times New Roman" panose="02020603050405020304" pitchFamily="18" charset="0"/>
                <a:cs typeface="Times New Roman" panose="02020603050405020304" pitchFamily="18" charset="0"/>
              </a:rPr>
              <a:t>Public Policy: Public policies are enforced by government authorities, which have the power to investigate, regulate, and take legal actions when necessary.</a:t>
            </a:r>
          </a:p>
          <a:p>
            <a:r>
              <a:rPr lang="en-US" sz="2400" dirty="0">
                <a:latin typeface="Times New Roman" panose="02020603050405020304" pitchFamily="18" charset="0"/>
                <a:cs typeface="Times New Roman" panose="02020603050405020304" pitchFamily="18" charset="0"/>
              </a:rPr>
              <a:t>Private Policy: Private policies are enforced by the organizations themselves. They may use mechanisms like terms of service agreements, codes of conduct, or customer service to ensure compliance.</a:t>
            </a:r>
          </a:p>
          <a:p>
            <a:pPr marL="0" indent="0">
              <a:buNone/>
            </a:pPr>
            <a:endParaRPr lang="en-US" sz="3200" dirty="0"/>
          </a:p>
          <a:p>
            <a:pPr>
              <a:buFont typeface="Wingdings" pitchFamily="2" charset="2"/>
              <a:buChar char="v"/>
            </a:pPr>
            <a:endParaRPr lang="en-US" dirty="0"/>
          </a:p>
        </p:txBody>
      </p:sp>
    </p:spTree>
    <p:extLst>
      <p:ext uri="{BB962C8B-B14F-4D97-AF65-F5344CB8AC3E}">
        <p14:creationId xmlns:p14="http://schemas.microsoft.com/office/powerpoint/2010/main" val="1180714918"/>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Cont’d..</a:t>
            </a:r>
          </a:p>
        </p:txBody>
      </p:sp>
      <p:sp>
        <p:nvSpPr>
          <p:cNvPr id="2" name="Content Placeholder 1"/>
          <p:cNvSpPr>
            <a:spLocks noGrp="1"/>
          </p:cNvSpPr>
          <p:nvPr>
            <p:ph idx="1"/>
          </p:nvPr>
        </p:nvSpPr>
        <p:spPr/>
        <p:txBody>
          <a:bodyPr>
            <a:normAutofit fontScale="92500" lnSpcReduction="10000"/>
          </a:bodyPr>
          <a:lstStyle/>
          <a:p>
            <a:pPr marL="0" indent="0">
              <a:buNone/>
            </a:pPr>
            <a:r>
              <a:rPr lang="en-US" sz="2400" b="1" dirty="0" smtClean="0">
                <a:latin typeface="Times New Roman" panose="02020603050405020304" pitchFamily="18" charset="0"/>
                <a:cs typeface="Times New Roman" panose="02020603050405020304" pitchFamily="18" charset="0"/>
              </a:rPr>
              <a:t>Legal frameworks</a:t>
            </a:r>
            <a:endParaRPr lang="en-US" sz="2400" b="1"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Public Policy: Public policies are established within a legal framework defined by constitutions, statutes, and regulations. Violations of these policies can lead to legal consequences.</a:t>
            </a:r>
          </a:p>
          <a:p>
            <a:r>
              <a:rPr lang="en-US" sz="2400" dirty="0">
                <a:latin typeface="Times New Roman" panose="02020603050405020304" pitchFamily="18" charset="0"/>
                <a:cs typeface="Times New Roman" panose="02020603050405020304" pitchFamily="18" charset="0"/>
              </a:rPr>
              <a:t>Private Policy: Private policies are generally established based on contractual agreements and internal guidelines. Violating them may result in consequences like termination of services or contracts but may not necessarily lead to legal action.</a:t>
            </a:r>
          </a:p>
          <a:p>
            <a:pPr algn="just">
              <a:buFont typeface="Arial" pitchFamily="34" charset="0"/>
              <a:buChar char="•"/>
            </a:pPr>
            <a:endParaRPr lang="en-US" sz="2400" dirty="0">
              <a:solidFill>
                <a:schemeClr val="tx1"/>
              </a:solidFill>
              <a:latin typeface="Times New Roman" panose="02020603050405020304" pitchFamily="18" charset="0"/>
              <a:cs typeface="Times New Roman" panose="02020603050405020304" pitchFamily="18" charset="0"/>
            </a:endParaRPr>
          </a:p>
          <a:p>
            <a:endParaRPr lang="en-US" dirty="0">
              <a:latin typeface="Times New Roman"/>
              <a:ea typeface="Calibri"/>
            </a:endParaRPr>
          </a:p>
          <a:p>
            <a:pPr marL="0" indent="0">
              <a:buNone/>
            </a:pPr>
            <a:endParaRPr lang="en-US" dirty="0">
              <a:latin typeface="Times New Roman"/>
              <a:ea typeface="Calibri"/>
            </a:endParaRPr>
          </a:p>
          <a:p>
            <a:pPr marL="0" indent="0">
              <a:buNone/>
            </a:pPr>
            <a:endParaRPr lang="en-US" dirty="0"/>
          </a:p>
        </p:txBody>
      </p:sp>
    </p:spTree>
    <p:extLst>
      <p:ext uri="{BB962C8B-B14F-4D97-AF65-F5344CB8AC3E}">
        <p14:creationId xmlns:p14="http://schemas.microsoft.com/office/powerpoint/2010/main" val="166268279"/>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cont’d..</a:t>
            </a:r>
            <a:endParaRPr lang="en-US" dirty="0"/>
          </a:p>
        </p:txBody>
      </p:sp>
      <p:sp>
        <p:nvSpPr>
          <p:cNvPr id="3" name="Content Placeholder 2"/>
          <p:cNvSpPr>
            <a:spLocks noGrp="1"/>
          </p:cNvSpPr>
          <p:nvPr>
            <p:ph idx="1"/>
          </p:nvPr>
        </p:nvSpPr>
        <p:spPr>
          <a:xfrm>
            <a:off x="1905000" y="1371600"/>
            <a:ext cx="8534400" cy="4953000"/>
          </a:xfrm>
        </p:spPr>
        <p:txBody>
          <a:bodyPr>
            <a:normAutofit fontScale="92500" lnSpcReduction="20000"/>
          </a:bodyPr>
          <a:lstStyle/>
          <a:p>
            <a:pPr algn="just"/>
            <a:endParaRPr lang="en-US" sz="4800" b="1" dirty="0"/>
          </a:p>
          <a:p>
            <a:pPr marL="0" indent="0" algn="just">
              <a:buNone/>
            </a:pPr>
            <a:r>
              <a:rPr lang="en-US" sz="4800" b="1" dirty="0" smtClean="0"/>
              <a:t>ACCOUNTABILITY</a:t>
            </a:r>
            <a:endParaRPr lang="en-US" dirty="0"/>
          </a:p>
          <a:p>
            <a:r>
              <a:rPr lang="en-US" sz="1900" dirty="0">
                <a:latin typeface="Times New Roman" panose="02020603050405020304" pitchFamily="18" charset="0"/>
                <a:cs typeface="Times New Roman" panose="02020603050405020304" pitchFamily="18" charset="0"/>
              </a:rPr>
              <a:t>Accountability in public policy involves holding government officials, agencies, and institutions responsible for their actions and the outcomes of their policies.</a:t>
            </a:r>
          </a:p>
          <a:p>
            <a:r>
              <a:rPr lang="en-US" sz="1900" dirty="0">
                <a:latin typeface="Times New Roman" panose="02020603050405020304" pitchFamily="18" charset="0"/>
                <a:cs typeface="Times New Roman" panose="02020603050405020304" pitchFamily="18" charset="0"/>
              </a:rPr>
              <a:t>Key mechanisms of public policy accountability include elections, oversight by legislative bodies, transparency, public participation, and the rule of law.</a:t>
            </a:r>
          </a:p>
          <a:p>
            <a:endParaRPr lang="en-US" sz="1900" dirty="0" smtClean="0">
              <a:latin typeface="Times New Roman" panose="02020603050405020304" pitchFamily="18" charset="0"/>
              <a:cs typeface="Times New Roman" panose="02020603050405020304" pitchFamily="18" charset="0"/>
            </a:endParaRPr>
          </a:p>
          <a:p>
            <a:r>
              <a:rPr lang="en-US" sz="1900" dirty="0" smtClean="0">
                <a:latin typeface="Times New Roman" panose="02020603050405020304" pitchFamily="18" charset="0"/>
                <a:cs typeface="Times New Roman" panose="02020603050405020304" pitchFamily="18" charset="0"/>
              </a:rPr>
              <a:t>Private Policy Accountability: Private policy often pertains to the rules, guidelines, and practices within private organizations, including businesses and nonprofits.</a:t>
            </a:r>
            <a:endParaRPr lang="en-US" sz="1900" dirty="0">
              <a:latin typeface="Times New Roman" panose="02020603050405020304" pitchFamily="18" charset="0"/>
              <a:cs typeface="Times New Roman" panose="02020603050405020304" pitchFamily="18" charset="0"/>
            </a:endParaRPr>
          </a:p>
          <a:p>
            <a:r>
              <a:rPr lang="en-US" sz="1900" dirty="0" smtClean="0">
                <a:latin typeface="Times New Roman" panose="02020603050405020304" pitchFamily="18" charset="0"/>
                <a:cs typeface="Times New Roman" panose="02020603050405020304" pitchFamily="18" charset="0"/>
              </a:rPr>
              <a:t>Accountability </a:t>
            </a:r>
            <a:r>
              <a:rPr lang="en-US" sz="1900" dirty="0">
                <a:latin typeface="Times New Roman" panose="02020603050405020304" pitchFamily="18" charset="0"/>
                <a:cs typeface="Times New Roman" panose="02020603050405020304" pitchFamily="18" charset="0"/>
              </a:rPr>
              <a:t>in the private sector involves ensuring that organizations adhere to their stated policies, legal obligations, and ethical standards.</a:t>
            </a:r>
          </a:p>
          <a:p>
            <a:pPr algn="just"/>
            <a:endParaRPr lang="en-US" sz="3200" dirty="0"/>
          </a:p>
        </p:txBody>
      </p:sp>
    </p:spTree>
    <p:extLst>
      <p:ext uri="{BB962C8B-B14F-4D97-AF65-F5344CB8AC3E}">
        <p14:creationId xmlns:p14="http://schemas.microsoft.com/office/powerpoint/2010/main" val="2211159917"/>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1451579" y="1853754"/>
            <a:ext cx="9603275" cy="4242246"/>
          </a:xfrm>
        </p:spPr>
        <p:txBody>
          <a:bodyPr>
            <a:normAutofit lnSpcReduction="10000"/>
          </a:bodyPr>
          <a:lstStyle/>
          <a:p>
            <a:r>
              <a:rPr lang="en-US" dirty="0">
                <a:latin typeface="Times New Roman" panose="02020603050405020304" pitchFamily="18" charset="0"/>
                <a:cs typeface="Times New Roman" panose="02020603050405020304" pitchFamily="18" charset="0"/>
              </a:rPr>
              <a:t>Understanding the difference between private policy and public policy is crucial because private policies govern rules within organizations or individuals, while public policies shape the regulations and laws that affect society as a whole. </a:t>
            </a:r>
            <a:endParaRPr lang="en-US" dirty="0" smtClean="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distinction helps individuals and businesses comply with internal rules and government regulations appropriately. </a:t>
            </a:r>
            <a:endParaRPr lang="en-US" dirty="0" smtClean="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Furthermore</a:t>
            </a:r>
            <a:r>
              <a:rPr lang="en-US" dirty="0">
                <a:latin typeface="Times New Roman" panose="02020603050405020304" pitchFamily="18" charset="0"/>
                <a:cs typeface="Times New Roman" panose="02020603050405020304" pitchFamily="18" charset="0"/>
              </a:rPr>
              <a:t>, it enables informed civic participation and advocacy, as citizens can better comprehend and engage in discussions on matters of public policy that impact their communities and beyond. </a:t>
            </a:r>
          </a:p>
          <a:p>
            <a:pPr marL="0" indent="0">
              <a:buNone/>
            </a:pPr>
            <a:endParaRPr lang="en-US" dirty="0"/>
          </a:p>
          <a:p>
            <a:endParaRPr lang="en-US" dirty="0"/>
          </a:p>
        </p:txBody>
      </p:sp>
    </p:spTree>
    <p:extLst>
      <p:ext uri="{BB962C8B-B14F-4D97-AF65-F5344CB8AC3E}">
        <p14:creationId xmlns:p14="http://schemas.microsoft.com/office/powerpoint/2010/main" val="190969545"/>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en-US" dirty="0"/>
          </a:p>
          <a:p>
            <a:pPr marL="0" indent="0" algn="ctr">
              <a:buNone/>
            </a:pPr>
            <a:r>
              <a:rPr lang="en-US" sz="6000" dirty="0"/>
              <a:t>THE END, THANK YOU.</a:t>
            </a:r>
          </a:p>
        </p:txBody>
      </p:sp>
    </p:spTree>
    <p:extLst>
      <p:ext uri="{BB962C8B-B14F-4D97-AF65-F5344CB8AC3E}">
        <p14:creationId xmlns:p14="http://schemas.microsoft.com/office/powerpoint/2010/main" val="762466079"/>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D69A9-E974-4338-B24D-A02A1EA4AE1F}"/>
              </a:ext>
            </a:extLst>
          </p:cNvPr>
          <p:cNvSpPr>
            <a:spLocks noGrp="1"/>
          </p:cNvSpPr>
          <p:nvPr>
            <p:ph type="title"/>
          </p:nvPr>
        </p:nvSpPr>
        <p:spPr/>
        <p:txBody>
          <a:bodyPr/>
          <a:lstStyle/>
          <a:p>
            <a:pPr algn="ctr"/>
            <a:r>
              <a:rPr lang="en-US" b="1" dirty="0"/>
              <a:t>QUESTION</a:t>
            </a:r>
            <a:endParaRPr lang="en-ZM" b="1" dirty="0"/>
          </a:p>
        </p:txBody>
      </p:sp>
      <p:sp>
        <p:nvSpPr>
          <p:cNvPr id="3" name="Content Placeholder 2">
            <a:extLst>
              <a:ext uri="{FF2B5EF4-FFF2-40B4-BE49-F238E27FC236}">
                <a16:creationId xmlns:a16="http://schemas.microsoft.com/office/drawing/2014/main" id="{E296DF7D-0583-4B85-8F02-D11CAFB805D0}"/>
              </a:ext>
            </a:extLst>
          </p:cNvPr>
          <p:cNvSpPr>
            <a:spLocks noGrp="1"/>
          </p:cNvSpPr>
          <p:nvPr>
            <p:ph idx="1"/>
          </p:nvPr>
        </p:nvSpPr>
        <p:spPr/>
        <p:txBody>
          <a:bodyPr>
            <a:normAutofit/>
          </a:bodyPr>
          <a:lstStyle/>
          <a:p>
            <a:pPr lvl="0">
              <a:buClr>
                <a:srgbClr val="B71E42"/>
              </a:buClr>
            </a:pPr>
            <a:r>
              <a:rPr lang="en-US" sz="2800" dirty="0">
                <a:solidFill>
                  <a:prstClr val="black"/>
                </a:solidFill>
                <a:latin typeface="Times New Roman" panose="02020603050405020304" pitchFamily="18" charset="0"/>
                <a:cs typeface="Times New Roman" panose="02020603050405020304" pitchFamily="18" charset="0"/>
              </a:rPr>
              <a:t>BRIEFLY EXPLAIN WHAT IS PRIVATE AND WHAT IS PUBLIC; ITEMISING &amp; EXPLAINING THE TEN ITEMS USED TO EXPLAIN THESE DIFFERENCES</a:t>
            </a:r>
            <a:endParaRPr lang="en-ZM"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301018"/>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a:t>
            </a:r>
            <a:endParaRPr lang="en-US" dirty="0"/>
          </a:p>
        </p:txBody>
      </p:sp>
      <p:sp>
        <p:nvSpPr>
          <p:cNvPr id="3" name="Content Placeholder 2"/>
          <p:cNvSpPr>
            <a:spLocks noGrp="1"/>
          </p:cNvSpPr>
          <p:nvPr>
            <p:ph idx="1"/>
          </p:nvPr>
        </p:nvSpPr>
        <p:spPr/>
        <p:txBody>
          <a:bodyPr>
            <a:normAutofit fontScale="85000" lnSpcReduction="20000"/>
          </a:bodyPr>
          <a:lstStyle/>
          <a:p>
            <a:r>
              <a:rPr lang="en-US" sz="2100" dirty="0" err="1">
                <a:latin typeface="Times New Roman" panose="02020603050405020304" pitchFamily="18" charset="0"/>
                <a:cs typeface="Times New Roman" panose="02020603050405020304" pitchFamily="18" charset="0"/>
              </a:rPr>
              <a:t>Arvind,N</a:t>
            </a:r>
            <a:r>
              <a:rPr lang="en-US" sz="2100" dirty="0">
                <a:latin typeface="Times New Roman" panose="02020603050405020304" pitchFamily="18" charset="0"/>
                <a:cs typeface="Times New Roman" panose="02020603050405020304" pitchFamily="18" charset="0"/>
              </a:rPr>
              <a:t>., </a:t>
            </a:r>
            <a:r>
              <a:rPr lang="en-US" sz="2100" dirty="0" err="1">
                <a:latin typeface="Times New Roman" panose="02020603050405020304" pitchFamily="18" charset="0"/>
                <a:cs typeface="Times New Roman" panose="02020603050405020304" pitchFamily="18" charset="0"/>
              </a:rPr>
              <a:t>Avinash</a:t>
            </a:r>
            <a:r>
              <a:rPr lang="en-US" sz="2100" dirty="0">
                <a:latin typeface="Times New Roman" panose="02020603050405020304" pitchFamily="18" charset="0"/>
                <a:cs typeface="Times New Roman" panose="02020603050405020304" pitchFamily="18" charset="0"/>
              </a:rPr>
              <a:t>, G., </a:t>
            </a:r>
            <a:r>
              <a:rPr lang="en-US" sz="2100" dirty="0" err="1">
                <a:latin typeface="Times New Roman" panose="02020603050405020304" pitchFamily="18" charset="0"/>
                <a:cs typeface="Times New Roman" panose="02020603050405020304" pitchFamily="18" charset="0"/>
              </a:rPr>
              <a:t>Babu</a:t>
            </a:r>
            <a:r>
              <a:rPr lang="en-US" sz="2100" dirty="0">
                <a:latin typeface="Times New Roman" panose="02020603050405020304" pitchFamily="18" charset="0"/>
                <a:cs typeface="Times New Roman" panose="02020603050405020304" pitchFamily="18" charset="0"/>
              </a:rPr>
              <a:t>, M., Sony, P. (2019). Transformative Law and public policy. Routledge.</a:t>
            </a:r>
          </a:p>
          <a:p>
            <a:r>
              <a:rPr lang="en-US" sz="2100" dirty="0">
                <a:latin typeface="Times New Roman" panose="02020603050405020304" pitchFamily="18" charset="0"/>
                <a:cs typeface="Times New Roman" panose="02020603050405020304" pitchFamily="18" charset="0"/>
              </a:rPr>
              <a:t>Gruber, J. (2005). Public finance and public policy. Worth Publishers.</a:t>
            </a:r>
          </a:p>
          <a:p>
            <a:r>
              <a:rPr lang="en-US" sz="2100" dirty="0" err="1">
                <a:latin typeface="Times New Roman" panose="02020603050405020304" pitchFamily="18" charset="0"/>
                <a:cs typeface="Times New Roman" panose="02020603050405020304" pitchFamily="18" charset="0"/>
              </a:rPr>
              <a:t>Lee,E</a:t>
            </a:r>
            <a:r>
              <a:rPr lang="en-US" sz="2100" dirty="0">
                <a:latin typeface="Times New Roman" panose="02020603050405020304" pitchFamily="18" charset="0"/>
                <a:cs typeface="Times New Roman" panose="02020603050405020304" pitchFamily="18" charset="0"/>
              </a:rPr>
              <a:t>. P. and James, E. P. (2013). Private Management and Public Policy. The principle of public responsibility. </a:t>
            </a:r>
            <a:r>
              <a:rPr lang="en-US" sz="2100" dirty="0" err="1">
                <a:latin typeface="Times New Roman" panose="02020603050405020304" pitchFamily="18" charset="0"/>
                <a:cs typeface="Times New Roman" panose="02020603050405020304" pitchFamily="18" charset="0"/>
              </a:rPr>
              <a:t>Standford</a:t>
            </a:r>
            <a:r>
              <a:rPr lang="en-US" sz="2100" dirty="0">
                <a:latin typeface="Times New Roman" panose="02020603050405020304" pitchFamily="18" charset="0"/>
                <a:cs typeface="Times New Roman" panose="02020603050405020304" pitchFamily="18" charset="0"/>
              </a:rPr>
              <a:t> University Press. California.</a:t>
            </a:r>
          </a:p>
          <a:p>
            <a:r>
              <a:rPr lang="en-US" sz="2100" dirty="0">
                <a:latin typeface="Times New Roman" panose="02020603050405020304" pitchFamily="18" charset="0"/>
                <a:cs typeface="Times New Roman" panose="02020603050405020304" pitchFamily="18" charset="0"/>
              </a:rPr>
              <a:t>Schofield, J., &amp; </a:t>
            </a:r>
            <a:r>
              <a:rPr lang="en-US" sz="2100" dirty="0" err="1">
                <a:latin typeface="Times New Roman" panose="02020603050405020304" pitchFamily="18" charset="0"/>
                <a:cs typeface="Times New Roman" panose="02020603050405020304" pitchFamily="18" charset="0"/>
              </a:rPr>
              <a:t>Sausman</a:t>
            </a:r>
            <a:r>
              <a:rPr lang="en-US" sz="2100" dirty="0">
                <a:latin typeface="Times New Roman" panose="02020603050405020304" pitchFamily="18" charset="0"/>
                <a:cs typeface="Times New Roman" panose="02020603050405020304" pitchFamily="18" charset="0"/>
              </a:rPr>
              <a:t>, C. (2004). Symposium on Implementing Public Policy: An Introduction to the Study of Operational Governance. International Review Of Administrative Sciences, 70(1), 89-104.</a:t>
            </a:r>
          </a:p>
          <a:p>
            <a:r>
              <a:rPr lang="en-US" sz="2100" dirty="0">
                <a:latin typeface="Times New Roman" panose="02020603050405020304" pitchFamily="18" charset="0"/>
                <a:cs typeface="Times New Roman" panose="02020603050405020304" pitchFamily="18" charset="0"/>
              </a:rPr>
              <a:t>Stefan, R. (2020). Private governance and public Authority: Regulating sustainability in a global economy. Cambridge university Press. United kingdom.</a:t>
            </a:r>
          </a:p>
          <a:p>
            <a:endParaRPr lang="en-US" dirty="0"/>
          </a:p>
        </p:txBody>
      </p:sp>
    </p:spTree>
    <p:extLst>
      <p:ext uri="{BB962C8B-B14F-4D97-AF65-F5344CB8AC3E}">
        <p14:creationId xmlns:p14="http://schemas.microsoft.com/office/powerpoint/2010/main" val="354431533"/>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Public policy and private policy are two distinct realms within the broader field of policy formulation and implementation.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These </a:t>
            </a:r>
            <a:r>
              <a:rPr lang="en-US" sz="2400" dirty="0">
                <a:latin typeface="Times New Roman" panose="02020603050405020304" pitchFamily="18" charset="0"/>
                <a:cs typeface="Times New Roman" panose="02020603050405020304" pitchFamily="18" charset="0"/>
              </a:rPr>
              <a:t>two categories encompass a vast array of policies that serve various purposes and stakeholders.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Distinguishing </a:t>
            </a:r>
            <a:r>
              <a:rPr lang="en-US" sz="2400" dirty="0">
                <a:latin typeface="Times New Roman" panose="02020603050405020304" pitchFamily="18" charset="0"/>
                <a:cs typeface="Times New Roman" panose="02020603050405020304" pitchFamily="18" charset="0"/>
              </a:rPr>
              <a:t>between public and private policies is crucial for policymakers, analysts, and the general public to understand the scope, objectives, and implications of different policy measures.</a:t>
            </a:r>
          </a:p>
          <a:p>
            <a:endParaRPr lang="en-US" dirty="0"/>
          </a:p>
        </p:txBody>
      </p:sp>
    </p:spTree>
    <p:extLst>
      <p:ext uri="{BB962C8B-B14F-4D97-AF65-F5344CB8AC3E}">
        <p14:creationId xmlns:p14="http://schemas.microsoft.com/office/powerpoint/2010/main" val="1562722784"/>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just"/>
            <a:r>
              <a:rPr lang="en-US" b="1" dirty="0"/>
              <a:t>DEFINITION OF KEY TERMS</a:t>
            </a:r>
            <a:endParaRPr lang="en-US" dirty="0"/>
          </a:p>
        </p:txBody>
      </p:sp>
      <p:sp>
        <p:nvSpPr>
          <p:cNvPr id="2" name="Content Placeholder 1"/>
          <p:cNvSpPr>
            <a:spLocks noGrp="1"/>
          </p:cNvSpPr>
          <p:nvPr>
            <p:ph idx="1"/>
          </p:nvPr>
        </p:nvSpPr>
        <p:spPr>
          <a:xfrm>
            <a:off x="1451579" y="2015732"/>
            <a:ext cx="9603275" cy="4080268"/>
          </a:xfrm>
        </p:spPr>
        <p:txBody>
          <a:bodyPr>
            <a:normAutofit lnSpcReduction="10000"/>
          </a:bodyPr>
          <a:lstStyle/>
          <a:p>
            <a:pPr marL="0" indent="0">
              <a:buNone/>
            </a:pPr>
            <a:r>
              <a:rPr lang="en-US" sz="5200" b="1" dirty="0" smtClean="0"/>
              <a:t>P0LICY</a:t>
            </a:r>
            <a:endParaRPr lang="en-US" dirty="0">
              <a:solidFill>
                <a:schemeClr val="tx1"/>
              </a:solidFill>
            </a:endParaRPr>
          </a:p>
          <a:p>
            <a:r>
              <a:rPr lang="en-US" sz="2400" dirty="0">
                <a:latin typeface="Times New Roman" panose="02020603050405020304" pitchFamily="18" charset="0"/>
                <a:cs typeface="Times New Roman" panose="02020603050405020304" pitchFamily="18" charset="0"/>
              </a:rPr>
              <a:t>A policy is a set of rules, guidelines, or principles established by an organization, government, or individual to outline a course of action or decision-making process in order to achieve specific objectives, address issues, or regulate behavior in a particular context.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They </a:t>
            </a:r>
            <a:r>
              <a:rPr lang="en-US" sz="2400" dirty="0">
                <a:latin typeface="Times New Roman" panose="02020603050405020304" pitchFamily="18" charset="0"/>
                <a:cs typeface="Times New Roman" panose="02020603050405020304" pitchFamily="18" charset="0"/>
              </a:rPr>
              <a:t>serve as a framework for consistent and standardized decision-making and often include details about enforcement and consequences for non-compliance</a:t>
            </a:r>
          </a:p>
          <a:p>
            <a:endParaRPr lang="en-US" sz="2400" dirty="0">
              <a:latin typeface="Times New Roman" panose="02020603050405020304" pitchFamily="18" charset="0"/>
              <a:cs typeface="Times New Roman" panose="02020603050405020304" pitchFamily="18" charset="0"/>
            </a:endParaRP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23961908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CONT’D</a:t>
            </a:r>
          </a:p>
        </p:txBody>
      </p:sp>
      <p:sp>
        <p:nvSpPr>
          <p:cNvPr id="3" name="Content Placeholder 2"/>
          <p:cNvSpPr>
            <a:spLocks noGrp="1"/>
          </p:cNvSpPr>
          <p:nvPr>
            <p:ph idx="1"/>
          </p:nvPr>
        </p:nvSpPr>
        <p:spPr>
          <a:xfrm>
            <a:off x="2514601" y="2167545"/>
            <a:ext cx="7408333" cy="3928455"/>
          </a:xfrm>
        </p:spPr>
        <p:txBody>
          <a:bodyPr>
            <a:normAutofit fontScale="92500"/>
          </a:bodyPr>
          <a:lstStyle/>
          <a:p>
            <a:pPr marL="0" indent="0" algn="just">
              <a:buNone/>
            </a:pPr>
            <a:r>
              <a:rPr lang="en-US" sz="5200" b="1" dirty="0" smtClean="0"/>
              <a:t>PUBLIC POLICY</a:t>
            </a:r>
            <a:endParaRPr lang="en-US" sz="3600" b="1" dirty="0"/>
          </a:p>
          <a:p>
            <a:pPr algn="just"/>
            <a:r>
              <a:rPr lang="en-US" sz="2400" dirty="0">
                <a:latin typeface="Times New Roman" panose="02020603050405020304" pitchFamily="18" charset="0"/>
                <a:cs typeface="Times New Roman" panose="02020603050405020304" pitchFamily="18" charset="0"/>
              </a:rPr>
              <a:t>Public policy refers to a set of government actions, decisions, and regulations designed to address specific societal issues or goals</a:t>
            </a:r>
            <a:r>
              <a:rPr lang="en-US" sz="2400" dirty="0" smtClean="0">
                <a:latin typeface="Times New Roman" panose="02020603050405020304" pitchFamily="18" charset="0"/>
                <a:cs typeface="Times New Roman" panose="02020603050405020304" pitchFamily="18" charset="0"/>
              </a:rPr>
              <a:t>.</a:t>
            </a:r>
          </a:p>
          <a:p>
            <a:pPr algn="just"/>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Public policies are created and implemented by government bodies to influence and shape the behavior and well-being of individuals, communities, and the nation as a whole.</a:t>
            </a:r>
          </a:p>
          <a:p>
            <a:pPr algn="just"/>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2133600" y="490728"/>
            <a:ext cx="8229600" cy="1252728"/>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a:t/>
            </a:r>
            <a:br>
              <a:rPr lang="en-US" b="1"/>
            </a:br>
            <a:r>
              <a:rPr lang="en-US" b="1"/>
              <a:t/>
            </a:r>
            <a:br>
              <a:rPr lang="en-US" b="1"/>
            </a:br>
            <a:r>
              <a:rPr lang="en-US" b="1"/>
              <a:t/>
            </a:r>
            <a:br>
              <a:rPr lang="en-US" b="1"/>
            </a:br>
            <a:endParaRPr lang="en-US" b="1" dirty="0"/>
          </a:p>
        </p:txBody>
      </p:sp>
      <p:sp>
        <p:nvSpPr>
          <p:cNvPr id="6" name="Title 1"/>
          <p:cNvSpPr txBox="1">
            <a:spLocks/>
          </p:cNvSpPr>
          <p:nvPr/>
        </p:nvSpPr>
        <p:spPr>
          <a:xfrm>
            <a:off x="2286000" y="643128"/>
            <a:ext cx="8229600" cy="1252728"/>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a:t/>
            </a:r>
            <a:br>
              <a:rPr lang="en-US" b="1"/>
            </a:br>
            <a:r>
              <a:rPr lang="en-US" b="1"/>
              <a:t/>
            </a:r>
            <a:br>
              <a:rPr lang="en-US" b="1"/>
            </a:br>
            <a:r>
              <a:rPr lang="en-US" b="1"/>
              <a:t/>
            </a:r>
            <a:br>
              <a:rPr lang="en-US" b="1"/>
            </a:br>
            <a:endParaRPr lang="en-US" b="1" dirty="0"/>
          </a:p>
        </p:txBody>
      </p:sp>
    </p:spTree>
    <p:extLst>
      <p:ext uri="{BB962C8B-B14F-4D97-AF65-F5344CB8AC3E}">
        <p14:creationId xmlns:p14="http://schemas.microsoft.com/office/powerpoint/2010/main" val="1205655646"/>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POLICY</a:t>
            </a:r>
            <a:endParaRPr lang="en-US" dirty="0"/>
          </a:p>
        </p:txBody>
      </p:sp>
      <p:sp>
        <p:nvSpPr>
          <p:cNvPr id="3" name="Content Placeholder 2"/>
          <p:cNvSpPr>
            <a:spLocks noGrp="1"/>
          </p:cNvSpPr>
          <p:nvPr>
            <p:ph idx="1"/>
          </p:nvPr>
        </p:nvSpPr>
        <p:spPr>
          <a:xfrm>
            <a:off x="1451579" y="2015732"/>
            <a:ext cx="9603275" cy="4004068"/>
          </a:xfrm>
        </p:spPr>
        <p:txBody>
          <a:bodyPr>
            <a:noAutofit/>
          </a:bodyPr>
          <a:lstStyle/>
          <a:p>
            <a:r>
              <a:rPr lang="en-US" sz="2800" dirty="0">
                <a:latin typeface="Times New Roman" panose="02020603050405020304" pitchFamily="18" charset="0"/>
                <a:cs typeface="Times New Roman" panose="02020603050405020304" pitchFamily="18" charset="0"/>
              </a:rPr>
              <a:t>A private policy, or more commonly known as a “privacy policy,” is a legal document or statement that outlines how an organization or website collects, uses, stores, and protects personal information and data provided by individuals or users. </a:t>
            </a:r>
            <a:endParaRPr lang="en-US" sz="2800" dirty="0" smtClean="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This </a:t>
            </a:r>
            <a:r>
              <a:rPr lang="en-US" sz="2800" dirty="0">
                <a:latin typeface="Times New Roman" panose="02020603050405020304" pitchFamily="18" charset="0"/>
                <a:cs typeface="Times New Roman" panose="02020603050405020304" pitchFamily="18" charset="0"/>
              </a:rPr>
              <a:t>document is crucial for transparency and compliance with privacy regulations and informs users about their rights and how their data will be handled by the entity in question</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903926"/>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 KEY DIFFERENCES</a:t>
            </a:r>
            <a:endParaRPr lang="en-US" dirty="0"/>
          </a:p>
        </p:txBody>
      </p:sp>
      <p:sp>
        <p:nvSpPr>
          <p:cNvPr id="3" name="Content Placeholder 2"/>
          <p:cNvSpPr>
            <a:spLocks noGrp="1"/>
          </p:cNvSpPr>
          <p:nvPr>
            <p:ph idx="1"/>
          </p:nvPr>
        </p:nvSpPr>
        <p:spPr/>
        <p:txBody>
          <a:bodyPr>
            <a:normAutofit fontScale="70000" lnSpcReduction="20000"/>
          </a:bodyPr>
          <a:lstStyle/>
          <a:p>
            <a:r>
              <a:rPr lang="en-US" sz="2300" dirty="0" smtClean="0">
                <a:latin typeface="Times New Roman" panose="02020603050405020304" pitchFamily="18" charset="0"/>
                <a:cs typeface="Times New Roman" panose="02020603050405020304" pitchFamily="18" charset="0"/>
              </a:rPr>
              <a:t>Ownership and control</a:t>
            </a:r>
            <a:endParaRPr lang="en-US" sz="2300" dirty="0">
              <a:latin typeface="Times New Roman" panose="02020603050405020304" pitchFamily="18" charset="0"/>
              <a:cs typeface="Times New Roman" panose="02020603050405020304" pitchFamily="18" charset="0"/>
            </a:endParaRPr>
          </a:p>
          <a:p>
            <a:r>
              <a:rPr lang="en-US" dirty="0" smtClean="0"/>
              <a:t>Mode of operation (scope)</a:t>
            </a:r>
            <a:endParaRPr lang="en-US" dirty="0"/>
          </a:p>
          <a:p>
            <a:r>
              <a:rPr lang="en-US" dirty="0"/>
              <a:t>Funding </a:t>
            </a:r>
            <a:r>
              <a:rPr lang="en-US" dirty="0" smtClean="0"/>
              <a:t>source</a:t>
            </a:r>
          </a:p>
          <a:p>
            <a:r>
              <a:rPr lang="en-US" dirty="0" smtClean="0"/>
              <a:t>Profit motive</a:t>
            </a:r>
            <a:endParaRPr lang="en-US" dirty="0"/>
          </a:p>
          <a:p>
            <a:r>
              <a:rPr lang="en-US" dirty="0"/>
              <a:t>Accountability</a:t>
            </a:r>
          </a:p>
          <a:p>
            <a:r>
              <a:rPr lang="en-US" dirty="0"/>
              <a:t>Decision making </a:t>
            </a:r>
            <a:r>
              <a:rPr lang="en-US" dirty="0" smtClean="0"/>
              <a:t>Authority</a:t>
            </a:r>
            <a:endParaRPr lang="en-US" dirty="0"/>
          </a:p>
          <a:p>
            <a:r>
              <a:rPr lang="en-US" dirty="0"/>
              <a:t>Transparency</a:t>
            </a:r>
          </a:p>
          <a:p>
            <a:r>
              <a:rPr lang="en-US" dirty="0"/>
              <a:t>Goals and objectives</a:t>
            </a:r>
          </a:p>
          <a:p>
            <a:r>
              <a:rPr lang="en-US" dirty="0"/>
              <a:t>Legal frameworks</a:t>
            </a:r>
          </a:p>
          <a:p>
            <a:r>
              <a:rPr lang="en-US" dirty="0"/>
              <a:t>Enforcement mechanism</a:t>
            </a:r>
          </a:p>
          <a:p>
            <a:endParaRPr lang="en-US" dirty="0"/>
          </a:p>
        </p:txBody>
      </p:sp>
    </p:spTree>
    <p:extLst>
      <p:ext uri="{BB962C8B-B14F-4D97-AF65-F5344CB8AC3E}">
        <p14:creationId xmlns:p14="http://schemas.microsoft.com/office/powerpoint/2010/main" val="3978767078"/>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85800"/>
            <a:ext cx="8229600" cy="1252728"/>
          </a:xfrm>
        </p:spPr>
        <p:txBody>
          <a:bodyPr>
            <a:normAutofit fontScale="90000"/>
          </a:bodyPr>
          <a:lstStyle/>
          <a:p>
            <a:r>
              <a:rPr lang="en-US" b="1" dirty="0">
                <a:solidFill>
                  <a:schemeClr val="tx1"/>
                </a:solidFill>
                <a:latin typeface="Arial Black" pitchFamily="34" charset="0"/>
              </a:rPr>
              <a:t>DIFFERENCES BETWEEN PUBLIC AND PRIVATE</a:t>
            </a:r>
            <a:r>
              <a:rPr lang="en-US" dirty="0"/>
              <a:t/>
            </a:r>
            <a:br>
              <a:rPr lang="en-US" dirty="0"/>
            </a:br>
            <a:endParaRPr lang="en-US" dirty="0"/>
          </a:p>
        </p:txBody>
      </p:sp>
      <p:sp>
        <p:nvSpPr>
          <p:cNvPr id="3" name="Content Placeholder 2"/>
          <p:cNvSpPr>
            <a:spLocks noGrp="1"/>
          </p:cNvSpPr>
          <p:nvPr>
            <p:ph idx="1"/>
          </p:nvPr>
        </p:nvSpPr>
        <p:spPr>
          <a:xfrm>
            <a:off x="1981200" y="2209800"/>
            <a:ext cx="8229600" cy="3450696"/>
          </a:xfrm>
        </p:spPr>
        <p:txBody>
          <a:bodyPr>
            <a:noAutofit/>
          </a:bodyPr>
          <a:lstStyle/>
          <a:p>
            <a:pPr marL="0" indent="0">
              <a:buNone/>
            </a:pPr>
            <a:r>
              <a:rPr lang="en-US" sz="4800" b="1" dirty="0"/>
              <a:t>PROFIT MOTIVE</a:t>
            </a:r>
          </a:p>
          <a:p>
            <a:r>
              <a:rPr lang="en-US" dirty="0">
                <a:solidFill>
                  <a:schemeClr val="tx1"/>
                </a:solidFill>
              </a:rPr>
              <a:t>The private sector is highly operational on profit motive, they sale their products for profit gain and not just to meet the needs of people.</a:t>
            </a:r>
          </a:p>
          <a:p>
            <a:pPr marL="0" indent="0">
              <a:buNone/>
            </a:pPr>
            <a:endParaRPr lang="en-US" dirty="0">
              <a:solidFill>
                <a:schemeClr val="tx1"/>
              </a:solidFill>
            </a:endParaRPr>
          </a:p>
          <a:p>
            <a:pPr lvl="0">
              <a:buClr>
                <a:srgbClr val="31B6FD"/>
              </a:buClr>
            </a:pPr>
            <a:r>
              <a:rPr lang="en-US" dirty="0">
                <a:solidFill>
                  <a:prstClr val="black"/>
                </a:solidFill>
              </a:rPr>
              <a:t>While public sector does not need profit to deliver services to the people and their intention is not to make profit.</a:t>
            </a:r>
          </a:p>
          <a:p>
            <a:endParaRPr lang="en-US" dirty="0">
              <a:solidFill>
                <a:schemeClr val="tx1"/>
              </a:solidFill>
            </a:endParaRPr>
          </a:p>
        </p:txBody>
      </p:sp>
    </p:spTree>
    <p:extLst>
      <p:ext uri="{BB962C8B-B14F-4D97-AF65-F5344CB8AC3E}">
        <p14:creationId xmlns:p14="http://schemas.microsoft.com/office/powerpoint/2010/main" val="830685115"/>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Cont’d..</a:t>
            </a:r>
          </a:p>
        </p:txBody>
      </p:sp>
      <p:sp>
        <p:nvSpPr>
          <p:cNvPr id="2" name="Content Placeholder 1"/>
          <p:cNvSpPr>
            <a:spLocks noGrp="1"/>
          </p:cNvSpPr>
          <p:nvPr>
            <p:ph idx="1"/>
          </p:nvPr>
        </p:nvSpPr>
        <p:spPr/>
        <p:txBody>
          <a:bodyPr>
            <a:normAutofit fontScale="25000" lnSpcReduction="20000"/>
          </a:bodyPr>
          <a:lstStyle/>
          <a:p>
            <a:pPr marL="0" indent="0">
              <a:buNone/>
            </a:pPr>
            <a:r>
              <a:rPr lang="en-US" sz="19200" b="1" dirty="0" smtClean="0"/>
              <a:t>Decision making authority</a:t>
            </a:r>
            <a:endParaRPr lang="en-US" sz="8000" dirty="0">
              <a:latin typeface="Times New Roman" panose="02020603050405020304" pitchFamily="18" charset="0"/>
              <a:cs typeface="Times New Roman" panose="02020603050405020304" pitchFamily="18" charset="0"/>
            </a:endParaRPr>
          </a:p>
          <a:p>
            <a:r>
              <a:rPr lang="en-US" sz="8000" dirty="0">
                <a:latin typeface="Times New Roman" panose="02020603050405020304" pitchFamily="18" charset="0"/>
                <a:cs typeface="Times New Roman" panose="02020603050405020304" pitchFamily="18" charset="0"/>
              </a:rPr>
              <a:t>Decision-Making Authority: Public policy decisions are made by government entities at various levels, such as local, regional, or national governments. Elected officials, government agencies, and public servants play key roles in shaping and implementing public policies.</a:t>
            </a:r>
          </a:p>
          <a:p>
            <a:r>
              <a:rPr lang="en-US" sz="8000" dirty="0">
                <a:latin typeface="Times New Roman" panose="02020603050405020304" pitchFamily="18" charset="0"/>
                <a:cs typeface="Times New Roman" panose="02020603050405020304" pitchFamily="18" charset="0"/>
              </a:rPr>
              <a:t>Private Policy:  Decision-Making Authority: Private policies are determined by private organizations, such as businesses, non-profit organizations, or private individuals. The authority to make decisions rests with the owners, executives, or governing bodies of these entities. </a:t>
            </a:r>
          </a:p>
          <a:p>
            <a:pPr marL="0" indent="0">
              <a:buNone/>
            </a:pPr>
            <a:endParaRPr lang="en-US" sz="8000" dirty="0">
              <a:latin typeface="Times New Roman" panose="02020603050405020304" pitchFamily="18" charset="0"/>
              <a:cs typeface="Times New Roman" panose="02020603050405020304" pitchFamily="18" charset="0"/>
            </a:endParaRPr>
          </a:p>
          <a:p>
            <a:pPr algn="just"/>
            <a:r>
              <a:rPr lang="en-US" sz="8000" dirty="0" smtClean="0">
                <a:latin typeface="Times New Roman" panose="02020603050405020304" pitchFamily="18" charset="0"/>
                <a:cs typeface="Times New Roman" panose="02020603050405020304" pitchFamily="18" charset="0"/>
              </a:rPr>
              <a:t> </a:t>
            </a:r>
            <a:endParaRPr lang="en-US" sz="80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07984556"/>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828</TotalTime>
  <Words>1385</Words>
  <Application>Microsoft Office PowerPoint</Application>
  <PresentationFormat>Widescreen</PresentationFormat>
  <Paragraphs>115</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 Black</vt:lpstr>
      <vt:lpstr>Calibri</vt:lpstr>
      <vt:lpstr>Gill Sans MT</vt:lpstr>
      <vt:lpstr>Times New Roman</vt:lpstr>
      <vt:lpstr>Wingdings</vt:lpstr>
      <vt:lpstr>Gallery</vt:lpstr>
      <vt:lpstr>GROUP 7 PRESENTATION</vt:lpstr>
      <vt:lpstr>QUESTION</vt:lpstr>
      <vt:lpstr>Introduction</vt:lpstr>
      <vt:lpstr>DEFINITION OF KEY TERMS</vt:lpstr>
      <vt:lpstr>CONT’D</vt:lpstr>
      <vt:lpstr>PRIVATE POLICY</vt:lpstr>
      <vt:lpstr>TEN KEY DIFFERENCES</vt:lpstr>
      <vt:lpstr>DIFFERENCES BETWEEN PUBLIC AND PRIVATE </vt:lpstr>
      <vt:lpstr>Cont’d..</vt:lpstr>
      <vt:lpstr>Cont’d</vt:lpstr>
      <vt:lpstr>Cont’d..</vt:lpstr>
      <vt:lpstr>Cont’d..</vt:lpstr>
      <vt:lpstr>Cont’d..</vt:lpstr>
      <vt:lpstr>Cont’d..</vt:lpstr>
      <vt:lpstr>Cont’d..</vt:lpstr>
      <vt:lpstr>Cont’d..</vt:lpstr>
      <vt:lpstr>cont’d..</vt:lpstr>
      <vt:lpstr>CONCLUSION</vt:lpstr>
      <vt:lpstr>PowerPoint Presentation</vt:lpstr>
      <vt:lpstr>Reference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DEFINITION OF KEY TERMS</dc:title>
  <dc:creator>Windows User</dc:creator>
  <cp:lastModifiedBy>BL</cp:lastModifiedBy>
  <cp:revision>61</cp:revision>
  <dcterms:created xsi:type="dcterms:W3CDTF">2021-09-29T19:24:04Z</dcterms:created>
  <dcterms:modified xsi:type="dcterms:W3CDTF">2023-09-20T06:12:59Z</dcterms:modified>
</cp:coreProperties>
</file>