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33"/>
  </p:notesMasterIdLst>
  <p:sldIdLst>
    <p:sldId id="256" r:id="rId2"/>
    <p:sldId id="257" r:id="rId3"/>
    <p:sldId id="281" r:id="rId4"/>
    <p:sldId id="289" r:id="rId5"/>
    <p:sldId id="294" r:id="rId6"/>
    <p:sldId id="291" r:id="rId7"/>
    <p:sldId id="293" r:id="rId8"/>
    <p:sldId id="292" r:id="rId9"/>
    <p:sldId id="290" r:id="rId10"/>
    <p:sldId id="295" r:id="rId11"/>
    <p:sldId id="296" r:id="rId12"/>
    <p:sldId id="299" r:id="rId13"/>
    <p:sldId id="297" r:id="rId14"/>
    <p:sldId id="298" r:id="rId15"/>
    <p:sldId id="300" r:id="rId16"/>
    <p:sldId id="280" r:id="rId17"/>
    <p:sldId id="288" r:id="rId18"/>
    <p:sldId id="282" r:id="rId19"/>
    <p:sldId id="283" r:id="rId20"/>
    <p:sldId id="284" r:id="rId21"/>
    <p:sldId id="285" r:id="rId22"/>
    <p:sldId id="286" r:id="rId23"/>
    <p:sldId id="287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B56B"/>
    <a:srgbClr val="CEE4CF"/>
    <a:srgbClr val="0070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48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1BF9-46CF-4386-B4E3-C04A14C08251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3893-99DB-4FC4-A04C-CAF800985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rgbClr val="CEE4CF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rgbClr val="007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39958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rgbClr val="85B56B"/>
              </a:solidFill>
              <a:ln w="9525">
                <a:noFill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rgbClr val="0070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rgbClr val="0070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716233B-D189-4174-9CDF-13170B8C05D6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27F04F-B316-48A9-B418-121D9768F8D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ED9CCE-4B04-4217-BB86-561DC1A470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E62CAAC-0F0E-4E0A-B427-39B8A7A1AD67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42016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1F879-FBD3-4A0D-B305-FB4A5D593C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B3C6C5E-495C-40C4-A494-F6FB4BCB7410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9737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FA20D-7164-4623-9F55-6CC20DDE18D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C21892B-E704-4680-B0AF-9FC5D95BD6DD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76200" y="1447800"/>
            <a:ext cx="83058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5B56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8635888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9C407B-5640-42C8-8F4F-FC364E935B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0EB5FF0-F797-47E4-99B7-9CB14A4D4C52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2276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9ED16-3E1C-4389-9A40-76EC63FBC9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68FAF6E-CB03-4242-AD6D-03DF681BB2E6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71386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08715-4A79-4F4B-8F85-B7AA2A2BEE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AC436E3-C42A-41FA-BE4E-AAA9F16EB04D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75418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C7E68A-B8BC-4E43-AFF7-87224CFFA4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D5E760F-607B-4392-80F1-9757B062843A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4687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6E1531-623D-4FA9-BEB8-D8DE287C9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DD8628D-A640-49C1-80A8-AA98C8330A28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689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0A3124-E7F3-4A6B-82EE-1D6614E6E0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8465575-CCE9-41EC-B72A-362526575B58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0489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Images and Text Formatting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0DE61A-769D-4C8C-95FB-6973F971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2E12225-857B-45F6-9D2F-FFE55A89309F}" type="datetime1">
              <a:rPr lang="en-US" altLang="en-US" smtClean="0"/>
              <a:t>7/5/2018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276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smtClean="0"/>
              <a:t>HTML 5 Images and Text Formatting</a:t>
            </a:r>
            <a:endParaRPr lang="en-US" altLang="en-US" dirty="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F26633B7-355C-4593-97E4-0B308FEE4A3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grpSp>
        <p:nvGrpSpPr>
          <p:cNvPr id="38947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076ADEBD-4DF8-49F3-A2D1-1D398DCB8991}" type="datetime1">
              <a:rPr lang="en-US" altLang="en-US" smtClean="0"/>
              <a:t>7/5/2018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fade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905000"/>
            <a:ext cx="6477000" cy="2209800"/>
          </a:xfrm>
        </p:spPr>
        <p:txBody>
          <a:bodyPr/>
          <a:lstStyle/>
          <a:p>
            <a:pPr algn="ctr"/>
            <a:r>
              <a:rPr lang="en-US" dirty="0" smtClean="0"/>
              <a:t>HTML 5 Images and Text Formatting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6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/>
              <a:t>h</a:t>
            </a:r>
            <a:r>
              <a:rPr lang="en-US" sz="2400" b="1" dirty="0" smtClean="0"/>
              <a:t>eight </a:t>
            </a:r>
            <a:r>
              <a:rPr lang="en-US" sz="2400" dirty="0" smtClean="0"/>
              <a:t>and</a:t>
            </a:r>
            <a:r>
              <a:rPr lang="en-US" sz="2400" b="1" dirty="0" smtClean="0"/>
              <a:t> width </a:t>
            </a:r>
            <a:r>
              <a:rPr lang="en-US" sz="2400" dirty="0" smtClean="0"/>
              <a:t>attributes:</a:t>
            </a:r>
          </a:p>
          <a:p>
            <a:pPr lvl="1"/>
            <a:r>
              <a:rPr lang="en-US" sz="2000" dirty="0" smtClean="0"/>
              <a:t>used to display the image’s size in pixels (unit of measurement for computer screens)</a:t>
            </a:r>
          </a:p>
          <a:p>
            <a:pPr lvl="1"/>
            <a:r>
              <a:rPr lang="en-US" sz="2000" dirty="0" smtClean="0"/>
              <a:t>Image’s </a:t>
            </a:r>
            <a:r>
              <a:rPr lang="en-US" sz="2000" b="1" dirty="0" smtClean="0"/>
              <a:t>default size </a:t>
            </a:r>
            <a:r>
              <a:rPr lang="en-US" sz="2000" dirty="0" smtClean="0"/>
              <a:t> will be displayed if height and width attributes are not specified</a:t>
            </a:r>
          </a:p>
          <a:p>
            <a:pPr lvl="1"/>
            <a:r>
              <a:rPr lang="en-US" sz="2000" dirty="0" smtClean="0"/>
              <a:t>Attribute value can be </a:t>
            </a:r>
            <a:r>
              <a:rPr lang="en-US" sz="2000" b="1" dirty="0" smtClean="0"/>
              <a:t>a percentage</a:t>
            </a:r>
            <a:r>
              <a:rPr lang="en-US" sz="2000" dirty="0" smtClean="0"/>
              <a:t> (represents a percentage of the browser window size) to improve </a:t>
            </a:r>
            <a:r>
              <a:rPr lang="en-US" sz="2000" u="sng" dirty="0" smtClean="0"/>
              <a:t>responsive design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974FE76-9948-4983-9354-0F4BC2889869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562600"/>
            <a:ext cx="8229600" cy="35780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600" y="6073973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Including % symbol to use image size as a percentage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H="1" flipV="1">
            <a:off x="6172200" y="5867400"/>
            <a:ext cx="76200" cy="2065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149807" y="522404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6738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 smtClean="0"/>
              <a:t>Image file types</a:t>
            </a:r>
          </a:p>
          <a:p>
            <a:pPr lvl="1"/>
            <a:r>
              <a:rPr lang="en-US" sz="2000" dirty="0"/>
              <a:t>The HTML standard </a:t>
            </a:r>
            <a:r>
              <a:rPr lang="en-US" sz="2000" dirty="0" smtClean="0"/>
              <a:t>does not </a:t>
            </a:r>
            <a:r>
              <a:rPr lang="en-US" sz="2000" dirty="0"/>
              <a:t>give a list of image formats that must be </a:t>
            </a:r>
            <a:r>
              <a:rPr lang="en-US" sz="2000" dirty="0" smtClean="0"/>
              <a:t>supported</a:t>
            </a:r>
          </a:p>
          <a:p>
            <a:pPr lvl="1"/>
            <a:r>
              <a:rPr lang="en-US" sz="2000" dirty="0" smtClean="0"/>
              <a:t>As such, different browsers may support a different set of file types (file formats)</a:t>
            </a:r>
          </a:p>
          <a:p>
            <a:pPr lvl="1"/>
            <a:r>
              <a:rPr lang="en-US" sz="2000" u="sng" dirty="0" smtClean="0"/>
              <a:t>Commonly supported image file types:</a:t>
            </a:r>
          </a:p>
          <a:p>
            <a:pPr lvl="2"/>
            <a:r>
              <a:rPr lang="en-US" sz="1600" b="1" dirty="0" smtClean="0"/>
              <a:t>JPEG (JPG)</a:t>
            </a:r>
          </a:p>
          <a:p>
            <a:pPr lvl="2"/>
            <a:r>
              <a:rPr lang="en-US" sz="1600" b="1" dirty="0" smtClean="0"/>
              <a:t>GIF (</a:t>
            </a:r>
            <a:r>
              <a:rPr lang="en-US" sz="1600" dirty="0" smtClean="0"/>
              <a:t>including animated </a:t>
            </a:r>
            <a:r>
              <a:rPr lang="en-US" sz="1600" b="1" dirty="0" smtClean="0"/>
              <a:t>GIF)</a:t>
            </a:r>
          </a:p>
          <a:p>
            <a:pPr lvl="2"/>
            <a:r>
              <a:rPr lang="en-US" sz="1600" b="1" dirty="0" smtClean="0"/>
              <a:t>PNG</a:t>
            </a:r>
          </a:p>
          <a:p>
            <a:pPr lvl="2"/>
            <a:r>
              <a:rPr lang="en-US" sz="1600" b="1" dirty="0" smtClean="0"/>
              <a:t>BMP</a:t>
            </a:r>
          </a:p>
          <a:p>
            <a:pPr lvl="2"/>
            <a:r>
              <a:rPr lang="en-US" sz="1600" b="1" dirty="0" smtClean="0"/>
              <a:t>SVG</a:t>
            </a:r>
          </a:p>
          <a:p>
            <a:pPr lvl="2"/>
            <a:r>
              <a:rPr lang="en-US" sz="1600" b="1" dirty="0" smtClean="0"/>
              <a:t>ICO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029D611-48B6-4A41-886A-7385361DFE30}" type="datetime1">
              <a:rPr lang="en-US" altLang="en-US" smtClean="0"/>
              <a:t>7/5/2018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534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dirty="0" smtClean="0"/>
              <a:t>The &lt;img&gt; element is an </a:t>
            </a:r>
            <a:r>
              <a:rPr lang="en-US" sz="2400" b="1" dirty="0" smtClean="0"/>
              <a:t>inline </a:t>
            </a:r>
            <a:r>
              <a:rPr lang="en-US" sz="2400" dirty="0" smtClean="0"/>
              <a:t>element by default</a:t>
            </a:r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3B38FBE-58CA-4AD9-8D4C-423C0F1D253D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4419600" cy="7338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06630"/>
            <a:ext cx="2084169" cy="176557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324" y="3624580"/>
            <a:ext cx="3733800" cy="8712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589" y="4548188"/>
            <a:ext cx="3457055" cy="16240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27684" y="28194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7684" y="3190294"/>
            <a:ext cx="3453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1) &lt;img&gt; after &lt;p&gt; element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55324" y="3222229"/>
            <a:ext cx="3453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&lt;img&gt; nested inside &lt;p&gt; element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466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5 </a:t>
            </a:r>
            <a:r>
              <a:rPr lang="en-US" b="1" dirty="0" smtClean="0"/>
              <a:t>Picture</a:t>
            </a:r>
            <a:r>
              <a:rPr lang="en-US" dirty="0" smtClean="0"/>
              <a:t>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&lt;picture&gt;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A new element in HTML 5</a:t>
            </a:r>
          </a:p>
          <a:p>
            <a:pPr lvl="1"/>
            <a:r>
              <a:rPr lang="en-US" sz="2000" dirty="0" smtClean="0"/>
              <a:t>Used to automatically adjust a displayed image </a:t>
            </a:r>
            <a:r>
              <a:rPr lang="en-US" sz="2000" dirty="0"/>
              <a:t>based on the screen size / browser window size </a:t>
            </a:r>
            <a:r>
              <a:rPr lang="en-US" sz="2000" dirty="0" smtClean="0"/>
              <a:t>of </a:t>
            </a:r>
            <a:r>
              <a:rPr lang="en-US" sz="2000" dirty="0"/>
              <a:t>the </a:t>
            </a:r>
            <a:r>
              <a:rPr lang="en-US" sz="2000" dirty="0" smtClean="0"/>
              <a:t>user </a:t>
            </a:r>
            <a:r>
              <a:rPr lang="en-US" sz="1800" dirty="0" smtClean="0"/>
              <a:t>(improves </a:t>
            </a:r>
            <a:r>
              <a:rPr lang="en-US" sz="1800" dirty="0"/>
              <a:t>responsive </a:t>
            </a:r>
            <a:r>
              <a:rPr lang="en-US" sz="1800" dirty="0" smtClean="0"/>
              <a:t>design)</a:t>
            </a:r>
          </a:p>
          <a:p>
            <a:pPr lvl="1"/>
            <a:r>
              <a:rPr lang="en-US" sz="1800" dirty="0" smtClean="0"/>
              <a:t>Uses </a:t>
            </a:r>
            <a:r>
              <a:rPr lang="en-US" sz="1800" b="1" dirty="0" smtClean="0"/>
              <a:t>source</a:t>
            </a:r>
            <a:r>
              <a:rPr lang="en-US" sz="1800" dirty="0" smtClean="0"/>
              <a:t> element to specify multiple image files</a:t>
            </a:r>
          </a:p>
          <a:p>
            <a:pPr lvl="2"/>
            <a:r>
              <a:rPr lang="en-US" sz="1600" dirty="0" smtClean="0"/>
              <a:t>The web browser will </a:t>
            </a:r>
            <a:r>
              <a:rPr lang="en-US" sz="1600" dirty="0"/>
              <a:t>o</a:t>
            </a:r>
            <a:r>
              <a:rPr lang="en-US" sz="1600" dirty="0" smtClean="0"/>
              <a:t>nly load the most appropriate image based on the </a:t>
            </a:r>
            <a:r>
              <a:rPr lang="en-US" sz="1600" b="1" dirty="0" smtClean="0"/>
              <a:t>source </a:t>
            </a:r>
            <a:r>
              <a:rPr lang="en-US" sz="1600" dirty="0" smtClean="0"/>
              <a:t> elements </a:t>
            </a:r>
            <a:r>
              <a:rPr lang="en-US" sz="1600" b="1" dirty="0" smtClean="0"/>
              <a:t>media </a:t>
            </a:r>
            <a:r>
              <a:rPr lang="en-US" sz="1600" dirty="0" smtClean="0"/>
              <a:t> attribute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A270347-2874-491F-A83C-7D4298010ED0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4724400"/>
            <a:ext cx="7930727" cy="12954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" y="4405248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50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b="1" dirty="0" smtClean="0"/>
              <a:t>Picture</a:t>
            </a:r>
            <a:r>
              <a:rPr lang="en-US" dirty="0" smtClean="0"/>
              <a:t>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&lt;picture&gt; </a:t>
            </a:r>
            <a:r>
              <a:rPr lang="en-US" sz="2400" dirty="0" smtClean="0"/>
              <a:t>element (cont.)</a:t>
            </a:r>
          </a:p>
          <a:p>
            <a:pPr lvl="1"/>
            <a:r>
              <a:rPr lang="en-US" sz="2000" b="1" dirty="0" smtClean="0"/>
              <a:t>&lt;source&gt; </a:t>
            </a:r>
            <a:r>
              <a:rPr lang="en-US" sz="2000" dirty="0" smtClean="0"/>
              <a:t>element has 2 main attributes:</a:t>
            </a:r>
          </a:p>
          <a:p>
            <a:pPr lvl="2"/>
            <a:r>
              <a:rPr lang="en-US" sz="1600" b="1" dirty="0" err="1" smtClean="0"/>
              <a:t>srcset</a:t>
            </a:r>
            <a:r>
              <a:rPr lang="en-US" sz="1600" b="1" dirty="0" smtClean="0"/>
              <a:t>  </a:t>
            </a:r>
            <a:r>
              <a:rPr lang="en-US" sz="1600" dirty="0" smtClean="0"/>
              <a:t>(source set, indicates an image filename)</a:t>
            </a:r>
            <a:endParaRPr lang="en-US" sz="1600" b="1" dirty="0" smtClean="0"/>
          </a:p>
          <a:p>
            <a:pPr lvl="2"/>
            <a:r>
              <a:rPr lang="en-US" sz="1600" b="1" dirty="0" smtClean="0"/>
              <a:t>media  </a:t>
            </a:r>
            <a:r>
              <a:rPr lang="en-US" sz="1600" dirty="0" smtClean="0"/>
              <a:t>(indicates the browser window’s minimum size required for the source image to be displayed, starting with the largest image first)</a:t>
            </a:r>
            <a:endParaRPr lang="en-US" sz="1600" b="1" dirty="0" smtClean="0"/>
          </a:p>
          <a:p>
            <a:pPr marL="914400" lvl="2" indent="0">
              <a:buNone/>
            </a:pPr>
            <a:endParaRPr lang="en-US" sz="1600" b="1" dirty="0" smtClean="0"/>
          </a:p>
          <a:p>
            <a:pPr lvl="1"/>
            <a:r>
              <a:rPr lang="en-US" sz="2000" dirty="0" smtClean="0"/>
              <a:t>An </a:t>
            </a:r>
            <a:r>
              <a:rPr lang="en-US" sz="2000" b="1" dirty="0" smtClean="0"/>
              <a:t>&lt;img&gt; </a:t>
            </a:r>
            <a:r>
              <a:rPr lang="en-US" sz="2000" dirty="0" smtClean="0"/>
              <a:t>element has to be the last nested element within the &lt;picture&gt; element</a:t>
            </a:r>
            <a:endParaRPr lang="en-US" sz="1600" dirty="0"/>
          </a:p>
          <a:p>
            <a:pPr lvl="2"/>
            <a:r>
              <a:rPr lang="en-US" sz="1600" dirty="0" smtClean="0"/>
              <a:t>The &lt;img&gt; element will be displayed in web browsers that do not support the &lt;picture&gt; element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DA0CFE9-29DA-4069-9045-BD37F0828162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5105400"/>
            <a:ext cx="7930727" cy="12954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" y="476684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7432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</a:t>
            </a:r>
            <a:r>
              <a:rPr lang="en-US" b="1" dirty="0" smtClean="0"/>
              <a:t>comment </a:t>
            </a:r>
            <a:r>
              <a:rPr lang="en-US" dirty="0" smtClean="0"/>
              <a:t>element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(bonus)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0ECC025-D271-4841-8D84-C75F4CA55F03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3735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HTML comment:</a:t>
            </a:r>
          </a:p>
          <a:p>
            <a:r>
              <a:rPr lang="en-US" sz="2400" dirty="0" smtClean="0"/>
              <a:t>Used to add a </a:t>
            </a:r>
            <a:r>
              <a:rPr lang="en-US" sz="2400" u="sng" dirty="0" smtClean="0"/>
              <a:t>comment </a:t>
            </a:r>
            <a:r>
              <a:rPr lang="en-US" sz="2400" dirty="0" smtClean="0"/>
              <a:t>to the HTML document</a:t>
            </a:r>
            <a:endParaRPr lang="en-US" sz="2400" dirty="0"/>
          </a:p>
          <a:p>
            <a:r>
              <a:rPr lang="en-US" sz="2400" dirty="0" smtClean="0"/>
              <a:t>Not displayed in a web browser</a:t>
            </a:r>
            <a:endParaRPr lang="en-US" sz="2400" dirty="0"/>
          </a:p>
          <a:p>
            <a:r>
              <a:rPr lang="en-US" sz="2400" dirty="0" smtClean="0"/>
              <a:t>Only visible in the HTML page source code</a:t>
            </a:r>
          </a:p>
          <a:p>
            <a:r>
              <a:rPr lang="en-US" sz="2400" dirty="0"/>
              <a:t>Uses a </a:t>
            </a:r>
            <a:r>
              <a:rPr lang="en-US" sz="2400" dirty="0" smtClean="0"/>
              <a:t>single tag: begins with </a:t>
            </a:r>
            <a:r>
              <a:rPr lang="en-US" sz="2400" dirty="0" smtClean="0">
                <a:latin typeface="Arial Black" panose="020B0A04020102020204" pitchFamily="34" charset="0"/>
              </a:rPr>
              <a:t>&lt;!-- </a:t>
            </a:r>
            <a:r>
              <a:rPr lang="en-US" sz="2400" dirty="0" smtClean="0"/>
              <a:t>and ends with </a:t>
            </a:r>
            <a:r>
              <a:rPr lang="en-US" sz="2400" dirty="0" smtClean="0">
                <a:latin typeface="Arial Black" panose="020B0A04020102020204" pitchFamily="34" charset="0"/>
              </a:rPr>
              <a:t>--&gt;</a:t>
            </a:r>
            <a:endParaRPr lang="en-US" sz="2400" dirty="0">
              <a:latin typeface="Arial Black" panose="020B0A04020102020204" pitchFamily="34" charset="0"/>
            </a:endParaRPr>
          </a:p>
          <a:p>
            <a:endParaRPr lang="en-US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52" y="4686923"/>
            <a:ext cx="3687367" cy="84933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722179" y="5752544"/>
            <a:ext cx="1421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2895600" y="5536261"/>
            <a:ext cx="202408" cy="2162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079" y="4391606"/>
            <a:ext cx="2590800" cy="118675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779579" y="5879068"/>
            <a:ext cx="153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693979" y="5570420"/>
            <a:ext cx="76200" cy="176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7731" y="4206940"/>
            <a:ext cx="18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comment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 flipV="1">
            <a:off x="1752600" y="4576272"/>
            <a:ext cx="571236" cy="226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6347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"/>
          </a:xfrm>
        </p:spPr>
        <p:txBody>
          <a:bodyPr numCol="1"/>
          <a:lstStyle/>
          <a:p>
            <a:r>
              <a:rPr lang="en-US" sz="2400" u="sng" dirty="0" smtClean="0"/>
              <a:t>HTML 5 inline elements used for formatting text: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4960B0D-2B6C-4C24-9E19-501F34806DDB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2400" y="2603292"/>
            <a:ext cx="8763000" cy="2730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sz="2000" b="1" kern="0" dirty="0"/>
              <a:t>&lt;</a:t>
            </a:r>
            <a:r>
              <a:rPr lang="en-US" sz="2000" b="1" kern="0" dirty="0" err="1" smtClean="0"/>
              <a:t>abbr</a:t>
            </a:r>
            <a:r>
              <a:rPr lang="en-US" sz="2000" b="1" kern="0" dirty="0" smtClean="0"/>
              <a:t>&gt;</a:t>
            </a:r>
          </a:p>
          <a:p>
            <a:pPr lvl="1"/>
            <a:r>
              <a:rPr lang="en-US" sz="2000" b="1" kern="0" dirty="0" smtClean="0"/>
              <a:t>&lt;b&gt;</a:t>
            </a:r>
            <a:r>
              <a:rPr lang="en-US" sz="2000" kern="0" dirty="0" smtClean="0"/>
              <a:t>, </a:t>
            </a:r>
            <a:r>
              <a:rPr lang="en-US" sz="2000" b="1" kern="0" dirty="0"/>
              <a:t>&lt;strong</a:t>
            </a:r>
            <a:r>
              <a:rPr lang="en-US" sz="2000" b="1" kern="0" dirty="0" smtClean="0"/>
              <a:t>&gt; </a:t>
            </a:r>
          </a:p>
          <a:p>
            <a:pPr lvl="1"/>
            <a:r>
              <a:rPr lang="en-US" sz="2000" b="1" kern="0" dirty="0" smtClean="0"/>
              <a:t>&lt;</a:t>
            </a:r>
            <a:r>
              <a:rPr lang="en-US" sz="2000" b="1" kern="0" dirty="0" err="1"/>
              <a:t>bdo</a:t>
            </a:r>
            <a:r>
              <a:rPr lang="en-US" sz="2000" b="1" kern="0" dirty="0" smtClean="0"/>
              <a:t>&gt; </a:t>
            </a:r>
          </a:p>
          <a:p>
            <a:pPr lvl="1"/>
            <a:r>
              <a:rPr lang="en-US" sz="2000" b="1" kern="0" dirty="0" smtClean="0"/>
              <a:t>&lt;big&gt;, &lt;small&gt;</a:t>
            </a:r>
          </a:p>
          <a:p>
            <a:pPr lvl="1"/>
            <a:r>
              <a:rPr lang="en-US" sz="2000" b="1" kern="0" dirty="0" smtClean="0"/>
              <a:t>&lt;cite&gt;</a:t>
            </a:r>
          </a:p>
          <a:p>
            <a:pPr lvl="1"/>
            <a:r>
              <a:rPr lang="en-US" sz="2000" b="1" kern="0" dirty="0" smtClean="0"/>
              <a:t>&lt;code&gt;</a:t>
            </a:r>
          </a:p>
          <a:p>
            <a:pPr lvl="1"/>
            <a:r>
              <a:rPr lang="en-US" sz="2000" b="1" kern="0" dirty="0" smtClean="0"/>
              <a:t>&lt;del&gt;</a:t>
            </a:r>
          </a:p>
          <a:p>
            <a:pPr lvl="1"/>
            <a:r>
              <a:rPr lang="en-US" sz="2000" b="1" kern="0" dirty="0" smtClean="0"/>
              <a:t>&lt;</a:t>
            </a:r>
            <a:r>
              <a:rPr lang="en-US" sz="2000" b="1" kern="0" dirty="0" err="1"/>
              <a:t>em</a:t>
            </a:r>
            <a:r>
              <a:rPr lang="en-US" sz="2000" b="1" kern="0" dirty="0" smtClean="0"/>
              <a:t>&gt;</a:t>
            </a:r>
            <a:r>
              <a:rPr lang="en-US" sz="2000" kern="0" dirty="0" smtClean="0"/>
              <a:t>, </a:t>
            </a:r>
            <a:r>
              <a:rPr lang="en-US" sz="2000" b="1" kern="0" dirty="0"/>
              <a:t>&lt;i</a:t>
            </a:r>
            <a:r>
              <a:rPr lang="en-US" sz="2000" b="1" kern="0" dirty="0" smtClean="0"/>
              <a:t>&gt;</a:t>
            </a:r>
          </a:p>
          <a:p>
            <a:pPr lvl="1"/>
            <a:r>
              <a:rPr lang="en-US" sz="2000" b="1" kern="0" dirty="0"/>
              <a:t>&lt;ins</a:t>
            </a:r>
            <a:r>
              <a:rPr lang="en-US" sz="2000" b="1" kern="0" dirty="0" smtClean="0"/>
              <a:t>&gt;</a:t>
            </a:r>
          </a:p>
          <a:p>
            <a:pPr lvl="1"/>
            <a:r>
              <a:rPr lang="en-US" sz="2000" b="1" kern="0" dirty="0" smtClean="0"/>
              <a:t>&lt;mark&gt;</a:t>
            </a:r>
          </a:p>
          <a:p>
            <a:pPr lvl="1"/>
            <a:r>
              <a:rPr lang="en-US" sz="2000" b="1" kern="0" dirty="0" smtClean="0"/>
              <a:t>&lt;q&gt;</a:t>
            </a:r>
          </a:p>
          <a:p>
            <a:pPr lvl="1"/>
            <a:r>
              <a:rPr lang="en-US" sz="2000" b="1" kern="0" dirty="0" smtClean="0"/>
              <a:t>&lt;span&gt;</a:t>
            </a:r>
          </a:p>
          <a:p>
            <a:pPr lvl="1"/>
            <a:r>
              <a:rPr lang="en-US" sz="2000" b="1" kern="0" dirty="0" smtClean="0"/>
              <a:t>&lt;sub&gt;, &lt;sup&gt;</a:t>
            </a:r>
          </a:p>
          <a:p>
            <a:pPr lvl="1"/>
            <a:r>
              <a:rPr lang="en-US" sz="2000" b="1" kern="0" dirty="0" smtClean="0"/>
              <a:t>&lt;time&gt;</a:t>
            </a:r>
          </a:p>
        </p:txBody>
      </p:sp>
    </p:spTree>
    <p:extLst>
      <p:ext uri="{BB962C8B-B14F-4D97-AF65-F5344CB8AC3E}">
        <p14:creationId xmlns:p14="http://schemas.microsoft.com/office/powerpoint/2010/main" val="12623967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</a:t>
            </a:r>
            <a:r>
              <a:rPr lang="en-US" sz="2400" b="1" dirty="0" err="1" smtClean="0"/>
              <a:t>abbr</a:t>
            </a:r>
            <a:r>
              <a:rPr lang="en-US" sz="2400" b="1" dirty="0" smtClean="0"/>
              <a:t>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&lt;</a:t>
            </a:r>
            <a:r>
              <a:rPr lang="en-US" sz="2000" dirty="0" err="1"/>
              <a:t>abbr</a:t>
            </a:r>
            <a:r>
              <a:rPr lang="en-US" sz="2000" dirty="0"/>
              <a:t>&gt; tag defines an abbreviation or an </a:t>
            </a:r>
            <a:r>
              <a:rPr lang="en-US" sz="2000" dirty="0" smtClean="0"/>
              <a:t>acronym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In a web browser, placing the mouse cursor over the abbreviation will reveal the </a:t>
            </a:r>
            <a:r>
              <a:rPr lang="en-US" sz="2000" b="1" dirty="0" smtClean="0"/>
              <a:t>attribute value</a:t>
            </a:r>
            <a:r>
              <a:rPr lang="en-US" sz="2000" dirty="0" smtClean="0"/>
              <a:t> for the </a:t>
            </a:r>
            <a:r>
              <a:rPr lang="en-US" sz="2000" b="1" dirty="0" smtClean="0"/>
              <a:t>title</a:t>
            </a:r>
            <a:r>
              <a:rPr lang="en-US" sz="2000" dirty="0" smtClean="0"/>
              <a:t> attribute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27A189C-7F1E-40D0-B90E-C1B9B352C559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6096000" y="4868751"/>
            <a:ext cx="0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862" y="4248392"/>
            <a:ext cx="6631938" cy="62035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081" y="5333999"/>
            <a:ext cx="4033838" cy="8382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514600" y="5833645"/>
            <a:ext cx="1564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78" y="4589387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0978" y="3910348"/>
            <a:ext cx="16740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87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&lt;b&gt;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defines bold text</a:t>
            </a:r>
          </a:p>
          <a:p>
            <a:r>
              <a:rPr lang="en-US" sz="2400" b="1" dirty="0" smtClean="0"/>
              <a:t>&lt;strong&gt;</a:t>
            </a:r>
          </a:p>
          <a:p>
            <a:pPr lvl="1"/>
            <a:r>
              <a:rPr lang="en-US" sz="2000" dirty="0" smtClean="0"/>
              <a:t>defines important text </a:t>
            </a:r>
            <a:r>
              <a:rPr lang="en-US" sz="1600" dirty="0" smtClean="0"/>
              <a:t>(text will be </a:t>
            </a:r>
            <a:r>
              <a:rPr lang="en-US" sz="1600" b="1" dirty="0" smtClean="0"/>
              <a:t>bold</a:t>
            </a:r>
            <a:r>
              <a:rPr lang="en-US" sz="1600" dirty="0" smtClean="0"/>
              <a:t> by default)</a:t>
            </a:r>
          </a:p>
          <a:p>
            <a:pPr lvl="1"/>
            <a:r>
              <a:rPr lang="en-US" sz="2000" dirty="0" smtClean="0"/>
              <a:t>Usually, &lt;strong&gt; is recommended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Differences:</a:t>
            </a:r>
          </a:p>
          <a:p>
            <a:pPr lvl="1"/>
            <a:r>
              <a:rPr lang="en-US" sz="2000" dirty="0"/>
              <a:t>When a </a:t>
            </a:r>
            <a:r>
              <a:rPr lang="en-US" sz="2000" u="sng" dirty="0"/>
              <a:t>screen reader </a:t>
            </a:r>
            <a:r>
              <a:rPr lang="en-US" sz="2000" dirty="0"/>
              <a:t>encounters the </a:t>
            </a:r>
            <a:r>
              <a:rPr lang="en-US" sz="2000" b="1" dirty="0"/>
              <a:t>&lt;strong</a:t>
            </a:r>
            <a:r>
              <a:rPr lang="en-US" sz="2000" b="1" dirty="0" smtClean="0"/>
              <a:t>&gt; </a:t>
            </a:r>
            <a:r>
              <a:rPr lang="en-US" sz="2000" dirty="0" smtClean="0"/>
              <a:t>element</a:t>
            </a:r>
            <a:r>
              <a:rPr lang="en-US" sz="2000" b="1" dirty="0" smtClean="0"/>
              <a:t>, </a:t>
            </a:r>
            <a:r>
              <a:rPr lang="en-US" sz="2000" dirty="0"/>
              <a:t>it'll place more emphasis than normal on </a:t>
            </a:r>
            <a:r>
              <a:rPr lang="en-US" sz="2000" dirty="0" smtClean="0"/>
              <a:t>the spoken word</a:t>
            </a:r>
          </a:p>
          <a:p>
            <a:pPr lvl="1"/>
            <a:r>
              <a:rPr lang="en-US" sz="2000" b="1" dirty="0" smtClean="0"/>
              <a:t>&lt;b</a:t>
            </a:r>
            <a:r>
              <a:rPr lang="en-US" sz="2000" b="1" dirty="0"/>
              <a:t>&gt;</a:t>
            </a:r>
            <a:r>
              <a:rPr lang="en-US" sz="2000" dirty="0"/>
              <a:t> </a:t>
            </a:r>
            <a:r>
              <a:rPr lang="en-US" sz="2000" dirty="0" smtClean="0"/>
              <a:t>can be used to </a:t>
            </a:r>
            <a:r>
              <a:rPr lang="en-US" sz="2000" dirty="0"/>
              <a:t>decorate </a:t>
            </a:r>
            <a:r>
              <a:rPr lang="en-US" sz="2000" dirty="0" smtClean="0"/>
              <a:t>a phrase, </a:t>
            </a:r>
            <a:r>
              <a:rPr lang="en-US" sz="2000" b="1" dirty="0" smtClean="0"/>
              <a:t>&lt;strong&gt; </a:t>
            </a:r>
            <a:r>
              <a:rPr lang="en-US" sz="2000" dirty="0" smtClean="0"/>
              <a:t>implies the text is important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245F53-BB75-4DB2-B83B-6A020E90EB08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81000" y="3733800"/>
            <a:ext cx="830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78213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</a:t>
            </a:r>
            <a:r>
              <a:rPr lang="en-US" sz="2400" b="1" dirty="0" err="1" smtClean="0"/>
              <a:t>bdo</a:t>
            </a:r>
            <a:r>
              <a:rPr lang="en-US" sz="2400" b="1" dirty="0" smtClean="0"/>
              <a:t>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stands for </a:t>
            </a:r>
            <a:r>
              <a:rPr lang="en-US" sz="2000" b="1" dirty="0" smtClean="0"/>
              <a:t>B</a:t>
            </a:r>
            <a:r>
              <a:rPr lang="en-US" sz="2000" dirty="0" smtClean="0"/>
              <a:t>i-</a:t>
            </a:r>
            <a:r>
              <a:rPr lang="en-US" sz="2000" b="1" dirty="0" smtClean="0"/>
              <a:t>D</a:t>
            </a:r>
            <a:r>
              <a:rPr lang="en-US" sz="2000" dirty="0" smtClean="0"/>
              <a:t>irectional </a:t>
            </a:r>
            <a:r>
              <a:rPr lang="en-US" sz="2000" b="1" dirty="0" smtClean="0"/>
              <a:t>O</a:t>
            </a:r>
            <a:r>
              <a:rPr lang="en-US" sz="2000" dirty="0" smtClean="0"/>
              <a:t>verride</a:t>
            </a:r>
          </a:p>
          <a:p>
            <a:pPr lvl="1"/>
            <a:r>
              <a:rPr lang="en-US" sz="2000" dirty="0" smtClean="0"/>
              <a:t>Used to specify text direction</a:t>
            </a:r>
          </a:p>
          <a:p>
            <a:pPr lvl="1"/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9AC6B1C-B2B4-44BE-A420-86BB115C05BA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902" y="4327060"/>
            <a:ext cx="5374298" cy="4286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226" y="5262563"/>
            <a:ext cx="1493888" cy="6810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21702" y="4450342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002925" y="4755685"/>
            <a:ext cx="1" cy="50687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5744" y="5587441"/>
            <a:ext cx="1488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4291" y="3910348"/>
            <a:ext cx="16740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835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</a:t>
            </a:r>
            <a:r>
              <a:rPr lang="en-US" b="1" dirty="0" smtClean="0"/>
              <a:t>image</a:t>
            </a:r>
            <a:r>
              <a:rPr lang="en-US" dirty="0" smtClean="0"/>
              <a:t> element</a:t>
            </a:r>
          </a:p>
          <a:p>
            <a:r>
              <a:rPr lang="en-US" dirty="0" smtClean="0"/>
              <a:t>HTML 5 </a:t>
            </a:r>
            <a:r>
              <a:rPr lang="en-US" b="1" dirty="0" smtClean="0"/>
              <a:t>picture </a:t>
            </a:r>
            <a:r>
              <a:rPr lang="en-US" dirty="0" smtClean="0"/>
              <a:t>element </a:t>
            </a:r>
            <a:r>
              <a:rPr lang="en-US" sz="1800" dirty="0" smtClean="0">
                <a:solidFill>
                  <a:srgbClr val="0070C0"/>
                </a:solidFill>
              </a:rPr>
              <a:t>(new element)</a:t>
            </a:r>
          </a:p>
          <a:p>
            <a:r>
              <a:rPr lang="en-US" dirty="0" smtClean="0"/>
              <a:t>HTML </a:t>
            </a:r>
            <a:r>
              <a:rPr lang="en-US" b="1" dirty="0" smtClean="0"/>
              <a:t>comment </a:t>
            </a:r>
            <a:r>
              <a:rPr lang="en-US" dirty="0" smtClean="0"/>
              <a:t>element</a:t>
            </a:r>
          </a:p>
          <a:p>
            <a:r>
              <a:rPr lang="en-US" dirty="0" smtClean="0"/>
              <a:t>HTML Text Formatting elements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D28D880-AA23-45BF-8046-ECF68067B155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1489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</a:t>
            </a:r>
            <a:r>
              <a:rPr lang="en-US" sz="2400" b="1" dirty="0" err="1" smtClean="0"/>
              <a:t>bdo</a:t>
            </a:r>
            <a:r>
              <a:rPr lang="en-US" sz="2400" b="1" dirty="0" smtClean="0"/>
              <a:t>&gt; </a:t>
            </a:r>
            <a:r>
              <a:rPr lang="en-US" sz="2400" dirty="0" smtClean="0"/>
              <a:t>element (cont.)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has </a:t>
            </a:r>
            <a:r>
              <a:rPr lang="en-US" sz="2000" b="1" dirty="0" err="1" smtClean="0"/>
              <a:t>dir</a:t>
            </a:r>
            <a:r>
              <a:rPr lang="en-US" sz="2000" dirty="0" smtClean="0"/>
              <a:t> attribute with 2 possible values:</a:t>
            </a:r>
          </a:p>
          <a:p>
            <a:pPr lvl="2"/>
            <a:r>
              <a:rPr lang="en-US" sz="1600" b="1" dirty="0" err="1" smtClean="0"/>
              <a:t>rtl</a:t>
            </a:r>
            <a:r>
              <a:rPr lang="en-US" sz="1600" b="1" dirty="0" smtClean="0"/>
              <a:t> </a:t>
            </a:r>
            <a:r>
              <a:rPr lang="en-US" sz="1600" dirty="0" smtClean="0"/>
              <a:t>(right to left)</a:t>
            </a:r>
          </a:p>
          <a:p>
            <a:pPr lvl="2"/>
            <a:r>
              <a:rPr lang="en-US" sz="1600" b="1" dirty="0" err="1" smtClean="0"/>
              <a:t>ltr</a:t>
            </a:r>
            <a:r>
              <a:rPr lang="en-US" sz="1600" b="1" dirty="0" smtClean="0"/>
              <a:t> </a:t>
            </a:r>
            <a:r>
              <a:rPr lang="en-US" sz="1600" dirty="0" smtClean="0"/>
              <a:t>(left to right)</a:t>
            </a:r>
          </a:p>
          <a:p>
            <a:pPr lvl="2"/>
            <a:endParaRPr lang="en-US" sz="1600" b="1" dirty="0"/>
          </a:p>
          <a:p>
            <a:pPr lvl="2"/>
            <a:endParaRPr lang="en-US" sz="1600" b="1" dirty="0" smtClean="0"/>
          </a:p>
          <a:p>
            <a:pPr lvl="1"/>
            <a:r>
              <a:rPr lang="en-US" sz="2000" dirty="0" smtClean="0"/>
              <a:t>Usually, </a:t>
            </a:r>
            <a:r>
              <a:rPr lang="en-US" sz="2000" dirty="0"/>
              <a:t>this </a:t>
            </a:r>
            <a:r>
              <a:rPr lang="en-US" sz="2000" dirty="0" smtClean="0"/>
              <a:t>element </a:t>
            </a:r>
            <a:r>
              <a:rPr lang="en-US" sz="2000" dirty="0"/>
              <a:t>is used in Hebrew, Arabic and other languages that use </a:t>
            </a:r>
            <a:r>
              <a:rPr lang="en-US" sz="2000" dirty="0" smtClean="0"/>
              <a:t>a </a:t>
            </a:r>
            <a:r>
              <a:rPr lang="en-US" sz="2000" u="sng" dirty="0" smtClean="0"/>
              <a:t>right </a:t>
            </a:r>
            <a:r>
              <a:rPr lang="en-US" sz="2000" u="sng" dirty="0"/>
              <a:t>to left pattern</a:t>
            </a:r>
            <a:endParaRPr lang="en-US" sz="2000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658E468-19CA-4073-8E52-B93CD945387B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641" y="4537468"/>
            <a:ext cx="5374298" cy="4286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273" y="5462795"/>
            <a:ext cx="1493888" cy="6810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20441" y="4658993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662433" y="4997547"/>
            <a:ext cx="0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12164" y="5803312"/>
            <a:ext cx="14441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6670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/>
              <a:t>&lt;big</a:t>
            </a:r>
            <a:r>
              <a:rPr lang="en-US" sz="2400" b="1" dirty="0" smtClean="0"/>
              <a:t>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defines</a:t>
            </a:r>
            <a:r>
              <a:rPr lang="en-US" sz="2000" b="1" dirty="0" smtClean="0"/>
              <a:t> bigger text </a:t>
            </a:r>
            <a:r>
              <a:rPr lang="en-US" sz="2000" dirty="0" smtClean="0"/>
              <a:t>than the default text size</a:t>
            </a:r>
          </a:p>
          <a:p>
            <a:pPr lvl="1"/>
            <a:endParaRPr lang="en-US" sz="2000" dirty="0"/>
          </a:p>
          <a:p>
            <a:r>
              <a:rPr lang="en-US" sz="2400" b="1" dirty="0" smtClean="0"/>
              <a:t>&lt;small&gt;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efines</a:t>
            </a:r>
            <a:r>
              <a:rPr lang="en-US" sz="2000" b="1" dirty="0" smtClean="0"/>
              <a:t> smaller text </a:t>
            </a:r>
            <a:r>
              <a:rPr lang="en-US" sz="2000" dirty="0" smtClean="0"/>
              <a:t>than the default text size</a:t>
            </a:r>
            <a:endParaRPr lang="en-US" sz="2000" b="1" dirty="0" smtClean="0"/>
          </a:p>
          <a:p>
            <a:pPr lvl="1"/>
            <a:endParaRPr lang="en-US" sz="2000" b="1" dirty="0"/>
          </a:p>
          <a:p>
            <a:r>
              <a:rPr lang="en-US" sz="2400" b="1" dirty="0" smtClean="0">
                <a:solidFill>
                  <a:srgbClr val="0070C0"/>
                </a:solidFill>
              </a:rPr>
              <a:t>Important note: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&lt;big&gt; </a:t>
            </a:r>
            <a:r>
              <a:rPr lang="en-US" sz="2000" dirty="0" smtClean="0">
                <a:solidFill>
                  <a:srgbClr val="0070C0"/>
                </a:solidFill>
              </a:rPr>
              <a:t>is no longer supported in </a:t>
            </a:r>
            <a:r>
              <a:rPr lang="en-US" sz="2000" b="1" dirty="0" smtClean="0">
                <a:solidFill>
                  <a:srgbClr val="0070C0"/>
                </a:solidFill>
              </a:rPr>
              <a:t>HTML 5 </a:t>
            </a:r>
          </a:p>
          <a:p>
            <a:pPr lvl="2"/>
            <a:r>
              <a:rPr lang="en-US" sz="1600" dirty="0" smtClean="0">
                <a:solidFill>
                  <a:srgbClr val="0070C0"/>
                </a:solidFill>
              </a:rPr>
              <a:t>(use CSS instead)</a:t>
            </a:r>
          </a:p>
          <a:p>
            <a:pPr lvl="1"/>
            <a:r>
              <a:rPr lang="en-US" sz="2000" b="1" dirty="0" smtClean="0"/>
              <a:t>&lt;small&gt;</a:t>
            </a:r>
            <a:r>
              <a:rPr lang="en-US" sz="2000" dirty="0" smtClean="0"/>
              <a:t> is currently supported in </a:t>
            </a:r>
            <a:r>
              <a:rPr lang="en-US" sz="2000" b="1" dirty="0" smtClean="0"/>
              <a:t>HTML 5</a:t>
            </a:r>
          </a:p>
          <a:p>
            <a:pPr lvl="2"/>
            <a:r>
              <a:rPr lang="en-US" sz="1600" dirty="0" smtClean="0"/>
              <a:t>(but can also be achieved using CSS)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6DAEED-F8C2-4E67-8852-188112E47C7F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381000" y="3962400"/>
            <a:ext cx="830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911063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&lt;cite&gt;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Used to define a title of a cited work</a:t>
            </a:r>
          </a:p>
          <a:p>
            <a:pPr lvl="1"/>
            <a:r>
              <a:rPr lang="en-US" sz="2000" dirty="0" smtClean="0"/>
              <a:t>Cited text will appear in </a:t>
            </a:r>
            <a:r>
              <a:rPr lang="en-US" sz="2000" i="1" dirty="0" smtClean="0"/>
              <a:t>italics</a:t>
            </a:r>
            <a:r>
              <a:rPr lang="en-US" sz="2000" dirty="0" smtClean="0"/>
              <a:t> in a web browser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B6B604B-4971-43A7-959F-D9251B33D282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7302" y="2971800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61" y="3973985"/>
            <a:ext cx="6684033" cy="31908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810000" y="4495800"/>
            <a:ext cx="0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665" y="5209868"/>
            <a:ext cx="3942735" cy="4489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287696" y="5334000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18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&lt;code&gt;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Used to define computer code within the HTML web page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DCDFB45-07EB-439D-BA39-DC4590E65237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7302" y="2971800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10000" y="3733800"/>
            <a:ext cx="260985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" y="3333750"/>
            <a:ext cx="7707630" cy="3238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306236"/>
            <a:ext cx="4421057" cy="45297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210503" y="5181600"/>
            <a:ext cx="48666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(Code is given a slightly different font, by default)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581400" y="4876800"/>
            <a:ext cx="11818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4114799" y="4876800"/>
            <a:ext cx="1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906696" y="4435565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06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&lt;del&gt;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Defines text which has been deleted</a:t>
            </a:r>
          </a:p>
          <a:p>
            <a:pPr lvl="1"/>
            <a:r>
              <a:rPr lang="en-US" sz="2000" dirty="0" smtClean="0"/>
              <a:t>(Text will have a strikethrough line)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5257C26-5419-45A0-9E41-E3186C800968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7408" y="3294184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457" y="3686175"/>
            <a:ext cx="6808543" cy="4286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471627" y="4818993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303325" y="4199048"/>
            <a:ext cx="260985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938" y="4811932"/>
            <a:ext cx="4236658" cy="3381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0932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defines italic text</a:t>
            </a:r>
          </a:p>
          <a:p>
            <a:r>
              <a:rPr lang="en-US" sz="2400" b="1" dirty="0" smtClean="0"/>
              <a:t>&lt;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&gt;</a:t>
            </a:r>
          </a:p>
          <a:p>
            <a:pPr lvl="1"/>
            <a:r>
              <a:rPr lang="en-US" sz="2000" dirty="0" smtClean="0"/>
              <a:t>defines text which should </a:t>
            </a:r>
            <a:r>
              <a:rPr lang="en-US" sz="2000" dirty="0"/>
              <a:t>be emphasized </a:t>
            </a:r>
            <a:r>
              <a:rPr lang="en-US" sz="1600" dirty="0"/>
              <a:t>(will </a:t>
            </a:r>
            <a:r>
              <a:rPr lang="en-US" sz="1600" dirty="0" smtClean="0"/>
              <a:t>be </a:t>
            </a:r>
            <a:r>
              <a:rPr lang="en-US" sz="1600" i="1" dirty="0" smtClean="0"/>
              <a:t>italic</a:t>
            </a:r>
            <a:r>
              <a:rPr lang="en-US" sz="1600" dirty="0" smtClean="0"/>
              <a:t> by </a:t>
            </a:r>
            <a:r>
              <a:rPr lang="en-US" sz="1600" dirty="0"/>
              <a:t>default</a:t>
            </a:r>
            <a:r>
              <a:rPr lang="en-US" sz="1600" dirty="0" smtClean="0"/>
              <a:t>)</a:t>
            </a:r>
            <a:endParaRPr lang="en-US" sz="2000" dirty="0" smtClean="0"/>
          </a:p>
          <a:p>
            <a:pPr lvl="1"/>
            <a:r>
              <a:rPr lang="en-US" sz="2000" dirty="0" smtClean="0"/>
              <a:t>Usually, &lt;</a:t>
            </a:r>
            <a:r>
              <a:rPr lang="en-US" sz="2000" dirty="0" err="1" smtClean="0"/>
              <a:t>em</a:t>
            </a:r>
            <a:r>
              <a:rPr lang="en-US" sz="2000" dirty="0" smtClean="0"/>
              <a:t>&gt; is recommended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Differences:</a:t>
            </a:r>
          </a:p>
          <a:p>
            <a:pPr lvl="1"/>
            <a:r>
              <a:rPr lang="en-US" sz="2000" dirty="0"/>
              <a:t>When a </a:t>
            </a:r>
            <a:r>
              <a:rPr lang="en-US" sz="2000" u="sng" dirty="0"/>
              <a:t>screen </a:t>
            </a:r>
            <a:r>
              <a:rPr lang="en-US" sz="2000" u="sng" dirty="0" smtClean="0"/>
              <a:t>reader </a:t>
            </a:r>
            <a:r>
              <a:rPr lang="en-US" sz="2000" dirty="0" smtClean="0"/>
              <a:t>encounters </a:t>
            </a:r>
            <a:r>
              <a:rPr lang="en-US" sz="2000" dirty="0"/>
              <a:t>the </a:t>
            </a:r>
            <a:r>
              <a:rPr lang="en-US" sz="2000" b="1" dirty="0" smtClean="0"/>
              <a:t>&lt;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&gt; </a:t>
            </a:r>
            <a:r>
              <a:rPr lang="en-US" sz="2000" dirty="0" smtClean="0"/>
              <a:t>element</a:t>
            </a:r>
            <a:r>
              <a:rPr lang="en-US" sz="2000" b="1" dirty="0" smtClean="0"/>
              <a:t>, </a:t>
            </a:r>
            <a:r>
              <a:rPr lang="en-US" sz="2000" dirty="0"/>
              <a:t>it'll place more emphasis than normal on the </a:t>
            </a:r>
            <a:r>
              <a:rPr lang="en-US" sz="2000" dirty="0" smtClean="0"/>
              <a:t>spoken word</a:t>
            </a:r>
          </a:p>
          <a:p>
            <a:pPr lvl="1"/>
            <a:r>
              <a:rPr lang="en-US" sz="2000" b="1" dirty="0" smtClean="0"/>
              <a:t>&lt;i&gt;</a:t>
            </a:r>
            <a:r>
              <a:rPr lang="en-US" sz="2000" dirty="0"/>
              <a:t> </a:t>
            </a:r>
            <a:r>
              <a:rPr lang="en-US" sz="2000" dirty="0" smtClean="0"/>
              <a:t>can be used to </a:t>
            </a:r>
            <a:r>
              <a:rPr lang="en-US" sz="2000" dirty="0"/>
              <a:t>decorate </a:t>
            </a:r>
            <a:r>
              <a:rPr lang="en-US" sz="2000" dirty="0" smtClean="0"/>
              <a:t>a phrase, </a:t>
            </a:r>
            <a:r>
              <a:rPr lang="en-US" sz="2000" b="1" dirty="0" smtClean="0"/>
              <a:t>&lt;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&gt; </a:t>
            </a:r>
            <a:r>
              <a:rPr lang="en-US" sz="2000" dirty="0" smtClean="0"/>
              <a:t>implies the text should be emphasized (the text is important)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EA908B3-D727-4BDE-96E9-CE105061C36C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81000" y="3810000"/>
            <a:ext cx="830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85765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&lt;ins&gt;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Defines text which has been inserted</a:t>
            </a:r>
          </a:p>
          <a:p>
            <a:pPr lvl="1"/>
            <a:r>
              <a:rPr lang="en-US" sz="2000" dirty="0" smtClean="0"/>
              <a:t>(Text will be underlined, by default)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9B210F5-B956-497F-8591-8DC5ACA39B66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4844" y="3303590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54941" y="4617261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124" y="3966424"/>
            <a:ext cx="260985" cy="465248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349" y="3591184"/>
            <a:ext cx="6362693" cy="39445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645" y="4542748"/>
            <a:ext cx="2841414" cy="48758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09760" y="5575012"/>
            <a:ext cx="6658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Note: used to indicate updates to an HTML document. 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CSS can be used if the developer simply requires </a:t>
            </a:r>
            <a:r>
              <a:rPr lang="en-US" sz="1600" u="sng" dirty="0" smtClean="0">
                <a:solidFill>
                  <a:srgbClr val="0070C0"/>
                </a:solidFill>
              </a:rPr>
              <a:t>underlined </a:t>
            </a:r>
            <a:r>
              <a:rPr lang="en-US" sz="1600" dirty="0" smtClean="0">
                <a:solidFill>
                  <a:srgbClr val="0070C0"/>
                </a:solidFill>
              </a:rPr>
              <a:t>text 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9807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&lt;mark&gt;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Defines highlighted text</a:t>
            </a:r>
          </a:p>
          <a:p>
            <a:pPr lvl="1"/>
            <a:r>
              <a:rPr lang="en-US" sz="2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Element is new </a:t>
            </a:r>
            <a:r>
              <a:rPr lang="en-US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in HTML5</a:t>
            </a:r>
            <a:endParaRPr lang="en-US" sz="200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013FCE0-24F0-4D50-A6CE-F753FB6899FC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7302" y="2971800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76400" y="4940968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505200" y="3873393"/>
            <a:ext cx="231704" cy="622407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70788"/>
            <a:ext cx="6413216" cy="4143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652096"/>
            <a:ext cx="3239488" cy="57774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5562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&lt;q&gt;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(quote element)</a:t>
            </a:r>
          </a:p>
          <a:p>
            <a:pPr lvl="1"/>
            <a:r>
              <a:rPr lang="en-US" sz="2000" dirty="0" smtClean="0"/>
              <a:t>Defines a short quote, represented with quotation marks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2F0F17A-0414-4748-8813-12FDFCE5E70B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7302" y="2971800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44897" y="4814545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505200" y="3873393"/>
            <a:ext cx="231704" cy="622407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02" y="3392050"/>
            <a:ext cx="6885204" cy="3286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4724401"/>
            <a:ext cx="5105400" cy="42869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279229" y="5329550"/>
            <a:ext cx="5102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(Quote is placed within double quotation marks)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7032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&lt;span&gt;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Creates provision for changing the appearance of part of the text in an HTML file</a:t>
            </a:r>
          </a:p>
          <a:p>
            <a:pPr lvl="1"/>
            <a:r>
              <a:rPr lang="en-US" sz="2000" dirty="0" smtClean="0"/>
              <a:t>By itself, the span element does not add any visual difference </a:t>
            </a:r>
            <a:r>
              <a:rPr lang="en-US" sz="1800" dirty="0" smtClean="0"/>
              <a:t>(usually used with CSS)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BC51EAE-6FC3-441F-B604-CD239A932D30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9657" y="4004846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76400" y="5372944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038600" y="4808412"/>
            <a:ext cx="115852" cy="311203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" y="58674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(No visual difference, but CSS can now be used to change the appearance of the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fifth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text , without affecting the rest of the paragraph)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17" y="4459035"/>
            <a:ext cx="6828574" cy="30956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104" y="5243309"/>
            <a:ext cx="2590800" cy="46501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157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 smtClean="0"/>
              <a:t>Image element is used to embed an image into an HTML web page</a:t>
            </a:r>
          </a:p>
          <a:p>
            <a:pPr lvl="1"/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C40059C-B374-4EF4-9475-B688B7DED49A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2379" y="2975347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79" y="3345837"/>
            <a:ext cx="7620000" cy="61138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4876800" y="4267200"/>
            <a:ext cx="304800" cy="228600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64421"/>
            <a:ext cx="2360570" cy="209500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592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&lt;sub&gt;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defines subscript text</a:t>
            </a:r>
          </a:p>
          <a:p>
            <a:r>
              <a:rPr lang="en-US" sz="2400" b="1" dirty="0" smtClean="0"/>
              <a:t>&lt;sup&gt;</a:t>
            </a:r>
          </a:p>
          <a:p>
            <a:pPr lvl="1"/>
            <a:r>
              <a:rPr lang="en-US" sz="2000" dirty="0" smtClean="0"/>
              <a:t>defines superscript text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964EFC2-1A97-4270-9F3E-8E6348FA3164}" type="datetime1">
              <a:rPr lang="en-US" altLang="en-US" smtClean="0"/>
              <a:t>7/5/2018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81000" y="3429000"/>
            <a:ext cx="830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381000" y="3564523"/>
            <a:ext cx="155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000" y="3561895"/>
            <a:ext cx="4733925" cy="10668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257800"/>
            <a:ext cx="2390408" cy="107156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3886200" y="4628695"/>
            <a:ext cx="268252" cy="629105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49696" y="5711498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105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Text Formatting 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&lt;time&gt; </a:t>
            </a:r>
            <a:r>
              <a:rPr lang="en-US" sz="2400" dirty="0" smtClean="0"/>
              <a:t>element</a:t>
            </a:r>
            <a:endParaRPr lang="en-US" sz="1200" b="1" dirty="0"/>
          </a:p>
          <a:p>
            <a:pPr lvl="1"/>
            <a:r>
              <a:rPr lang="en-US" sz="2000" dirty="0" smtClean="0"/>
              <a:t>Defines time based content which can be indexed by search engines and web applications</a:t>
            </a:r>
          </a:p>
          <a:p>
            <a:pPr lvl="1"/>
            <a:r>
              <a:rPr lang="en-US" sz="2000" dirty="0" smtClean="0"/>
              <a:t>the time element has </a:t>
            </a:r>
            <a:r>
              <a:rPr lang="en-US" sz="2000" u="sng" dirty="0" smtClean="0"/>
              <a:t>no visual difference </a:t>
            </a:r>
            <a:r>
              <a:rPr lang="en-US" sz="2000" dirty="0" smtClean="0"/>
              <a:t>to the user</a:t>
            </a:r>
          </a:p>
          <a:p>
            <a:pPr lvl="1"/>
            <a:r>
              <a:rPr lang="en-US" sz="2000" dirty="0" smtClean="0"/>
              <a:t>Should include </a:t>
            </a:r>
            <a:r>
              <a:rPr lang="en-US" sz="2000" b="1" dirty="0" err="1" smtClean="0"/>
              <a:t>datetime</a:t>
            </a:r>
            <a:r>
              <a:rPr lang="en-US" sz="2000" b="1" dirty="0" smtClean="0"/>
              <a:t> </a:t>
            </a:r>
            <a:r>
              <a:rPr lang="en-US" sz="2000" dirty="0" smtClean="0"/>
              <a:t>attribute</a:t>
            </a:r>
          </a:p>
          <a:p>
            <a:pPr lvl="1"/>
            <a:r>
              <a:rPr lang="en-US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Element is new in HTML5</a:t>
            </a:r>
          </a:p>
          <a:p>
            <a:pPr lvl="1"/>
            <a:endParaRPr lang="en-US" sz="1600" b="1" dirty="0" smtClean="0"/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DF9F93D-0BCA-4BF5-97FF-F789C0854D16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057400" y="6041038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14850"/>
            <a:ext cx="6331268" cy="9715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911623"/>
            <a:ext cx="3459866" cy="49166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H="1">
            <a:off x="6050203" y="5410200"/>
            <a:ext cx="106603" cy="457200"/>
          </a:xfrm>
          <a:prstGeom prst="line">
            <a:avLst/>
          </a:prstGeom>
          <a:ln w="127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" y="4194791"/>
            <a:ext cx="1531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05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dirty="0" smtClean="0"/>
              <a:t>Has 4 main attributes:</a:t>
            </a:r>
          </a:p>
          <a:p>
            <a:pPr lvl="1"/>
            <a:r>
              <a:rPr lang="en-US" sz="2000" b="1" dirty="0" smtClean="0"/>
              <a:t>src – </a:t>
            </a:r>
            <a:r>
              <a:rPr lang="en-US" sz="2000" dirty="0" smtClean="0"/>
              <a:t>(source) contains the filename of the image file</a:t>
            </a:r>
          </a:p>
          <a:p>
            <a:pPr lvl="1"/>
            <a:r>
              <a:rPr lang="en-US" sz="2000" b="1" dirty="0" smtClean="0"/>
              <a:t>alt – </a:t>
            </a:r>
            <a:r>
              <a:rPr lang="en-US" sz="2000" dirty="0" smtClean="0"/>
              <a:t>(alternate text) contains text which will be displayed if the image does not load</a:t>
            </a:r>
          </a:p>
          <a:p>
            <a:pPr lvl="2"/>
            <a:r>
              <a:rPr lang="en-US" sz="1600" b="1" dirty="0"/>
              <a:t>a</a:t>
            </a:r>
            <a:r>
              <a:rPr lang="en-US" sz="1600" b="1" dirty="0" smtClean="0"/>
              <a:t>lt</a:t>
            </a:r>
            <a:r>
              <a:rPr lang="en-US" sz="1600" dirty="0" smtClean="0"/>
              <a:t> is also used by screen readers</a:t>
            </a:r>
            <a:endParaRPr lang="en-US" sz="1600" b="1" dirty="0" smtClean="0"/>
          </a:p>
          <a:p>
            <a:pPr lvl="1"/>
            <a:r>
              <a:rPr lang="en-US" sz="2000" b="1" dirty="0" smtClean="0"/>
              <a:t>height – </a:t>
            </a:r>
            <a:r>
              <a:rPr lang="en-US" sz="2000" dirty="0" smtClean="0"/>
              <a:t>height of the image (in pixels)</a:t>
            </a:r>
          </a:p>
          <a:p>
            <a:pPr lvl="2"/>
            <a:r>
              <a:rPr lang="en-US" sz="1600" dirty="0"/>
              <a:t>v</a:t>
            </a:r>
            <a:r>
              <a:rPr lang="en-US" sz="1600" dirty="0" smtClean="0"/>
              <a:t>ertical length of the image</a:t>
            </a:r>
          </a:p>
          <a:p>
            <a:pPr lvl="1"/>
            <a:r>
              <a:rPr lang="en-US" sz="2000" b="1" dirty="0" smtClean="0"/>
              <a:t>width – </a:t>
            </a:r>
            <a:r>
              <a:rPr lang="en-US" sz="2000" dirty="0" smtClean="0"/>
              <a:t>width of the image (in pixels)</a:t>
            </a:r>
          </a:p>
          <a:p>
            <a:pPr lvl="2"/>
            <a:r>
              <a:rPr lang="en-US" sz="1600" dirty="0" smtClean="0"/>
              <a:t>horizontal</a:t>
            </a:r>
            <a:r>
              <a:rPr lang="en-US" sz="1600" b="1" dirty="0" smtClean="0"/>
              <a:t> </a:t>
            </a:r>
            <a:r>
              <a:rPr lang="en-US" sz="1600" dirty="0" smtClean="0"/>
              <a:t>length of the image</a:t>
            </a:r>
            <a:endParaRPr lang="en-US" sz="1600" b="1" dirty="0" smtClean="0"/>
          </a:p>
          <a:p>
            <a:pPr lvl="1"/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4237A01-D13C-4AE2-B385-573FC778BAA8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4648" y="5371649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89" y="5716788"/>
            <a:ext cx="7620000" cy="61138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1652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 smtClean="0"/>
              <a:t>src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b="1" dirty="0" smtClean="0"/>
              <a:t>src</a:t>
            </a:r>
            <a:r>
              <a:rPr lang="en-US" sz="2000" dirty="0" smtClean="0"/>
              <a:t> attribute usually contains a </a:t>
            </a:r>
            <a:r>
              <a:rPr lang="en-US" sz="2000" b="1" dirty="0" smtClean="0"/>
              <a:t>relative file path</a:t>
            </a:r>
            <a:endParaRPr lang="en-US" sz="1600" b="1" dirty="0" smtClean="0"/>
          </a:p>
          <a:p>
            <a:pPr lvl="2"/>
            <a:r>
              <a:rPr lang="en-US" sz="1600" dirty="0" smtClean="0"/>
              <a:t>Relative file path begins from the current directory (current folder) , and includes folder names if the </a:t>
            </a:r>
            <a:r>
              <a:rPr lang="en-US" sz="1600" u="sng" dirty="0" smtClean="0"/>
              <a:t>HTML file </a:t>
            </a:r>
            <a:r>
              <a:rPr lang="en-US" sz="1600" dirty="0" smtClean="0"/>
              <a:t>and </a:t>
            </a:r>
            <a:r>
              <a:rPr lang="en-US" sz="1600" u="sng" dirty="0" smtClean="0"/>
              <a:t>image file</a:t>
            </a:r>
            <a:r>
              <a:rPr lang="en-US" sz="1600" dirty="0" smtClean="0"/>
              <a:t> are in different folders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4D34963-B5C9-4E0E-A231-9E6EFD7F5DB6}" type="datetime1">
              <a:rPr lang="en-US" altLang="en-US" smtClean="0"/>
              <a:t>7/5/2018</a:t>
            </a:fld>
            <a:endParaRPr lang="en-US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88" y="3996616"/>
            <a:ext cx="2900990" cy="19240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855" y="5554912"/>
            <a:ext cx="4262437" cy="36575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5083" y="3488323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083" y="588933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File location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43854" y="5920666"/>
            <a:ext cx="3271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&lt;img&gt; tag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src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2247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 smtClean="0"/>
              <a:t>src </a:t>
            </a:r>
            <a:r>
              <a:rPr lang="en-US" sz="2400" dirty="0" smtClean="0"/>
              <a:t>attribute, relative path:</a:t>
            </a:r>
          </a:p>
          <a:p>
            <a:pPr lvl="1"/>
            <a:r>
              <a:rPr lang="en-US" sz="2400" dirty="0" smtClean="0"/>
              <a:t>If the image file is </a:t>
            </a:r>
            <a:r>
              <a:rPr lang="en-US" sz="2400" dirty="0"/>
              <a:t>within a higher </a:t>
            </a:r>
            <a:r>
              <a:rPr lang="en-US" sz="2400" dirty="0" smtClean="0"/>
              <a:t>directory (folder), </a:t>
            </a:r>
            <a:r>
              <a:rPr lang="en-US" sz="2400" dirty="0"/>
              <a:t>use the Unix pathname convention </a:t>
            </a:r>
            <a:r>
              <a:rPr lang="en-US" sz="2400" dirty="0" smtClean="0"/>
              <a:t>“</a:t>
            </a:r>
            <a:r>
              <a:rPr lang="en-US" sz="2400" b="1" dirty="0" smtClean="0"/>
              <a:t>../</a:t>
            </a:r>
            <a:r>
              <a:rPr lang="en-US" sz="2400" dirty="0" smtClean="0"/>
              <a:t>” 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(dot, dot, forward slash)</a:t>
            </a:r>
          </a:p>
          <a:p>
            <a:pPr lvl="1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0349F02-3326-496E-8353-A1F5DAAC8CEF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5083" y="3488323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083" y="588933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File location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93324" y="5925817"/>
            <a:ext cx="3271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&lt;img&gt; tag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src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76" y="3826875"/>
            <a:ext cx="3204852" cy="206245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81916"/>
            <a:ext cx="4191664" cy="5074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2909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45935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dirty="0" smtClean="0"/>
              <a:t>Unix </a:t>
            </a:r>
            <a:r>
              <a:rPr lang="en-US" sz="2400" dirty="0"/>
              <a:t>pathname convention </a:t>
            </a:r>
            <a:r>
              <a:rPr lang="en-US" sz="2400" dirty="0" smtClean="0"/>
              <a:t>“</a:t>
            </a:r>
            <a:r>
              <a:rPr lang="en-US" sz="2400" b="1" dirty="0" smtClean="0"/>
              <a:t>../</a:t>
            </a:r>
            <a:r>
              <a:rPr lang="en-US" sz="2400" dirty="0" smtClean="0"/>
              <a:t>” higher directory example 2:</a:t>
            </a:r>
          </a:p>
          <a:p>
            <a:pPr lvl="1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0BD79D8-16EB-4618-8E5C-1CB722DC961F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5083" y="27432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Example 2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118" y="5670255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File locations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6292" y="5708561"/>
            <a:ext cx="2249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&lt;img&gt; tag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src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18" y="3108030"/>
            <a:ext cx="3648075" cy="25622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056203"/>
            <a:ext cx="4715040" cy="61405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0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0" y="1676400"/>
            <a:ext cx="82296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 smtClean="0"/>
              <a:t>src </a:t>
            </a:r>
            <a:r>
              <a:rPr lang="en-US" sz="2400" dirty="0" smtClean="0"/>
              <a:t>attribute, relative path: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Important note: back slashes will not work</a:t>
            </a:r>
          </a:p>
          <a:p>
            <a:pPr lvl="1"/>
            <a:r>
              <a:rPr lang="en-US" sz="2400" b="1" dirty="0" smtClean="0"/>
              <a:t>Relative file path </a:t>
            </a:r>
            <a:r>
              <a:rPr lang="en-US" sz="2400" dirty="0" smtClean="0"/>
              <a:t>has to use </a:t>
            </a:r>
            <a:r>
              <a:rPr lang="en-US" sz="2400" u="sng" dirty="0" smtClean="0"/>
              <a:t>forward slashes </a:t>
            </a:r>
            <a:r>
              <a:rPr lang="en-US" sz="2400" dirty="0" smtClean="0"/>
              <a:t>to separate directory names (folder names)</a:t>
            </a:r>
          </a:p>
          <a:p>
            <a:pPr lvl="1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F1E65B0-B381-4E66-B8FD-F523000E2E14}" type="datetime1">
              <a:rPr lang="en-US" altLang="en-US" smtClean="0"/>
              <a:t>7/5/2018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435" y="4055477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Examples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03" y="5893388"/>
            <a:ext cx="3849197" cy="46595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29225"/>
            <a:ext cx="4077133" cy="4095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419600" y="5300246"/>
            <a:ext cx="4019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 file is in a folder called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images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19600" y="5791200"/>
            <a:ext cx="4019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 file is in a higher folder than the HTML file’s current folder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918" y="4495800"/>
            <a:ext cx="2712682" cy="43338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229534" y="4538246"/>
            <a:ext cx="4482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 file and HTML file are in the same folder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618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Image element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495800"/>
          </a:xfrm>
        </p:spPr>
        <p:txBody>
          <a:bodyPr numCol="1"/>
          <a:lstStyle/>
          <a:p>
            <a:r>
              <a:rPr lang="en-US" sz="2400" b="1" dirty="0" smtClean="0"/>
              <a:t>&lt;img&gt; </a:t>
            </a:r>
            <a:r>
              <a:rPr lang="en-US" sz="2400" dirty="0" smtClean="0"/>
              <a:t>element (cont.)</a:t>
            </a:r>
          </a:p>
          <a:p>
            <a:r>
              <a:rPr lang="en-US" sz="2400" b="1" dirty="0" smtClean="0"/>
              <a:t>alt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sz="1800" dirty="0" smtClean="0"/>
              <a:t>(alternate text) attribute should contain text which describes the image</a:t>
            </a:r>
          </a:p>
          <a:p>
            <a:pPr lvl="1"/>
            <a:r>
              <a:rPr lang="en-US" sz="1800" dirty="0" smtClean="0"/>
              <a:t>This text is displayed if the image cannot be viewed by the user</a:t>
            </a:r>
          </a:p>
          <a:p>
            <a:pPr lvl="2"/>
            <a:r>
              <a:rPr lang="en-US" sz="1600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Slow connections</a:t>
            </a:r>
          </a:p>
          <a:p>
            <a:pPr lvl="2"/>
            <a:r>
              <a:rPr lang="en-US" sz="1600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Error in the </a:t>
            </a:r>
            <a:r>
              <a:rPr lang="en-US" sz="1600" b="1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src </a:t>
            </a:r>
            <a:r>
              <a:rPr lang="en-US" sz="1600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(source) of the &lt;img&gt; tag</a:t>
            </a:r>
          </a:p>
          <a:p>
            <a:pPr lvl="1"/>
            <a:r>
              <a:rPr lang="en-US" sz="1800" dirty="0" smtClean="0"/>
              <a:t>May also be used by screen reader applications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Images and Text Formatting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23AEF04-5FDC-426D-A2FD-AE428B34D0B2}" type="datetime1">
              <a:rPr lang="en-US" altLang="en-US" smtClean="0"/>
              <a:t>7/5/2018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637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 design template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 design template</Template>
  <TotalTime>1983</TotalTime>
  <Words>1830</Words>
  <Application>Microsoft Office PowerPoint</Application>
  <PresentationFormat>On-screen Show (4:3)</PresentationFormat>
  <Paragraphs>334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Pixel design template</vt:lpstr>
      <vt:lpstr>HTML 5 Images and Text Formatting</vt:lpstr>
      <vt:lpstr>Overview</vt:lpstr>
      <vt:lpstr>HTML Image element</vt:lpstr>
      <vt:lpstr>HTML Image element (cont.)</vt:lpstr>
      <vt:lpstr>HTML Image element (cont.)</vt:lpstr>
      <vt:lpstr>HTML Image element (cont.)</vt:lpstr>
      <vt:lpstr>HTML Image element (cont.)</vt:lpstr>
      <vt:lpstr>HTML Image element (cont.)</vt:lpstr>
      <vt:lpstr>HTML Image element (cont.)</vt:lpstr>
      <vt:lpstr>HTML Image element (cont.)</vt:lpstr>
      <vt:lpstr>HTML Image element (cont.)</vt:lpstr>
      <vt:lpstr>HTML Image element (cont.)</vt:lpstr>
      <vt:lpstr>HTML 5 Picture element</vt:lpstr>
      <vt:lpstr>HTML Picture element (cont.)</vt:lpstr>
      <vt:lpstr>HTML comment element (bonus)</vt:lpstr>
      <vt:lpstr>HTML Text Formatting elements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  <vt:lpstr>HTML Text Formatting elements (cont.)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5 elements and tags</dc:title>
  <dc:creator>PSM_L</dc:creator>
  <cp:lastModifiedBy>PSM_L</cp:lastModifiedBy>
  <cp:revision>310</cp:revision>
  <cp:lastPrinted>1601-01-01T00:00:00Z</cp:lastPrinted>
  <dcterms:created xsi:type="dcterms:W3CDTF">2018-06-20T12:31:47Z</dcterms:created>
  <dcterms:modified xsi:type="dcterms:W3CDTF">2018-07-05T14:10:11Z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