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9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248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4B1BF9-46CF-4386-B4E3-C04A14C08251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33893-99DB-4FC4-A04C-CAF8009859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822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33893-99DB-4FC4-A04C-CAF80098592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96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60" name="Group 24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9938" name="Rectangle 2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39942" name="Rectangle 6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grpSp>
          <p:nvGrpSpPr>
            <p:cNvPr id="39958" name="Group 22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39943" name="Rectangle 7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4" name="Rectangle 8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5" name="Rectangle 9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6" name="Rectangle 10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7" name="Rectangle 11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8" name="Rectangle 12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49" name="Rectangle 13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50" name="Rectangle 14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51" name="Rectangle 15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39952" name="Rectangle 16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39939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30AF3CF-5675-4C88-9A2B-964CC14DA4F7}" type="datetime1">
              <a:rPr lang="en-US" altLang="en-US" smtClean="0"/>
              <a:t>7/10/2018</a:t>
            </a:fld>
            <a:endParaRPr lang="en-US" altLang="en-US" dirty="0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HTML 5 elements</a:t>
            </a:r>
            <a:endParaRPr lang="en-US" altLang="en-US" dirty="0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27F04F-B316-48A9-B418-121D9768F8DB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39953" name="Rectangle 17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9954" name="Rectangle 18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elements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1ED9CCE-4B04-4217-BB86-561DC1A4703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71C4ACA5-A1FE-4DBC-801F-B04497DAD160}" type="datetime1">
              <a:rPr lang="en-US" altLang="en-US" smtClean="0"/>
              <a:t>7/10/2018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8420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elements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71F879-FBD3-4A0D-B305-FB4A5D593CD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F7B73F40-212A-4B92-9084-0025044DC504}" type="datetime1">
              <a:rPr lang="en-US" altLang="en-US" smtClean="0"/>
              <a:t>7/10/2018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6197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HTML 5 elements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3FA20D-7164-4623-9F55-6CC20DDE18DD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6288720C-D2EF-4D89-A6F3-02B6058712A8}" type="datetime1">
              <a:rPr lang="en-US" altLang="en-US" smtClean="0"/>
              <a:t>7/10/2018</a:t>
            </a:fld>
            <a:endParaRPr lang="en-US" altLang="en-US" dirty="0"/>
          </a:p>
        </p:txBody>
      </p:sp>
      <p:cxnSp>
        <p:nvCxnSpPr>
          <p:cNvPr id="8" name="Straight Connector 7"/>
          <p:cNvCxnSpPr/>
          <p:nvPr userDrawn="1"/>
        </p:nvCxnSpPr>
        <p:spPr bwMode="auto">
          <a:xfrm>
            <a:off x="76200" y="1447800"/>
            <a:ext cx="83058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886358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elements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9C407B-5640-42C8-8F4F-FC364E935BA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227A3F97-0668-44E6-BAE4-58F2D99BB20B}" type="datetime1">
              <a:rPr lang="en-US" altLang="en-US" smtClean="0"/>
              <a:t>7/10/2018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3222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elements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929ED16-3E1C-4389-9A40-76EC63FBC9F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4F197BAD-628E-4048-B042-735D376B446A}" type="datetime1">
              <a:rPr lang="en-US" altLang="en-US" smtClean="0"/>
              <a:t>7/10/2018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6713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elements</a:t>
            </a:r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C08715-4A79-4F4B-8F85-B7AA2A2BEEF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D0BA087F-43D7-4D6A-BDDC-6B427B7AA7F4}" type="datetime1">
              <a:rPr lang="en-US" altLang="en-US" smtClean="0"/>
              <a:t>7/10/2018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8754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elements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0C7E68A-B8BC-4E43-AFF7-87224CFFA45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276936D9-1614-4737-A943-C56C459E0D6C}" type="datetime1">
              <a:rPr lang="en-US" altLang="en-US" smtClean="0"/>
              <a:t>7/10/2018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0446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elements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86E1531-623D-4FA9-BEB8-D8DE287C9F3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365432CA-E4F0-4F61-B6D6-FFF74B25C0BB}" type="datetime1">
              <a:rPr lang="en-US" altLang="en-US" smtClean="0"/>
              <a:t>7/10/2018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16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elements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40A3124-E7F3-4A6B-82EE-1D6614E6E01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348C6872-8AD0-47C8-8C40-DF5DFD5BB6D9}" type="datetime1">
              <a:rPr lang="en-US" altLang="en-US" smtClean="0"/>
              <a:t>7/10/2018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004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HTML 5 elements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0DE61A-769D-4C8C-95FB-6973F971C42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2D14F154-AD69-4793-A082-7331F2866BD7}" type="datetime1">
              <a:rPr lang="en-US" altLang="en-US" smtClean="0"/>
              <a:t>7/10/2018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4127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r>
              <a:rPr lang="en-US" smtClean="0"/>
              <a:t>HTML 5 elements</a:t>
            </a:r>
            <a:endParaRPr lang="en-US" altLang="en-US" dirty="0" smtClean="0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F26633B7-355C-4593-97E4-0B308FEE4A30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grpSp>
        <p:nvGrpSpPr>
          <p:cNvPr id="38947" name="Group 35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3891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3891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3891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3892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3892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3892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hlink"/>
                </a:solidFill>
              </a:endParaRPr>
            </a:p>
          </p:txBody>
        </p:sp>
        <p:sp>
          <p:nvSpPr>
            <p:cNvPr id="3892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3892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  <p:sp>
          <p:nvSpPr>
            <p:cNvPr id="3892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alt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3892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892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3892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fld id="{F29D8F18-EE94-493D-8CA2-CB0FCC6BA82A}" type="datetime1">
              <a:rPr lang="en-US" altLang="en-US" smtClean="0"/>
              <a:t>7/10/2018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2286000"/>
            <a:ext cx="6477000" cy="2209800"/>
          </a:xfrm>
        </p:spPr>
        <p:txBody>
          <a:bodyPr/>
          <a:lstStyle/>
          <a:p>
            <a:pPr algn="ctr"/>
            <a:r>
              <a:rPr lang="en-US" dirty="0" smtClean="0"/>
              <a:t>HTML 5 </a:t>
            </a:r>
            <a:r>
              <a:rPr lang="en-US" dirty="0" smtClean="0"/>
              <a:t>Section Elements </a:t>
            </a:r>
            <a:r>
              <a:rPr lang="en-US" dirty="0" smtClean="0"/>
              <a:t>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5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5: new section </a:t>
            </a:r>
            <a:r>
              <a:rPr lang="en-US" dirty="0" smtClean="0"/>
              <a:t>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Section elements</a:t>
            </a:r>
          </a:p>
          <a:p>
            <a:pPr lvl="1"/>
            <a:r>
              <a:rPr lang="en-US" sz="2000" b="1" dirty="0" smtClean="0"/>
              <a:t>&lt;</a:t>
            </a:r>
            <a:r>
              <a:rPr lang="en-US" sz="2000" b="1" dirty="0"/>
              <a:t>header</a:t>
            </a:r>
            <a:r>
              <a:rPr lang="en-US" sz="2000" b="1" dirty="0" smtClean="0"/>
              <a:t>&gt;</a:t>
            </a:r>
          </a:p>
          <a:p>
            <a:pPr lvl="1"/>
            <a:r>
              <a:rPr lang="en-US" sz="2000" b="1" dirty="0" smtClean="0"/>
              <a:t>&lt;</a:t>
            </a:r>
            <a:r>
              <a:rPr lang="en-US" sz="2000" b="1" dirty="0"/>
              <a:t>footer</a:t>
            </a:r>
            <a:r>
              <a:rPr lang="en-US" sz="2000" b="1" dirty="0" smtClean="0"/>
              <a:t>&gt;</a:t>
            </a:r>
          </a:p>
          <a:p>
            <a:pPr lvl="1"/>
            <a:r>
              <a:rPr lang="en-US" sz="2000" b="1" dirty="0"/>
              <a:t>&lt;main</a:t>
            </a:r>
            <a:r>
              <a:rPr lang="en-US" sz="2000" b="1" dirty="0" smtClean="0"/>
              <a:t>&gt;</a:t>
            </a:r>
            <a:endParaRPr lang="en-US" sz="2000" b="1" dirty="0"/>
          </a:p>
          <a:p>
            <a:pPr lvl="1"/>
            <a:r>
              <a:rPr lang="en-US" sz="2000" b="1" dirty="0" smtClean="0"/>
              <a:t>&lt;</a:t>
            </a:r>
            <a:r>
              <a:rPr lang="en-US" sz="2000" b="1" dirty="0"/>
              <a:t>article&gt;</a:t>
            </a:r>
          </a:p>
          <a:p>
            <a:pPr lvl="1"/>
            <a:r>
              <a:rPr lang="en-US" sz="2000" b="1" dirty="0" smtClean="0"/>
              <a:t>&lt;section&gt;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elements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10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288720C-D2EF-4D89-A6F3-02B6058712A8}" type="datetime1">
              <a:rPr lang="en-US" altLang="en-US" smtClean="0"/>
              <a:t>7/10/2018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7151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HTML 5: new section </a:t>
            </a:r>
            <a:r>
              <a:rPr lang="en-US" dirty="0" smtClean="0"/>
              <a:t>elements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&lt;header&gt; </a:t>
            </a:r>
            <a:r>
              <a:rPr lang="en-US" sz="2400" dirty="0" smtClean="0"/>
              <a:t>element</a:t>
            </a:r>
          </a:p>
          <a:p>
            <a:pPr lvl="1"/>
            <a:r>
              <a:rPr lang="en-US" sz="2000" dirty="0" smtClean="0"/>
              <a:t>Represents introductory content for the web page, or for a section within web page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u="sng" dirty="0" smtClean="0"/>
              <a:t>Usually</a:t>
            </a:r>
            <a:r>
              <a:rPr lang="en-US" sz="2000" dirty="0" smtClean="0"/>
              <a:t> includes:</a:t>
            </a:r>
          </a:p>
          <a:p>
            <a:pPr lvl="2"/>
            <a:r>
              <a:rPr lang="en-US" sz="1600" dirty="0" smtClean="0"/>
              <a:t>a heading (i.e. &lt;h1&gt; heading element)</a:t>
            </a:r>
          </a:p>
          <a:p>
            <a:pPr lvl="2"/>
            <a:r>
              <a:rPr lang="en-US" sz="1600" dirty="0" smtClean="0"/>
              <a:t>a logo</a:t>
            </a:r>
          </a:p>
          <a:p>
            <a:pPr lvl="2"/>
            <a:r>
              <a:rPr lang="en-US" sz="1600" dirty="0" smtClean="0"/>
              <a:t>set of navigation links</a:t>
            </a:r>
          </a:p>
          <a:p>
            <a:pPr lvl="2"/>
            <a:endParaRPr lang="en-US" sz="1600" dirty="0" smtClean="0"/>
          </a:p>
          <a:p>
            <a:pPr lvl="1"/>
            <a:r>
              <a:rPr lang="en-US" sz="2000" dirty="0" smtClean="0"/>
              <a:t>Cannot be included in a &lt;footer&gt; element, nor in another &lt;header&gt; element</a:t>
            </a:r>
          </a:p>
          <a:p>
            <a:pPr lvl="1"/>
            <a:endParaRPr lang="en-US" sz="2000" dirty="0" smtClean="0"/>
          </a:p>
          <a:p>
            <a:pPr lvl="2"/>
            <a:endParaRPr lang="en-US" sz="16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elements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11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288720C-D2EF-4D89-A6F3-02B6058712A8}" type="datetime1">
              <a:rPr lang="en-US" altLang="en-US" smtClean="0"/>
              <a:t>7/10/2018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3815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HTML 5: new section </a:t>
            </a:r>
            <a:r>
              <a:rPr lang="en-US" dirty="0" smtClean="0"/>
              <a:t>elements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&lt;footer&gt; </a:t>
            </a:r>
            <a:r>
              <a:rPr lang="en-US" sz="2400" dirty="0" smtClean="0"/>
              <a:t>element</a:t>
            </a:r>
          </a:p>
          <a:p>
            <a:pPr lvl="1"/>
            <a:r>
              <a:rPr lang="en-US" sz="2000" dirty="0" smtClean="0"/>
              <a:t>Represents a </a:t>
            </a:r>
            <a:r>
              <a:rPr lang="en-US" sz="2000" b="1" dirty="0" smtClean="0"/>
              <a:t>footer</a:t>
            </a:r>
            <a:r>
              <a:rPr lang="en-US" sz="2000" dirty="0" smtClean="0"/>
              <a:t> for the web page or for a section</a:t>
            </a:r>
          </a:p>
          <a:p>
            <a:pPr lvl="1"/>
            <a:r>
              <a:rPr lang="en-US" sz="2000" dirty="0">
                <a:solidFill>
                  <a:schemeClr val="accent5">
                    <a:lumMod val="25000"/>
                  </a:schemeClr>
                </a:solidFill>
              </a:rPr>
              <a:t>(a </a:t>
            </a:r>
            <a:r>
              <a:rPr lang="en-US" sz="2000" i="1" dirty="0">
                <a:solidFill>
                  <a:schemeClr val="accent5">
                    <a:lumMod val="25000"/>
                  </a:schemeClr>
                </a:solidFill>
              </a:rPr>
              <a:t>footer</a:t>
            </a:r>
            <a:r>
              <a:rPr lang="en-US" sz="2000" dirty="0">
                <a:solidFill>
                  <a:schemeClr val="accent5">
                    <a:lumMod val="25000"/>
                  </a:schemeClr>
                </a:solidFill>
              </a:rPr>
              <a:t> is an area at the bottom of a document page that contains data </a:t>
            </a:r>
            <a:r>
              <a:rPr lang="en-US" sz="2000" dirty="0" smtClean="0">
                <a:solidFill>
                  <a:schemeClr val="accent5">
                    <a:lumMod val="25000"/>
                  </a:schemeClr>
                </a:solidFill>
              </a:rPr>
              <a:t>which is common </a:t>
            </a:r>
            <a:r>
              <a:rPr lang="en-US" sz="2000" dirty="0">
                <a:solidFill>
                  <a:schemeClr val="accent5">
                    <a:lumMod val="25000"/>
                  </a:schemeClr>
                </a:solidFill>
              </a:rPr>
              <a:t>to other </a:t>
            </a:r>
            <a:r>
              <a:rPr lang="en-US" sz="2000" dirty="0" smtClean="0">
                <a:solidFill>
                  <a:schemeClr val="accent5">
                    <a:lumMod val="25000"/>
                  </a:schemeClr>
                </a:solidFill>
              </a:rPr>
              <a:t>pages)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u="sng" dirty="0" smtClean="0"/>
              <a:t>Usually</a:t>
            </a:r>
            <a:r>
              <a:rPr lang="en-US" sz="2000" dirty="0" smtClean="0"/>
              <a:t> </a:t>
            </a:r>
            <a:r>
              <a:rPr lang="en-US" sz="2000" dirty="0"/>
              <a:t>includes:</a:t>
            </a:r>
          </a:p>
          <a:p>
            <a:pPr lvl="2"/>
            <a:r>
              <a:rPr lang="en-US" sz="1600" dirty="0"/>
              <a:t>a</a:t>
            </a:r>
            <a:r>
              <a:rPr lang="en-US" sz="1600" dirty="0" smtClean="0"/>
              <a:t>uthor information</a:t>
            </a:r>
            <a:endParaRPr lang="en-US" sz="1600" dirty="0"/>
          </a:p>
          <a:p>
            <a:pPr lvl="2"/>
            <a:r>
              <a:rPr lang="en-US" sz="1600" dirty="0"/>
              <a:t>c</a:t>
            </a:r>
            <a:r>
              <a:rPr lang="en-US" sz="1600" dirty="0" smtClean="0"/>
              <a:t>opyright notice</a:t>
            </a:r>
            <a:endParaRPr lang="en-US" sz="1600" dirty="0"/>
          </a:p>
          <a:p>
            <a:pPr lvl="2"/>
            <a:r>
              <a:rPr lang="en-US" sz="1600" dirty="0"/>
              <a:t>a</a:t>
            </a:r>
            <a:r>
              <a:rPr lang="en-US" sz="1600" dirty="0" smtClean="0"/>
              <a:t>dditional links</a:t>
            </a:r>
            <a:endParaRPr lang="en-US" sz="1600" dirty="0"/>
          </a:p>
          <a:p>
            <a:pPr lvl="1"/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elements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12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288720C-D2EF-4D89-A6F3-02B6058712A8}" type="datetime1">
              <a:rPr lang="en-US" altLang="en-US" smtClean="0"/>
              <a:t>7/10/2018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2086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HTML 5: new section </a:t>
            </a:r>
            <a:r>
              <a:rPr lang="en-US" dirty="0" smtClean="0"/>
              <a:t>elements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&lt;main&gt; </a:t>
            </a:r>
            <a:r>
              <a:rPr lang="en-US" sz="2400" dirty="0" smtClean="0"/>
              <a:t>element</a:t>
            </a:r>
          </a:p>
          <a:p>
            <a:pPr lvl="1"/>
            <a:r>
              <a:rPr lang="en-US" sz="2000" dirty="0" smtClean="0"/>
              <a:t>A section representing the most important content of the web page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Content which is </a:t>
            </a:r>
            <a:r>
              <a:rPr lang="en-US" sz="2000" u="sng" dirty="0" smtClean="0"/>
              <a:t>unique</a:t>
            </a:r>
            <a:r>
              <a:rPr lang="en-US" sz="2000" dirty="0" smtClean="0"/>
              <a:t> to that web page</a:t>
            </a:r>
          </a:p>
          <a:p>
            <a:pPr lvl="2"/>
            <a:r>
              <a:rPr lang="en-US" sz="1600" dirty="0" smtClean="0"/>
              <a:t>(whereas the header and footer may be repeated on other pages of the same website)</a:t>
            </a:r>
          </a:p>
          <a:p>
            <a:pPr lvl="2"/>
            <a:endParaRPr lang="en-US" sz="1600" dirty="0"/>
          </a:p>
          <a:p>
            <a:pPr lvl="1"/>
            <a:r>
              <a:rPr lang="en-US" sz="2000" dirty="0" smtClean="0"/>
              <a:t>There must be only 1 main element in a web page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The &lt;main&gt; element must not be nested inside a &lt;header&gt; or &lt;footer&gt; element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elements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13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288720C-D2EF-4D89-A6F3-02B6058712A8}" type="datetime1">
              <a:rPr lang="en-US" altLang="en-US" smtClean="0"/>
              <a:t>7/10/2018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9256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HTML 5: new section </a:t>
            </a:r>
            <a:r>
              <a:rPr lang="en-US" dirty="0" smtClean="0"/>
              <a:t>elements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u="sng" dirty="0" smtClean="0"/>
              <a:t>&lt;article&gt; </a:t>
            </a:r>
            <a:r>
              <a:rPr lang="en-US" sz="2400" u="sng" dirty="0" smtClean="0"/>
              <a:t>element and </a:t>
            </a:r>
            <a:r>
              <a:rPr lang="en-US" sz="2400" b="1" u="sng" dirty="0" smtClean="0"/>
              <a:t>&lt;section&gt; </a:t>
            </a:r>
            <a:r>
              <a:rPr lang="en-US" sz="2400" u="sng" dirty="0" smtClean="0"/>
              <a:t>element</a:t>
            </a:r>
          </a:p>
          <a:p>
            <a:endParaRPr lang="en-US" sz="2400" dirty="0"/>
          </a:p>
          <a:p>
            <a:r>
              <a:rPr lang="en-US" sz="2000" dirty="0" smtClean="0"/>
              <a:t>A </a:t>
            </a:r>
            <a:r>
              <a:rPr lang="en-US" sz="2000" b="1" dirty="0" smtClean="0"/>
              <a:t>&lt;article&gt; </a:t>
            </a:r>
            <a:r>
              <a:rPr lang="en-US" sz="2000" dirty="0" smtClean="0"/>
              <a:t>element is used to represent an article within a web page</a:t>
            </a:r>
          </a:p>
          <a:p>
            <a:pPr lvl="1"/>
            <a:r>
              <a:rPr lang="en-US" sz="1600" dirty="0"/>
              <a:t>C</a:t>
            </a:r>
            <a:r>
              <a:rPr lang="en-US" sz="1600" dirty="0" smtClean="0"/>
              <a:t>ontains other elements such as:  paragraph element and a heading element</a:t>
            </a:r>
          </a:p>
          <a:p>
            <a:pPr lvl="1"/>
            <a:endParaRPr lang="en-US" sz="1600" dirty="0"/>
          </a:p>
          <a:p>
            <a:pPr lvl="1"/>
            <a:endParaRPr lang="en-US" sz="1600" dirty="0" smtClean="0"/>
          </a:p>
          <a:p>
            <a:r>
              <a:rPr lang="en-US" sz="2000" dirty="0" smtClean="0"/>
              <a:t>A </a:t>
            </a:r>
            <a:r>
              <a:rPr lang="en-US" sz="2000" b="1" dirty="0" smtClean="0"/>
              <a:t>&lt;section&gt; </a:t>
            </a:r>
            <a:r>
              <a:rPr lang="en-US" sz="2000" dirty="0" smtClean="0"/>
              <a:t>element represents a group of elements which convey a similar meaning</a:t>
            </a:r>
            <a:endParaRPr lang="en-US" sz="2000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elements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14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288720C-D2EF-4D89-A6F3-02B6058712A8}" type="datetime1">
              <a:rPr lang="en-US" altLang="en-US" smtClean="0"/>
              <a:t>7/10/2018</a:t>
            </a:fld>
            <a:endParaRPr lang="en-US" altLang="en-US" dirty="0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457200" y="4038600"/>
            <a:ext cx="8305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89009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HTML 5: new section </a:t>
            </a:r>
            <a:r>
              <a:rPr lang="en-US" dirty="0" smtClean="0"/>
              <a:t>elements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u="sng" dirty="0" smtClean="0"/>
              <a:t>&lt;section&gt; </a:t>
            </a:r>
            <a:r>
              <a:rPr lang="en-US" sz="2400" u="sng" dirty="0" smtClean="0"/>
              <a:t>element vs  </a:t>
            </a:r>
            <a:r>
              <a:rPr lang="en-US" sz="2400" b="1" u="sng" dirty="0" smtClean="0"/>
              <a:t>&lt;div&gt; </a:t>
            </a:r>
            <a:r>
              <a:rPr lang="en-US" sz="2400" u="sng" dirty="0" smtClean="0"/>
              <a:t>element comparison</a:t>
            </a:r>
          </a:p>
          <a:p>
            <a:pPr marL="457200" lvl="1" indent="0">
              <a:buNone/>
            </a:pPr>
            <a:endParaRPr lang="en-US" sz="1600" dirty="0" smtClean="0"/>
          </a:p>
          <a:p>
            <a:r>
              <a:rPr lang="en-US" sz="2000" dirty="0" smtClean="0"/>
              <a:t>A </a:t>
            </a:r>
            <a:r>
              <a:rPr lang="en-US" sz="2000" b="1" dirty="0" smtClean="0"/>
              <a:t>&lt;section&gt; </a:t>
            </a:r>
            <a:r>
              <a:rPr lang="en-US" sz="2000" dirty="0" smtClean="0"/>
              <a:t>element represents a group of elements which convey a similar meaning (or message)</a:t>
            </a:r>
          </a:p>
          <a:p>
            <a:endParaRPr lang="en-US" sz="2000" b="1" dirty="0"/>
          </a:p>
          <a:p>
            <a:r>
              <a:rPr lang="en-US" sz="2000" dirty="0" smtClean="0"/>
              <a:t>A </a:t>
            </a:r>
            <a:r>
              <a:rPr lang="en-US" sz="2000" b="1" dirty="0" smtClean="0"/>
              <a:t>&lt;div&gt; </a:t>
            </a:r>
            <a:r>
              <a:rPr lang="en-US" sz="2000" dirty="0" smtClean="0"/>
              <a:t>element represents a group of elements which </a:t>
            </a:r>
            <a:r>
              <a:rPr lang="en-US" sz="2000" u="sng" dirty="0" smtClean="0"/>
              <a:t>usually</a:t>
            </a:r>
            <a:r>
              <a:rPr lang="en-US" sz="2000" dirty="0" smtClean="0"/>
              <a:t> have similar formatting</a:t>
            </a:r>
            <a:endParaRPr lang="en-US" sz="2000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elements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15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288720C-D2EF-4D89-A6F3-02B6058712A8}" type="datetime1">
              <a:rPr lang="en-US" altLang="en-US" smtClean="0"/>
              <a:t>7/10/2018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8316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HTML 5: new section </a:t>
            </a:r>
            <a:r>
              <a:rPr lang="en-US" dirty="0" smtClean="0"/>
              <a:t>elements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u="sng" dirty="0" smtClean="0"/>
              <a:t>&lt;section&gt; </a:t>
            </a:r>
            <a:r>
              <a:rPr lang="en-US" sz="2400" u="sng" dirty="0" smtClean="0"/>
              <a:t>element vs  </a:t>
            </a:r>
            <a:r>
              <a:rPr lang="en-US" sz="2400" b="1" u="sng" dirty="0" smtClean="0"/>
              <a:t>&lt;div&gt; </a:t>
            </a:r>
            <a:r>
              <a:rPr lang="en-US" sz="2400" u="sng" dirty="0" smtClean="0"/>
              <a:t>element</a:t>
            </a:r>
            <a:endParaRPr lang="en-US" sz="1600" dirty="0"/>
          </a:p>
          <a:p>
            <a:pPr lvl="1"/>
            <a:r>
              <a:rPr lang="en-US" sz="2000" dirty="0" smtClean="0"/>
              <a:t>The new section elements in HTML 5 were designed to improve the clarity and readability of the html file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elements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16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288720C-D2EF-4D89-A6F3-02B6058712A8}" type="datetime1">
              <a:rPr lang="en-US" altLang="en-US" smtClean="0"/>
              <a:t>7/10/2018</a:t>
            </a:fld>
            <a:endParaRPr lang="en-US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276600"/>
            <a:ext cx="7162800" cy="2798328"/>
          </a:xfrm>
          <a:prstGeom prst="rect">
            <a:avLst/>
          </a:prstGeom>
          <a:noFill/>
          <a:ln w="9525">
            <a:solidFill>
              <a:schemeClr val="accent5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475508" y="6074928"/>
            <a:ext cx="698269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accent5">
                    <a:lumMod val="50000"/>
                  </a:schemeClr>
                </a:solidFill>
              </a:rPr>
              <a:t>(Previously, most sections in the html file, were defined using the &lt;div&gt; element</a:t>
            </a:r>
            <a:r>
              <a:rPr lang="en-US" sz="1400" dirty="0" smtClean="0"/>
              <a:t>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7133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/>
          <a:lstStyle/>
          <a:p>
            <a:pPr algn="ctr"/>
            <a:r>
              <a:rPr lang="en-US" sz="3200" dirty="0"/>
              <a:t>HTML 5: new section </a:t>
            </a:r>
            <a:r>
              <a:rPr lang="en-US" sz="3200" dirty="0" smtClean="0"/>
              <a:t>elements (cont.) : HTML 5 example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/>
          <a:lstStyle/>
          <a:p>
            <a:pPr marL="0" indent="0">
              <a:spcBef>
                <a:spcPts val="100"/>
              </a:spcBef>
              <a:buNone/>
            </a:pP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&lt;!DOCTYPE html&gt;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&lt;html </a:t>
            </a:r>
            <a:r>
              <a:rPr lang="en-US" sz="1400" dirty="0" err="1" smtClean="0">
                <a:solidFill>
                  <a:schemeClr val="accent5">
                    <a:lumMod val="50000"/>
                  </a:schemeClr>
                </a:solidFill>
              </a:rPr>
              <a:t>lang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=“</a:t>
            </a:r>
            <a:r>
              <a:rPr lang="en-US" sz="1400" dirty="0" err="1" smtClean="0">
                <a:solidFill>
                  <a:schemeClr val="accent5">
                    <a:lumMod val="50000"/>
                  </a:schemeClr>
                </a:solidFill>
              </a:rPr>
              <a:t>en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”&gt;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400" dirty="0" smtClean="0"/>
              <a:t>    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&lt;head&gt;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        &lt;meta charset=“</a:t>
            </a:r>
            <a:r>
              <a:rPr lang="en-US" sz="1400" dirty="0" smtClean="0"/>
              <a:t>UTF-8”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&gt;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400" dirty="0"/>
              <a:t> </a:t>
            </a:r>
            <a:r>
              <a:rPr lang="en-US" sz="1400" dirty="0" smtClean="0"/>
              <a:t>        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&lt;meta name=“</a:t>
            </a:r>
            <a:r>
              <a:rPr lang="en-US" sz="1400" dirty="0" smtClean="0"/>
              <a:t>keywords” 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content</a:t>
            </a:r>
            <a:r>
              <a:rPr lang="en-US" sz="1400" dirty="0" smtClean="0"/>
              <a:t>=“html 5, webpage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”&gt;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400" dirty="0"/>
              <a:t> </a:t>
            </a:r>
            <a:r>
              <a:rPr lang="en-US" sz="1400" dirty="0" smtClean="0"/>
              <a:t>        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&lt;title&gt; </a:t>
            </a:r>
            <a:r>
              <a:rPr lang="en-US" sz="1400" dirty="0" smtClean="0"/>
              <a:t>My Webpage 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&lt;/title&gt;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400" dirty="0"/>
              <a:t> </a:t>
            </a:r>
            <a:r>
              <a:rPr lang="en-US" sz="1400" dirty="0" smtClean="0"/>
              <a:t>   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&lt;/head&gt;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400" dirty="0" smtClean="0"/>
              <a:t>    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&lt;body&gt;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400" dirty="0"/>
              <a:t> </a:t>
            </a:r>
            <a:r>
              <a:rPr lang="en-US" sz="1400" dirty="0" smtClean="0"/>
              <a:t>         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&lt;header&gt; 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en-US" sz="1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spcBef>
                <a:spcPts val="100"/>
              </a:spcBef>
              <a:buNone/>
            </a:pPr>
            <a:r>
              <a:rPr lang="en-US" sz="1400" dirty="0"/>
              <a:t> </a:t>
            </a:r>
            <a:r>
              <a:rPr lang="en-US" sz="1400" dirty="0" smtClean="0"/>
              <a:t>           … </a:t>
            </a:r>
            <a:endParaRPr lang="en-US" sz="1400" dirty="0"/>
          </a:p>
          <a:p>
            <a:pPr marL="0" indent="0">
              <a:spcBef>
                <a:spcPts val="100"/>
              </a:spcBef>
              <a:buNone/>
            </a:pP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          &lt;/header&gt;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400" dirty="0" smtClean="0"/>
              <a:t>          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&lt;main&gt;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400" dirty="0"/>
              <a:t> </a:t>
            </a:r>
            <a:r>
              <a:rPr lang="en-US" sz="1400" dirty="0" smtClean="0"/>
              <a:t>         ...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400" dirty="0"/>
              <a:t> </a:t>
            </a:r>
            <a:r>
              <a:rPr lang="en-US" sz="1400" dirty="0" smtClean="0"/>
              <a:t>         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&lt;/main&gt;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400" dirty="0"/>
              <a:t> </a:t>
            </a:r>
            <a:r>
              <a:rPr lang="en-US" sz="1400" dirty="0" smtClean="0"/>
              <a:t>         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&lt;footer&gt;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400" dirty="0"/>
              <a:t> </a:t>
            </a:r>
            <a:r>
              <a:rPr lang="en-US" sz="1400" dirty="0" smtClean="0"/>
              <a:t>        …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400" dirty="0"/>
              <a:t> </a:t>
            </a:r>
            <a:r>
              <a:rPr lang="en-US" sz="1400" dirty="0" smtClean="0"/>
              <a:t>         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&lt;/footer&gt;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400" dirty="0"/>
              <a:t> </a:t>
            </a:r>
            <a:r>
              <a:rPr lang="en-US" sz="1400" dirty="0" smtClean="0"/>
              <a:t>     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&lt;/body&gt;</a:t>
            </a:r>
          </a:p>
          <a:p>
            <a:pPr marL="0" indent="0">
              <a:spcBef>
                <a:spcPts val="100"/>
              </a:spcBef>
              <a:buNone/>
            </a:pP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&lt;/html&gt;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elements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17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288720C-D2EF-4D89-A6F3-02B6058712A8}" type="datetime1">
              <a:rPr lang="en-US" altLang="en-US" smtClean="0"/>
              <a:t>7/10/2018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9277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 HTML elements 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(recap)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 smtClean="0"/>
              <a:t>HTML 5: new section elements</a:t>
            </a:r>
          </a:p>
          <a:p>
            <a:r>
              <a:rPr lang="en-US" dirty="0" smtClean="0"/>
              <a:t>HTML 5: new multimedia elements</a:t>
            </a:r>
          </a:p>
          <a:p>
            <a:r>
              <a:rPr lang="en-US" dirty="0" smtClean="0"/>
              <a:t>HTML 5: new graphic elements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AA431C2-3782-4C33-BE2E-61611856350B}" type="datetime1">
              <a:rPr lang="en-US" altLang="en-US" smtClean="0"/>
              <a:t>7/10/2018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HTML 5 elements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4714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HTML elements:</a:t>
            </a:r>
            <a:br>
              <a:rPr lang="en-US" dirty="0" smtClean="0"/>
            </a:b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(Summary recap)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b="1" dirty="0" smtClean="0"/>
              <a:t>&lt;html&gt;</a:t>
            </a:r>
          </a:p>
          <a:p>
            <a:r>
              <a:rPr lang="en-US" sz="1800" b="1" dirty="0" smtClean="0"/>
              <a:t>&lt;head&gt;</a:t>
            </a:r>
          </a:p>
          <a:p>
            <a:r>
              <a:rPr lang="en-US" sz="1800" b="1" dirty="0" smtClean="0"/>
              <a:t>&lt;body&gt;</a:t>
            </a:r>
          </a:p>
          <a:p>
            <a:r>
              <a:rPr lang="en-US" sz="1800" b="1" dirty="0" smtClean="0"/>
              <a:t>&lt;title&gt;</a:t>
            </a:r>
          </a:p>
          <a:p>
            <a:r>
              <a:rPr lang="en-US" sz="1800" b="1" dirty="0" smtClean="0"/>
              <a:t>&lt;div&gt; </a:t>
            </a:r>
            <a:r>
              <a:rPr lang="en-US" sz="1800" dirty="0" smtClean="0"/>
              <a:t>(division)</a:t>
            </a:r>
          </a:p>
          <a:p>
            <a:r>
              <a:rPr lang="en-US" sz="1800" b="1" dirty="0" smtClean="0"/>
              <a:t>&lt;p&gt; </a:t>
            </a:r>
            <a:r>
              <a:rPr lang="en-US" sz="1800" dirty="0" smtClean="0"/>
              <a:t>(paragraph)</a:t>
            </a:r>
          </a:p>
          <a:p>
            <a:r>
              <a:rPr lang="en-US" sz="1800" b="1" dirty="0" smtClean="0"/>
              <a:t>&lt;h1&gt;  </a:t>
            </a:r>
            <a:r>
              <a:rPr lang="en-US" sz="1800" dirty="0" smtClean="0"/>
              <a:t>(heading 1)</a:t>
            </a:r>
          </a:p>
          <a:p>
            <a:r>
              <a:rPr lang="en-US" sz="1800" b="1" dirty="0" smtClean="0"/>
              <a:t>&lt;a&gt; </a:t>
            </a:r>
            <a:r>
              <a:rPr lang="en-US" sz="1800" dirty="0" smtClean="0"/>
              <a:t>(anchor element, links to other web pages)</a:t>
            </a:r>
          </a:p>
          <a:p>
            <a:r>
              <a:rPr lang="en-US" sz="1800" b="1" dirty="0" smtClean="0"/>
              <a:t>&lt;</a:t>
            </a:r>
            <a:r>
              <a:rPr lang="en-US" sz="1800" b="1" dirty="0" err="1" smtClean="0"/>
              <a:t>ul</a:t>
            </a:r>
            <a:r>
              <a:rPr lang="en-US" sz="1800" b="1" dirty="0" smtClean="0"/>
              <a:t>&gt; </a:t>
            </a:r>
            <a:r>
              <a:rPr lang="en-US" sz="1800" dirty="0" smtClean="0"/>
              <a:t>(unordered list)</a:t>
            </a:r>
          </a:p>
          <a:p>
            <a:endParaRPr lang="en-US" sz="2000" dirty="0" smtClean="0"/>
          </a:p>
          <a:p>
            <a:r>
              <a:rPr lang="en-US" sz="2000" dirty="0" smtClean="0"/>
              <a:t>List of HTML elements:</a:t>
            </a:r>
          </a:p>
          <a:p>
            <a:r>
              <a:rPr lang="en-US" sz="2000" u="sng" dirty="0" smtClean="0"/>
              <a:t>https://www.w3schools.com/tags/default.asp</a:t>
            </a:r>
            <a:endParaRPr lang="en-US" sz="2000" u="sn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HTML 5 elements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288720C-D2EF-4D89-A6F3-02B6058712A8}" type="datetime1">
              <a:rPr lang="en-US" altLang="en-US" smtClean="0"/>
              <a:t>7/10/2018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307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HTML elements: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/>
              <a:t>&lt;html&gt; </a:t>
            </a:r>
            <a:r>
              <a:rPr lang="en-US" sz="2000" dirty="0" smtClean="0"/>
              <a:t>element</a:t>
            </a:r>
          </a:p>
          <a:p>
            <a:endParaRPr lang="en-US" sz="2000" b="1" dirty="0"/>
          </a:p>
          <a:p>
            <a:pPr lvl="1"/>
            <a:r>
              <a:rPr lang="en-US" sz="1600" dirty="0" smtClean="0"/>
              <a:t>The &lt;html&gt; tag is the container for all other HTML elements</a:t>
            </a:r>
          </a:p>
          <a:p>
            <a:endParaRPr lang="en-US" sz="2000" dirty="0"/>
          </a:p>
          <a:p>
            <a:pPr lvl="1"/>
            <a:r>
              <a:rPr lang="en-US" sz="1600" dirty="0" smtClean="0"/>
              <a:t>Indicates, to the web browser, that the file is an html file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HTML 5 elements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288720C-D2EF-4D89-A6F3-02B6058712A8}" type="datetime1">
              <a:rPr lang="en-US" altLang="en-US" smtClean="0"/>
              <a:t>7/10/2018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7385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HTML elements: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/>
              <a:t>&lt;head&gt; </a:t>
            </a:r>
            <a:r>
              <a:rPr lang="en-US" sz="2000" dirty="0" smtClean="0"/>
              <a:t>element</a:t>
            </a:r>
          </a:p>
          <a:p>
            <a:endParaRPr lang="en-US" sz="2000" b="1" dirty="0" smtClean="0"/>
          </a:p>
          <a:p>
            <a:pPr lvl="1"/>
            <a:r>
              <a:rPr lang="en-US" sz="1600" dirty="0" smtClean="0"/>
              <a:t>provides information about the web page</a:t>
            </a:r>
          </a:p>
          <a:p>
            <a:endParaRPr lang="en-US" sz="2000" b="1" dirty="0"/>
          </a:p>
          <a:p>
            <a:pPr lvl="1"/>
            <a:r>
              <a:rPr lang="en-US" sz="1600" dirty="0" smtClean="0"/>
              <a:t>content of the head element is </a:t>
            </a:r>
            <a:r>
              <a:rPr lang="en-US" sz="1600" b="1" dirty="0" smtClean="0"/>
              <a:t>not </a:t>
            </a:r>
            <a:r>
              <a:rPr lang="en-US" sz="1600" dirty="0" smtClean="0"/>
              <a:t>visually displayed on the web page</a:t>
            </a:r>
            <a:endParaRPr lang="en-US" sz="16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HTML 5 elements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5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288720C-D2EF-4D89-A6F3-02B6058712A8}" type="datetime1">
              <a:rPr lang="en-US" altLang="en-US" smtClean="0"/>
              <a:t>7/10/2018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9762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HTML elements: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/>
              <a:t>&lt;body&gt; </a:t>
            </a:r>
            <a:r>
              <a:rPr lang="en-US" sz="2000" dirty="0" smtClean="0"/>
              <a:t>element</a:t>
            </a:r>
          </a:p>
          <a:p>
            <a:endParaRPr lang="en-US" sz="2000" b="1" dirty="0" smtClean="0"/>
          </a:p>
          <a:p>
            <a:pPr lvl="1"/>
            <a:r>
              <a:rPr lang="en-US" sz="1600" dirty="0" smtClean="0"/>
              <a:t>Content in the body element is visually displayed (to a user) when the web page loads</a:t>
            </a:r>
          </a:p>
          <a:p>
            <a:endParaRPr lang="en-US" sz="2000" b="1" dirty="0"/>
          </a:p>
          <a:p>
            <a:pPr lvl="1"/>
            <a:r>
              <a:rPr lang="en-US" sz="1600" dirty="0" smtClean="0"/>
              <a:t>An HTML file should have only 1 body and 1 head element</a:t>
            </a:r>
            <a:endParaRPr lang="en-US" sz="16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HTML 5 elements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6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288720C-D2EF-4D89-A6F3-02B6058712A8}" type="datetime1">
              <a:rPr lang="en-US" altLang="en-US" smtClean="0"/>
              <a:t>7/10/2018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9941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HTML elements: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/>
              <a:t>&lt;title&gt; </a:t>
            </a:r>
            <a:r>
              <a:rPr lang="en-US" sz="2000" dirty="0" smtClean="0"/>
              <a:t>element</a:t>
            </a:r>
          </a:p>
          <a:p>
            <a:endParaRPr lang="en-US" sz="2000" b="1" dirty="0" smtClean="0"/>
          </a:p>
          <a:p>
            <a:pPr lvl="1"/>
            <a:r>
              <a:rPr lang="en-US" sz="1600" dirty="0" smtClean="0"/>
              <a:t>An element that specifies the </a:t>
            </a:r>
            <a:r>
              <a:rPr lang="en-US" sz="1600" b="1" dirty="0" smtClean="0"/>
              <a:t>name</a:t>
            </a:r>
            <a:r>
              <a:rPr lang="en-US" sz="1600" dirty="0" smtClean="0"/>
              <a:t> of a web page</a:t>
            </a:r>
          </a:p>
          <a:p>
            <a:pPr lvl="1"/>
            <a:r>
              <a:rPr lang="en-US" sz="1600" dirty="0" smtClean="0"/>
              <a:t>For the search engines and web browsers</a:t>
            </a:r>
          </a:p>
          <a:p>
            <a:endParaRPr lang="en-US" sz="2000" b="1" dirty="0"/>
          </a:p>
          <a:p>
            <a:pPr lvl="1"/>
            <a:r>
              <a:rPr lang="en-US" sz="1600" b="1" dirty="0" smtClean="0"/>
              <a:t>&lt;title&gt; </a:t>
            </a:r>
            <a:r>
              <a:rPr lang="en-US" sz="1600" dirty="0" smtClean="0"/>
              <a:t>element has to be placed within the </a:t>
            </a:r>
            <a:r>
              <a:rPr lang="en-US" sz="1600" b="1" dirty="0" smtClean="0"/>
              <a:t>head</a:t>
            </a:r>
            <a:r>
              <a:rPr lang="en-US" sz="1600" dirty="0" smtClean="0"/>
              <a:t> element</a:t>
            </a:r>
            <a:endParaRPr lang="en-US" sz="16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HTML 5 elements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7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288720C-D2EF-4D89-A6F3-02B6058712A8}" type="datetime1">
              <a:rPr lang="en-US" altLang="en-US" smtClean="0"/>
              <a:t>7/10/2018</a:t>
            </a:fld>
            <a:endParaRPr lang="en-US" altLang="en-US" dirty="0"/>
          </a:p>
        </p:txBody>
      </p:sp>
      <p:pic>
        <p:nvPicPr>
          <p:cNvPr id="849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572000"/>
            <a:ext cx="3724275" cy="1543050"/>
          </a:xfrm>
          <a:prstGeom prst="rect">
            <a:avLst/>
          </a:prstGeom>
          <a:noFill/>
          <a:ln w="9525">
            <a:solidFill>
              <a:schemeClr val="accent1">
                <a:lumMod val="9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981200" y="5437665"/>
            <a:ext cx="16764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For example: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63620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HTML elements: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/>
              <a:t>&lt;div&gt; </a:t>
            </a:r>
            <a:r>
              <a:rPr lang="en-US" sz="2000" dirty="0" smtClean="0"/>
              <a:t>element (division)	</a:t>
            </a:r>
            <a:endParaRPr lang="en-US" sz="2000" dirty="0"/>
          </a:p>
          <a:p>
            <a:pPr lvl="1"/>
            <a:r>
              <a:rPr lang="en-US" sz="1600" dirty="0" smtClean="0"/>
              <a:t>The &lt;div&gt; element groups together multiple block elements</a:t>
            </a:r>
          </a:p>
          <a:p>
            <a:pPr marL="457200" lvl="1" indent="0">
              <a:buNone/>
            </a:pPr>
            <a:endParaRPr lang="en-US" sz="1600" dirty="0" smtClean="0"/>
          </a:p>
          <a:p>
            <a:pPr lvl="1"/>
            <a:r>
              <a:rPr lang="en-US" sz="1600" dirty="0" smtClean="0"/>
              <a:t>This can be done to give multiple elements similar formatting</a:t>
            </a:r>
          </a:p>
          <a:p>
            <a:endParaRPr lang="en-US" sz="2000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HTML 5 elements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8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288720C-D2EF-4D89-A6F3-02B6058712A8}" type="datetime1">
              <a:rPr lang="en-US" altLang="en-US" smtClean="0"/>
              <a:t>7/10/2018</a:t>
            </a:fld>
            <a:endParaRPr lang="en-US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345" y="4038600"/>
            <a:ext cx="2990850" cy="1457325"/>
          </a:xfrm>
          <a:prstGeom prst="rect">
            <a:avLst/>
          </a:prstGeom>
          <a:noFill/>
          <a:ln w="9525">
            <a:solidFill>
              <a:schemeClr val="accent5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62370" y="3581400"/>
            <a:ext cx="16764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For example: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358485" y="5608166"/>
            <a:ext cx="16764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(using a div)</a:t>
            </a:r>
            <a:endParaRPr lang="en-US" sz="1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686300"/>
            <a:ext cx="4162425" cy="809625"/>
          </a:xfrm>
          <a:prstGeom prst="rect">
            <a:avLst/>
          </a:prstGeom>
          <a:noFill/>
          <a:ln w="9525">
            <a:solidFill>
              <a:schemeClr val="accent5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800600" y="5719053"/>
            <a:ext cx="16764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(without a div)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475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HTML elements: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/>
              <a:t>&lt;</a:t>
            </a:r>
            <a:r>
              <a:rPr lang="en-US" sz="2000" b="1" dirty="0"/>
              <a:t>p</a:t>
            </a:r>
            <a:r>
              <a:rPr lang="en-US" sz="2000" b="1" dirty="0" smtClean="0"/>
              <a:t>&gt; </a:t>
            </a:r>
            <a:r>
              <a:rPr lang="en-US" sz="2000" dirty="0" smtClean="0"/>
              <a:t>element (paragraph)	</a:t>
            </a:r>
            <a:endParaRPr lang="en-US" sz="2000" dirty="0"/>
          </a:p>
          <a:p>
            <a:pPr lvl="1"/>
            <a:r>
              <a:rPr lang="en-US" sz="1600" dirty="0" smtClean="0"/>
              <a:t>Displays a paragraph within the web page</a:t>
            </a:r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  <a:p>
            <a:r>
              <a:rPr lang="en-US" sz="2000" b="1" dirty="0" smtClean="0"/>
              <a:t>&lt;h1&gt; </a:t>
            </a:r>
            <a:r>
              <a:rPr lang="en-US" sz="2000" dirty="0" smtClean="0"/>
              <a:t>element (heading 1)</a:t>
            </a:r>
          </a:p>
          <a:p>
            <a:pPr lvl="1"/>
            <a:r>
              <a:rPr lang="en-US" sz="1600" dirty="0" smtClean="0"/>
              <a:t>Used to indicate a heading within a web page</a:t>
            </a:r>
          </a:p>
          <a:p>
            <a:pPr lvl="1"/>
            <a:r>
              <a:rPr lang="en-US" sz="1600" u="sng" dirty="0" smtClean="0"/>
              <a:t>There is </a:t>
            </a:r>
            <a:r>
              <a:rPr lang="en-US" sz="1600" b="1" u="sng" dirty="0" smtClean="0"/>
              <a:t>&lt;h1&gt; </a:t>
            </a:r>
            <a:r>
              <a:rPr lang="en-US" sz="1600" u="sng" dirty="0" smtClean="0"/>
              <a:t>to </a:t>
            </a:r>
            <a:r>
              <a:rPr lang="en-US" sz="1600" b="1" u="sng" dirty="0" smtClean="0"/>
              <a:t>&lt;h6&gt;</a:t>
            </a:r>
          </a:p>
          <a:p>
            <a:pPr lvl="2"/>
            <a:r>
              <a:rPr lang="en-US" sz="1600" dirty="0" smtClean="0"/>
              <a:t>( h1 used to indicate the most important headings in the web page)</a:t>
            </a:r>
          </a:p>
          <a:p>
            <a:pPr lvl="2"/>
            <a:r>
              <a:rPr lang="en-US" sz="1600" dirty="0" smtClean="0"/>
              <a:t>( h6 used to indicate lower-level headings in the web page)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HTML 5 elements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3FA20D-7164-4623-9F55-6CC20DDE18DD}" type="slidenum">
              <a:rPr lang="en-US" altLang="en-US" smtClean="0"/>
              <a:pPr/>
              <a:t>9</a:t>
            </a:fld>
            <a:endParaRPr lang="en-US" alt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6288720C-D2EF-4D89-A6F3-02B6058712A8}" type="datetime1">
              <a:rPr lang="en-US" altLang="en-US" smtClean="0"/>
              <a:t>7/10/2018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5333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 design template">
  <a:themeElements>
    <a:clrScheme name="Office Theme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 design template</Template>
  <TotalTime>320</TotalTime>
  <Words>844</Words>
  <Application>Microsoft Office PowerPoint</Application>
  <PresentationFormat>On-screen Show (4:3)</PresentationFormat>
  <Paragraphs>187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Pixel design template</vt:lpstr>
      <vt:lpstr>HTML 5 Section Elements overview</vt:lpstr>
      <vt:lpstr>Overview</vt:lpstr>
      <vt:lpstr>Common HTML elements: (Summary recap)</vt:lpstr>
      <vt:lpstr>Common HTML elements:</vt:lpstr>
      <vt:lpstr>Common HTML elements:</vt:lpstr>
      <vt:lpstr>Common HTML elements:</vt:lpstr>
      <vt:lpstr>Common HTML elements:</vt:lpstr>
      <vt:lpstr>Common HTML elements:</vt:lpstr>
      <vt:lpstr>Common HTML elements:</vt:lpstr>
      <vt:lpstr>HTML 5: new section elements</vt:lpstr>
      <vt:lpstr>HTML 5: new section elements (cont.)</vt:lpstr>
      <vt:lpstr>HTML 5: new section elements (cont.)</vt:lpstr>
      <vt:lpstr>HTML 5: new section elements (cont.)</vt:lpstr>
      <vt:lpstr>HTML 5: new section elements (cont.)</vt:lpstr>
      <vt:lpstr>HTML 5: new section elements (cont.)</vt:lpstr>
      <vt:lpstr>HTML 5: new section elements (cont.)</vt:lpstr>
      <vt:lpstr>HTML 5: new section elements (cont.) : HTML 5 example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 5 elements and tags</dc:title>
  <dc:creator>PSM_L</dc:creator>
  <cp:lastModifiedBy>PSM_L</cp:lastModifiedBy>
  <cp:revision>143</cp:revision>
  <cp:lastPrinted>1601-01-01T00:00:00Z</cp:lastPrinted>
  <dcterms:created xsi:type="dcterms:W3CDTF">2018-06-20T12:31:47Z</dcterms:created>
  <dcterms:modified xsi:type="dcterms:W3CDTF">2018-07-10T15:19:57Z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TC102037841033</vt:lpwstr>
  </property>
</Properties>
</file>