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6" r:id="rId10"/>
    <p:sldId id="267" r:id="rId11"/>
    <p:sldId id="284" r:id="rId12"/>
    <p:sldId id="269" r:id="rId13"/>
    <p:sldId id="265" r:id="rId14"/>
    <p:sldId id="271" r:id="rId15"/>
    <p:sldId id="272" r:id="rId16"/>
    <p:sldId id="268" r:id="rId17"/>
    <p:sldId id="273" r:id="rId18"/>
    <p:sldId id="283" r:id="rId19"/>
    <p:sldId id="275" r:id="rId20"/>
    <p:sldId id="288" r:id="rId21"/>
    <p:sldId id="287" r:id="rId22"/>
    <p:sldId id="285" r:id="rId23"/>
    <p:sldId id="274" r:id="rId24"/>
    <p:sldId id="286" r:id="rId25"/>
    <p:sldId id="282" r:id="rId26"/>
  </p:sldIdLst>
  <p:sldSz cx="9144000" cy="6858000" type="screen4x3"/>
  <p:notesSz cx="9313863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1854" y="-84"/>
      </p:cViewPr>
      <p:guideLst>
        <p:guide orient="horz" pos="2160"/>
        <p:guide pos="293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701" y="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9D701-2160-4501-A5CD-76695C7E69FA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701" y="651391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78D35-BE76-4994-9950-3458B19CE3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400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5701" y="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C109E-6CFC-4960-8610-C69718334AF3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41638" y="514350"/>
            <a:ext cx="3430587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1387" y="3257550"/>
            <a:ext cx="745109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5701" y="6513910"/>
            <a:ext cx="4036007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452BB-B595-4867-9035-1A12CB9A0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99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09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B452BB-B595-4867-9035-1A12CB9A02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5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867400" y="6324600"/>
            <a:ext cx="208597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2612F2-65BD-474F-8C51-3CD2A3541CB1}" type="datetime1">
              <a:rPr lang="en-US" smtClean="0"/>
              <a:t>8/17/2022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fld id="{989D78EE-1D97-430D-964E-43F13414116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659165" y="6356350"/>
            <a:ext cx="3379435" cy="365125"/>
          </a:xfrm>
        </p:spPr>
        <p:txBody>
          <a:bodyPr/>
          <a:lstStyle/>
          <a:p>
            <a:r>
              <a:rPr lang="en-US" dirty="0" smtClean="0"/>
              <a:t>Web Creation – Using HTML 5 and CSS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23BC-9BD5-48E5-9115-0A0AB2208AD4}" type="datetime1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CF55-71EE-4878-95E0-B33B9CED6445}" type="datetime1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 marL="742950" indent="-285750"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416675"/>
            <a:ext cx="208597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7A3BC2-E295-4594-A50B-81E88B8D7302}" type="datetime1">
              <a:rPr lang="en-US" smtClean="0"/>
              <a:t>8/17/2022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9165" y="6356350"/>
            <a:ext cx="3455635" cy="365125"/>
          </a:xfrm>
        </p:spPr>
        <p:txBody>
          <a:bodyPr/>
          <a:lstStyle/>
          <a:p>
            <a:r>
              <a:rPr lang="en-US" dirty="0" smtClean="0"/>
              <a:t>Web Creation – Using HTML 5 and CSS 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989D78EE-1D97-430D-964E-43F13414116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1905000" y="1600200"/>
            <a:ext cx="6781800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2CC7-8C1C-4A1A-8393-96C1A9207608}" type="datetime1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CFF82-A3FD-468A-B6AD-C8DB8027A854}" type="datetime1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5102E-7E3E-4A6F-A857-6B93813E045A}" type="datetime1">
              <a:rPr lang="en-US" smtClean="0"/>
              <a:t>8/17/2022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71DF8-7D16-41F4-88ED-4E2063E7EF3C}" type="datetime1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6767-A90F-4D40-A23A-AC4F46E7D593}" type="datetime1">
              <a:rPr lang="en-US" smtClean="0"/>
              <a:t>8/17/2022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3CA0-473B-4B29-92AC-AEB17BC0CE0C}" type="datetime1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E75-898D-4361-B1E3-FA4FED5BF233}" type="datetime1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8F65A117-8113-4E0D-8290-34607C0FAA9F}" type="datetime1">
              <a:rPr lang="en-US" smtClean="0"/>
              <a:t>8/17/2022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337943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6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989D78EE-1D97-430D-964E-43F13414116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Introduction</a:t>
            </a:r>
            <a:r>
              <a:rPr lang="en-US" b="1" u="sng" dirty="0" smtClean="0"/>
              <a:t> to </a:t>
            </a:r>
            <a:r>
              <a:rPr lang="en-US" u="sng" dirty="0" smtClean="0"/>
              <a:t>HTML 5</a:t>
            </a:r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543277" y="6356350"/>
            <a:ext cx="457200" cy="365125"/>
          </a:xfrm>
        </p:spPr>
        <p:txBody>
          <a:bodyPr/>
          <a:lstStyle/>
          <a:p>
            <a:fld id="{989D78EE-1D97-430D-964E-43F13414116C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Web Creation – Using HTML 5 and CSS 3</a:t>
            </a:r>
          </a:p>
        </p:txBody>
      </p:sp>
    </p:spTree>
    <p:extLst>
      <p:ext uri="{BB962C8B-B14F-4D97-AF65-F5344CB8AC3E}">
        <p14:creationId xmlns:p14="http://schemas.microsoft.com/office/powerpoint/2010/main" val="229654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elements and tags (cont.) – Head and Body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Head element:</a:t>
            </a:r>
          </a:p>
          <a:p>
            <a:pPr lvl="1"/>
            <a:r>
              <a:rPr lang="en-US" dirty="0" smtClean="0"/>
              <a:t>The content of the head element is </a:t>
            </a:r>
            <a:r>
              <a:rPr lang="en-US" b="1" dirty="0" smtClean="0"/>
              <a:t>not </a:t>
            </a:r>
            <a:r>
              <a:rPr lang="en-US" dirty="0" smtClean="0"/>
              <a:t>visually displayed on the web page. </a:t>
            </a:r>
          </a:p>
          <a:p>
            <a:pPr lvl="1"/>
            <a:r>
              <a:rPr lang="en-US" dirty="0" smtClean="0"/>
              <a:t>This content only provides information about the web page for web browsers and for search engines</a:t>
            </a:r>
          </a:p>
          <a:p>
            <a:endParaRPr lang="en-US" dirty="0"/>
          </a:p>
          <a:p>
            <a:r>
              <a:rPr lang="en-US" dirty="0" smtClean="0"/>
              <a:t>Body element:</a:t>
            </a:r>
          </a:p>
          <a:p>
            <a:pPr lvl="1"/>
            <a:r>
              <a:rPr lang="en-US" dirty="0" smtClean="0"/>
              <a:t>Content in the body element is visually displayed (to a user) when the web page loads</a:t>
            </a:r>
          </a:p>
          <a:p>
            <a:pPr lvl="1"/>
            <a:endParaRPr lang="en-US" dirty="0"/>
          </a:p>
          <a:p>
            <a:r>
              <a:rPr lang="en-US" dirty="0" smtClean="0"/>
              <a:t>Usually, an HTML file will contain only 1 head element and 1 body element </a:t>
            </a:r>
            <a:r>
              <a:rPr lang="en-US" sz="1800" dirty="0" smtClean="0"/>
              <a:t>(which includes all the other visual elements)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05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elements and tags (cont.) – Meta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 element:</a:t>
            </a:r>
          </a:p>
          <a:p>
            <a:r>
              <a:rPr lang="en-US" dirty="0" smtClean="0"/>
              <a:t>Metadata (or meta information) describes the web page. </a:t>
            </a:r>
          </a:p>
          <a:p>
            <a:endParaRPr lang="en-US" dirty="0"/>
          </a:p>
          <a:p>
            <a:r>
              <a:rPr lang="en-US" dirty="0" smtClean="0"/>
              <a:t>Meta elements are </a:t>
            </a:r>
            <a:r>
              <a:rPr lang="en-US" b="1" dirty="0" smtClean="0"/>
              <a:t>not </a:t>
            </a:r>
            <a:r>
              <a:rPr lang="en-US" dirty="0" smtClean="0"/>
              <a:t>visually displayed within the web page. Instead, metadata is usually used by search engines to identify a web page</a:t>
            </a:r>
          </a:p>
          <a:p>
            <a:pPr lvl="1"/>
            <a:r>
              <a:rPr lang="en-US" dirty="0" smtClean="0"/>
              <a:t>(meta elements have to be placed within a head element)</a:t>
            </a:r>
          </a:p>
          <a:p>
            <a:r>
              <a:rPr lang="en-US" dirty="0" smtClean="0"/>
              <a:t>Meta element example: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486" y="5334000"/>
            <a:ext cx="7091172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188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elements and tags (cont.) </a:t>
            </a:r>
            <a:r>
              <a:rPr lang="en-US" dirty="0"/>
              <a:t>– </a:t>
            </a:r>
            <a:r>
              <a:rPr lang="en-US" dirty="0" smtClean="0"/>
              <a:t>DOCTYPE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DOCTYPE</a:t>
            </a:r>
            <a:r>
              <a:rPr lang="en-US" dirty="0" smtClean="0"/>
              <a:t> declaration:</a:t>
            </a:r>
          </a:p>
          <a:p>
            <a:r>
              <a:rPr lang="en-US" dirty="0" smtClean="0"/>
              <a:t>The DOCTYPE declaration is a statement which indicates (to a web browser) the type of file to expect</a:t>
            </a:r>
          </a:p>
          <a:p>
            <a:endParaRPr lang="en-US" dirty="0"/>
          </a:p>
          <a:p>
            <a:r>
              <a:rPr lang="en-US" dirty="0" smtClean="0"/>
              <a:t>For HTML files, the DOCTYPE declaration should be included in the start tag of the </a:t>
            </a:r>
            <a:r>
              <a:rPr lang="en-US" b="1" dirty="0" smtClean="0"/>
              <a:t>html element. </a:t>
            </a:r>
            <a:r>
              <a:rPr lang="en-US" dirty="0" smtClean="0"/>
              <a:t>E.g.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502727"/>
            <a:ext cx="5562600" cy="176991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952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HTML </a:t>
            </a:r>
            <a:r>
              <a:rPr lang="en-US" b="1" dirty="0" smtClean="0"/>
              <a:t>attribute</a:t>
            </a:r>
            <a:r>
              <a:rPr lang="en-US" dirty="0" smtClean="0"/>
              <a:t> is additional information of an element which adds to the structure (appearance) of the element</a:t>
            </a:r>
          </a:p>
          <a:p>
            <a:endParaRPr lang="en-US" dirty="0"/>
          </a:p>
          <a:p>
            <a:r>
              <a:rPr lang="en-US" dirty="0" smtClean="0"/>
              <a:t>An attribute is placed within the start tag of an element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012" y="4575109"/>
            <a:ext cx="6518988" cy="1728131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40280" y="4610100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</a:t>
            </a:r>
            <a:r>
              <a:rPr lang="en-US" sz="1200" dirty="0" smtClean="0"/>
              <a:t>ttribute name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0" y="5983039"/>
            <a:ext cx="175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</a:t>
            </a:r>
            <a:r>
              <a:rPr lang="en-US" sz="1200" dirty="0" smtClean="0"/>
              <a:t>ttribute  value</a:t>
            </a:r>
            <a:endParaRPr lang="en-US" sz="1200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438400" y="4876800"/>
            <a:ext cx="762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429000" y="5867400"/>
            <a:ext cx="76200" cy="152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62583" y="4236555"/>
            <a:ext cx="13885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For example: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34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XHTML</a:t>
            </a:r>
            <a:r>
              <a:rPr lang="en-US" dirty="0"/>
              <a:t> vs </a:t>
            </a:r>
            <a:r>
              <a:rPr lang="en-US" u="sng" dirty="0"/>
              <a:t>HTML 5 </a:t>
            </a:r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HTML 5</a:t>
            </a:r>
            <a:r>
              <a:rPr lang="en-US" dirty="0" smtClean="0"/>
              <a:t> </a:t>
            </a:r>
            <a:r>
              <a:rPr lang="en-US" dirty="0"/>
              <a:t>is the fifth revision of the HTML </a:t>
            </a:r>
            <a:r>
              <a:rPr lang="en-US" dirty="0" smtClean="0"/>
              <a:t>standard (published by W3C)</a:t>
            </a:r>
          </a:p>
          <a:p>
            <a:endParaRPr lang="en-US" dirty="0"/>
          </a:p>
          <a:p>
            <a:r>
              <a:rPr lang="en-US" dirty="0" smtClean="0"/>
              <a:t>XHTML (E</a:t>
            </a:r>
            <a:r>
              <a:rPr lang="en-US" b="1" dirty="0"/>
              <a:t>x</a:t>
            </a:r>
            <a:r>
              <a:rPr lang="en-US" dirty="0" smtClean="0"/>
              <a:t>tensible </a:t>
            </a:r>
            <a:r>
              <a:rPr lang="en-US" b="1" dirty="0" smtClean="0"/>
              <a:t>H</a:t>
            </a:r>
            <a:r>
              <a:rPr lang="en-US" dirty="0" smtClean="0"/>
              <a:t>ypertext </a:t>
            </a:r>
            <a:r>
              <a:rPr lang="en-US" b="1" dirty="0" smtClean="0"/>
              <a:t>M</a:t>
            </a:r>
            <a:r>
              <a:rPr lang="en-US" dirty="0" smtClean="0"/>
              <a:t>ark-up </a:t>
            </a:r>
            <a:r>
              <a:rPr lang="en-US" b="1" dirty="0" smtClean="0"/>
              <a:t>L</a:t>
            </a:r>
            <a:r>
              <a:rPr lang="en-US" dirty="0" smtClean="0"/>
              <a:t>anguage)</a:t>
            </a:r>
          </a:p>
          <a:p>
            <a:pPr lvl="1"/>
            <a:r>
              <a:rPr lang="en-US" dirty="0"/>
              <a:t>combination of </a:t>
            </a:r>
            <a:r>
              <a:rPr lang="en-US" b="1" dirty="0" smtClean="0"/>
              <a:t>HTML 4 </a:t>
            </a:r>
            <a:r>
              <a:rPr lang="en-US" dirty="0"/>
              <a:t>with elements of </a:t>
            </a:r>
            <a:r>
              <a:rPr lang="en-US" b="1" dirty="0"/>
              <a:t>XML 1.0</a:t>
            </a:r>
            <a:endParaRPr lang="en-US" b="1" dirty="0" smtClean="0"/>
          </a:p>
          <a:p>
            <a:pPr lvl="1"/>
            <a:r>
              <a:rPr lang="en-US" dirty="0"/>
              <a:t>XHTML was designed to </a:t>
            </a:r>
            <a:r>
              <a:rPr lang="en-US" dirty="0" smtClean="0"/>
              <a:t>fix challenges of using HTML by including additional capabilities to HTML 4.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52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XHTML</a:t>
            </a:r>
            <a:r>
              <a:rPr lang="en-US" dirty="0"/>
              <a:t> vs </a:t>
            </a:r>
            <a:r>
              <a:rPr lang="en-US" u="sng" dirty="0"/>
              <a:t>HTML 5 </a:t>
            </a:r>
            <a:r>
              <a:rPr lang="en-US" dirty="0" smtClean="0"/>
              <a:t>overview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of what XHTML was designed to do has been covered by HTML5</a:t>
            </a:r>
          </a:p>
          <a:p>
            <a:pPr lvl="1"/>
            <a:r>
              <a:rPr lang="en-US" dirty="0"/>
              <a:t>(As such, HTML 5 </a:t>
            </a:r>
            <a:r>
              <a:rPr lang="en-US" dirty="0" smtClean="0"/>
              <a:t>became the </a:t>
            </a:r>
            <a:r>
              <a:rPr lang="en-US" dirty="0"/>
              <a:t>primary HTML </a:t>
            </a:r>
            <a:r>
              <a:rPr lang="en-US" dirty="0" smtClean="0"/>
              <a:t>standard (over XHTML) for </a:t>
            </a:r>
            <a:r>
              <a:rPr lang="en-US" dirty="0"/>
              <a:t>developers and for web browsers)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 smtClean="0"/>
              <a:t>HTML 5</a:t>
            </a:r>
            <a:r>
              <a:rPr lang="en-US" dirty="0" smtClean="0"/>
              <a:t> includes new elements to improve the </a:t>
            </a:r>
            <a:r>
              <a:rPr lang="en-US" b="1" dirty="0" smtClean="0"/>
              <a:t>multi-media </a:t>
            </a:r>
            <a:r>
              <a:rPr lang="en-US" dirty="0" smtClean="0"/>
              <a:t>capabilities, </a:t>
            </a:r>
            <a:r>
              <a:rPr lang="en-US" b="1" dirty="0" smtClean="0"/>
              <a:t>mobile presentation </a:t>
            </a:r>
            <a:r>
              <a:rPr lang="en-US" dirty="0" smtClean="0"/>
              <a:t>and </a:t>
            </a:r>
            <a:r>
              <a:rPr lang="en-US" b="1" dirty="0" smtClean="0"/>
              <a:t>responsive design </a:t>
            </a:r>
            <a:r>
              <a:rPr lang="en-US" dirty="0" smtClean="0"/>
              <a:t>of HTML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724400"/>
            <a:ext cx="2686050" cy="156081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57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XHTML</a:t>
            </a:r>
            <a:r>
              <a:rPr lang="en-US" dirty="0"/>
              <a:t> vs </a:t>
            </a:r>
            <a:r>
              <a:rPr lang="en-US" u="sng" dirty="0"/>
              <a:t>HTML 5 </a:t>
            </a:r>
            <a:r>
              <a:rPr lang="en-US" dirty="0" smtClean="0"/>
              <a:t>overview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overview of HTML: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126673"/>
            <a:ext cx="4362450" cy="40767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731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XHTML</a:t>
            </a:r>
            <a:r>
              <a:rPr lang="en-US" dirty="0"/>
              <a:t> vs </a:t>
            </a:r>
            <a:r>
              <a:rPr lang="en-US" u="sng" dirty="0"/>
              <a:t>HTML 5 </a:t>
            </a:r>
            <a:r>
              <a:rPr lang="en-US" dirty="0" smtClean="0"/>
              <a:t>overview(cont.)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HTML 5 includes new elements not found in XHTML, </a:t>
            </a:r>
            <a:r>
              <a:rPr lang="en-US" dirty="0"/>
              <a:t>f</a:t>
            </a:r>
            <a:r>
              <a:rPr lang="en-US" dirty="0" smtClean="0"/>
              <a:t>or example:</a:t>
            </a:r>
            <a:endParaRPr lang="en-US" dirty="0"/>
          </a:p>
          <a:p>
            <a:r>
              <a:rPr lang="en-US" dirty="0" smtClean="0"/>
              <a:t>Section elements:</a:t>
            </a:r>
          </a:p>
          <a:p>
            <a:pPr lvl="1"/>
            <a:r>
              <a:rPr lang="en-US" b="1" dirty="0" smtClean="0"/>
              <a:t>&lt;footer&gt;</a:t>
            </a:r>
          </a:p>
          <a:p>
            <a:pPr lvl="1"/>
            <a:r>
              <a:rPr lang="en-US" b="1" dirty="0"/>
              <a:t>&lt;header</a:t>
            </a:r>
            <a:r>
              <a:rPr lang="en-US" b="1" dirty="0" smtClean="0"/>
              <a:t>&gt;</a:t>
            </a:r>
          </a:p>
          <a:p>
            <a:pPr lvl="1"/>
            <a:r>
              <a:rPr lang="en-US" b="1" dirty="0" smtClean="0"/>
              <a:t>&lt;article&gt;</a:t>
            </a:r>
          </a:p>
          <a:p>
            <a:pPr lvl="1"/>
            <a:r>
              <a:rPr lang="en-US" b="1" dirty="0" smtClean="0"/>
              <a:t>&lt;section&gt;</a:t>
            </a:r>
          </a:p>
          <a:p>
            <a:pPr lvl="1"/>
            <a:r>
              <a:rPr lang="en-US" b="1" dirty="0" smtClean="0"/>
              <a:t>&lt;main&gt;</a:t>
            </a:r>
          </a:p>
          <a:p>
            <a:r>
              <a:rPr lang="en-US" dirty="0" smtClean="0"/>
              <a:t>Multimedia elements</a:t>
            </a:r>
            <a:r>
              <a:rPr lang="en-US" b="1" dirty="0" smtClean="0"/>
              <a:t>:</a:t>
            </a:r>
          </a:p>
          <a:p>
            <a:pPr lvl="1"/>
            <a:r>
              <a:rPr lang="en-US" b="1" dirty="0" smtClean="0"/>
              <a:t>&lt;video&gt;</a:t>
            </a:r>
          </a:p>
          <a:p>
            <a:pPr lvl="1"/>
            <a:r>
              <a:rPr lang="en-US" b="1" dirty="0" smtClean="0"/>
              <a:t>&lt;audio&gt;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590800"/>
            <a:ext cx="3235519" cy="1552575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08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XHTML</a:t>
            </a:r>
            <a:r>
              <a:rPr lang="en-US" dirty="0"/>
              <a:t> vs </a:t>
            </a:r>
            <a:r>
              <a:rPr lang="en-US" u="sng" dirty="0"/>
              <a:t>HTML 5 </a:t>
            </a:r>
            <a:r>
              <a:rPr lang="en-US" dirty="0" smtClean="0"/>
              <a:t>overview(cont.)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of HTML 5 new </a:t>
            </a:r>
            <a:r>
              <a:rPr lang="en-US" b="1" dirty="0" smtClean="0"/>
              <a:t>attributes</a:t>
            </a:r>
            <a:r>
              <a:rPr lang="en-US" dirty="0" smtClean="0"/>
              <a:t> for </a:t>
            </a:r>
            <a:r>
              <a:rPr lang="en-US" b="1" dirty="0"/>
              <a:t>form</a:t>
            </a:r>
            <a:r>
              <a:rPr lang="en-US" dirty="0"/>
              <a:t> </a:t>
            </a:r>
            <a:r>
              <a:rPr lang="en-US" dirty="0" smtClean="0"/>
              <a:t>elements:</a:t>
            </a:r>
          </a:p>
          <a:p>
            <a:pPr lvl="1"/>
            <a:r>
              <a:rPr lang="en-US" b="1" dirty="0" smtClean="0"/>
              <a:t>Number</a:t>
            </a:r>
          </a:p>
          <a:p>
            <a:pPr lvl="1"/>
            <a:r>
              <a:rPr lang="en-US" b="1" dirty="0" smtClean="0"/>
              <a:t>Date</a:t>
            </a:r>
          </a:p>
          <a:p>
            <a:pPr lvl="1"/>
            <a:r>
              <a:rPr lang="en-US" b="1" dirty="0" smtClean="0"/>
              <a:t>Time</a:t>
            </a:r>
          </a:p>
          <a:p>
            <a:pPr lvl="1"/>
            <a:r>
              <a:rPr lang="en-US" b="1" dirty="0" smtClean="0"/>
              <a:t>Calendar</a:t>
            </a:r>
          </a:p>
          <a:p>
            <a:pPr lvl="1"/>
            <a:r>
              <a:rPr lang="en-US" b="1" dirty="0" smtClean="0"/>
              <a:t>Range</a:t>
            </a:r>
          </a:p>
          <a:p>
            <a:r>
              <a:rPr lang="en-US" dirty="0" smtClean="0"/>
              <a:t>New graphics elements:</a:t>
            </a:r>
          </a:p>
          <a:p>
            <a:pPr lvl="1"/>
            <a:r>
              <a:rPr lang="en-US" b="1" dirty="0" smtClean="0"/>
              <a:t>&lt;svg&gt; </a:t>
            </a:r>
            <a:r>
              <a:rPr lang="en-US" dirty="0"/>
              <a:t>(Scalable Vector </a:t>
            </a:r>
            <a:r>
              <a:rPr lang="en-US" dirty="0" smtClean="0"/>
              <a:t>Graphics)</a:t>
            </a:r>
            <a:endParaRPr lang="en-US" b="1" dirty="0" smtClean="0"/>
          </a:p>
          <a:p>
            <a:pPr lvl="1"/>
            <a:r>
              <a:rPr lang="en-US" b="1" dirty="0" smtClean="0"/>
              <a:t>&lt;canvas&gt;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572000"/>
            <a:ext cx="5979373" cy="140229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243831" y="5327918"/>
            <a:ext cx="13885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svg example:</a:t>
            </a:r>
            <a:endParaRPr lang="en-US" sz="1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014" y="3188709"/>
            <a:ext cx="1321559" cy="464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885500" y="2938046"/>
            <a:ext cx="15905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time example: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886200" y="5974292"/>
            <a:ext cx="13092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HTML 5 file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6705600" y="6014521"/>
            <a:ext cx="22332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Web browser display</a:t>
            </a:r>
            <a:endParaRPr lang="en-US" sz="16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191741" y="5860611"/>
            <a:ext cx="654628" cy="2829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8001000" y="5791200"/>
            <a:ext cx="76200" cy="2829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706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XHTML</a:t>
            </a:r>
            <a:r>
              <a:rPr lang="en-US" dirty="0"/>
              <a:t> vs </a:t>
            </a:r>
            <a:r>
              <a:rPr lang="en-US" u="sng" dirty="0"/>
              <a:t>HTML 5 </a:t>
            </a:r>
            <a:r>
              <a:rPr lang="en-US" dirty="0" smtClean="0"/>
              <a:t>overview(cont.)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HTML 5 was designed to be simpler to use than XHTML</a:t>
            </a:r>
          </a:p>
          <a:p>
            <a:r>
              <a:rPr lang="en-US" dirty="0" smtClean="0"/>
              <a:t>DOCTYPE declaration:</a:t>
            </a:r>
            <a:endParaRPr lang="en-US" dirty="0"/>
          </a:p>
          <a:p>
            <a:pPr lvl="1"/>
            <a:r>
              <a:rPr lang="en-US" dirty="0" smtClean="0"/>
              <a:t>DOCTYPE declaration was simplified in HTML 5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927" y="5029200"/>
            <a:ext cx="7609114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0891" y="54864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XHTML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5345" y="3905249"/>
            <a:ext cx="66103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987136" y="3566695"/>
            <a:ext cx="1451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For example: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4800" y="40810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HTML 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54701" y="5972566"/>
            <a:ext cx="48975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(additional metadata was </a:t>
            </a:r>
            <a:r>
              <a:rPr lang="en-US" sz="1600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required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4177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What is </a:t>
            </a:r>
            <a:r>
              <a:rPr lang="en-US" sz="2800" b="1" dirty="0" smtClean="0"/>
              <a:t>HTML</a:t>
            </a:r>
          </a:p>
          <a:p>
            <a:r>
              <a:rPr lang="en-US" sz="2800" dirty="0" smtClean="0"/>
              <a:t>HTML elements and tags</a:t>
            </a:r>
          </a:p>
          <a:p>
            <a:r>
              <a:rPr lang="en-US" sz="2800" dirty="0" smtClean="0"/>
              <a:t>HTML attributes</a:t>
            </a:r>
          </a:p>
          <a:p>
            <a:r>
              <a:rPr lang="en-US" sz="2800" dirty="0" smtClean="0"/>
              <a:t>XHTML vs HTML 5 overview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Web Creation – Using HTML 5 and CSS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65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XHTML</a:t>
            </a:r>
            <a:r>
              <a:rPr lang="en-US" dirty="0"/>
              <a:t> vs </a:t>
            </a:r>
            <a:r>
              <a:rPr lang="en-US" u="sng" dirty="0"/>
              <a:t>HTML 5 </a:t>
            </a:r>
            <a:r>
              <a:rPr lang="en-US" dirty="0" smtClean="0"/>
              <a:t>overview(cont.)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HTML 5 was designed to be simpler to use than XHTML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smtClean="0"/>
              <a:t>In  XHTML: the DOCTYPE </a:t>
            </a:r>
            <a:r>
              <a:rPr lang="en-US" dirty="0"/>
              <a:t>is </a:t>
            </a:r>
            <a:r>
              <a:rPr lang="en-US" b="1" dirty="0" smtClean="0"/>
              <a:t>required</a:t>
            </a:r>
          </a:p>
          <a:p>
            <a:pPr marL="457200" lvl="1" indent="0">
              <a:buNone/>
            </a:pPr>
            <a:endParaRPr lang="en-US" b="1" dirty="0" smtClean="0"/>
          </a:p>
          <a:p>
            <a:pPr lvl="1"/>
            <a:r>
              <a:rPr lang="en-US" dirty="0" smtClean="0"/>
              <a:t>In XHTML: &lt;html</a:t>
            </a:r>
            <a:r>
              <a:rPr lang="en-US" dirty="0"/>
              <a:t>&gt;, &lt;head&gt;, &lt;title&gt;, and &lt;body&gt; are </a:t>
            </a:r>
            <a:r>
              <a:rPr lang="en-US" b="1" dirty="0" smtClean="0"/>
              <a:t>required</a:t>
            </a:r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72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XHTML</a:t>
            </a:r>
            <a:r>
              <a:rPr lang="en-US" dirty="0"/>
              <a:t> vs </a:t>
            </a:r>
            <a:r>
              <a:rPr lang="en-US" u="sng" dirty="0"/>
              <a:t>HTML 5 </a:t>
            </a:r>
            <a:r>
              <a:rPr lang="en-US" dirty="0" smtClean="0"/>
              <a:t>overview(cont.)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HTML 5 was designed to be simpler to use than XHTML</a:t>
            </a:r>
          </a:p>
          <a:p>
            <a:pPr lvl="1"/>
            <a:r>
              <a:rPr lang="en-US" dirty="0" smtClean="0"/>
              <a:t>In XHTML: elements </a:t>
            </a:r>
            <a:r>
              <a:rPr lang="en-US" dirty="0"/>
              <a:t>must be in </a:t>
            </a:r>
            <a:r>
              <a:rPr lang="en-US" b="1" dirty="0" smtClean="0"/>
              <a:t>lowercase</a:t>
            </a:r>
          </a:p>
          <a:p>
            <a:pPr lvl="2"/>
            <a:r>
              <a:rPr lang="en-US" dirty="0" smtClean="0"/>
              <a:t>(where as uppercase tags may still work in HTML 5)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 XHTML: attribute </a:t>
            </a:r>
            <a:r>
              <a:rPr lang="en-US" u="sng" dirty="0" smtClean="0"/>
              <a:t>names </a:t>
            </a:r>
            <a:r>
              <a:rPr lang="en-US" dirty="0" smtClean="0"/>
              <a:t>must be in </a:t>
            </a:r>
            <a:r>
              <a:rPr lang="en-US" b="1" dirty="0" smtClean="0"/>
              <a:t>lowercase</a:t>
            </a:r>
          </a:p>
          <a:p>
            <a:pPr lvl="1"/>
            <a:endParaRPr lang="en-US" b="1" dirty="0"/>
          </a:p>
          <a:p>
            <a:pPr lvl="1"/>
            <a:r>
              <a:rPr lang="en-US" dirty="0" smtClean="0"/>
              <a:t>In XHTML: attribute </a:t>
            </a:r>
            <a:r>
              <a:rPr lang="en-US" u="sng" dirty="0"/>
              <a:t>values</a:t>
            </a:r>
            <a:r>
              <a:rPr lang="en-US" dirty="0"/>
              <a:t> must be </a:t>
            </a:r>
            <a:r>
              <a:rPr lang="en-US" dirty="0" smtClean="0"/>
              <a:t>in </a:t>
            </a:r>
            <a:r>
              <a:rPr lang="en-US" b="1" dirty="0" smtClean="0"/>
              <a:t>quotes</a:t>
            </a:r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067300"/>
            <a:ext cx="2886075" cy="9525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243637" y="60579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HTML 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60579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XHTML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199" y="4707964"/>
            <a:ext cx="14430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For example: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" y="4707964"/>
            <a:ext cx="800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5" y="5046518"/>
            <a:ext cx="2657475" cy="10096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394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XHTML</a:t>
            </a:r>
            <a:r>
              <a:rPr lang="en-US" dirty="0"/>
              <a:t> vs </a:t>
            </a:r>
            <a:r>
              <a:rPr lang="en-US" u="sng" dirty="0"/>
              <a:t>HTML 5 </a:t>
            </a:r>
            <a:r>
              <a:rPr lang="en-US" dirty="0" smtClean="0"/>
              <a:t>overview(cont.)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HTML 5 was designed to be simpler to use than XHTML</a:t>
            </a:r>
            <a:endParaRPr lang="en-US" u="sng" dirty="0"/>
          </a:p>
          <a:p>
            <a:pPr lvl="1"/>
            <a:r>
              <a:rPr lang="en-US" dirty="0" smtClean="0"/>
              <a:t>Some HTML 4/ XHTML </a:t>
            </a:r>
            <a:r>
              <a:rPr lang="en-US" dirty="0"/>
              <a:t>elements have been </a:t>
            </a:r>
            <a:r>
              <a:rPr lang="en-US" b="1" dirty="0"/>
              <a:t>removed </a:t>
            </a:r>
            <a:r>
              <a:rPr lang="en-US" dirty="0"/>
              <a:t>in </a:t>
            </a:r>
            <a:r>
              <a:rPr lang="en-US" dirty="0" smtClean="0"/>
              <a:t>HTML 5</a:t>
            </a:r>
            <a:r>
              <a:rPr lang="en-US" dirty="0"/>
              <a:t> </a:t>
            </a:r>
            <a:r>
              <a:rPr lang="en-US" dirty="0" smtClean="0"/>
              <a:t>(to simplify the elements used in HTML 5)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745" y="3783173"/>
            <a:ext cx="5381625" cy="21336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12212" y="3720828"/>
            <a:ext cx="13885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For example: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5604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XHTML</a:t>
            </a:r>
            <a:r>
              <a:rPr lang="en-US" dirty="0"/>
              <a:t> vs </a:t>
            </a:r>
            <a:r>
              <a:rPr lang="en-US" u="sng" dirty="0"/>
              <a:t>HTML 5 </a:t>
            </a:r>
            <a:r>
              <a:rPr lang="en-US" dirty="0" smtClean="0"/>
              <a:t>overview(cont.)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XHTML and HTML 5 differences (summary):</a:t>
            </a:r>
          </a:p>
          <a:p>
            <a:pPr lvl="1"/>
            <a:r>
              <a:rPr lang="en-US" dirty="0"/>
              <a:t>XHTML is </a:t>
            </a:r>
            <a:r>
              <a:rPr lang="en-US" dirty="0" smtClean="0"/>
              <a:t>a hybrid </a:t>
            </a:r>
            <a:r>
              <a:rPr lang="en-US" dirty="0"/>
              <a:t>between HTML and </a:t>
            </a:r>
            <a:r>
              <a:rPr lang="en-US" dirty="0" smtClean="0"/>
              <a:t>XML (another mark-up language), </a:t>
            </a:r>
            <a:r>
              <a:rPr lang="en-US" dirty="0"/>
              <a:t>whereas </a:t>
            </a:r>
            <a:r>
              <a:rPr lang="en-US" dirty="0" smtClean="0"/>
              <a:t>HTML 5 is solely </a:t>
            </a:r>
            <a:r>
              <a:rPr lang="en-US" dirty="0"/>
              <a:t>a version of </a:t>
            </a:r>
            <a:r>
              <a:rPr lang="en-US" dirty="0" smtClean="0"/>
              <a:t>HTML</a:t>
            </a:r>
          </a:p>
          <a:p>
            <a:pPr lvl="1"/>
            <a:endParaRPr lang="en-US" dirty="0" smtClean="0"/>
          </a:p>
          <a:p>
            <a:pPr lvl="1"/>
            <a:r>
              <a:rPr lang="en-US" dirty="0"/>
              <a:t>XHTML is almost identical to HTML 4.01. </a:t>
            </a:r>
            <a:r>
              <a:rPr lang="en-US" dirty="0" smtClean="0"/>
              <a:t>HTML 5 </a:t>
            </a:r>
            <a:r>
              <a:rPr lang="en-US" dirty="0"/>
              <a:t>is the latest version of </a:t>
            </a:r>
            <a:r>
              <a:rPr lang="en-US" dirty="0" smtClean="0"/>
              <a:t>HTML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HTML 5 includes new elements such as &lt;video&gt;, &lt;canvas&gt;, &lt;audio&gt; which are not available in </a:t>
            </a:r>
            <a:r>
              <a:rPr lang="en-US" dirty="0" smtClean="0"/>
              <a:t>XHTML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Some HTML 4/ XHTML elements have been </a:t>
            </a:r>
            <a:r>
              <a:rPr lang="en-US" u="sng" dirty="0"/>
              <a:t>removed</a:t>
            </a:r>
            <a:r>
              <a:rPr lang="en-US" b="1" dirty="0"/>
              <a:t> </a:t>
            </a:r>
            <a:r>
              <a:rPr lang="en-US" dirty="0"/>
              <a:t>in HTML 5</a:t>
            </a:r>
          </a:p>
          <a:p>
            <a:pPr lvl="1"/>
            <a:endParaRPr lang="en-US" dirty="0" smtClean="0"/>
          </a:p>
          <a:p>
            <a:pPr lvl="1"/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56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XHTML</a:t>
            </a:r>
            <a:r>
              <a:rPr lang="en-US" dirty="0"/>
              <a:t> vs </a:t>
            </a:r>
            <a:r>
              <a:rPr lang="en-US" u="sng" dirty="0"/>
              <a:t>HTML 5 </a:t>
            </a:r>
            <a:r>
              <a:rPr lang="en-US" dirty="0" smtClean="0"/>
              <a:t>overview(cont.)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XHTML and HTML 5 differences (summary):</a:t>
            </a:r>
          </a:p>
          <a:p>
            <a:pPr lvl="1"/>
            <a:r>
              <a:rPr lang="en-US" dirty="0"/>
              <a:t>In XHTML, all tags must be closed (end tag). HTML 5 is less strict</a:t>
            </a:r>
          </a:p>
          <a:p>
            <a:pPr lvl="2"/>
            <a:r>
              <a:rPr lang="en-US" dirty="0" smtClean="0"/>
              <a:t>(some </a:t>
            </a:r>
            <a:r>
              <a:rPr lang="en-US" dirty="0"/>
              <a:t>slightly invalid HTML 5 code may still display proper </a:t>
            </a:r>
            <a:r>
              <a:rPr lang="en-US" dirty="0" smtClean="0"/>
              <a:t>results in </a:t>
            </a:r>
            <a:r>
              <a:rPr lang="en-US" dirty="0"/>
              <a:t>certain web browsers)</a:t>
            </a:r>
          </a:p>
          <a:p>
            <a:endParaRPr lang="en-US" dirty="0" smtClean="0"/>
          </a:p>
          <a:p>
            <a:pPr lvl="1"/>
            <a:r>
              <a:rPr lang="en-US" dirty="0"/>
              <a:t>DOCTYPE declaration </a:t>
            </a:r>
            <a:r>
              <a:rPr lang="en-US" dirty="0" smtClean="0"/>
              <a:t>was simplified </a:t>
            </a:r>
            <a:r>
              <a:rPr lang="en-US" dirty="0"/>
              <a:t>in HTML </a:t>
            </a:r>
            <a:r>
              <a:rPr lang="en-US" dirty="0" smtClean="0"/>
              <a:t>5</a:t>
            </a:r>
          </a:p>
          <a:p>
            <a:pPr lvl="1"/>
            <a:endParaRPr lang="en-US" dirty="0"/>
          </a:p>
          <a:p>
            <a:pPr lvl="1"/>
            <a:r>
              <a:rPr lang="en-US" u="sng" dirty="0"/>
              <a:t>In  </a:t>
            </a:r>
            <a:r>
              <a:rPr lang="en-US" u="sng" dirty="0" smtClean="0"/>
              <a:t>XHTML:</a:t>
            </a:r>
          </a:p>
          <a:p>
            <a:pPr lvl="2"/>
            <a:r>
              <a:rPr lang="en-US" dirty="0" smtClean="0"/>
              <a:t>the </a:t>
            </a:r>
            <a:r>
              <a:rPr lang="en-US" dirty="0"/>
              <a:t>DOCTYPE </a:t>
            </a:r>
            <a:r>
              <a:rPr lang="en-US" dirty="0" smtClean="0"/>
              <a:t>declaration is</a:t>
            </a:r>
            <a:r>
              <a:rPr lang="en-US" dirty="0"/>
              <a:t> </a:t>
            </a:r>
            <a:r>
              <a:rPr lang="en-US" dirty="0" smtClean="0"/>
              <a:t>required</a:t>
            </a:r>
          </a:p>
          <a:p>
            <a:pPr lvl="2"/>
            <a:r>
              <a:rPr lang="en-US" dirty="0" smtClean="0"/>
              <a:t>&lt;html</a:t>
            </a:r>
            <a:r>
              <a:rPr lang="en-US" dirty="0"/>
              <a:t>&gt;, &lt;head&gt;, &lt;title&gt;, and &lt;body&gt; are </a:t>
            </a:r>
            <a:r>
              <a:rPr lang="en-US" dirty="0" smtClean="0"/>
              <a:t>required</a:t>
            </a:r>
          </a:p>
          <a:p>
            <a:pPr lvl="2"/>
            <a:r>
              <a:rPr lang="en-US" dirty="0" smtClean="0"/>
              <a:t>elements </a:t>
            </a:r>
            <a:r>
              <a:rPr lang="en-US" dirty="0"/>
              <a:t>must be in </a:t>
            </a:r>
            <a:r>
              <a:rPr lang="en-US" u="sng" dirty="0" smtClean="0"/>
              <a:t>lowercase</a:t>
            </a:r>
            <a:endParaRPr lang="en-US" u="sng" dirty="0"/>
          </a:p>
          <a:p>
            <a:pPr lvl="2"/>
            <a:r>
              <a:rPr lang="en-US" dirty="0" smtClean="0"/>
              <a:t>attribute </a:t>
            </a:r>
            <a:r>
              <a:rPr lang="en-US" u="sng" dirty="0"/>
              <a:t>names </a:t>
            </a:r>
            <a:r>
              <a:rPr lang="en-US" dirty="0"/>
              <a:t>must be in </a:t>
            </a:r>
            <a:r>
              <a:rPr lang="en-US" u="sng" dirty="0" smtClean="0"/>
              <a:t>lowercase</a:t>
            </a:r>
            <a:endParaRPr lang="en-US" u="sng" dirty="0"/>
          </a:p>
          <a:p>
            <a:pPr lvl="2"/>
            <a:r>
              <a:rPr lang="en-US" dirty="0" smtClean="0"/>
              <a:t>attribute </a:t>
            </a:r>
            <a:r>
              <a:rPr lang="en-US" u="sng" dirty="0"/>
              <a:t>values</a:t>
            </a:r>
            <a:r>
              <a:rPr lang="en-US" dirty="0"/>
              <a:t> must be in </a:t>
            </a:r>
            <a:r>
              <a:rPr lang="en-US" u="sng" dirty="0"/>
              <a:t>quotes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0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5 </a:t>
            </a:r>
            <a:r>
              <a:rPr lang="en-US" dirty="0" smtClean="0"/>
              <a:t>beyond </a:t>
            </a:r>
            <a:r>
              <a:rPr lang="en-US" dirty="0" smtClean="0"/>
              <a:t>web browsers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962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In addition to standard web pages, HTML 5  and CSS 3 are being used for the structure and content of web based applications:</a:t>
            </a:r>
          </a:p>
          <a:p>
            <a:pPr lvl="1"/>
            <a:r>
              <a:rPr lang="en-US" b="1" dirty="0" smtClean="0"/>
              <a:t>mobile applications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and even some </a:t>
            </a:r>
            <a:r>
              <a:rPr lang="en-US" b="1" dirty="0" smtClean="0"/>
              <a:t>desktop application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752600"/>
            <a:ext cx="2514600" cy="4619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739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HTML?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H</a:t>
            </a:r>
            <a:r>
              <a:rPr lang="en-US" dirty="0" smtClean="0"/>
              <a:t>yper </a:t>
            </a:r>
            <a:r>
              <a:rPr lang="en-US" b="1" dirty="0" smtClean="0"/>
              <a:t>T</a:t>
            </a:r>
            <a:r>
              <a:rPr lang="en-US" dirty="0" smtClean="0"/>
              <a:t>ext </a:t>
            </a:r>
            <a:r>
              <a:rPr lang="en-US" b="1" dirty="0" smtClean="0"/>
              <a:t>M</a:t>
            </a:r>
            <a:r>
              <a:rPr lang="en-US" dirty="0" smtClean="0"/>
              <a:t>arkup </a:t>
            </a:r>
            <a:r>
              <a:rPr lang="en-US" b="1" dirty="0" smtClean="0"/>
              <a:t>L</a:t>
            </a:r>
            <a:r>
              <a:rPr lang="en-US" dirty="0" smtClean="0"/>
              <a:t>anguage</a:t>
            </a:r>
          </a:p>
          <a:p>
            <a:pPr lvl="1"/>
            <a:r>
              <a:rPr lang="en-US" sz="2800" dirty="0" smtClean="0"/>
              <a:t>HTML is a set of codes and symbols used for creating web pages and web-based applications</a:t>
            </a:r>
          </a:p>
          <a:p>
            <a:pPr lvl="1"/>
            <a:endParaRPr lang="en-US" sz="2800" dirty="0"/>
          </a:p>
          <a:p>
            <a:pPr marL="457200" lvl="1" indent="0">
              <a:buNone/>
            </a:pPr>
            <a:endParaRPr lang="en-US" sz="2800" dirty="0" smtClean="0"/>
          </a:p>
          <a:p>
            <a:pPr lvl="1"/>
            <a:r>
              <a:rPr lang="en-US" sz="2800" dirty="0" smtClean="0"/>
              <a:t>HTML is </a:t>
            </a:r>
            <a:r>
              <a:rPr lang="en-US" sz="2800" b="1" dirty="0" smtClean="0"/>
              <a:t>not </a:t>
            </a:r>
            <a:r>
              <a:rPr lang="en-US" sz="2800" dirty="0" smtClean="0"/>
              <a:t>a programming language:</a:t>
            </a:r>
          </a:p>
          <a:p>
            <a:pPr lvl="2"/>
            <a:r>
              <a:rPr lang="en-US" sz="2800" dirty="0" smtClean="0"/>
              <a:t>A mark-up language uses </a:t>
            </a:r>
            <a:r>
              <a:rPr lang="en-US" sz="2800" b="1" dirty="0" smtClean="0"/>
              <a:t>&lt;tags&gt;</a:t>
            </a:r>
            <a:r>
              <a:rPr lang="en-US" sz="2800" dirty="0" smtClean="0"/>
              <a:t> to control the </a:t>
            </a:r>
            <a:r>
              <a:rPr lang="en-US" sz="2800" b="1" dirty="0" smtClean="0"/>
              <a:t>structure</a:t>
            </a:r>
            <a:r>
              <a:rPr lang="en-US" sz="2800" dirty="0" smtClean="0"/>
              <a:t> and </a:t>
            </a:r>
            <a:r>
              <a:rPr lang="en-US" sz="2800" b="1" dirty="0" smtClean="0"/>
              <a:t>content</a:t>
            </a:r>
            <a:r>
              <a:rPr lang="en-US" sz="2800" dirty="0" smtClean="0"/>
              <a:t> of a text file</a:t>
            </a:r>
          </a:p>
          <a:p>
            <a:pPr lvl="1"/>
            <a:endParaRPr lang="en-US" sz="2800" dirty="0"/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HTML </a:t>
            </a:r>
            <a:r>
              <a:rPr lang="en-US" sz="2800" dirty="0"/>
              <a:t>is </a:t>
            </a:r>
            <a:r>
              <a:rPr lang="en-US" sz="2800" dirty="0" smtClean="0"/>
              <a:t> published and maintained  </a:t>
            </a:r>
            <a:r>
              <a:rPr lang="en-US" sz="2800" dirty="0"/>
              <a:t>by the World Wide Web Consortium (W3C</a:t>
            </a:r>
            <a:r>
              <a:rPr lang="en-US" sz="2800" dirty="0" smtClean="0"/>
              <a:t>)</a:t>
            </a:r>
          </a:p>
          <a:p>
            <a:pPr lvl="2"/>
            <a:r>
              <a:rPr lang="en-US" sz="2800" dirty="0" smtClean="0"/>
              <a:t>(The </a:t>
            </a:r>
            <a:r>
              <a:rPr lang="en-US" sz="2800" dirty="0"/>
              <a:t>main international standards organization for the World Wide </a:t>
            </a:r>
            <a:r>
              <a:rPr lang="en-US" dirty="0" smtClean="0"/>
              <a:t>Web)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35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elements and tags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Element: component of HTML which controls the structure and content of a specific section of an HTML file</a:t>
            </a:r>
          </a:p>
          <a:p>
            <a:pPr lvl="1"/>
            <a:r>
              <a:rPr lang="en-US" dirty="0" smtClean="0"/>
              <a:t>Together, multiple elements will create an HTML file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An HTML element usually includes a </a:t>
            </a:r>
            <a:r>
              <a:rPr lang="en-US" b="1" dirty="0" smtClean="0"/>
              <a:t>start </a:t>
            </a:r>
            <a:r>
              <a:rPr lang="en-US" dirty="0" smtClean="0"/>
              <a:t>tag and an </a:t>
            </a:r>
            <a:r>
              <a:rPr lang="en-US" b="1" dirty="0" smtClean="0"/>
              <a:t>end </a:t>
            </a:r>
            <a:r>
              <a:rPr lang="en-US" dirty="0" smtClean="0"/>
              <a:t>tag, with the content between the two tags: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953000"/>
            <a:ext cx="6691859" cy="838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77333" y="4614446"/>
            <a:ext cx="13885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For example: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7938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elements and tags (cont.)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Nested elements:</a:t>
            </a:r>
          </a:p>
          <a:p>
            <a:pPr lvl="1"/>
            <a:r>
              <a:rPr lang="en-US" dirty="0" smtClean="0"/>
              <a:t>HTML elements can be nested ( elements within other elements)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For example: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124200"/>
            <a:ext cx="6165797" cy="305752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043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elements and tags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Common HTML elements:</a:t>
            </a:r>
          </a:p>
          <a:p>
            <a:r>
              <a:rPr lang="en-US" b="1" dirty="0" smtClean="0"/>
              <a:t>&lt;html&gt;</a:t>
            </a:r>
          </a:p>
          <a:p>
            <a:r>
              <a:rPr lang="en-US" b="1" dirty="0" smtClean="0"/>
              <a:t>&lt;head&gt;</a:t>
            </a:r>
          </a:p>
          <a:p>
            <a:r>
              <a:rPr lang="en-US" b="1" dirty="0" smtClean="0"/>
              <a:t>&lt;title&gt;</a:t>
            </a:r>
          </a:p>
          <a:p>
            <a:r>
              <a:rPr lang="en-US" b="1" dirty="0" smtClean="0"/>
              <a:t>&lt;body&gt;</a:t>
            </a:r>
          </a:p>
          <a:p>
            <a:r>
              <a:rPr lang="en-US" b="1" dirty="0" smtClean="0"/>
              <a:t>&lt;div&gt; </a:t>
            </a:r>
            <a:r>
              <a:rPr lang="en-US" dirty="0" smtClean="0"/>
              <a:t>(division)</a:t>
            </a:r>
          </a:p>
          <a:p>
            <a:r>
              <a:rPr lang="en-US" b="1" dirty="0" smtClean="0"/>
              <a:t>&lt;p&gt; </a:t>
            </a:r>
            <a:r>
              <a:rPr lang="en-US" dirty="0" smtClean="0"/>
              <a:t>(paragraph)</a:t>
            </a:r>
          </a:p>
          <a:p>
            <a:r>
              <a:rPr lang="en-US" b="1" dirty="0" smtClean="0"/>
              <a:t>&lt;h1&gt;  </a:t>
            </a:r>
            <a:r>
              <a:rPr lang="en-US" dirty="0" smtClean="0"/>
              <a:t>(heading 1)</a:t>
            </a:r>
          </a:p>
          <a:p>
            <a:r>
              <a:rPr lang="en-US" b="1" dirty="0" smtClean="0"/>
              <a:t>&lt;a&gt; </a:t>
            </a:r>
            <a:r>
              <a:rPr lang="en-US" dirty="0" smtClean="0"/>
              <a:t>(anchor element, links to other web pages)</a:t>
            </a:r>
          </a:p>
          <a:p>
            <a:r>
              <a:rPr lang="en-US" b="1" dirty="0" smtClean="0"/>
              <a:t>&lt;</a:t>
            </a:r>
            <a:r>
              <a:rPr lang="en-US" b="1" dirty="0" err="1" smtClean="0"/>
              <a:t>ul</a:t>
            </a:r>
            <a:r>
              <a:rPr lang="en-US" b="1" dirty="0" smtClean="0"/>
              <a:t>&gt; </a:t>
            </a:r>
            <a:r>
              <a:rPr lang="en-US" dirty="0" smtClean="0"/>
              <a:t>(unordered list)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dirty="0" smtClean="0"/>
              <a:t>List of HTML elements:</a:t>
            </a:r>
            <a:endParaRPr lang="en-US" dirty="0"/>
          </a:p>
          <a:p>
            <a:r>
              <a:rPr lang="en-US" u="sng" dirty="0"/>
              <a:t>https://www.w3schools.com/tags/default.asp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71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elements and tags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HTML has two groups of elements:</a:t>
            </a:r>
          </a:p>
          <a:p>
            <a:pPr lvl="1"/>
            <a:r>
              <a:rPr lang="en-US" b="1" dirty="0" smtClean="0"/>
              <a:t>Block elements</a:t>
            </a:r>
          </a:p>
          <a:p>
            <a:pPr lvl="1"/>
            <a:r>
              <a:rPr lang="en-US" b="1" dirty="0" smtClean="0"/>
              <a:t>Inline elements</a:t>
            </a:r>
          </a:p>
          <a:p>
            <a:pPr lvl="1"/>
            <a:endParaRPr lang="en-US" b="1" dirty="0"/>
          </a:p>
          <a:p>
            <a:r>
              <a:rPr lang="en-US" dirty="0" smtClean="0"/>
              <a:t>A </a:t>
            </a:r>
            <a:r>
              <a:rPr lang="en-US" b="1" dirty="0" smtClean="0"/>
              <a:t>block</a:t>
            </a:r>
            <a:r>
              <a:rPr lang="en-US" dirty="0" smtClean="0"/>
              <a:t> element will start on a new line and take up the full width available on the page (from left to right).</a:t>
            </a:r>
          </a:p>
          <a:p>
            <a:pPr lvl="1"/>
            <a:r>
              <a:rPr lang="en-US" dirty="0" smtClean="0"/>
              <a:t>i.e. a </a:t>
            </a:r>
            <a:r>
              <a:rPr lang="en-US" dirty="0"/>
              <a:t>line break before and after the </a:t>
            </a:r>
            <a:r>
              <a:rPr lang="en-US" dirty="0" smtClean="0"/>
              <a:t>element</a:t>
            </a:r>
          </a:p>
          <a:p>
            <a:pPr lvl="1"/>
            <a:r>
              <a:rPr lang="en-US" dirty="0" smtClean="0"/>
              <a:t>e.g. &lt;div&gt; , &lt;p&gt; , &lt;h1&gt; elements</a:t>
            </a:r>
          </a:p>
          <a:p>
            <a:endParaRPr lang="en-US" dirty="0"/>
          </a:p>
          <a:p>
            <a:r>
              <a:rPr lang="en-US" b="1" dirty="0" smtClean="0"/>
              <a:t>Inline </a:t>
            </a:r>
            <a:r>
              <a:rPr lang="en-US" dirty="0" smtClean="0"/>
              <a:t>elements do not force line breaks </a:t>
            </a:r>
          </a:p>
          <a:p>
            <a:pPr lvl="1"/>
            <a:r>
              <a:rPr lang="en-US" dirty="0" smtClean="0"/>
              <a:t>usually elements within a block element</a:t>
            </a:r>
          </a:p>
          <a:p>
            <a:pPr lvl="1"/>
            <a:r>
              <a:rPr lang="en-US" dirty="0" smtClean="0"/>
              <a:t>e.g. &lt;</a:t>
            </a:r>
            <a:r>
              <a:rPr lang="en-US" dirty="0" err="1" smtClean="0"/>
              <a:t>em</a:t>
            </a:r>
            <a:r>
              <a:rPr lang="en-US" dirty="0" smtClean="0"/>
              <a:t>&gt; , &lt;strong&gt; elements</a:t>
            </a:r>
          </a:p>
          <a:p>
            <a:pPr lvl="1"/>
            <a:endParaRPr lang="en-US" b="1" dirty="0"/>
          </a:p>
          <a:p>
            <a:endParaRPr lang="en-US" b="1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48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elements and tags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 tag elements:</a:t>
            </a:r>
          </a:p>
          <a:p>
            <a:r>
              <a:rPr lang="en-US" dirty="0" smtClean="0"/>
              <a:t>Elements which do not contain </a:t>
            </a:r>
            <a:r>
              <a:rPr lang="en-US" b="1" dirty="0" smtClean="0"/>
              <a:t>content</a:t>
            </a:r>
            <a:r>
              <a:rPr lang="en-US" dirty="0" smtClean="0"/>
              <a:t> can usually be represented with a single tag</a:t>
            </a:r>
          </a:p>
          <a:p>
            <a:pPr lvl="1"/>
            <a:r>
              <a:rPr lang="en-US" dirty="0" smtClean="0"/>
              <a:t>e.g. &lt;br&gt; (break line)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HTML 5 </a:t>
            </a:r>
            <a:r>
              <a:rPr lang="en-US" dirty="0"/>
              <a:t>does not require empty elements to be </a:t>
            </a:r>
            <a:r>
              <a:rPr lang="en-US" dirty="0" smtClean="0"/>
              <a:t>closed (no ‘/’ forward slash, like a start tag)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192" y="5187820"/>
            <a:ext cx="6691745" cy="5334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898797" y="5867400"/>
            <a:ext cx="21210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Single tag example:</a:t>
            </a:r>
            <a:endParaRPr lang="en-US" sz="1600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4267200" y="5638800"/>
            <a:ext cx="114300" cy="22238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943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elements and tags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HTML elements can be used to control the structure and content for </a:t>
            </a:r>
          </a:p>
          <a:p>
            <a:pPr lvl="1"/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Headings</a:t>
            </a:r>
          </a:p>
          <a:p>
            <a:pPr lvl="1"/>
            <a:r>
              <a:rPr lang="en-US" dirty="0" smtClean="0"/>
              <a:t>Links</a:t>
            </a:r>
          </a:p>
          <a:p>
            <a:pPr lvl="1"/>
            <a:r>
              <a:rPr lang="en-US" dirty="0" smtClean="0"/>
              <a:t>Images</a:t>
            </a:r>
          </a:p>
          <a:p>
            <a:pPr lvl="1"/>
            <a:r>
              <a:rPr lang="en-US" dirty="0" smtClean="0"/>
              <a:t>Graphics</a:t>
            </a:r>
          </a:p>
          <a:p>
            <a:pPr lvl="1"/>
            <a:r>
              <a:rPr lang="en-US" dirty="0" smtClean="0"/>
              <a:t>Special Characters</a:t>
            </a:r>
          </a:p>
          <a:p>
            <a:pPr lvl="1"/>
            <a:r>
              <a:rPr lang="en-US" dirty="0" smtClean="0"/>
              <a:t>Lists</a:t>
            </a:r>
          </a:p>
          <a:p>
            <a:pPr lvl="1"/>
            <a:r>
              <a:rPr lang="en-US" dirty="0" smtClean="0"/>
              <a:t>Tables</a:t>
            </a:r>
          </a:p>
          <a:p>
            <a:pPr lvl="1"/>
            <a:r>
              <a:rPr lang="en-US" dirty="0" smtClean="0"/>
              <a:t>Forms</a:t>
            </a:r>
          </a:p>
          <a:p>
            <a:pPr lvl="1"/>
            <a:r>
              <a:rPr lang="en-US" dirty="0" smtClean="0"/>
              <a:t>Meta information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Web Creation – Using HTML 5 and CSS 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D78EE-1D97-430D-964E-43F13414116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21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2826</TotalTime>
  <Words>1463</Words>
  <Application>Microsoft Office PowerPoint</Application>
  <PresentationFormat>On-screen Show (4:3)</PresentationFormat>
  <Paragraphs>260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Executive</vt:lpstr>
      <vt:lpstr>Introduction to HTML 5</vt:lpstr>
      <vt:lpstr>Overview</vt:lpstr>
      <vt:lpstr>What is HTML?</vt:lpstr>
      <vt:lpstr>HTML elements and tags </vt:lpstr>
      <vt:lpstr>HTML elements and tags (cont.) </vt:lpstr>
      <vt:lpstr>HTML elements and tags (cont.)</vt:lpstr>
      <vt:lpstr>HTML elements and tags (cont.)</vt:lpstr>
      <vt:lpstr>HTML elements and tags (cont.)</vt:lpstr>
      <vt:lpstr>HTML elements and tags (cont.)</vt:lpstr>
      <vt:lpstr>HTML elements and tags (cont.) – Head and Body</vt:lpstr>
      <vt:lpstr>HTML elements and tags (cont.) – Meta element</vt:lpstr>
      <vt:lpstr>HTML elements and tags (cont.) – DOCTYPE</vt:lpstr>
      <vt:lpstr>HTML attributes</vt:lpstr>
      <vt:lpstr>XHTML vs HTML 5 overview</vt:lpstr>
      <vt:lpstr>XHTML vs HTML 5 overview (cont.)</vt:lpstr>
      <vt:lpstr>XHTML vs HTML 5 overview (cont.)</vt:lpstr>
      <vt:lpstr>XHTML vs HTML 5 overview(cont.)</vt:lpstr>
      <vt:lpstr>XHTML vs HTML 5 overview(cont.)</vt:lpstr>
      <vt:lpstr>XHTML vs HTML 5 overview(cont.)</vt:lpstr>
      <vt:lpstr>XHTML vs HTML 5 overview(cont.)</vt:lpstr>
      <vt:lpstr>XHTML vs HTML 5 overview(cont.)</vt:lpstr>
      <vt:lpstr>XHTML vs HTML 5 overview(cont.)</vt:lpstr>
      <vt:lpstr>XHTML vs HTML 5 overview(cont.)</vt:lpstr>
      <vt:lpstr>XHTML vs HTML 5 overview(cont.)</vt:lpstr>
      <vt:lpstr>HTML 5 beyond web browsers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PSM_L</dc:creator>
  <cp:lastModifiedBy>HP</cp:lastModifiedBy>
  <cp:revision>227</cp:revision>
  <cp:lastPrinted>2018-06-14T18:01:01Z</cp:lastPrinted>
  <dcterms:created xsi:type="dcterms:W3CDTF">2018-06-14T08:41:22Z</dcterms:created>
  <dcterms:modified xsi:type="dcterms:W3CDTF">2022-08-17T08:31:13Z</dcterms:modified>
</cp:coreProperties>
</file>