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4"/>
  </p:notesMasterIdLst>
  <p:sldIdLst>
    <p:sldId id="256" r:id="rId2"/>
    <p:sldId id="257" r:id="rId3"/>
    <p:sldId id="261" r:id="rId4"/>
    <p:sldId id="262" r:id="rId5"/>
    <p:sldId id="263" r:id="rId6"/>
    <p:sldId id="259" r:id="rId7"/>
    <p:sldId id="260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B56B"/>
    <a:srgbClr val="CEE4CF"/>
    <a:srgbClr val="0070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48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B1BF9-46CF-4386-B4E3-C04A14C08251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33893-99DB-4FC4-A04C-CAF800985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2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60" name="Group 2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8" name="Rectangle 2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rgbClr val="CEE4CF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rgbClr val="007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39958" name="Group 22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9943" name="Rectangle 7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rgbClr val="85B56B"/>
              </a:solidFill>
              <a:ln w="9525">
                <a:noFill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4" name="Rectangle 8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rgbClr val="CE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5" name="Rectangle 9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rgbClr val="CE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6" name="Rectangle 10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rgbClr val="0070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rgbClr val="85B5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rgbClr val="CE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rgbClr val="0070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0" name="Rectangle 14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rgbClr val="85B5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1" name="Rectangle 15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rgbClr val="CEE4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2" name="Rectangle 16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rgbClr val="85B5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993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27F04F-B316-48A9-B418-121D9768F8D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ED9CCE-4B04-4217-BB86-561DC1A470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42016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71F879-FBD3-4A0D-B305-FB4A5D593CD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19737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3FA20D-7164-4623-9F55-6CC20DDE18DD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76200" y="1447800"/>
            <a:ext cx="83058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5B56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8635888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9C407B-5640-42C8-8F4F-FC364E935BA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22276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29ED16-3E1C-4389-9A40-76EC63FBC9F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71386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C08715-4A79-4F4B-8F85-B7AA2A2BEEF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75418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C7E68A-B8BC-4E43-AFF7-87224CFFA45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44687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6E1531-623D-4FA9-BEB8-D8DE287C9F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689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0A3124-E7F3-4A6B-82EE-1D6614E6E01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0489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Tables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0DE61A-769D-4C8C-95FB-6973F971C4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7/9/2018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12765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r>
              <a:rPr lang="en-US" smtClean="0"/>
              <a:t>HTML Tables</a:t>
            </a:r>
            <a:endParaRPr lang="en-US" altLang="en-US" dirty="0" smtClean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F26633B7-355C-4593-97E4-0B308FEE4A3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grpSp>
        <p:nvGrpSpPr>
          <p:cNvPr id="38947" name="Group 35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389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altLang="en-US" smtClean="0"/>
              <a:t>7/9/2018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fade/>
  </p:transition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905000"/>
            <a:ext cx="6477000" cy="2209800"/>
          </a:xfrm>
        </p:spPr>
        <p:txBody>
          <a:bodyPr/>
          <a:lstStyle/>
          <a:p>
            <a:pPr algn="ctr"/>
            <a:r>
              <a:rPr lang="en-US" dirty="0" smtClean="0"/>
              <a:t>HTML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64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82000" cy="990600"/>
          </a:xfrm>
        </p:spPr>
        <p:txBody>
          <a:bodyPr/>
          <a:lstStyle/>
          <a:p>
            <a:pPr lvl="1"/>
            <a:r>
              <a:rPr lang="en-US" sz="3600" b="1" dirty="0"/>
              <a:t>colspan </a:t>
            </a:r>
            <a:r>
              <a:rPr lang="en-US" sz="3600" dirty="0"/>
              <a:t>and </a:t>
            </a:r>
            <a:r>
              <a:rPr lang="en-US" sz="3600" b="1" dirty="0"/>
              <a:t>rowspan</a:t>
            </a:r>
            <a:r>
              <a:rPr lang="en-US" sz="3600" dirty="0"/>
              <a:t> </a:t>
            </a:r>
            <a:r>
              <a:rPr lang="en-US" sz="3600" dirty="0" smtClean="0"/>
              <a:t>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r>
              <a:rPr lang="en-US" sz="2800" dirty="0"/>
              <a:t>T</a:t>
            </a:r>
            <a:r>
              <a:rPr lang="en-US" sz="2800" dirty="0" smtClean="0"/>
              <a:t>he values for </a:t>
            </a:r>
            <a:r>
              <a:rPr lang="en-US" sz="2800" b="1" dirty="0" smtClean="0"/>
              <a:t>colspan</a:t>
            </a:r>
            <a:r>
              <a:rPr lang="en-US" sz="2800" dirty="0" smtClean="0"/>
              <a:t> and </a:t>
            </a:r>
            <a:r>
              <a:rPr lang="en-US" sz="2800" b="1" dirty="0" smtClean="0"/>
              <a:t>rowspan</a:t>
            </a:r>
            <a:r>
              <a:rPr lang="en-US" sz="2800" dirty="0" smtClean="0"/>
              <a:t> must be positive integers</a:t>
            </a:r>
          </a:p>
          <a:p>
            <a:pPr marL="457200" lvl="1" indent="0">
              <a:buNone/>
            </a:pPr>
            <a:r>
              <a:rPr lang="en-US" sz="2000" dirty="0" smtClean="0"/>
              <a:t>For example:</a:t>
            </a:r>
          </a:p>
          <a:p>
            <a:pPr lvl="1"/>
            <a:r>
              <a:rPr lang="en-US" sz="2000" dirty="0" smtClean="0">
                <a:solidFill>
                  <a:srgbClr val="0070C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&lt;</a:t>
            </a:r>
            <a:r>
              <a:rPr lang="en-US" sz="2000" dirty="0" err="1" smtClean="0">
                <a:solidFill>
                  <a:srgbClr val="0070C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th</a:t>
            </a:r>
            <a:r>
              <a:rPr lang="en-US" sz="2000" dirty="0" smtClean="0">
                <a:solidFill>
                  <a:srgbClr val="0070C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rowspan</a:t>
            </a:r>
            <a:r>
              <a:rPr lang="en-US" sz="2000" dirty="0" smtClean="0"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=</a:t>
            </a:r>
            <a:r>
              <a:rPr lang="en-US" sz="2000" dirty="0" smtClean="0">
                <a:solidFill>
                  <a:srgbClr val="7030A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“3”</a:t>
            </a:r>
            <a:r>
              <a:rPr lang="en-US" sz="2000" dirty="0" smtClean="0">
                <a:solidFill>
                  <a:srgbClr val="0070C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&gt;</a:t>
            </a:r>
            <a:r>
              <a:rPr lang="en-US" sz="2000" dirty="0" smtClean="0"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 </a:t>
            </a:r>
            <a:r>
              <a:rPr lang="en-US" sz="1800" dirty="0" smtClean="0"/>
              <a:t>(table cell spans the width of 3 rows)</a:t>
            </a:r>
          </a:p>
          <a:p>
            <a:pPr lvl="1"/>
            <a:r>
              <a:rPr lang="en-US" sz="2000" dirty="0" smtClean="0">
                <a:solidFill>
                  <a:srgbClr val="0070C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&lt;td </a:t>
            </a:r>
            <a:r>
              <a:rPr lang="en-US" sz="2000" dirty="0" smtClean="0">
                <a:solidFill>
                  <a:srgbClr val="FF000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colspan</a:t>
            </a:r>
            <a:r>
              <a:rPr lang="en-US" sz="2000" dirty="0" smtClean="0"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=</a:t>
            </a:r>
            <a:r>
              <a:rPr lang="en-US" sz="2000" dirty="0" smtClean="0">
                <a:solidFill>
                  <a:srgbClr val="7030A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“2”</a:t>
            </a:r>
            <a:r>
              <a:rPr lang="en-US" sz="2000" dirty="0" smtClean="0">
                <a:solidFill>
                  <a:srgbClr val="0070C0"/>
                </a:solidFill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&gt;</a:t>
            </a:r>
            <a:r>
              <a:rPr lang="en-US" sz="2000" dirty="0" smtClean="0">
                <a:latin typeface="Noto Sans" panose="020B0802040504020204" pitchFamily="34" charset="0"/>
                <a:ea typeface="Noto Sans" panose="020B0802040504020204" pitchFamily="34" charset="0"/>
                <a:cs typeface="Noto Sans" panose="020B0802040504020204" pitchFamily="34" charset="0"/>
              </a:rPr>
              <a:t>  </a:t>
            </a:r>
            <a:r>
              <a:rPr lang="en-US" sz="1800" dirty="0" smtClean="0"/>
              <a:t>(table cell spans the width of 2 columns)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99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82000" cy="990600"/>
          </a:xfrm>
        </p:spPr>
        <p:txBody>
          <a:bodyPr/>
          <a:lstStyle/>
          <a:p>
            <a:pPr lvl="1"/>
            <a:r>
              <a:rPr lang="en-US" sz="3600" dirty="0"/>
              <a:t>When to use HTML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r>
              <a:rPr lang="en-US" sz="2400" dirty="0" smtClean="0"/>
              <a:t>HTML tables should only be used to display data that naturally belongs in a grid format </a:t>
            </a:r>
            <a:r>
              <a:rPr lang="en-US" sz="1800" dirty="0" smtClean="0"/>
              <a:t>(for example tabulated results)</a:t>
            </a:r>
          </a:p>
          <a:p>
            <a:pPr lvl="1"/>
            <a:r>
              <a:rPr lang="en-US" sz="2000" dirty="0" smtClean="0"/>
              <a:t>In the past, it was common to use &lt;table&gt; elements  for  the layout  and alignment of elements on an entire web page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Table-based layout is now strongly discouraged, </a:t>
            </a:r>
            <a:r>
              <a:rPr lang="en-US" sz="2000" b="1" dirty="0" smtClean="0"/>
              <a:t>CSS </a:t>
            </a:r>
            <a:r>
              <a:rPr lang="en-US" sz="2000" dirty="0" smtClean="0"/>
              <a:t>is recommended for page layout and alignment purposes</a:t>
            </a: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777022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r>
              <a:rPr lang="en-US" sz="2400" dirty="0" smtClean="0"/>
              <a:t>HTML can have nested tables ( a table inside another table)</a:t>
            </a:r>
          </a:p>
          <a:p>
            <a:r>
              <a:rPr lang="en-US" sz="2400" dirty="0" smtClean="0"/>
              <a:t>HTML table cell &lt;td&gt; can contain other elements</a:t>
            </a:r>
          </a:p>
          <a:p>
            <a:pPr lvl="1"/>
            <a:r>
              <a:rPr lang="en-US" sz="1800" dirty="0" smtClean="0"/>
              <a:t>such as &lt;p&gt;, &lt;img&gt;</a:t>
            </a:r>
          </a:p>
          <a:p>
            <a:r>
              <a:rPr lang="en-US" sz="2400" dirty="0" smtClean="0"/>
              <a:t>However it is </a:t>
            </a:r>
            <a:r>
              <a:rPr lang="en-US" sz="2400" u="sng" dirty="0" smtClean="0"/>
              <a:t>recommended</a:t>
            </a:r>
            <a:r>
              <a:rPr lang="en-US" sz="2400" dirty="0" smtClean="0"/>
              <a:t> to use tables exclusively for representing </a:t>
            </a:r>
            <a:r>
              <a:rPr lang="en-US" sz="2400" dirty="0"/>
              <a:t>data that </a:t>
            </a:r>
            <a:r>
              <a:rPr lang="en-US" sz="2400" dirty="0" smtClean="0"/>
              <a:t>naturally </a:t>
            </a:r>
            <a:r>
              <a:rPr lang="en-US" sz="2400" dirty="0"/>
              <a:t>belongs in a grid format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381" y="4495800"/>
            <a:ext cx="5187462" cy="1524000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55042" y="6019962"/>
            <a:ext cx="54649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 – table inside a table, possible but not recommended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0045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Four </a:t>
            </a:r>
            <a:r>
              <a:rPr lang="en-US" dirty="0"/>
              <a:t>main table elements </a:t>
            </a:r>
            <a:endParaRPr lang="en-US" dirty="0" smtClean="0"/>
          </a:p>
          <a:p>
            <a:pPr lvl="1"/>
            <a:r>
              <a:rPr lang="en-US" dirty="0"/>
              <a:t>T</a:t>
            </a:r>
            <a:r>
              <a:rPr lang="en-US" dirty="0" smtClean="0"/>
              <a:t>able</a:t>
            </a:r>
            <a:r>
              <a:rPr lang="en-US" b="1" dirty="0" smtClean="0"/>
              <a:t> caption </a:t>
            </a:r>
            <a:r>
              <a:rPr lang="en-US" dirty="0" smtClean="0"/>
              <a:t>element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able attributes – not supported in HTML 5</a:t>
            </a:r>
          </a:p>
          <a:p>
            <a:pPr lvl="1"/>
            <a:r>
              <a:rPr lang="en-US" b="1" dirty="0" smtClean="0"/>
              <a:t>colspan </a:t>
            </a:r>
            <a:r>
              <a:rPr lang="en-US" dirty="0" smtClean="0"/>
              <a:t>and </a:t>
            </a:r>
            <a:r>
              <a:rPr lang="en-US" b="1" dirty="0" smtClean="0"/>
              <a:t>rowspan</a:t>
            </a:r>
            <a:r>
              <a:rPr lang="en-US" dirty="0" smtClean="0"/>
              <a:t> attributes</a:t>
            </a:r>
          </a:p>
          <a:p>
            <a:pPr lvl="1"/>
            <a:r>
              <a:rPr lang="en-US" dirty="0" smtClean="0"/>
              <a:t>When to use HTML tables</a:t>
            </a:r>
          </a:p>
          <a:p>
            <a:pPr lvl="1"/>
            <a:r>
              <a:rPr lang="en-US" dirty="0" smtClean="0"/>
              <a:t>Nested tables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Tables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71489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main table elements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pPr lvl="1"/>
            <a:r>
              <a:rPr lang="en-US" sz="1800" b="1" dirty="0" smtClean="0"/>
              <a:t>&lt;table&gt; </a:t>
            </a:r>
            <a:r>
              <a:rPr lang="en-US" sz="1800" dirty="0" smtClean="0"/>
              <a:t>defines an </a:t>
            </a:r>
            <a:r>
              <a:rPr lang="en-US" sz="1800" b="1" dirty="0" smtClean="0"/>
              <a:t>HTML table </a:t>
            </a:r>
            <a:r>
              <a:rPr lang="en-US" sz="1800" dirty="0" smtClean="0"/>
              <a:t>within a </a:t>
            </a:r>
            <a:r>
              <a:rPr lang="en-US" sz="1800" u="sng" dirty="0" smtClean="0"/>
              <a:t>web page</a:t>
            </a:r>
          </a:p>
          <a:p>
            <a:pPr lvl="1"/>
            <a:r>
              <a:rPr lang="en-US" sz="1800" b="1" dirty="0" smtClean="0"/>
              <a:t>&lt;</a:t>
            </a:r>
            <a:r>
              <a:rPr lang="en-US" sz="1800" b="1" dirty="0" err="1" smtClean="0"/>
              <a:t>tr</a:t>
            </a:r>
            <a:r>
              <a:rPr lang="en-US" sz="1800" b="1" dirty="0" smtClean="0"/>
              <a:t>&gt; </a:t>
            </a:r>
            <a:r>
              <a:rPr lang="en-US" sz="1800" dirty="0"/>
              <a:t>(</a:t>
            </a:r>
            <a:r>
              <a:rPr lang="en-US" sz="1800" b="1" dirty="0"/>
              <a:t>table </a:t>
            </a:r>
            <a:r>
              <a:rPr lang="en-US" sz="1800" b="1" dirty="0" smtClean="0"/>
              <a:t>row) </a:t>
            </a:r>
            <a:r>
              <a:rPr lang="en-US" sz="1800" dirty="0" smtClean="0"/>
              <a:t>defines a </a:t>
            </a:r>
            <a:r>
              <a:rPr lang="en-US" sz="1800" b="1" dirty="0" smtClean="0"/>
              <a:t>table row </a:t>
            </a:r>
            <a:r>
              <a:rPr lang="en-US" sz="1800" dirty="0" smtClean="0"/>
              <a:t> within a </a:t>
            </a:r>
            <a:r>
              <a:rPr lang="en-US" sz="1800" u="sng" dirty="0" smtClean="0"/>
              <a:t>table</a:t>
            </a:r>
            <a:r>
              <a:rPr lang="en-US" sz="1800" dirty="0" smtClean="0"/>
              <a:t> element</a:t>
            </a:r>
            <a:endParaRPr lang="en-US" sz="1800" b="1" dirty="0" smtClean="0"/>
          </a:p>
          <a:p>
            <a:pPr lvl="1"/>
            <a:r>
              <a:rPr lang="en-US" sz="1800" b="1" dirty="0" smtClean="0"/>
              <a:t>&lt;</a:t>
            </a:r>
            <a:r>
              <a:rPr lang="en-US" sz="1800" b="1" dirty="0" err="1" smtClean="0"/>
              <a:t>th</a:t>
            </a:r>
            <a:r>
              <a:rPr lang="en-US" sz="1800" b="1" dirty="0" smtClean="0"/>
              <a:t>&gt; </a:t>
            </a:r>
            <a:r>
              <a:rPr lang="en-US" sz="1800" dirty="0"/>
              <a:t>(</a:t>
            </a:r>
            <a:r>
              <a:rPr lang="en-US" sz="1800" b="1" dirty="0"/>
              <a:t>table </a:t>
            </a:r>
            <a:r>
              <a:rPr lang="en-US" sz="1800" b="1" dirty="0" smtClean="0"/>
              <a:t>header) </a:t>
            </a:r>
            <a:r>
              <a:rPr lang="en-US" sz="1800" dirty="0" smtClean="0"/>
              <a:t>defines a </a:t>
            </a:r>
            <a:r>
              <a:rPr lang="en-US" sz="1800" b="1" dirty="0" smtClean="0"/>
              <a:t>table heading</a:t>
            </a:r>
            <a:r>
              <a:rPr lang="en-US" sz="1800" dirty="0" smtClean="0"/>
              <a:t> within a </a:t>
            </a:r>
            <a:r>
              <a:rPr lang="en-US" sz="1800" u="sng" dirty="0" smtClean="0"/>
              <a:t>table row</a:t>
            </a:r>
            <a:endParaRPr lang="en-US" sz="1800" b="1" u="sng" dirty="0" smtClean="0"/>
          </a:p>
          <a:p>
            <a:pPr lvl="1"/>
            <a:r>
              <a:rPr lang="en-US" sz="1800" b="1" dirty="0" smtClean="0"/>
              <a:t>&lt;td&gt; </a:t>
            </a:r>
            <a:r>
              <a:rPr lang="en-US" sz="1800" dirty="0" smtClean="0"/>
              <a:t>(</a:t>
            </a:r>
            <a:r>
              <a:rPr lang="en-US" sz="1800" b="1" dirty="0" smtClean="0"/>
              <a:t>table data) </a:t>
            </a:r>
            <a:r>
              <a:rPr lang="en-US" sz="1800" dirty="0" smtClean="0"/>
              <a:t> defines a table cell within a </a:t>
            </a:r>
            <a:r>
              <a:rPr lang="en-US" sz="1800" u="sng" dirty="0" smtClean="0"/>
              <a:t>table row</a:t>
            </a:r>
            <a:endParaRPr lang="en-US" sz="1800" b="1" u="sng" dirty="0" smtClean="0"/>
          </a:p>
          <a:p>
            <a:pPr marL="457200" lvl="1" indent="0">
              <a:buNone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4681392" y="4243868"/>
            <a:ext cx="685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-58714" y="398786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6169223"/>
            <a:ext cx="1093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0869" y="4554735"/>
            <a:ext cx="12858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browser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697" y="3552825"/>
            <a:ext cx="3190875" cy="2619375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802" y="3953240"/>
            <a:ext cx="2574134" cy="581256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28356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534400" cy="990600"/>
          </a:xfrm>
        </p:spPr>
        <p:txBody>
          <a:bodyPr/>
          <a:lstStyle/>
          <a:p>
            <a:pPr lvl="1"/>
            <a:r>
              <a:rPr lang="en-US" sz="3600" dirty="0"/>
              <a:t>Four main table </a:t>
            </a:r>
            <a:r>
              <a:rPr lang="en-US" sz="3600" dirty="0" smtClean="0"/>
              <a:t>elements (cont.)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r>
              <a:rPr lang="en-US" sz="2800" b="1" dirty="0" smtClean="0"/>
              <a:t>4</a:t>
            </a:r>
            <a:r>
              <a:rPr lang="en-US" sz="2800" dirty="0" smtClean="0"/>
              <a:t> main table elements (hierarchy)</a:t>
            </a:r>
          </a:p>
          <a:p>
            <a:pPr lvl="1"/>
            <a:r>
              <a:rPr lang="en-US" sz="1600" b="1" dirty="0" smtClean="0"/>
              <a:t>&lt;table&gt; </a:t>
            </a:r>
            <a:r>
              <a:rPr lang="en-US" sz="1600" dirty="0" smtClean="0"/>
              <a:t>within a </a:t>
            </a:r>
            <a:r>
              <a:rPr lang="en-US" sz="1600" b="1" u="sng" dirty="0" smtClean="0"/>
              <a:t>web page </a:t>
            </a:r>
            <a:r>
              <a:rPr lang="en-US" sz="1600" u="sng" dirty="0" smtClean="0"/>
              <a:t>(</a:t>
            </a:r>
            <a:r>
              <a:rPr lang="en-US" sz="1600" dirty="0" smtClean="0"/>
              <a:t>or other block element)</a:t>
            </a:r>
            <a:endParaRPr lang="en-US" sz="1600" b="1" u="sng" dirty="0" smtClean="0"/>
          </a:p>
          <a:p>
            <a:pPr lvl="1"/>
            <a:r>
              <a:rPr lang="en-US" sz="1600" b="1" dirty="0" smtClean="0"/>
              <a:t>&lt;</a:t>
            </a:r>
            <a:r>
              <a:rPr lang="en-US" sz="1600" b="1" dirty="0" err="1" smtClean="0"/>
              <a:t>tr</a:t>
            </a:r>
            <a:r>
              <a:rPr lang="en-US" sz="1600" b="1" dirty="0" smtClean="0"/>
              <a:t>&gt; </a:t>
            </a:r>
            <a:r>
              <a:rPr lang="en-US" sz="1600" dirty="0" smtClean="0"/>
              <a:t>within a </a:t>
            </a:r>
            <a:r>
              <a:rPr lang="en-US" sz="1600" b="1" u="sng" dirty="0" smtClean="0"/>
              <a:t>table element</a:t>
            </a:r>
          </a:p>
          <a:p>
            <a:pPr lvl="1"/>
            <a:r>
              <a:rPr lang="en-US" sz="1600" b="1" dirty="0" smtClean="0"/>
              <a:t>&lt;</a:t>
            </a:r>
            <a:r>
              <a:rPr lang="en-US" sz="1600" b="1" dirty="0" err="1" smtClean="0"/>
              <a:t>th</a:t>
            </a:r>
            <a:r>
              <a:rPr lang="en-US" sz="1600" b="1" dirty="0" smtClean="0"/>
              <a:t>&gt; </a:t>
            </a:r>
            <a:r>
              <a:rPr lang="en-US" sz="1600" dirty="0" smtClean="0"/>
              <a:t>within a </a:t>
            </a:r>
            <a:r>
              <a:rPr lang="en-US" sz="1600" b="1" u="sng" dirty="0" smtClean="0"/>
              <a:t>table row</a:t>
            </a:r>
          </a:p>
          <a:p>
            <a:pPr lvl="1"/>
            <a:r>
              <a:rPr lang="en-US" sz="1600" b="1" dirty="0" smtClean="0"/>
              <a:t>&lt;td&gt; </a:t>
            </a:r>
            <a:r>
              <a:rPr lang="en-US" sz="1600" dirty="0" smtClean="0"/>
              <a:t>within a </a:t>
            </a:r>
            <a:r>
              <a:rPr lang="en-US" sz="1600" b="1" u="sng" dirty="0" smtClean="0"/>
              <a:t>table row</a:t>
            </a:r>
          </a:p>
          <a:p>
            <a:pPr lvl="1"/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58714" y="398786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987860"/>
            <a:ext cx="2890535" cy="1962900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467600" y="6015920"/>
            <a:ext cx="9509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Hierarchy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9200" y="6019800"/>
            <a:ext cx="1093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697" y="3390550"/>
            <a:ext cx="3190875" cy="2619375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7208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caption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r>
              <a:rPr lang="en-US" sz="2800" b="1" dirty="0" smtClean="0"/>
              <a:t>&lt;caption&gt; </a:t>
            </a:r>
            <a:r>
              <a:rPr lang="en-US" sz="2800" dirty="0" smtClean="0"/>
              <a:t>specifies the title of the table</a:t>
            </a:r>
          </a:p>
          <a:p>
            <a:pPr lvl="1"/>
            <a:r>
              <a:rPr lang="en-US" sz="2000" dirty="0" smtClean="0"/>
              <a:t>Optional</a:t>
            </a:r>
          </a:p>
          <a:p>
            <a:pPr lvl="1"/>
            <a:r>
              <a:rPr lang="en-US" sz="2000" dirty="0" smtClean="0"/>
              <a:t>If used: should </a:t>
            </a:r>
            <a:r>
              <a:rPr lang="en-US" sz="2000" smtClean="0"/>
              <a:t>be the first </a:t>
            </a:r>
            <a:r>
              <a:rPr lang="en-US" sz="2000" dirty="0" smtClean="0"/>
              <a:t>child element of the table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58714" y="398786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3463413"/>
            <a:ext cx="4305300" cy="2200275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4" name="Straight Arrow Connector 13"/>
          <p:cNvCxnSpPr/>
          <p:nvPr/>
        </p:nvCxnSpPr>
        <p:spPr bwMode="auto">
          <a:xfrm>
            <a:off x="5519592" y="3794100"/>
            <a:ext cx="685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6984491" y="4343400"/>
            <a:ext cx="12858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542" y="3482018"/>
            <a:ext cx="2585765" cy="849430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17219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839200" cy="990600"/>
          </a:xfrm>
        </p:spPr>
        <p:txBody>
          <a:bodyPr/>
          <a:lstStyle/>
          <a:p>
            <a:pPr algn="ctr"/>
            <a:r>
              <a:rPr lang="en-US" dirty="0" smtClean="0"/>
              <a:t>table attributes – not supported in HTML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2743200"/>
          </a:xfrm>
        </p:spPr>
        <p:txBody>
          <a:bodyPr/>
          <a:lstStyle/>
          <a:p>
            <a:r>
              <a:rPr lang="en-US" sz="2800" dirty="0"/>
              <a:t>X</a:t>
            </a:r>
            <a:r>
              <a:rPr lang="en-US" sz="2800" dirty="0" smtClean="0"/>
              <a:t>HTML </a:t>
            </a:r>
            <a:r>
              <a:rPr lang="en-US" sz="2800" u="sng" dirty="0" smtClean="0"/>
              <a:t>had</a:t>
            </a:r>
            <a:r>
              <a:rPr lang="en-US" sz="2800" dirty="0" smtClean="0"/>
              <a:t> 4 main </a:t>
            </a:r>
            <a:r>
              <a:rPr lang="en-US" sz="2800" u="sng" dirty="0" smtClean="0"/>
              <a:t>table attributes</a:t>
            </a:r>
          </a:p>
          <a:p>
            <a:pPr lvl="1"/>
            <a:r>
              <a:rPr lang="en-US" dirty="0" smtClean="0"/>
              <a:t>align </a:t>
            </a:r>
            <a:r>
              <a:rPr lang="en-US" sz="2000" dirty="0" smtClean="0"/>
              <a:t>(alignment of the table in relation to surrounding elements)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order</a:t>
            </a:r>
            <a:r>
              <a:rPr lang="en-US" sz="2000" dirty="0" smtClean="0"/>
              <a:t> (defines a border-lines around the table cells) 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idth </a:t>
            </a:r>
            <a:r>
              <a:rPr lang="en-US" sz="2000" dirty="0" smtClean="0"/>
              <a:t>(defines the horizontal size of the table)</a:t>
            </a:r>
            <a:endParaRPr lang="en-US" dirty="0" smtClean="0"/>
          </a:p>
          <a:p>
            <a:pPr lvl="1"/>
            <a:r>
              <a:rPr lang="en-US" dirty="0" smtClean="0"/>
              <a:t>cellpadding </a:t>
            </a:r>
            <a:r>
              <a:rPr lang="en-US" sz="2000" dirty="0" smtClean="0"/>
              <a:t>(defines spacing between a cell’s wall and content)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458" y="4724400"/>
            <a:ext cx="6156341" cy="1752600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3686" y="39624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270587"/>
            <a:ext cx="6781800" cy="301413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009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839200" cy="990600"/>
          </a:xfrm>
        </p:spPr>
        <p:txBody>
          <a:bodyPr/>
          <a:lstStyle/>
          <a:p>
            <a:pPr algn="ctr"/>
            <a:r>
              <a:rPr lang="en-US" dirty="0" smtClean="0"/>
              <a:t>table attributes – not supported in HTML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sz="2800" dirty="0"/>
              <a:t>X</a:t>
            </a:r>
            <a:r>
              <a:rPr lang="en-US" sz="2800" dirty="0" smtClean="0"/>
              <a:t>HTML </a:t>
            </a:r>
            <a:r>
              <a:rPr lang="en-US" sz="2800" u="sng" dirty="0" smtClean="0"/>
              <a:t>had</a:t>
            </a:r>
            <a:r>
              <a:rPr lang="en-US" sz="2800" dirty="0" smtClean="0"/>
              <a:t> 4 main </a:t>
            </a:r>
            <a:r>
              <a:rPr lang="en-US" sz="2800" u="sng" dirty="0" smtClean="0"/>
              <a:t>table attributes</a:t>
            </a: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22098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US" b="1" kern="0" dirty="0" smtClean="0"/>
              <a:t>align</a:t>
            </a:r>
          </a:p>
          <a:p>
            <a:pPr lvl="1"/>
            <a:r>
              <a:rPr lang="en-US" b="1" kern="0" dirty="0" smtClean="0"/>
              <a:t>border</a:t>
            </a:r>
          </a:p>
          <a:p>
            <a:pPr lvl="1"/>
            <a:r>
              <a:rPr lang="en-US" b="1" kern="0" dirty="0"/>
              <a:t>w</a:t>
            </a:r>
            <a:r>
              <a:rPr lang="en-US" b="1" kern="0" dirty="0" smtClean="0"/>
              <a:t>idth</a:t>
            </a:r>
          </a:p>
          <a:p>
            <a:pPr lvl="1"/>
            <a:r>
              <a:rPr lang="en-US" b="1" kern="0" dirty="0" smtClean="0"/>
              <a:t>cellpadding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28600" y="3352800"/>
            <a:ext cx="82296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kern="0" dirty="0" smtClean="0">
                <a:solidFill>
                  <a:srgbClr val="0070C0"/>
                </a:solidFill>
              </a:rPr>
              <a:t>Note: these table attributes are not supported in HTML 5</a:t>
            </a:r>
            <a:r>
              <a:rPr lang="en-US" kern="0" dirty="0" smtClean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sz="2000" kern="0" dirty="0" smtClean="0">
                <a:solidFill>
                  <a:srgbClr val="0070C0"/>
                </a:solidFill>
              </a:rPr>
              <a:t>They may still work in some browsers</a:t>
            </a:r>
          </a:p>
          <a:p>
            <a:pPr lvl="1"/>
            <a:r>
              <a:rPr lang="en-US" sz="2000" b="1" kern="0" dirty="0" smtClean="0">
                <a:solidFill>
                  <a:srgbClr val="0070C0"/>
                </a:solidFill>
              </a:rPr>
              <a:t>Recommended</a:t>
            </a:r>
            <a:r>
              <a:rPr lang="en-US" sz="2000" kern="0" dirty="0" smtClean="0">
                <a:solidFill>
                  <a:srgbClr val="0070C0"/>
                </a:solidFill>
              </a:rPr>
              <a:t> to use </a:t>
            </a:r>
            <a:r>
              <a:rPr lang="en-US" sz="2000" b="1" kern="0" dirty="0" smtClean="0">
                <a:solidFill>
                  <a:srgbClr val="0070C0"/>
                </a:solidFill>
              </a:rPr>
              <a:t>CSS</a:t>
            </a:r>
            <a:r>
              <a:rPr lang="en-US" sz="2000" kern="0" dirty="0" smtClean="0">
                <a:solidFill>
                  <a:srgbClr val="0070C0"/>
                </a:solidFill>
              </a:rPr>
              <a:t> to control the table appearance</a:t>
            </a:r>
          </a:p>
          <a:p>
            <a:pPr lvl="1"/>
            <a:r>
              <a:rPr lang="en-US" sz="2000" kern="0" dirty="0" smtClean="0">
                <a:solidFill>
                  <a:srgbClr val="0070C0"/>
                </a:solidFill>
              </a:rPr>
              <a:t>By </a:t>
            </a:r>
            <a:r>
              <a:rPr lang="en-US" sz="2000" b="1" kern="0" dirty="0" smtClean="0">
                <a:solidFill>
                  <a:srgbClr val="0070C0"/>
                </a:solidFill>
              </a:rPr>
              <a:t>default: </a:t>
            </a:r>
            <a:r>
              <a:rPr lang="en-US" sz="2000" kern="0" dirty="0" smtClean="0">
                <a:solidFill>
                  <a:srgbClr val="0070C0"/>
                </a:solidFill>
              </a:rPr>
              <a:t>HTML 5 table has no border-lines, unless CSS is used (or old XHTML </a:t>
            </a:r>
            <a:r>
              <a:rPr lang="en-US" sz="2000" i="1" kern="0" dirty="0" smtClean="0">
                <a:solidFill>
                  <a:srgbClr val="0070C0"/>
                </a:solidFill>
              </a:rPr>
              <a:t>border </a:t>
            </a:r>
            <a:r>
              <a:rPr lang="en-US" sz="2000" kern="0" dirty="0" smtClean="0">
                <a:solidFill>
                  <a:srgbClr val="0070C0"/>
                </a:solidFill>
              </a:rPr>
              <a:t> attribute)</a:t>
            </a:r>
          </a:p>
          <a:p>
            <a:pPr marL="0" indent="0">
              <a:buFont typeface="Wingdings" pitchFamily="2" charset="2"/>
              <a:buNone/>
            </a:pPr>
            <a:endParaRPr lang="en-US" kern="0" dirty="0" smtClean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9334362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b="1" dirty="0"/>
              <a:t>colspan </a:t>
            </a:r>
            <a:r>
              <a:rPr lang="en-US" sz="4000" dirty="0"/>
              <a:t>and </a:t>
            </a:r>
            <a:r>
              <a:rPr lang="en-US" sz="4000" b="1" dirty="0"/>
              <a:t>rowspan</a:t>
            </a:r>
            <a:r>
              <a:rPr lang="en-US" sz="4000" dirty="0"/>
              <a:t> </a:t>
            </a:r>
            <a:r>
              <a:rPr lang="en-US" sz="4000" dirty="0" smtClean="0"/>
              <a:t>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r>
              <a:rPr lang="en-US" sz="2800" dirty="0"/>
              <a:t>c</a:t>
            </a:r>
            <a:r>
              <a:rPr lang="en-US" sz="2800" dirty="0" smtClean="0"/>
              <a:t>olspan:</a:t>
            </a:r>
          </a:p>
          <a:p>
            <a:pPr lvl="1"/>
            <a:r>
              <a:rPr lang="en-US" sz="2000" dirty="0" smtClean="0"/>
              <a:t>An </a:t>
            </a:r>
            <a:r>
              <a:rPr lang="en-US" sz="2000" b="1" dirty="0" smtClean="0"/>
              <a:t>attribute</a:t>
            </a:r>
            <a:r>
              <a:rPr lang="en-US" sz="2000" dirty="0" smtClean="0"/>
              <a:t> of &lt;</a:t>
            </a:r>
            <a:r>
              <a:rPr lang="en-US" sz="2000" dirty="0" err="1" smtClean="0"/>
              <a:t>th</a:t>
            </a:r>
            <a:r>
              <a:rPr lang="en-US" sz="2000" dirty="0" smtClean="0"/>
              <a:t>&gt; and &lt;td&gt; elements</a:t>
            </a:r>
          </a:p>
          <a:p>
            <a:pPr lvl="1"/>
            <a:r>
              <a:rPr lang="en-US" sz="2000" dirty="0" smtClean="0"/>
              <a:t>Allows a table cell to span the width of more than one </a:t>
            </a:r>
            <a:r>
              <a:rPr lang="en-US" sz="2000" b="1" dirty="0" smtClean="0"/>
              <a:t>column</a:t>
            </a:r>
            <a:endParaRPr lang="en-US" sz="2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46" y="3502223"/>
            <a:ext cx="4391025" cy="2419350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4800" y="3194446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example: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143" y="3523818"/>
            <a:ext cx="3131257" cy="1341967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036057" y="5921573"/>
            <a:ext cx="1093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0629" y="4865786"/>
            <a:ext cx="12858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513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82000" cy="990600"/>
          </a:xfrm>
        </p:spPr>
        <p:txBody>
          <a:bodyPr/>
          <a:lstStyle/>
          <a:p>
            <a:pPr lvl="1"/>
            <a:r>
              <a:rPr lang="en-US" sz="3600" b="1" dirty="0"/>
              <a:t>colspan </a:t>
            </a:r>
            <a:r>
              <a:rPr lang="en-US" sz="3600" dirty="0"/>
              <a:t>and </a:t>
            </a:r>
            <a:r>
              <a:rPr lang="en-US" sz="3600" b="1" dirty="0"/>
              <a:t>rowspan</a:t>
            </a:r>
            <a:r>
              <a:rPr lang="en-US" sz="3600" dirty="0"/>
              <a:t> </a:t>
            </a:r>
            <a:r>
              <a:rPr lang="en-US" sz="3600" dirty="0" smtClean="0"/>
              <a:t>attributes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r>
              <a:rPr lang="en-US" sz="2800" dirty="0" smtClean="0"/>
              <a:t>rowspan:</a:t>
            </a:r>
          </a:p>
          <a:p>
            <a:pPr lvl="1"/>
            <a:r>
              <a:rPr lang="en-US" sz="2000" dirty="0" smtClean="0"/>
              <a:t>An </a:t>
            </a:r>
            <a:r>
              <a:rPr lang="en-US" sz="2000" b="1" dirty="0" smtClean="0"/>
              <a:t>attribute</a:t>
            </a:r>
            <a:r>
              <a:rPr lang="en-US" sz="2000" dirty="0" smtClean="0"/>
              <a:t> of &lt;</a:t>
            </a:r>
            <a:r>
              <a:rPr lang="en-US" sz="2000" dirty="0" err="1" smtClean="0"/>
              <a:t>th</a:t>
            </a:r>
            <a:r>
              <a:rPr lang="en-US" sz="2000" dirty="0" smtClean="0"/>
              <a:t>&gt; and &lt;td&gt; elements</a:t>
            </a:r>
          </a:p>
          <a:p>
            <a:pPr lvl="1"/>
            <a:r>
              <a:rPr lang="en-US" sz="2000" dirty="0" smtClean="0"/>
              <a:t>Allows a table cell to span the width of more than one </a:t>
            </a:r>
            <a:r>
              <a:rPr lang="en-US" sz="2000" b="1" dirty="0" smtClean="0"/>
              <a:t>row</a:t>
            </a:r>
            <a:endParaRPr lang="en-US" sz="2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Tables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 smtClean="0"/>
              <a:t>7/9/2018</a:t>
            </a:r>
            <a:endParaRPr lang="en-US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36057" y="6075461"/>
            <a:ext cx="10933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HTML 5 file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399" y="5046050"/>
            <a:ext cx="12858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 browser 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58" y="3132236"/>
            <a:ext cx="4267200" cy="2943225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775" y="3579200"/>
            <a:ext cx="2495550" cy="1466850"/>
          </a:xfrm>
          <a:prstGeom prst="rect">
            <a:avLst/>
          </a:prstGeom>
          <a:noFill/>
          <a:ln w="9525">
            <a:solidFill>
              <a:schemeClr val="accent5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1789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 design template">
  <a:themeElements>
    <a:clrScheme name="Office Theme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 design template</Template>
  <TotalTime>3973</TotalTime>
  <Words>620</Words>
  <Application>Microsoft Office PowerPoint</Application>
  <PresentationFormat>On-screen Show (4:3)</PresentationFormat>
  <Paragraphs>119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Pixel design template</vt:lpstr>
      <vt:lpstr>HTML Tables</vt:lpstr>
      <vt:lpstr>Overview</vt:lpstr>
      <vt:lpstr>Four main table elements </vt:lpstr>
      <vt:lpstr>Four main table elements (cont.) </vt:lpstr>
      <vt:lpstr>Table caption element</vt:lpstr>
      <vt:lpstr>table attributes – not supported in HTML 5</vt:lpstr>
      <vt:lpstr>table attributes – not supported in HTML 5 (cont.)</vt:lpstr>
      <vt:lpstr>colspan and rowspan attributes</vt:lpstr>
      <vt:lpstr>colspan and rowspan attributes (cont.)</vt:lpstr>
      <vt:lpstr>colspan and rowspan attributes (cont.)</vt:lpstr>
      <vt:lpstr>When to use HTML tables</vt:lpstr>
      <vt:lpstr>Nested tables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5 elements and tags</dc:title>
  <dc:creator>PSM_L</dc:creator>
  <cp:lastModifiedBy>PSM_L</cp:lastModifiedBy>
  <cp:revision>400</cp:revision>
  <cp:lastPrinted>1601-01-01T00:00:00Z</cp:lastPrinted>
  <dcterms:created xsi:type="dcterms:W3CDTF">2018-06-20T12:31:47Z</dcterms:created>
  <dcterms:modified xsi:type="dcterms:W3CDTF">2018-07-13T15:00:16Z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TC102037841033</vt:lpwstr>
  </property>
</Properties>
</file>