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22"/>
  </p:notesMasterIdLst>
  <p:sldIdLst>
    <p:sldId id="256" r:id="rId2"/>
    <p:sldId id="257" r:id="rId3"/>
    <p:sldId id="273" r:id="rId4"/>
    <p:sldId id="275" r:id="rId5"/>
    <p:sldId id="278" r:id="rId6"/>
    <p:sldId id="276" r:id="rId7"/>
    <p:sldId id="277" r:id="rId8"/>
    <p:sldId id="279" r:id="rId9"/>
    <p:sldId id="280" r:id="rId10"/>
    <p:sldId id="281" r:id="rId11"/>
    <p:sldId id="283" r:id="rId12"/>
    <p:sldId id="282" r:id="rId13"/>
    <p:sldId id="284" r:id="rId14"/>
    <p:sldId id="286" r:id="rId15"/>
    <p:sldId id="287" r:id="rId16"/>
    <p:sldId id="288" r:id="rId17"/>
    <p:sldId id="289" r:id="rId18"/>
    <p:sldId id="290" r:id="rId19"/>
    <p:sldId id="291" r:id="rId20"/>
    <p:sldId id="292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48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B1BF9-46CF-4386-B4E3-C04A14C08251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33893-99DB-4FC4-A04C-CAF800985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2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3893-99DB-4FC4-A04C-CAF8009859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96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60" name="Group 2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938" name="Rectangle 2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39958" name="Group 22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9943" name="Rectangle 7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4" name="Rectangle 8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5" name="Rectangle 9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6" name="Rectangle 10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7" name="Rectangle 11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8" name="Rectangle 12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9" name="Rectangle 13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0" name="Rectangle 14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1" name="Rectangle 15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2" name="Rectangle 16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9939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FEAC94B-5DD5-46E9-BEDA-3F940183F3E3}" type="datetime1">
              <a:rPr lang="en-US" altLang="en-US" smtClean="0"/>
              <a:t>7/6/2018</a:t>
            </a:fld>
            <a:endParaRPr lang="en-US" altLang="en-US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27F04F-B316-48A9-B418-121D9768F8DB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39953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9954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Video and Audio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ED9CCE-4B04-4217-BB86-561DC1A470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C799DC4-F2E5-40DC-BE8B-1044CE449585}" type="datetime1">
              <a:rPr lang="en-US" altLang="en-US" smtClean="0"/>
              <a:t>7/6/2018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420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Video and Audio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71F879-FBD3-4A0D-B305-FB4A5D593CD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BC1CEAA-D0D4-4998-B263-A5CF7EB91C99}" type="datetime1">
              <a:rPr lang="en-US" altLang="en-US" smtClean="0"/>
              <a:t>7/6/2018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19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03FA20D-7164-4623-9F55-6CC20DDE18DD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A811D83-8E60-4164-A215-36F85A4A24F4}" type="datetime1">
              <a:rPr lang="en-US" altLang="en-US" smtClean="0"/>
              <a:t>7/6/2018</a:t>
            </a:fld>
            <a:endParaRPr lang="en-US" altLang="en-US" dirty="0"/>
          </a:p>
        </p:txBody>
      </p:sp>
      <p:cxnSp>
        <p:nvCxnSpPr>
          <p:cNvPr id="8" name="Straight Connector 7"/>
          <p:cNvCxnSpPr/>
          <p:nvPr userDrawn="1"/>
        </p:nvCxnSpPr>
        <p:spPr bwMode="auto">
          <a:xfrm>
            <a:off x="0" y="1219200"/>
            <a:ext cx="83058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8635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Video and Audio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9C407B-5640-42C8-8F4F-FC364E935BA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FC99A54-AE23-4180-B87A-509BAE9A737D}" type="datetime1">
              <a:rPr lang="en-US" altLang="en-US" smtClean="0"/>
              <a:t>7/6/2018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322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Video and Audio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29ED16-3E1C-4389-9A40-76EC63FBC9F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AF45449-E6F6-49AB-A7BC-B4A9F9C5BC15}" type="datetime1">
              <a:rPr lang="en-US" altLang="en-US" smtClean="0"/>
              <a:t>7/6/2018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71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Video and Audio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C08715-4A79-4F4B-8F85-B7AA2A2BEEF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46128CE2-1C34-48BE-9A91-B747333D8E25}" type="datetime1">
              <a:rPr lang="en-US" altLang="en-US" smtClean="0"/>
              <a:t>7/6/2018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75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Video and Audio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C7E68A-B8BC-4E43-AFF7-87224CFFA45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6D07542-0B0A-4D88-923C-6019B8F21D41}" type="datetime1">
              <a:rPr lang="en-US" altLang="en-US" smtClean="0"/>
              <a:t>7/6/2018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446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Video and Audio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6E1531-623D-4FA9-BEB8-D8DE287C9F3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8F83DA7-94B4-44A3-942F-6155DB1AB592}" type="datetime1">
              <a:rPr lang="en-US" altLang="en-US" smtClean="0"/>
              <a:t>7/6/2018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6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Video and Audio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0A3124-E7F3-4A6B-82EE-1D6614E6E01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AB85879-6D12-4016-92E3-A76228D0714D}" type="datetime1">
              <a:rPr lang="en-US" altLang="en-US" smtClean="0"/>
              <a:t>7/6/2018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04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Video and Audio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0DE61A-769D-4C8C-95FB-6973F971C42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544A35D-E507-457D-A65B-D1377C536FF9}" type="datetime1">
              <a:rPr lang="en-US" altLang="en-US" smtClean="0"/>
              <a:t>7/6/2018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12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91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r>
              <a:rPr lang="en-US" dirty="0" smtClean="0"/>
              <a:t>HTML 5 Video and Audio</a:t>
            </a:r>
            <a:endParaRPr lang="en-US" altLang="en-US" dirty="0" smtClean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fld id="{F26633B7-355C-4593-97E4-0B308FEE4A30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grpSp>
        <p:nvGrpSpPr>
          <p:cNvPr id="38947" name="Group 35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389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89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3892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bg1"/>
                </a:solidFill>
              </a:defRPr>
            </a:lvl1pPr>
          </a:lstStyle>
          <a:p>
            <a:fld id="{78F25EFD-7F0C-4D38-96A6-F28E43887ABA}" type="datetime1">
              <a:rPr lang="en-US" altLang="en-US" smtClean="0"/>
              <a:t>7/6/2018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286000"/>
            <a:ext cx="6477000" cy="2209800"/>
          </a:xfrm>
        </p:spPr>
        <p:txBody>
          <a:bodyPr/>
          <a:lstStyle/>
          <a:p>
            <a:pPr algn="ctr"/>
            <a:r>
              <a:rPr lang="en-US" dirty="0" smtClean="0"/>
              <a:t>HTML 5 Video and Audio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267200"/>
            <a:ext cx="1790700" cy="1860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12"/>
          <a:stretch/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95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video supported file types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648200"/>
          </a:xfrm>
        </p:spPr>
        <p:txBody>
          <a:bodyPr/>
          <a:lstStyle/>
          <a:p>
            <a:r>
              <a:rPr lang="en-US" sz="2800" dirty="0" smtClean="0"/>
              <a:t>HTML 5 currently </a:t>
            </a:r>
            <a:r>
              <a:rPr lang="en-US" sz="2800" dirty="0"/>
              <a:t>supports 3 </a:t>
            </a:r>
            <a:r>
              <a:rPr lang="en-US" sz="2800" dirty="0" smtClean="0"/>
              <a:t>video file </a:t>
            </a:r>
            <a:r>
              <a:rPr lang="en-US" sz="2800" dirty="0"/>
              <a:t>types: </a:t>
            </a:r>
            <a:endParaRPr lang="en-US" sz="2800" dirty="0" smtClean="0"/>
          </a:p>
          <a:p>
            <a:pPr lvl="1"/>
            <a:r>
              <a:rPr lang="en-US" sz="2000" b="1" dirty="0" smtClean="0"/>
              <a:t>MP4</a:t>
            </a:r>
          </a:p>
          <a:p>
            <a:pPr lvl="1"/>
            <a:r>
              <a:rPr lang="en-US" sz="2000" b="1" dirty="0" smtClean="0"/>
              <a:t>WebM</a:t>
            </a:r>
          </a:p>
          <a:p>
            <a:pPr lvl="1"/>
            <a:r>
              <a:rPr lang="en-US" sz="2000" b="1" dirty="0" smtClean="0"/>
              <a:t>Ogg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pPr lvl="1"/>
            <a:r>
              <a:rPr lang="en-US" sz="2000" dirty="0" smtClean="0"/>
              <a:t>Possible values for </a:t>
            </a:r>
            <a:r>
              <a:rPr lang="en-US" sz="2000" b="1" dirty="0" smtClean="0"/>
              <a:t>type </a:t>
            </a:r>
            <a:r>
              <a:rPr lang="en-US" sz="2000" dirty="0" smtClean="0"/>
              <a:t>attribute (</a:t>
            </a:r>
            <a:r>
              <a:rPr lang="en-US" sz="2000" b="1" dirty="0" smtClean="0"/>
              <a:t>source</a:t>
            </a:r>
            <a:r>
              <a:rPr lang="en-US" sz="2000" dirty="0" smtClean="0"/>
              <a:t> element)</a:t>
            </a:r>
          </a:p>
          <a:p>
            <a:pPr lvl="2"/>
            <a:r>
              <a:rPr lang="en-US" sz="1600" dirty="0" smtClean="0"/>
              <a:t>“video/mp4”</a:t>
            </a:r>
          </a:p>
          <a:p>
            <a:pPr lvl="2"/>
            <a:r>
              <a:rPr lang="en-US" sz="1600" dirty="0" smtClean="0"/>
              <a:t>“video/</a:t>
            </a:r>
            <a:r>
              <a:rPr lang="en-US" sz="1600" dirty="0" err="1" smtClean="0"/>
              <a:t>webm</a:t>
            </a:r>
            <a:r>
              <a:rPr lang="en-US" sz="1600" dirty="0" smtClean="0"/>
              <a:t>”</a:t>
            </a:r>
          </a:p>
          <a:p>
            <a:pPr lvl="2"/>
            <a:r>
              <a:rPr lang="en-US" sz="1600" dirty="0" smtClean="0"/>
              <a:t>“video/</a:t>
            </a:r>
            <a:r>
              <a:rPr lang="en-US" sz="1600" dirty="0" err="1" smtClean="0"/>
              <a:t>ogg</a:t>
            </a:r>
            <a:r>
              <a:rPr lang="en-US" sz="1600" dirty="0" smtClean="0"/>
              <a:t>”</a:t>
            </a:r>
            <a:endParaRPr lang="en-US" sz="16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38959"/>
            <a:ext cx="6324600" cy="1233241"/>
          </a:xfrm>
          <a:prstGeom prst="rect">
            <a:avLst/>
          </a:prstGeom>
          <a:noFill/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086600" y="4495800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  <p:cxnSp>
        <p:nvCxnSpPr>
          <p:cNvPr id="10" name="Straight Connector 9"/>
          <p:cNvCxnSpPr/>
          <p:nvPr/>
        </p:nvCxnSpPr>
        <p:spPr bwMode="auto">
          <a:xfrm flipV="1">
            <a:off x="7239000" y="4803578"/>
            <a:ext cx="457200" cy="4542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8113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video supported file types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648200"/>
          </a:xfrm>
        </p:spPr>
        <p:txBody>
          <a:bodyPr/>
          <a:lstStyle/>
          <a:p>
            <a:r>
              <a:rPr lang="en-US" sz="2800" dirty="0" smtClean="0"/>
              <a:t>The text within the &lt;video&gt; element  will be displayed in web browsers which </a:t>
            </a:r>
            <a:r>
              <a:rPr lang="en-US" sz="2800" b="1" dirty="0" smtClean="0"/>
              <a:t>do not support </a:t>
            </a:r>
            <a:r>
              <a:rPr lang="en-US" sz="2800" dirty="0" smtClean="0"/>
              <a:t>the video element</a:t>
            </a:r>
          </a:p>
          <a:p>
            <a:pPr lvl="1"/>
            <a:r>
              <a:rPr lang="en-US" dirty="0"/>
              <a:t>(not displayed if the </a:t>
            </a:r>
            <a:r>
              <a:rPr lang="en-US" dirty="0" smtClean="0"/>
              <a:t>video </a:t>
            </a:r>
            <a:r>
              <a:rPr lang="en-US" dirty="0"/>
              <a:t>file loads)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38959"/>
            <a:ext cx="6324600" cy="1233241"/>
          </a:xfrm>
          <a:prstGeom prst="rect">
            <a:avLst/>
          </a:prstGeom>
          <a:noFill/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8600" y="5500218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  <p:cxnSp>
        <p:nvCxnSpPr>
          <p:cNvPr id="10" name="Straight Connector 9"/>
          <p:cNvCxnSpPr>
            <a:endCxn id="8" idx="3"/>
          </p:cNvCxnSpPr>
          <p:nvPr/>
        </p:nvCxnSpPr>
        <p:spPr bwMode="auto">
          <a:xfrm>
            <a:off x="1447800" y="5654106"/>
            <a:ext cx="45720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1041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/>
              <a:t>HTML </a:t>
            </a:r>
            <a:r>
              <a:rPr lang="en-US" sz="4000" dirty="0" smtClean="0"/>
              <a:t>5</a:t>
            </a:r>
            <a:r>
              <a:rPr lang="en-US" sz="4000" dirty="0"/>
              <a:t> </a:t>
            </a:r>
            <a:r>
              <a:rPr lang="en-US" sz="4000" dirty="0" smtClean="0"/>
              <a:t>audio element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3886200"/>
          </a:xfrm>
        </p:spPr>
        <p:txBody>
          <a:bodyPr/>
          <a:lstStyle/>
          <a:p>
            <a:r>
              <a:rPr lang="en-US" dirty="0" smtClean="0"/>
              <a:t>&lt;audio&gt; element</a:t>
            </a:r>
          </a:p>
          <a:p>
            <a:pPr lvl="1"/>
            <a:r>
              <a:rPr lang="en-US" sz="2400" dirty="0" smtClean="0"/>
              <a:t>embeds an audio file within the web page</a:t>
            </a:r>
          </a:p>
          <a:p>
            <a:pPr lvl="1"/>
            <a:endParaRPr lang="en-US" dirty="0" smtClean="0"/>
          </a:p>
          <a:p>
            <a:pPr lvl="1"/>
            <a:r>
              <a:rPr lang="en-US" sz="2400" dirty="0"/>
              <a:t>Uses </a:t>
            </a:r>
            <a:r>
              <a:rPr lang="en-US" sz="2400" b="1" dirty="0"/>
              <a:t>source</a:t>
            </a:r>
            <a:r>
              <a:rPr lang="en-US" sz="2400" dirty="0"/>
              <a:t> element to specify </a:t>
            </a:r>
            <a:r>
              <a:rPr lang="en-US" sz="2400" dirty="0" smtClean="0"/>
              <a:t>the </a:t>
            </a:r>
            <a:r>
              <a:rPr lang="en-US" sz="2400" u="sng" dirty="0" smtClean="0"/>
              <a:t>filename </a:t>
            </a:r>
            <a:r>
              <a:rPr lang="en-US" sz="2400" dirty="0" smtClean="0"/>
              <a:t>and </a:t>
            </a:r>
            <a:r>
              <a:rPr lang="en-US" sz="2400" u="sng" dirty="0" smtClean="0"/>
              <a:t>file type </a:t>
            </a:r>
            <a:r>
              <a:rPr lang="en-US" sz="2400" dirty="0" smtClean="0"/>
              <a:t>of the audio file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solidFill>
                  <a:srgbClr val="0070C0"/>
                </a:solidFill>
              </a:rPr>
              <a:t>The </a:t>
            </a:r>
            <a:r>
              <a:rPr lang="en-US" dirty="0" smtClean="0">
                <a:solidFill>
                  <a:srgbClr val="0070C0"/>
                </a:solidFill>
              </a:rPr>
              <a:t>&lt;audio&gt; </a:t>
            </a:r>
            <a:r>
              <a:rPr lang="en-US" dirty="0">
                <a:solidFill>
                  <a:srgbClr val="0070C0"/>
                </a:solidFill>
              </a:rPr>
              <a:t>tag is new in </a:t>
            </a:r>
            <a:r>
              <a:rPr lang="en-US" dirty="0" smtClean="0">
                <a:solidFill>
                  <a:srgbClr val="0070C0"/>
                </a:solidFill>
              </a:rPr>
              <a:t>HTML 5</a:t>
            </a:r>
            <a:endParaRPr lang="en-US" sz="2400" dirty="0">
              <a:solidFill>
                <a:srgbClr val="0070C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5500218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28718"/>
            <a:ext cx="5724525" cy="114300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79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audio attributes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95800"/>
          </a:xfrm>
        </p:spPr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 </a:t>
            </a:r>
            <a:r>
              <a:rPr lang="en-US" dirty="0" smtClean="0"/>
              <a:t>main attributes:</a:t>
            </a:r>
            <a:endParaRPr lang="en-US" b="1" dirty="0" smtClean="0"/>
          </a:p>
          <a:p>
            <a:pPr lvl="1"/>
            <a:r>
              <a:rPr lang="en-US" sz="2000" dirty="0" smtClean="0"/>
              <a:t>controls</a:t>
            </a:r>
          </a:p>
          <a:p>
            <a:pPr lvl="1"/>
            <a:r>
              <a:rPr lang="en-US" sz="2000" dirty="0" smtClean="0"/>
              <a:t>autoplay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13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5500218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28718"/>
            <a:ext cx="5724525" cy="114300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19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audio attributes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905000"/>
          </a:xfrm>
        </p:spPr>
        <p:txBody>
          <a:bodyPr/>
          <a:lstStyle/>
          <a:p>
            <a:r>
              <a:rPr lang="en-US" b="1" dirty="0" smtClean="0"/>
              <a:t>controls</a:t>
            </a:r>
            <a:r>
              <a:rPr lang="en-US" dirty="0" smtClean="0"/>
              <a:t> attribute:</a:t>
            </a:r>
          </a:p>
          <a:p>
            <a:pPr lvl="1"/>
            <a:r>
              <a:rPr lang="en-US" dirty="0" smtClean="0"/>
              <a:t>Displays </a:t>
            </a:r>
            <a:r>
              <a:rPr lang="en-US" b="1" dirty="0" smtClean="0"/>
              <a:t>audio controls</a:t>
            </a:r>
            <a:r>
              <a:rPr lang="en-US" dirty="0" smtClean="0"/>
              <a:t> (additional options for the audio file)</a:t>
            </a:r>
          </a:p>
          <a:p>
            <a:pPr lvl="1"/>
            <a:r>
              <a:rPr lang="en-US" dirty="0" smtClean="0"/>
              <a:t>Audio controls includes: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685800" y="3124200"/>
            <a:ext cx="56388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1371600" lvl="2" indent="-457200">
              <a:buFont typeface="+mj-lt"/>
              <a:buAutoNum type="arabicPeriod"/>
            </a:pPr>
            <a:r>
              <a:rPr lang="en-US" kern="0" dirty="0" smtClean="0"/>
              <a:t>play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 smtClean="0"/>
              <a:t>pause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 smtClean="0"/>
              <a:t>seeking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 smtClean="0"/>
              <a:t>volume</a:t>
            </a:r>
          </a:p>
          <a:p>
            <a:pPr lvl="1"/>
            <a:endParaRPr lang="en-US" kern="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038600"/>
            <a:ext cx="4161081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92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audio attributes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905000"/>
          </a:xfrm>
        </p:spPr>
        <p:txBody>
          <a:bodyPr/>
          <a:lstStyle/>
          <a:p>
            <a:r>
              <a:rPr lang="en-US" b="1" dirty="0" smtClean="0"/>
              <a:t>autoplay</a:t>
            </a:r>
            <a:r>
              <a:rPr lang="en-US" dirty="0" smtClean="0"/>
              <a:t> attribute:</a:t>
            </a:r>
          </a:p>
          <a:p>
            <a:pPr lvl="1"/>
            <a:r>
              <a:rPr lang="en-US" dirty="0" smtClean="0"/>
              <a:t>Used to automatically begin audio playback when the web page is loaded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Note: </a:t>
            </a:r>
            <a:r>
              <a:rPr lang="en-US" b="1" dirty="0" smtClean="0">
                <a:solidFill>
                  <a:srgbClr val="0070C0"/>
                </a:solidFill>
              </a:rPr>
              <a:t>autoplay</a:t>
            </a:r>
            <a:r>
              <a:rPr lang="en-US" dirty="0" smtClean="0">
                <a:solidFill>
                  <a:srgbClr val="0070C0"/>
                </a:solidFill>
              </a:rPr>
              <a:t> is disabled in </a:t>
            </a:r>
            <a:r>
              <a:rPr lang="en-US" b="1" dirty="0" smtClean="0">
                <a:solidFill>
                  <a:srgbClr val="0070C0"/>
                </a:solidFill>
              </a:rPr>
              <a:t>Chrome</a:t>
            </a:r>
            <a:r>
              <a:rPr lang="en-US" dirty="0" smtClean="0">
                <a:solidFill>
                  <a:srgbClr val="0070C0"/>
                </a:solidFill>
              </a:rPr>
              <a:t> and </a:t>
            </a:r>
            <a:r>
              <a:rPr lang="en-US" b="1" dirty="0" smtClean="0">
                <a:solidFill>
                  <a:srgbClr val="0070C0"/>
                </a:solidFill>
              </a:rPr>
              <a:t>Safari</a:t>
            </a:r>
            <a:r>
              <a:rPr lang="en-US" dirty="0" smtClean="0">
                <a:solidFill>
                  <a:srgbClr val="0070C0"/>
                </a:solidFill>
              </a:rPr>
              <a:t> web browsers </a:t>
            </a:r>
            <a:r>
              <a:rPr lang="en-US" sz="2000" dirty="0" smtClean="0">
                <a:solidFill>
                  <a:srgbClr val="0070C0"/>
                </a:solidFill>
              </a:rPr>
              <a:t>(should not be relied on when designing a webpage)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15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104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audio attributes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2819400"/>
          </a:xfrm>
        </p:spPr>
        <p:txBody>
          <a:bodyPr/>
          <a:lstStyle/>
          <a:p>
            <a:pPr lvl="1"/>
            <a:r>
              <a:rPr lang="en-US" dirty="0" smtClean="0"/>
              <a:t>Other than </a:t>
            </a:r>
            <a:r>
              <a:rPr lang="en-US" b="1" dirty="0" smtClean="0"/>
              <a:t>controls </a:t>
            </a:r>
            <a:r>
              <a:rPr lang="en-US" dirty="0" smtClean="0"/>
              <a:t>and </a:t>
            </a:r>
            <a:r>
              <a:rPr lang="en-US" b="1" dirty="0" smtClean="0"/>
              <a:t>autoplay </a:t>
            </a:r>
            <a:r>
              <a:rPr lang="en-US" dirty="0" err="1" smtClean="0"/>
              <a:t>attibutes</a:t>
            </a:r>
            <a:endParaRPr lang="en-US" dirty="0" smtClean="0"/>
          </a:p>
          <a:p>
            <a:pPr lvl="2"/>
            <a:r>
              <a:rPr lang="en-US" dirty="0" smtClean="0"/>
              <a:t>&lt;audio&gt; element has additional attributes such as:</a:t>
            </a:r>
          </a:p>
          <a:p>
            <a:pPr lvl="2"/>
            <a:r>
              <a:rPr lang="en-US" b="1" dirty="0"/>
              <a:t>l</a:t>
            </a:r>
            <a:r>
              <a:rPr lang="en-US" b="1" dirty="0" smtClean="0"/>
              <a:t>oop</a:t>
            </a:r>
            <a:r>
              <a:rPr lang="en-US" dirty="0" smtClean="0"/>
              <a:t> and </a:t>
            </a:r>
            <a:r>
              <a:rPr lang="en-US" b="1" dirty="0" smtClean="0"/>
              <a:t>muted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7385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audio attributes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648200"/>
          </a:xfrm>
        </p:spPr>
        <p:txBody>
          <a:bodyPr/>
          <a:lstStyle/>
          <a:p>
            <a:r>
              <a:rPr lang="en-US" b="1" dirty="0" smtClean="0"/>
              <a:t>Source</a:t>
            </a:r>
            <a:r>
              <a:rPr lang="en-US" dirty="0" smtClean="0"/>
              <a:t> element</a:t>
            </a:r>
          </a:p>
          <a:p>
            <a:pPr lvl="1"/>
            <a:r>
              <a:rPr lang="en-US" dirty="0" smtClean="0"/>
              <a:t>&lt;source&gt; element has 2 main attributes:</a:t>
            </a:r>
          </a:p>
          <a:p>
            <a:pPr lvl="1"/>
            <a:r>
              <a:rPr lang="en-US" b="1" dirty="0" smtClean="0"/>
              <a:t>src </a:t>
            </a:r>
            <a:r>
              <a:rPr lang="en-US" sz="1800" dirty="0" smtClean="0"/>
              <a:t>(includes filename of the audio file to be displayed)</a:t>
            </a:r>
            <a:endParaRPr lang="en-US" dirty="0"/>
          </a:p>
          <a:p>
            <a:pPr lvl="1"/>
            <a:r>
              <a:rPr lang="en-US" b="1" dirty="0" smtClean="0"/>
              <a:t>type </a:t>
            </a:r>
            <a:r>
              <a:rPr lang="en-US" sz="1800" dirty="0"/>
              <a:t>(includes </a:t>
            </a:r>
            <a:r>
              <a:rPr lang="en-US" sz="1800" dirty="0" smtClean="0"/>
              <a:t>file type </a:t>
            </a:r>
            <a:r>
              <a:rPr lang="en-US" sz="1800" dirty="0"/>
              <a:t>of the </a:t>
            </a:r>
            <a:r>
              <a:rPr lang="en-US" sz="1800" dirty="0" smtClean="0"/>
              <a:t>audio file)</a:t>
            </a:r>
            <a:endParaRPr lang="en-US" sz="1800" b="1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(&lt;</a:t>
            </a:r>
            <a:r>
              <a:rPr lang="en-US" b="1" dirty="0" smtClean="0">
                <a:solidFill>
                  <a:srgbClr val="0070C0"/>
                </a:solidFill>
              </a:rPr>
              <a:t>source&gt; </a:t>
            </a:r>
            <a:r>
              <a:rPr lang="en-US" dirty="0" smtClean="0">
                <a:solidFill>
                  <a:srgbClr val="0070C0"/>
                </a:solidFill>
              </a:rPr>
              <a:t>has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similar usage for both &lt;</a:t>
            </a:r>
            <a:r>
              <a:rPr lang="en-US" b="1" dirty="0" smtClean="0">
                <a:solidFill>
                  <a:srgbClr val="0070C0"/>
                </a:solidFill>
              </a:rPr>
              <a:t>video&gt; </a:t>
            </a:r>
            <a:r>
              <a:rPr lang="en-US" dirty="0" smtClean="0">
                <a:solidFill>
                  <a:srgbClr val="0070C0"/>
                </a:solidFill>
              </a:rPr>
              <a:t> and &lt;</a:t>
            </a:r>
            <a:r>
              <a:rPr lang="en-US" b="1" dirty="0" smtClean="0">
                <a:solidFill>
                  <a:srgbClr val="0070C0"/>
                </a:solidFill>
              </a:rPr>
              <a:t>audio&gt; </a:t>
            </a:r>
            <a:r>
              <a:rPr lang="en-US" dirty="0" smtClean="0">
                <a:solidFill>
                  <a:srgbClr val="0070C0"/>
                </a:solidFill>
              </a:rPr>
              <a:t>elements)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5500218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28718"/>
            <a:ext cx="5724525" cy="114300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40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audio supported file types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648200"/>
          </a:xfrm>
        </p:spPr>
        <p:txBody>
          <a:bodyPr/>
          <a:lstStyle/>
          <a:p>
            <a:r>
              <a:rPr lang="en-US" sz="2800" dirty="0"/>
              <a:t>currently supports 3 file types: </a:t>
            </a:r>
            <a:endParaRPr lang="en-US" sz="2800" dirty="0" smtClean="0"/>
          </a:p>
          <a:p>
            <a:pPr lvl="1"/>
            <a:r>
              <a:rPr lang="en-US" sz="2000" b="1" dirty="0" smtClean="0"/>
              <a:t>MP3</a:t>
            </a:r>
          </a:p>
          <a:p>
            <a:pPr lvl="1"/>
            <a:r>
              <a:rPr lang="en-US" sz="2000" b="1" dirty="0" smtClean="0"/>
              <a:t>WAV</a:t>
            </a:r>
          </a:p>
          <a:p>
            <a:pPr lvl="1"/>
            <a:r>
              <a:rPr lang="en-US" sz="2000" b="1" dirty="0" smtClean="0"/>
              <a:t>Ogg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pPr lvl="1"/>
            <a:r>
              <a:rPr lang="en-US" sz="2000" dirty="0" smtClean="0"/>
              <a:t>Possible values for </a:t>
            </a:r>
            <a:r>
              <a:rPr lang="en-US" sz="2000" b="1" dirty="0" smtClean="0"/>
              <a:t>type </a:t>
            </a:r>
            <a:r>
              <a:rPr lang="en-US" sz="2000" dirty="0" smtClean="0"/>
              <a:t>attribute (</a:t>
            </a:r>
            <a:r>
              <a:rPr lang="en-US" sz="2000" b="1" dirty="0" smtClean="0"/>
              <a:t>source</a:t>
            </a:r>
            <a:r>
              <a:rPr lang="en-US" sz="2000" dirty="0" smtClean="0"/>
              <a:t> element)</a:t>
            </a:r>
          </a:p>
          <a:p>
            <a:pPr lvl="2"/>
            <a:r>
              <a:rPr lang="en-US" sz="1600" dirty="0" smtClean="0"/>
              <a:t>“audio/mpeg”</a:t>
            </a:r>
          </a:p>
          <a:p>
            <a:pPr lvl="2"/>
            <a:r>
              <a:rPr lang="en-US" sz="1600" dirty="0" smtClean="0"/>
              <a:t>“audio/wav”</a:t>
            </a:r>
          </a:p>
          <a:p>
            <a:pPr lvl="2"/>
            <a:r>
              <a:rPr lang="en-US" sz="1600" dirty="0" smtClean="0"/>
              <a:t>“audio/</a:t>
            </a:r>
            <a:r>
              <a:rPr lang="en-US" sz="1600" dirty="0" err="1" smtClean="0"/>
              <a:t>ogg</a:t>
            </a:r>
            <a:r>
              <a:rPr lang="en-US" sz="1600" dirty="0" smtClean="0"/>
              <a:t>”</a:t>
            </a:r>
            <a:endParaRPr lang="en-US" sz="16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18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0" y="4495800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28718"/>
            <a:ext cx="5724525" cy="114300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1" name="Straight Connector 10"/>
          <p:cNvCxnSpPr/>
          <p:nvPr/>
        </p:nvCxnSpPr>
        <p:spPr bwMode="auto">
          <a:xfrm flipV="1">
            <a:off x="6553200" y="4803577"/>
            <a:ext cx="533400" cy="4542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5523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audio supported file types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648200"/>
          </a:xfrm>
        </p:spPr>
        <p:txBody>
          <a:bodyPr/>
          <a:lstStyle/>
          <a:p>
            <a:r>
              <a:rPr lang="en-US" sz="2800" dirty="0" smtClean="0"/>
              <a:t>The text within the &lt;audio&gt; element  will be displayed in web browsers which </a:t>
            </a:r>
            <a:r>
              <a:rPr lang="en-US" sz="2800" b="1" dirty="0" smtClean="0"/>
              <a:t>do not support </a:t>
            </a:r>
            <a:r>
              <a:rPr lang="en-US" sz="2800" dirty="0" smtClean="0"/>
              <a:t>the audio element</a:t>
            </a:r>
            <a:endParaRPr lang="en-US" sz="800" dirty="0"/>
          </a:p>
          <a:p>
            <a:pPr lvl="1"/>
            <a:r>
              <a:rPr lang="en-US" sz="2000" dirty="0" smtClean="0"/>
              <a:t>(not displayed if the audio file loads)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19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5500218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399" y="4928718"/>
            <a:ext cx="5724525" cy="114300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1" name="Straight Connector 10"/>
          <p:cNvCxnSpPr/>
          <p:nvPr/>
        </p:nvCxnSpPr>
        <p:spPr bwMode="auto">
          <a:xfrm>
            <a:off x="1524000" y="5654106"/>
            <a:ext cx="60960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51500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91000"/>
          </a:xfrm>
        </p:spPr>
        <p:txBody>
          <a:bodyPr/>
          <a:lstStyle/>
          <a:p>
            <a:r>
              <a:rPr lang="en-US" dirty="0" smtClean="0"/>
              <a:t>HTML 5 video element</a:t>
            </a:r>
          </a:p>
          <a:p>
            <a:pPr lvl="1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video attributes</a:t>
            </a:r>
          </a:p>
          <a:p>
            <a:pPr lvl="1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video supported file types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HTML 5 audio element</a:t>
            </a:r>
          </a:p>
          <a:p>
            <a:pPr lvl="1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audio attributes</a:t>
            </a:r>
          </a:p>
          <a:p>
            <a:pPr lvl="1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audio supported file types</a:t>
            </a:r>
          </a:p>
          <a:p>
            <a:pPr lvl="1"/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/>
              <a:t>video and audio additional menu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B8E68E7-8909-4A85-8AFA-74E945AB3DD4}" type="datetime1">
              <a:rPr lang="en-US" altLang="en-US" smtClean="0"/>
              <a:t>7/6/2018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714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video and </a:t>
            </a:r>
            <a:r>
              <a:rPr lang="en-US" sz="4000" dirty="0" smtClean="0"/>
              <a:t>audio additional menu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648200"/>
          </a:xfrm>
        </p:spPr>
        <p:txBody>
          <a:bodyPr/>
          <a:lstStyle/>
          <a:p>
            <a:r>
              <a:rPr lang="en-US" sz="2800" dirty="0" smtClean="0"/>
              <a:t>Note: right-click on a displayed video or audio element for additional menu options such as </a:t>
            </a:r>
            <a:r>
              <a:rPr lang="en-US" sz="2800" b="1" dirty="0" smtClean="0"/>
              <a:t>controls </a:t>
            </a:r>
            <a:r>
              <a:rPr lang="en-US" sz="2800" dirty="0" smtClean="0"/>
              <a:t>and </a:t>
            </a:r>
            <a:r>
              <a:rPr lang="en-US" sz="2800" b="1" dirty="0" smtClean="0"/>
              <a:t>loop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20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4495800"/>
            <a:ext cx="2209800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70C0"/>
                </a:solidFill>
              </a:rPr>
              <a:t>(Note 2: As some users may not be aware of this menu option, should not be relied on during web design)</a:t>
            </a:r>
            <a:endParaRPr lang="en-US" sz="1400" b="1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902870"/>
            <a:ext cx="5848350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806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/>
              <a:t>HTML </a:t>
            </a:r>
            <a:r>
              <a:rPr lang="en-US" sz="4000" dirty="0" smtClean="0"/>
              <a:t>5</a:t>
            </a:r>
            <a:r>
              <a:rPr lang="en-US" sz="4000" dirty="0"/>
              <a:t> </a:t>
            </a:r>
            <a:r>
              <a:rPr lang="en-US" sz="4000" dirty="0" smtClean="0"/>
              <a:t>video element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3886200"/>
          </a:xfrm>
        </p:spPr>
        <p:txBody>
          <a:bodyPr/>
          <a:lstStyle/>
          <a:p>
            <a:r>
              <a:rPr lang="en-US" dirty="0" smtClean="0"/>
              <a:t>&lt;video&gt; element</a:t>
            </a:r>
          </a:p>
          <a:p>
            <a:pPr lvl="1"/>
            <a:r>
              <a:rPr lang="en-US" sz="2400" dirty="0" smtClean="0"/>
              <a:t>Embeds a video file within a web page</a:t>
            </a:r>
          </a:p>
          <a:p>
            <a:pPr lvl="1"/>
            <a:endParaRPr lang="en-US" dirty="0" smtClean="0"/>
          </a:p>
          <a:p>
            <a:pPr lvl="1"/>
            <a:r>
              <a:rPr lang="en-US" sz="2400" dirty="0"/>
              <a:t>Uses </a:t>
            </a:r>
            <a:r>
              <a:rPr lang="en-US" sz="2400" b="1" dirty="0"/>
              <a:t>source</a:t>
            </a:r>
            <a:r>
              <a:rPr lang="en-US" sz="2400" dirty="0"/>
              <a:t> element to specify </a:t>
            </a:r>
            <a:r>
              <a:rPr lang="en-US" sz="2400" dirty="0" smtClean="0"/>
              <a:t>the </a:t>
            </a:r>
            <a:r>
              <a:rPr lang="en-US" sz="2400" u="sng" dirty="0" smtClean="0"/>
              <a:t>filename </a:t>
            </a:r>
            <a:r>
              <a:rPr lang="en-US" sz="2400" dirty="0" smtClean="0"/>
              <a:t>and </a:t>
            </a:r>
            <a:r>
              <a:rPr lang="en-US" sz="2400" u="sng" dirty="0" smtClean="0"/>
              <a:t>file type </a:t>
            </a:r>
            <a:r>
              <a:rPr lang="en-US" sz="2400" dirty="0" smtClean="0"/>
              <a:t>of the video to be displayed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solidFill>
                  <a:srgbClr val="0070C0"/>
                </a:solidFill>
              </a:rPr>
              <a:t>The &lt;video&gt; </a:t>
            </a:r>
            <a:r>
              <a:rPr lang="en-US" dirty="0" smtClean="0">
                <a:solidFill>
                  <a:srgbClr val="0070C0"/>
                </a:solidFill>
              </a:rPr>
              <a:t>element </a:t>
            </a:r>
            <a:r>
              <a:rPr lang="en-US" dirty="0">
                <a:solidFill>
                  <a:srgbClr val="0070C0"/>
                </a:solidFill>
              </a:rPr>
              <a:t>is new in </a:t>
            </a:r>
            <a:r>
              <a:rPr lang="en-US" dirty="0" smtClean="0">
                <a:solidFill>
                  <a:srgbClr val="0070C0"/>
                </a:solidFill>
              </a:rPr>
              <a:t>HTML 5</a:t>
            </a:r>
            <a:endParaRPr lang="en-US" sz="2400" dirty="0">
              <a:solidFill>
                <a:srgbClr val="0070C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748833"/>
            <a:ext cx="6400800" cy="1248099"/>
          </a:xfrm>
          <a:prstGeom prst="rect">
            <a:avLst/>
          </a:prstGeom>
          <a:noFill/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81000" y="5500218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6554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video attributes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95800"/>
          </a:xfrm>
        </p:spPr>
        <p:txBody>
          <a:bodyPr/>
          <a:lstStyle/>
          <a:p>
            <a:r>
              <a:rPr lang="en-US" b="1" dirty="0" smtClean="0"/>
              <a:t>4 </a:t>
            </a:r>
            <a:r>
              <a:rPr lang="en-US" dirty="0" smtClean="0"/>
              <a:t>main attributes:</a:t>
            </a:r>
            <a:endParaRPr lang="en-US" b="1" dirty="0" smtClean="0"/>
          </a:p>
          <a:p>
            <a:pPr lvl="1"/>
            <a:r>
              <a:rPr lang="en-US" sz="2000" dirty="0" smtClean="0"/>
              <a:t>width</a:t>
            </a:r>
          </a:p>
          <a:p>
            <a:pPr lvl="1"/>
            <a:r>
              <a:rPr lang="en-US" sz="2000" dirty="0" smtClean="0"/>
              <a:t>height</a:t>
            </a:r>
          </a:p>
          <a:p>
            <a:pPr lvl="1"/>
            <a:r>
              <a:rPr lang="en-US" sz="2000" dirty="0" smtClean="0"/>
              <a:t>controls</a:t>
            </a:r>
          </a:p>
          <a:p>
            <a:pPr lvl="1"/>
            <a:r>
              <a:rPr lang="en-US" sz="2000" dirty="0" smtClean="0"/>
              <a:t>autoplay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38959"/>
            <a:ext cx="6324600" cy="1233241"/>
          </a:xfrm>
          <a:prstGeom prst="rect">
            <a:avLst/>
          </a:prstGeom>
          <a:noFill/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81000" y="5500218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2931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video attributes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95800"/>
          </a:xfrm>
        </p:spPr>
        <p:txBody>
          <a:bodyPr/>
          <a:lstStyle/>
          <a:p>
            <a:r>
              <a:rPr lang="en-US" b="1" dirty="0" smtClean="0"/>
              <a:t>width</a:t>
            </a:r>
            <a:r>
              <a:rPr lang="en-US" dirty="0" smtClean="0"/>
              <a:t> and </a:t>
            </a:r>
            <a:r>
              <a:rPr lang="en-US" b="1" dirty="0" smtClean="0"/>
              <a:t>height </a:t>
            </a:r>
            <a:r>
              <a:rPr lang="en-US" dirty="0" smtClean="0"/>
              <a:t>attributes:</a:t>
            </a:r>
            <a:endParaRPr lang="en-US" b="1" dirty="0" smtClean="0"/>
          </a:p>
          <a:p>
            <a:pPr lvl="1"/>
            <a:r>
              <a:rPr lang="en-US" sz="2000" dirty="0"/>
              <a:t>used to </a:t>
            </a:r>
            <a:r>
              <a:rPr lang="en-US" sz="2000" dirty="0" smtClean="0"/>
              <a:t>adjust </a:t>
            </a:r>
            <a:r>
              <a:rPr lang="en-US" sz="2000" dirty="0"/>
              <a:t>the </a:t>
            </a:r>
            <a:r>
              <a:rPr lang="en-US" sz="2000" dirty="0" smtClean="0"/>
              <a:t>video’s displayed size </a:t>
            </a:r>
            <a:r>
              <a:rPr lang="en-US" sz="2000" dirty="0"/>
              <a:t>in pixels (unit of measurement for computer screens</a:t>
            </a:r>
            <a:r>
              <a:rPr lang="en-US" sz="2000" dirty="0" smtClean="0"/>
              <a:t>)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video’s </a:t>
            </a:r>
            <a:r>
              <a:rPr lang="en-US" sz="2000" b="1" dirty="0"/>
              <a:t>default </a:t>
            </a:r>
            <a:r>
              <a:rPr lang="en-US" sz="2000" b="1" dirty="0" smtClean="0"/>
              <a:t>size </a:t>
            </a:r>
            <a:r>
              <a:rPr lang="en-US" sz="2000" dirty="0" smtClean="0"/>
              <a:t>will </a:t>
            </a:r>
            <a:r>
              <a:rPr lang="en-US" sz="2000" dirty="0"/>
              <a:t>be displayed if height and width attributes are not </a:t>
            </a:r>
            <a:r>
              <a:rPr lang="en-US" sz="2000" dirty="0" smtClean="0"/>
              <a:t>specified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Attribute value can be </a:t>
            </a:r>
            <a:r>
              <a:rPr lang="en-US" sz="2000" b="1" dirty="0"/>
              <a:t>a percentage</a:t>
            </a:r>
            <a:r>
              <a:rPr lang="en-US" sz="2000" dirty="0"/>
              <a:t> (represents a percentage of the browser window size) to improve </a:t>
            </a:r>
            <a:r>
              <a:rPr lang="en-US" sz="2000" u="sng" dirty="0"/>
              <a:t>responsive design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38959"/>
            <a:ext cx="6324600" cy="1233241"/>
          </a:xfrm>
          <a:prstGeom prst="rect">
            <a:avLst/>
          </a:prstGeom>
          <a:noFill/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81000" y="5500218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2212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video attributes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905000"/>
          </a:xfrm>
        </p:spPr>
        <p:txBody>
          <a:bodyPr/>
          <a:lstStyle/>
          <a:p>
            <a:r>
              <a:rPr lang="en-US" b="1" dirty="0" smtClean="0"/>
              <a:t>controls</a:t>
            </a:r>
            <a:r>
              <a:rPr lang="en-US" dirty="0" smtClean="0"/>
              <a:t> attribute:</a:t>
            </a:r>
          </a:p>
          <a:p>
            <a:pPr lvl="1"/>
            <a:r>
              <a:rPr lang="en-US" dirty="0" smtClean="0"/>
              <a:t>Displays </a:t>
            </a:r>
            <a:r>
              <a:rPr lang="en-US" b="1" dirty="0" smtClean="0"/>
              <a:t>video controls</a:t>
            </a:r>
            <a:r>
              <a:rPr lang="en-US" dirty="0" smtClean="0"/>
              <a:t> (additional options for the video)</a:t>
            </a:r>
          </a:p>
          <a:p>
            <a:pPr lvl="1"/>
            <a:r>
              <a:rPr lang="en-US" dirty="0" smtClean="0"/>
              <a:t>Video controls include: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685800" y="3124200"/>
            <a:ext cx="56388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1371600" lvl="2" indent="-457200">
              <a:buFont typeface="+mj-lt"/>
              <a:buAutoNum type="arabicPeriod"/>
            </a:pPr>
            <a:r>
              <a:rPr lang="en-US" kern="0" dirty="0" smtClean="0"/>
              <a:t>play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 smtClean="0"/>
              <a:t>pause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 smtClean="0"/>
              <a:t>seeking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 smtClean="0"/>
              <a:t>volume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/>
              <a:t>f</a:t>
            </a:r>
            <a:r>
              <a:rPr lang="en-US" kern="0" dirty="0" smtClean="0"/>
              <a:t>ullscreen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/>
              <a:t>s</a:t>
            </a:r>
            <a:r>
              <a:rPr lang="en-US" kern="0" dirty="0" smtClean="0"/>
              <a:t>ubtitles (if available)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/>
              <a:t>t</a:t>
            </a:r>
            <a:r>
              <a:rPr lang="en-US" kern="0" dirty="0" smtClean="0"/>
              <a:t>rack (if available)</a:t>
            </a:r>
          </a:p>
          <a:p>
            <a:pPr lvl="1"/>
            <a:endParaRPr lang="en-US" kern="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300412"/>
            <a:ext cx="4324350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52400" y="5568967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(additional text available</a:t>
            </a:r>
          </a:p>
          <a:p>
            <a:r>
              <a:rPr lang="en-US" sz="1200" dirty="0" smtClean="0"/>
              <a:t> for certain videos)</a:t>
            </a:r>
            <a:endParaRPr lang="en-US" sz="1200" dirty="0"/>
          </a:p>
        </p:txBody>
      </p:sp>
      <p:cxnSp>
        <p:nvCxnSpPr>
          <p:cNvPr id="13" name="Straight Connector 12"/>
          <p:cNvCxnSpPr/>
          <p:nvPr/>
        </p:nvCxnSpPr>
        <p:spPr bwMode="auto">
          <a:xfrm flipH="1">
            <a:off x="1219200" y="5257800"/>
            <a:ext cx="228600" cy="311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 flipH="1">
            <a:off x="1409700" y="5568967"/>
            <a:ext cx="190500" cy="3231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5675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video attributes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905000"/>
          </a:xfrm>
        </p:spPr>
        <p:txBody>
          <a:bodyPr/>
          <a:lstStyle/>
          <a:p>
            <a:r>
              <a:rPr lang="en-US" b="1" dirty="0" smtClean="0"/>
              <a:t>autoplay</a:t>
            </a:r>
            <a:r>
              <a:rPr lang="en-US" dirty="0" smtClean="0"/>
              <a:t> attribute:</a:t>
            </a:r>
          </a:p>
          <a:p>
            <a:pPr lvl="1"/>
            <a:r>
              <a:rPr lang="en-US" dirty="0" smtClean="0"/>
              <a:t>Used to automatically begin video playback when the web page is loaded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Note: </a:t>
            </a:r>
            <a:r>
              <a:rPr lang="en-US" b="1" dirty="0" smtClean="0">
                <a:solidFill>
                  <a:srgbClr val="0070C0"/>
                </a:solidFill>
              </a:rPr>
              <a:t>autoplay</a:t>
            </a:r>
            <a:r>
              <a:rPr lang="en-US" dirty="0" smtClean="0">
                <a:solidFill>
                  <a:srgbClr val="0070C0"/>
                </a:solidFill>
              </a:rPr>
              <a:t> is disabled in </a:t>
            </a:r>
            <a:r>
              <a:rPr lang="en-US" b="1" dirty="0" smtClean="0">
                <a:solidFill>
                  <a:srgbClr val="0070C0"/>
                </a:solidFill>
              </a:rPr>
              <a:t>Chrome</a:t>
            </a:r>
            <a:r>
              <a:rPr lang="en-US" dirty="0" smtClean="0">
                <a:solidFill>
                  <a:srgbClr val="0070C0"/>
                </a:solidFill>
              </a:rPr>
              <a:t> and </a:t>
            </a:r>
            <a:r>
              <a:rPr lang="en-US" b="1" dirty="0" smtClean="0">
                <a:solidFill>
                  <a:srgbClr val="0070C0"/>
                </a:solidFill>
              </a:rPr>
              <a:t>Safari</a:t>
            </a:r>
            <a:r>
              <a:rPr lang="en-US" dirty="0" smtClean="0">
                <a:solidFill>
                  <a:srgbClr val="0070C0"/>
                </a:solidFill>
              </a:rPr>
              <a:t> web browsers </a:t>
            </a:r>
            <a:r>
              <a:rPr lang="en-US" sz="2000" dirty="0" smtClean="0">
                <a:solidFill>
                  <a:srgbClr val="0070C0"/>
                </a:solidFill>
              </a:rPr>
              <a:t>(should not be relied on when designing a webpage)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5506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video attributes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2819400"/>
          </a:xfrm>
        </p:spPr>
        <p:txBody>
          <a:bodyPr/>
          <a:lstStyle/>
          <a:p>
            <a:pPr lvl="1"/>
            <a:r>
              <a:rPr lang="en-US" dirty="0" smtClean="0"/>
              <a:t>In addition to </a:t>
            </a:r>
            <a:r>
              <a:rPr lang="en-US" b="1" dirty="0" smtClean="0"/>
              <a:t>width, height, controls </a:t>
            </a:r>
            <a:r>
              <a:rPr lang="en-US" dirty="0" smtClean="0"/>
              <a:t>and </a:t>
            </a:r>
            <a:r>
              <a:rPr lang="en-US" b="1" dirty="0" smtClean="0"/>
              <a:t>autoplay</a:t>
            </a:r>
            <a:endParaRPr lang="en-US" dirty="0" smtClean="0"/>
          </a:p>
          <a:p>
            <a:pPr lvl="2"/>
            <a:r>
              <a:rPr lang="en-US" dirty="0" smtClean="0"/>
              <a:t>&lt;video&gt; element has more attributes such as:</a:t>
            </a:r>
          </a:p>
          <a:p>
            <a:pPr lvl="2"/>
            <a:r>
              <a:rPr lang="en-US" b="1" dirty="0"/>
              <a:t>l</a:t>
            </a:r>
            <a:r>
              <a:rPr lang="en-US" b="1" dirty="0" smtClean="0"/>
              <a:t>oop</a:t>
            </a:r>
            <a:r>
              <a:rPr lang="en-US" dirty="0" smtClean="0"/>
              <a:t> and </a:t>
            </a:r>
            <a:r>
              <a:rPr lang="en-US" b="1" dirty="0" smtClean="0"/>
              <a:t>muted</a:t>
            </a:r>
          </a:p>
          <a:p>
            <a:pPr lvl="3"/>
            <a:r>
              <a:rPr lang="en-US" i="1" dirty="0" smtClean="0">
                <a:solidFill>
                  <a:srgbClr val="0070C0"/>
                </a:solidFill>
              </a:rPr>
              <a:t>(practice and check </a:t>
            </a:r>
            <a:r>
              <a:rPr lang="en-US" b="1" i="1" dirty="0" smtClean="0">
                <a:solidFill>
                  <a:srgbClr val="0070C0"/>
                </a:solidFill>
              </a:rPr>
              <a:t>loop </a:t>
            </a:r>
            <a:r>
              <a:rPr lang="en-US" i="1" dirty="0" smtClean="0">
                <a:solidFill>
                  <a:srgbClr val="0070C0"/>
                </a:solidFill>
              </a:rPr>
              <a:t>and</a:t>
            </a:r>
            <a:r>
              <a:rPr lang="en-US" b="1" i="1" dirty="0" smtClean="0">
                <a:solidFill>
                  <a:srgbClr val="0070C0"/>
                </a:solidFill>
              </a:rPr>
              <a:t> muted </a:t>
            </a:r>
            <a:r>
              <a:rPr lang="en-US" i="1" dirty="0" smtClean="0">
                <a:solidFill>
                  <a:srgbClr val="0070C0"/>
                </a:solidFill>
              </a:rPr>
              <a:t>attributes)</a:t>
            </a:r>
            <a:endParaRPr lang="en-US" b="1" i="1" dirty="0" smtClean="0">
              <a:solidFill>
                <a:srgbClr val="0070C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106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video attributes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648200"/>
          </a:xfrm>
        </p:spPr>
        <p:txBody>
          <a:bodyPr/>
          <a:lstStyle/>
          <a:p>
            <a:r>
              <a:rPr lang="en-US" b="1" dirty="0" smtClean="0"/>
              <a:t>Source</a:t>
            </a:r>
            <a:r>
              <a:rPr lang="en-US" dirty="0" smtClean="0"/>
              <a:t> element</a:t>
            </a:r>
          </a:p>
          <a:p>
            <a:pPr lvl="1"/>
            <a:r>
              <a:rPr lang="en-US" dirty="0" smtClean="0"/>
              <a:t>&lt;source&gt; element has 2 main attributes:</a:t>
            </a:r>
          </a:p>
          <a:p>
            <a:pPr lvl="1"/>
            <a:r>
              <a:rPr lang="en-US" b="1" dirty="0" smtClean="0"/>
              <a:t>src </a:t>
            </a:r>
            <a:r>
              <a:rPr lang="en-US" sz="1800" dirty="0" smtClean="0"/>
              <a:t>(includes filename of the video to be displayed)</a:t>
            </a:r>
            <a:endParaRPr lang="en-US" dirty="0"/>
          </a:p>
          <a:p>
            <a:pPr lvl="1"/>
            <a:r>
              <a:rPr lang="en-US" b="1" dirty="0" smtClean="0"/>
              <a:t>type </a:t>
            </a:r>
            <a:r>
              <a:rPr lang="en-US" sz="1800" dirty="0"/>
              <a:t>(includes </a:t>
            </a:r>
            <a:r>
              <a:rPr lang="en-US" sz="1800" dirty="0" smtClean="0"/>
              <a:t>file type </a:t>
            </a:r>
            <a:r>
              <a:rPr lang="en-US" sz="1800" dirty="0"/>
              <a:t>of the </a:t>
            </a:r>
            <a:r>
              <a:rPr lang="en-US" sz="1800" dirty="0" smtClean="0"/>
              <a:t>video)</a:t>
            </a:r>
            <a:endParaRPr lang="en-US" sz="1800" b="1" dirty="0" smtClean="0"/>
          </a:p>
          <a:p>
            <a:pPr lvl="1"/>
            <a:endParaRPr lang="en-US" dirty="0" smtClean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Video and Audio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FE0B67-9304-430B-9300-F90F936B8352}" type="datetime1">
              <a:rPr lang="en-US" altLang="en-US" smtClean="0"/>
              <a:t>7/6/2018</a:t>
            </a:fld>
            <a:endParaRPr lang="en-US" alt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38959"/>
            <a:ext cx="6324600" cy="1233241"/>
          </a:xfrm>
          <a:prstGeom prst="rect">
            <a:avLst/>
          </a:prstGeom>
          <a:noFill/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81000" y="5500218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6127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 design template">
  <a:themeElements>
    <a:clrScheme name="Office Theme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 design template</Template>
  <TotalTime>525</TotalTime>
  <Words>772</Words>
  <Application>Microsoft Office PowerPoint</Application>
  <PresentationFormat>On-screen Show (4:3)</PresentationFormat>
  <Paragraphs>211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Pixel design template</vt:lpstr>
      <vt:lpstr>HTML 5 Video and Audio</vt:lpstr>
      <vt:lpstr>Overview</vt:lpstr>
      <vt:lpstr> HTML 5 video element</vt:lpstr>
      <vt:lpstr> video attributes</vt:lpstr>
      <vt:lpstr> video attributes (cont.)</vt:lpstr>
      <vt:lpstr> video attributes (cont.)</vt:lpstr>
      <vt:lpstr> video attributes (cont.)</vt:lpstr>
      <vt:lpstr> video attributes (cont.)</vt:lpstr>
      <vt:lpstr> video attributes (cont.)</vt:lpstr>
      <vt:lpstr> video supported file types</vt:lpstr>
      <vt:lpstr> video supported file types (cont.)</vt:lpstr>
      <vt:lpstr> HTML 5 audio element</vt:lpstr>
      <vt:lpstr> audio attributes</vt:lpstr>
      <vt:lpstr> audio attributes (cont.)</vt:lpstr>
      <vt:lpstr> audio attributes (cont.)</vt:lpstr>
      <vt:lpstr> audio attributes (cont.)</vt:lpstr>
      <vt:lpstr> audio attributes (cont.)</vt:lpstr>
      <vt:lpstr> audio supported file types</vt:lpstr>
      <vt:lpstr> audio supported file types (cont.)</vt:lpstr>
      <vt:lpstr> video and audio additional menu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5 elements and tags</dc:title>
  <dc:creator>PSM_L</dc:creator>
  <cp:lastModifiedBy>PSM_L</cp:lastModifiedBy>
  <cp:revision>223</cp:revision>
  <cp:lastPrinted>1601-01-01T00:00:00Z</cp:lastPrinted>
  <dcterms:created xsi:type="dcterms:W3CDTF">2018-06-20T12:31:47Z</dcterms:created>
  <dcterms:modified xsi:type="dcterms:W3CDTF">2018-07-06T10:45:21Z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TC102037841033</vt:lpwstr>
  </property>
</Properties>
</file>