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  <p:sldId id="274" r:id="rId20"/>
    <p:sldId id="275" r:id="rId21"/>
    <p:sldId id="280" r:id="rId22"/>
    <p:sldId id="276" r:id="rId23"/>
    <p:sldId id="279" r:id="rId24"/>
    <p:sldId id="277" r:id="rId25"/>
    <p:sldId id="281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198B"/>
    <a:srgbClr val="7DDDFF"/>
    <a:srgbClr val="EAC8E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48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B1BF9-46CF-4386-B4E3-C04A14C08251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3893-99DB-4FC4-A04C-CAF800985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gradFill>
              <a:gsLst>
                <a:gs pos="0">
                  <a:srgbClr val="70198B"/>
                </a:gs>
                <a:gs pos="50000">
                  <a:srgbClr val="7030A0"/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50800" dir="5400000" sx="11000" sy="11000" algn="ctr" rotWithShape="0">
                <a:srgbClr val="000000">
                  <a:alpha val="43137"/>
                </a:srgbClr>
              </a:outerShdw>
              <a:reflection stA="45000" endPos="35000" dist="508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39958" name="Group 22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rgbClr val="701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rgbClr val="EAC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rgbClr val="EAC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rgbClr val="EAC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rgbClr val="701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rgbClr val="701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27F04F-B316-48A9-B418-121D9768F8D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ED9CCE-4B04-4217-BB86-561DC1A470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42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1F879-FBD3-4A0D-B305-FB4A5D593C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19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FA20D-7164-4623-9F55-6CC20DDE18D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76200" y="1143000"/>
            <a:ext cx="8305800" cy="0"/>
          </a:xfrm>
          <a:prstGeom prst="line">
            <a:avLst/>
          </a:prstGeom>
          <a:solidFill>
            <a:schemeClr val="accent1"/>
          </a:solidFill>
          <a:ln w="28575" cap="sq" cmpd="sng" algn="ctr">
            <a:solidFill>
              <a:srgbClr val="70198B"/>
            </a:solidFill>
            <a:prstDash val="solid"/>
            <a:round/>
            <a:headEnd type="none" w="med" len="med"/>
            <a:tailEnd type="none" w="med" len="med"/>
          </a:ln>
          <a:effectLst>
            <a:glow rad="2032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val="188635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9C407B-5640-42C8-8F4F-FC364E935B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22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29ED16-3E1C-4389-9A40-76EC63FBC9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71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C08715-4A79-4F4B-8F85-B7AA2A2BEE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75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C7E68A-B8BC-4E43-AFF7-87224CFFA4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4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6E1531-623D-4FA9-BEB8-D8DE287C9F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6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0A3124-E7F3-4A6B-82EE-1D6614E6E0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0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Forms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0DE61A-769D-4C8C-95FB-6973F971C4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7/20/2018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2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 dirty="0" smtClean="0"/>
              <a:t>HTML Forms</a:t>
            </a:r>
            <a:endParaRPr lang="en-US" altLang="en-US" dirty="0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F26633B7-355C-4593-97E4-0B308FEE4A3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grpSp>
        <p:nvGrpSpPr>
          <p:cNvPr id="38947" name="Group 35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  <a:blipFill>
            <a:blip r:embed="rId13"/>
            <a:tile tx="0" ty="0" sx="100000" sy="100000" flip="none" algn="tl"/>
          </a:blipFill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 smtClean="0"/>
              <a:t>7/20/2018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cap="none" spc="0">
          <a:ln w="1905"/>
          <a:gradFill>
            <a:gsLst>
              <a:gs pos="0">
                <a:schemeClr val="accent6">
                  <a:shade val="20000"/>
                  <a:satMod val="200000"/>
                </a:schemeClr>
              </a:gs>
              <a:gs pos="78000">
                <a:schemeClr val="accent6">
                  <a:tint val="90000"/>
                  <a:shade val="89000"/>
                  <a:satMod val="220000"/>
                </a:schemeClr>
              </a:gs>
              <a:gs pos="100000">
                <a:schemeClr val="accent6">
                  <a:tint val="12000"/>
                  <a:satMod val="255000"/>
                </a:schemeClr>
              </a:gs>
            </a:gsLst>
            <a:lin ang="5400000"/>
          </a:gra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438400"/>
            <a:ext cx="6477000" cy="1752600"/>
          </a:xfrm>
        </p:spPr>
        <p:txBody>
          <a:bodyPr/>
          <a:lstStyle/>
          <a:p>
            <a:pPr algn="ctr"/>
            <a:r>
              <a:rPr lang="en-US" dirty="0" smtClean="0"/>
              <a:t>HTML Forms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3032" y="5562600"/>
            <a:ext cx="5715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Phyela Mbewe</a:t>
            </a:r>
            <a:endParaRPr lang="en-US" sz="1600" dirty="0"/>
          </a:p>
          <a:p>
            <a:r>
              <a:rPr lang="en-US" sz="1600" dirty="0"/>
              <a:t>Department of Library and Information </a:t>
            </a:r>
            <a:r>
              <a:rPr lang="en-US" sz="1600" dirty="0" smtClean="0"/>
              <a:t>Studies</a:t>
            </a:r>
            <a:endParaRPr lang="en-US" sz="1600" dirty="0"/>
          </a:p>
          <a:p>
            <a:r>
              <a:rPr lang="en-US" sz="1600" dirty="0"/>
              <a:t>University of Zambia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929" y="4225439"/>
            <a:ext cx="319649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95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4876800"/>
          </a:xfrm>
        </p:spPr>
        <p:txBody>
          <a:bodyPr/>
          <a:lstStyle/>
          <a:p>
            <a:r>
              <a:rPr lang="en-US" sz="2400" dirty="0" smtClean="0"/>
              <a:t>&lt;form&gt; element, </a:t>
            </a:r>
            <a:r>
              <a:rPr lang="en-US" sz="2400" b="1" u="sng" dirty="0" smtClean="0"/>
              <a:t>action</a:t>
            </a:r>
            <a:r>
              <a:rPr lang="en-US" sz="2400" b="1" dirty="0" smtClean="0"/>
              <a:t> </a:t>
            </a:r>
            <a:r>
              <a:rPr lang="en-US" sz="2400" dirty="0" smtClean="0"/>
              <a:t>attribute:</a:t>
            </a:r>
          </a:p>
          <a:p>
            <a:pPr lvl="1"/>
            <a:r>
              <a:rPr lang="en-US" dirty="0"/>
              <a:t>Indicates the destination of the form data,  when the form is submitted</a:t>
            </a:r>
          </a:p>
          <a:p>
            <a:pPr lvl="1"/>
            <a:endParaRPr lang="en-US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7090" y="30480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3505200"/>
            <a:ext cx="6629400" cy="30777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post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action</a:t>
            </a:r>
            <a:r>
              <a:rPr lang="en-US" sz="1400" dirty="0" smtClean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 smtClean="0">
                <a:latin typeface="Consolas"/>
                <a:ea typeface="Calibri"/>
                <a:cs typeface="Consolas"/>
              </a:rPr>
              <a:t>“</a:t>
            </a:r>
            <a:r>
              <a:rPr lang="en-US" sz="1400" dirty="0" smtClean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received.html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3895703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(Destination filename, file on the same server)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53340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Note: sending form data to an external server / another website </a:t>
            </a:r>
            <a:r>
              <a:rPr lang="en-US" sz="1600" u="sng" dirty="0" smtClean="0">
                <a:solidFill>
                  <a:srgbClr val="0070C0"/>
                </a:solidFill>
              </a:rPr>
              <a:t>is not recommended:</a:t>
            </a:r>
            <a:r>
              <a:rPr lang="en-US" sz="1600" dirty="0" smtClean="0">
                <a:solidFill>
                  <a:srgbClr val="0070C0"/>
                </a:solidFill>
              </a:rPr>
              <a:t> many websites will include </a:t>
            </a:r>
            <a:r>
              <a:rPr lang="en-US" sz="1600" b="1" dirty="0" smtClean="0">
                <a:solidFill>
                  <a:srgbClr val="0070C0"/>
                </a:solidFill>
              </a:rPr>
              <a:t>cross-site security</a:t>
            </a:r>
            <a:r>
              <a:rPr lang="en-US" sz="1600" dirty="0" smtClean="0">
                <a:solidFill>
                  <a:srgbClr val="0070C0"/>
                </a:solidFill>
              </a:rPr>
              <a:t> (not excepting form data from outside sources)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7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&lt;input&gt;: specifies an input field whereby the user can enter form data.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3079056"/>
            <a:ext cx="4572000" cy="161428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post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action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received.html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nsolas"/>
                <a:ea typeface="Calibri"/>
                <a:cs typeface="Consolas"/>
              </a:rPr>
              <a:t> 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label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r>
              <a:rPr lang="en-US" sz="1400" dirty="0">
                <a:latin typeface="Consolas"/>
                <a:ea typeface="Calibri"/>
                <a:cs typeface="Consolas"/>
              </a:rPr>
              <a:t> Username 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&lt;/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label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nsolas"/>
                <a:ea typeface="Calibri"/>
                <a:cs typeface="Consolas"/>
              </a:rPr>
              <a:t> 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&lt;/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090" y="25908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31375"/>
            <a:ext cx="4922734" cy="1075079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 bwMode="auto">
          <a:xfrm>
            <a:off x="1371600" y="4114800"/>
            <a:ext cx="762000" cy="1061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5144729" y="4307188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(HTML 5 file)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32333" y="5738191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(Web browser)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76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&lt;input&gt; element has 5 main attributes:</a:t>
            </a:r>
          </a:p>
          <a:p>
            <a:pPr lvl="1"/>
            <a:r>
              <a:rPr lang="en-US" b="1" dirty="0" smtClean="0"/>
              <a:t>type</a:t>
            </a:r>
          </a:p>
          <a:p>
            <a:pPr lvl="1"/>
            <a:r>
              <a:rPr lang="en-US" b="1" dirty="0" smtClean="0"/>
              <a:t>name</a:t>
            </a:r>
          </a:p>
          <a:p>
            <a:pPr lvl="1"/>
            <a:r>
              <a:rPr lang="en-US" b="1" dirty="0" smtClean="0"/>
              <a:t>value</a:t>
            </a:r>
          </a:p>
          <a:p>
            <a:pPr lvl="1"/>
            <a:r>
              <a:rPr lang="en-US" b="1" dirty="0" smtClean="0"/>
              <a:t>size</a:t>
            </a:r>
          </a:p>
          <a:p>
            <a:pPr lvl="1"/>
            <a:r>
              <a:rPr lang="en-US" b="1" dirty="0" err="1" smtClean="0"/>
              <a:t>maxlength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44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4897"/>
            <a:ext cx="8003458" cy="4876800"/>
          </a:xfrm>
        </p:spPr>
        <p:txBody>
          <a:bodyPr/>
          <a:lstStyle/>
          <a:p>
            <a:r>
              <a:rPr lang="en-US" dirty="0" smtClean="0"/>
              <a:t>&lt;input&gt; element, </a:t>
            </a:r>
            <a:r>
              <a:rPr lang="en-US" b="1" dirty="0" smtClean="0"/>
              <a:t>type </a:t>
            </a:r>
            <a:r>
              <a:rPr lang="en-US" dirty="0" smtClean="0"/>
              <a:t>attribute:</a:t>
            </a:r>
          </a:p>
          <a:p>
            <a:pPr marL="520700" lvl="1"/>
            <a:r>
              <a:rPr lang="en-US" sz="2000" dirty="0" smtClean="0"/>
              <a:t>specifies the appearance of an input field</a:t>
            </a:r>
          </a:p>
          <a:p>
            <a:pPr marL="234950" lvl="1" indent="0">
              <a:buNone/>
            </a:pPr>
            <a:endParaRPr lang="en-US" dirty="0" smtClean="0"/>
          </a:p>
          <a:p>
            <a:pPr marL="520700" lvl="1"/>
            <a:r>
              <a:rPr lang="en-US" sz="2000" dirty="0" smtClean="0"/>
              <a:t>Common type </a:t>
            </a:r>
            <a:r>
              <a:rPr lang="en-US" sz="2000" b="1" dirty="0" smtClean="0"/>
              <a:t>values</a:t>
            </a:r>
            <a:r>
              <a:rPr lang="en-US" sz="2000" dirty="0" smtClean="0"/>
              <a:t>:</a:t>
            </a:r>
          </a:p>
          <a:p>
            <a:pPr marL="814388" lvl="2" indent="-342900">
              <a:lnSpc>
                <a:spcPct val="170000"/>
              </a:lnSpc>
              <a:buFont typeface="+mj-lt"/>
              <a:buAutoNum type="arabicPeriod"/>
            </a:pPr>
            <a:r>
              <a:rPr lang="en-US" sz="1800" b="1" dirty="0" smtClean="0"/>
              <a:t>text </a:t>
            </a:r>
            <a:r>
              <a:rPr lang="en-US" sz="1600" dirty="0" smtClean="0"/>
              <a:t>– defines a input text box</a:t>
            </a:r>
          </a:p>
          <a:p>
            <a:pPr marL="814388" lvl="2" indent="-342900">
              <a:lnSpc>
                <a:spcPct val="170000"/>
              </a:lnSpc>
              <a:buFont typeface="+mj-lt"/>
              <a:buAutoNum type="arabicPeriod"/>
            </a:pPr>
            <a:r>
              <a:rPr lang="en-US" sz="1800" b="1" dirty="0" smtClean="0"/>
              <a:t>password </a:t>
            </a:r>
            <a:r>
              <a:rPr lang="en-US" sz="1800" dirty="0" smtClean="0"/>
              <a:t>– </a:t>
            </a:r>
            <a:r>
              <a:rPr lang="en-US" sz="1600" dirty="0" smtClean="0"/>
              <a:t>defines an input text box with coded text</a:t>
            </a:r>
            <a:endParaRPr lang="en-US" sz="1600" b="1" dirty="0" smtClean="0"/>
          </a:p>
          <a:p>
            <a:pPr marL="814388" lvl="2" indent="-342900">
              <a:lnSpc>
                <a:spcPct val="170000"/>
              </a:lnSpc>
              <a:buFont typeface="+mj-lt"/>
              <a:buAutoNum type="arabicPeriod"/>
            </a:pPr>
            <a:r>
              <a:rPr lang="en-US" sz="1800" b="1" dirty="0" smtClean="0"/>
              <a:t>radio</a:t>
            </a:r>
            <a:r>
              <a:rPr lang="en-US" sz="1800" dirty="0" smtClean="0"/>
              <a:t> – </a:t>
            </a:r>
            <a:r>
              <a:rPr lang="en-US" sz="1600" dirty="0" smtClean="0"/>
              <a:t>defines a radio button</a:t>
            </a:r>
            <a:endParaRPr lang="en-US" sz="1600" b="1" dirty="0" smtClean="0"/>
          </a:p>
          <a:p>
            <a:pPr marL="814388" lvl="2" indent="-342900">
              <a:lnSpc>
                <a:spcPct val="170000"/>
              </a:lnSpc>
              <a:buFont typeface="+mj-lt"/>
              <a:buAutoNum type="arabicPeriod"/>
            </a:pPr>
            <a:r>
              <a:rPr lang="en-US" sz="1800" b="1" dirty="0" smtClean="0"/>
              <a:t>checkbox</a:t>
            </a:r>
            <a:r>
              <a:rPr lang="en-US" sz="1800" dirty="0" smtClean="0"/>
              <a:t> – </a:t>
            </a:r>
            <a:r>
              <a:rPr lang="en-US" sz="1600" dirty="0" smtClean="0"/>
              <a:t>defines a checkbox button</a:t>
            </a:r>
          </a:p>
          <a:p>
            <a:pPr marL="814388" lvl="2" indent="-342900">
              <a:lnSpc>
                <a:spcPct val="170000"/>
              </a:lnSpc>
              <a:buFont typeface="+mj-lt"/>
              <a:buAutoNum type="arabicPeriod"/>
            </a:pPr>
            <a:r>
              <a:rPr lang="en-US" sz="1800" b="1" dirty="0" smtClean="0"/>
              <a:t>date</a:t>
            </a:r>
            <a:r>
              <a:rPr lang="en-US" sz="1800" dirty="0" smtClean="0"/>
              <a:t> </a:t>
            </a:r>
            <a:r>
              <a:rPr lang="en-US" sz="1800" b="1" dirty="0" smtClean="0">
                <a:solidFill>
                  <a:srgbClr val="0070C0"/>
                </a:solidFill>
              </a:rPr>
              <a:t>(new, HTML 5) </a:t>
            </a:r>
            <a:r>
              <a:rPr lang="en-US" sz="1800" dirty="0" smtClean="0"/>
              <a:t>– </a:t>
            </a:r>
            <a:r>
              <a:rPr lang="en-US" sz="1600" dirty="0" smtClean="0"/>
              <a:t>defines a date control, whereby  users can select a date</a:t>
            </a:r>
            <a:endParaRPr lang="en-US" sz="16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5181600" y="2133600"/>
            <a:ext cx="2470548" cy="30777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type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password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6096000"/>
            <a:ext cx="807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(Note: there are other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values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for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type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attribute, find/practice at least 2 more) 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890" y="3048000"/>
            <a:ext cx="265471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610" y="3576638"/>
            <a:ext cx="25477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91000"/>
            <a:ext cx="914400" cy="261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652813"/>
            <a:ext cx="1340880" cy="3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638800"/>
            <a:ext cx="218830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730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4897"/>
            <a:ext cx="8003458" cy="4876800"/>
          </a:xfrm>
        </p:spPr>
        <p:txBody>
          <a:bodyPr/>
          <a:lstStyle/>
          <a:p>
            <a:r>
              <a:rPr lang="en-US" dirty="0" smtClean="0"/>
              <a:t>&lt;input&gt; element, </a:t>
            </a:r>
            <a:r>
              <a:rPr lang="en-US" b="1" dirty="0" smtClean="0"/>
              <a:t>type </a:t>
            </a:r>
            <a:r>
              <a:rPr lang="en-US" dirty="0" smtClean="0"/>
              <a:t>attribute:</a:t>
            </a:r>
          </a:p>
          <a:p>
            <a:pPr marL="234950" lvl="1" indent="0">
              <a:buNone/>
            </a:pPr>
            <a:endParaRPr lang="en-US" dirty="0" smtClean="0"/>
          </a:p>
          <a:p>
            <a:pPr marL="520700" lvl="1"/>
            <a:r>
              <a:rPr lang="en-US" sz="2000" dirty="0" smtClean="0"/>
              <a:t>Common type </a:t>
            </a:r>
            <a:r>
              <a:rPr lang="en-US" sz="2000" b="1" dirty="0" smtClean="0"/>
              <a:t>values </a:t>
            </a:r>
            <a:r>
              <a:rPr lang="en-US" sz="2000" dirty="0" smtClean="0"/>
              <a:t>(continued):</a:t>
            </a:r>
          </a:p>
          <a:p>
            <a:pPr marL="814388" lvl="2" indent="-342900">
              <a:lnSpc>
                <a:spcPct val="170000"/>
              </a:lnSpc>
              <a:buFont typeface="+mj-lt"/>
              <a:buAutoNum type="arabicPeriod" startAt="6"/>
            </a:pPr>
            <a:r>
              <a:rPr lang="en-US" sz="1800" b="1" dirty="0" smtClean="0"/>
              <a:t>hidden </a:t>
            </a:r>
            <a:r>
              <a:rPr lang="en-US" sz="1600" dirty="0" smtClean="0"/>
              <a:t>– input field is not visibly displayed on the web-page, </a:t>
            </a:r>
          </a:p>
          <a:p>
            <a:pPr marL="1157288" lvl="3">
              <a:lnSpc>
                <a:spcPct val="170000"/>
              </a:lnSpc>
            </a:pPr>
            <a:r>
              <a:rPr lang="en-US" sz="1600" dirty="0" smtClean="0"/>
              <a:t>this input type cannot be edited by the user</a:t>
            </a:r>
          </a:p>
          <a:p>
            <a:pPr marL="1157288" lvl="3">
              <a:lnSpc>
                <a:spcPct val="170000"/>
              </a:lnSpc>
            </a:pPr>
            <a:r>
              <a:rPr lang="en-US" sz="1600" dirty="0" smtClean="0">
                <a:solidFill>
                  <a:srgbClr val="7030A0"/>
                </a:solidFill>
              </a:rPr>
              <a:t>Example: </a:t>
            </a:r>
          </a:p>
          <a:p>
            <a:pPr marL="1614488" lvl="4">
              <a:lnSpc>
                <a:spcPct val="170000"/>
              </a:lnSpc>
            </a:pPr>
            <a:r>
              <a:rPr lang="en-US" sz="1600" dirty="0" smtClean="0">
                <a:solidFill>
                  <a:srgbClr val="7030A0"/>
                </a:solidFill>
              </a:rPr>
              <a:t>Hidden field can store the database column name if the form data is added to a database when the form is submitted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6096000"/>
            <a:ext cx="807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(Note: there are other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values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for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type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attribute, find/practice at least 2 more) 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12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4897"/>
            <a:ext cx="8003458" cy="4876800"/>
          </a:xfrm>
        </p:spPr>
        <p:txBody>
          <a:bodyPr/>
          <a:lstStyle/>
          <a:p>
            <a:r>
              <a:rPr lang="en-US" dirty="0" smtClean="0"/>
              <a:t>&lt;input&gt; element, </a:t>
            </a:r>
            <a:r>
              <a:rPr lang="en-US" b="1" dirty="0" smtClean="0"/>
              <a:t>name </a:t>
            </a:r>
            <a:r>
              <a:rPr lang="en-US" dirty="0" smtClean="0"/>
              <a:t>attribute:</a:t>
            </a:r>
          </a:p>
          <a:p>
            <a:pPr marL="520700" lvl="1"/>
            <a:r>
              <a:rPr lang="en-US" sz="2000" dirty="0" smtClean="0"/>
              <a:t>specifies the name of the input field</a:t>
            </a:r>
          </a:p>
          <a:p>
            <a:pPr marL="520700" lvl="1"/>
            <a:r>
              <a:rPr lang="en-US" sz="2000" dirty="0" smtClean="0"/>
              <a:t>When a form is submitted:</a:t>
            </a:r>
          </a:p>
          <a:p>
            <a:pPr marL="920750" lvl="2"/>
            <a:r>
              <a:rPr lang="en-US" sz="1600" dirty="0" smtClean="0"/>
              <a:t>the </a:t>
            </a:r>
            <a:r>
              <a:rPr lang="en-US" sz="1600" b="1" dirty="0" smtClean="0"/>
              <a:t>name</a:t>
            </a:r>
            <a:r>
              <a:rPr lang="en-US" sz="1600" dirty="0" smtClean="0"/>
              <a:t> identifies the input field</a:t>
            </a:r>
          </a:p>
          <a:p>
            <a:pPr marL="920750" lvl="2"/>
            <a:r>
              <a:rPr lang="en-US" sz="1600" dirty="0" smtClean="0"/>
              <a:t>the </a:t>
            </a:r>
            <a:r>
              <a:rPr lang="en-US" sz="1600" b="1" dirty="0" smtClean="0"/>
              <a:t>value</a:t>
            </a:r>
            <a:r>
              <a:rPr lang="en-US" sz="1600" dirty="0" smtClean="0"/>
              <a:t> indicates the data which was entered by the user</a:t>
            </a:r>
          </a:p>
          <a:p>
            <a:pPr marL="920750" lvl="2"/>
            <a:endParaRPr lang="en-US" sz="1600" dirty="0"/>
          </a:p>
          <a:p>
            <a:pPr marL="920750" lvl="2"/>
            <a:endParaRPr lang="en-US" sz="1600" dirty="0" smtClean="0"/>
          </a:p>
          <a:p>
            <a:pPr marL="520700" lvl="1"/>
            <a:r>
              <a:rPr lang="en-US" sz="2000" dirty="0" smtClean="0"/>
              <a:t>The &lt;input&gt; element’s </a:t>
            </a:r>
            <a:r>
              <a:rPr lang="en-US" sz="2000" u="sng" dirty="0" smtClean="0"/>
              <a:t>name</a:t>
            </a:r>
            <a:r>
              <a:rPr lang="en-US" sz="2000" dirty="0" smtClean="0"/>
              <a:t> is not visible </a:t>
            </a:r>
            <a:r>
              <a:rPr lang="en-US" sz="2000" dirty="0"/>
              <a:t>o</a:t>
            </a:r>
            <a:r>
              <a:rPr lang="en-US" sz="2000" dirty="0" smtClean="0"/>
              <a:t>n the web page, but essential for the destination file to identify the form’s input fields</a:t>
            </a:r>
          </a:p>
          <a:p>
            <a:pPr marL="520700"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3325068"/>
            <a:ext cx="4572000" cy="32528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type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password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name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field2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784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4897"/>
            <a:ext cx="8003458" cy="4876800"/>
          </a:xfrm>
        </p:spPr>
        <p:txBody>
          <a:bodyPr/>
          <a:lstStyle/>
          <a:p>
            <a:r>
              <a:rPr lang="en-US" dirty="0" smtClean="0"/>
              <a:t>&lt;input&gt; element, </a:t>
            </a:r>
            <a:r>
              <a:rPr lang="en-US" b="1" dirty="0" smtClean="0"/>
              <a:t>value </a:t>
            </a:r>
            <a:r>
              <a:rPr lang="en-US" dirty="0" smtClean="0"/>
              <a:t>attribute:</a:t>
            </a:r>
          </a:p>
          <a:p>
            <a:pPr marL="520700" lvl="1"/>
            <a:r>
              <a:rPr lang="en-US" sz="2000" dirty="0" smtClean="0"/>
              <a:t>specifies the default text of the input field</a:t>
            </a:r>
          </a:p>
          <a:p>
            <a:pPr marL="920750" lvl="2"/>
            <a:r>
              <a:rPr lang="en-US" sz="1600" dirty="0" smtClean="0"/>
              <a:t>The value is the text that is submitted to the destination server when the form is submitted.</a:t>
            </a:r>
          </a:p>
          <a:p>
            <a:pPr marL="920750" lvl="2"/>
            <a:r>
              <a:rPr lang="en-US" sz="1600" dirty="0" smtClean="0"/>
              <a:t>(i.e. the value can be changed by the user)</a:t>
            </a:r>
            <a:endParaRPr lang="en-US" sz="1600" dirty="0"/>
          </a:p>
          <a:p>
            <a:pPr marL="920750" lvl="2"/>
            <a:endParaRPr lang="en-US" sz="1600" dirty="0" smtClean="0"/>
          </a:p>
          <a:p>
            <a:pPr marL="520700"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8" name="Rectangle 7"/>
          <p:cNvSpPr/>
          <p:nvPr/>
        </p:nvSpPr>
        <p:spPr>
          <a:xfrm>
            <a:off x="410497" y="3628353"/>
            <a:ext cx="4572000" cy="32528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type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text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value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Street Address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3289799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68" y="4689964"/>
            <a:ext cx="3140220" cy="60058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2" name="Straight Arrow Connector 11"/>
          <p:cNvCxnSpPr/>
          <p:nvPr/>
        </p:nvCxnSpPr>
        <p:spPr bwMode="auto">
          <a:xfrm flipH="1">
            <a:off x="2438400" y="3953635"/>
            <a:ext cx="762000" cy="7363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/>
          <p:cNvSpPr txBox="1"/>
          <p:nvPr/>
        </p:nvSpPr>
        <p:spPr>
          <a:xfrm>
            <a:off x="3657600" y="4800600"/>
            <a:ext cx="1676400" cy="342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5400" y="3623846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4897"/>
            <a:ext cx="8003458" cy="4876800"/>
          </a:xfrm>
        </p:spPr>
        <p:txBody>
          <a:bodyPr/>
          <a:lstStyle/>
          <a:p>
            <a:r>
              <a:rPr lang="en-US" dirty="0" smtClean="0"/>
              <a:t>&lt;input&gt; element, </a:t>
            </a:r>
            <a:r>
              <a:rPr lang="en-US" b="1" dirty="0" smtClean="0"/>
              <a:t>size </a:t>
            </a:r>
            <a:r>
              <a:rPr lang="en-US" dirty="0" smtClean="0"/>
              <a:t>attribute:</a:t>
            </a:r>
          </a:p>
          <a:p>
            <a:pPr marL="520700" lvl="1"/>
            <a:r>
              <a:rPr lang="en-US" sz="2000" dirty="0" smtClean="0"/>
              <a:t>specifies the width of a </a:t>
            </a:r>
            <a:r>
              <a:rPr lang="en-US" sz="2000" u="sng" dirty="0" smtClean="0"/>
              <a:t>text </a:t>
            </a:r>
            <a:r>
              <a:rPr lang="en-US" sz="2000" dirty="0" smtClean="0"/>
              <a:t>input field. </a:t>
            </a:r>
          </a:p>
          <a:p>
            <a:pPr marL="520700" lvl="1"/>
            <a:r>
              <a:rPr lang="en-US" sz="2000" dirty="0" smtClean="0"/>
              <a:t>(width is based on number of characters)</a:t>
            </a:r>
          </a:p>
          <a:p>
            <a:pPr marL="920750" lvl="2"/>
            <a:endParaRPr lang="en-US" sz="1600" dirty="0" smtClean="0"/>
          </a:p>
          <a:p>
            <a:pPr marL="520700"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0890" y="333676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4910" y="3675320"/>
            <a:ext cx="6477000" cy="65864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nsolas"/>
                <a:ea typeface="Calibri"/>
                <a:cs typeface="Consolas"/>
              </a:rPr>
              <a:t>Name: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6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type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text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size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5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nsolas"/>
                <a:ea typeface="Calibri"/>
                <a:cs typeface="Consolas"/>
              </a:rPr>
              <a:t>Address: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6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type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text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size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25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sz="20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4495800" y="4372206"/>
            <a:ext cx="609600" cy="7157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87931"/>
            <a:ext cx="7010401" cy="54715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7010400" y="3991335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24135" y="529653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776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HTML </a:t>
            </a:r>
            <a:r>
              <a:rPr lang="en-US" dirty="0"/>
              <a:t>Input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4897"/>
            <a:ext cx="8003458" cy="4876800"/>
          </a:xfrm>
        </p:spPr>
        <p:txBody>
          <a:bodyPr/>
          <a:lstStyle/>
          <a:p>
            <a:r>
              <a:rPr lang="en-US" dirty="0" smtClean="0"/>
              <a:t>&lt;input&gt; element, </a:t>
            </a:r>
            <a:r>
              <a:rPr lang="en-US" b="1" dirty="0" err="1" smtClean="0"/>
              <a:t>maxlength</a:t>
            </a:r>
            <a:r>
              <a:rPr lang="en-US" b="1" dirty="0" smtClean="0"/>
              <a:t> </a:t>
            </a:r>
            <a:r>
              <a:rPr lang="en-US" dirty="0" smtClean="0"/>
              <a:t>attribute:</a:t>
            </a:r>
          </a:p>
          <a:p>
            <a:pPr marL="520700" lvl="1"/>
            <a:r>
              <a:rPr lang="en-US" sz="2000" dirty="0" smtClean="0"/>
              <a:t>specifies the maximum number of characters which </a:t>
            </a:r>
            <a:r>
              <a:rPr lang="en-US" sz="2000" u="sng" dirty="0" smtClean="0"/>
              <a:t>can </a:t>
            </a:r>
            <a:r>
              <a:rPr lang="en-US" sz="2000" dirty="0" smtClean="0"/>
              <a:t> be entered into an input field, by the user. </a:t>
            </a:r>
          </a:p>
          <a:p>
            <a:pPr marL="520700" lvl="1"/>
            <a:r>
              <a:rPr lang="en-US" sz="2000" dirty="0" smtClean="0"/>
              <a:t>(width is based on number of characters)</a:t>
            </a:r>
          </a:p>
          <a:p>
            <a:pPr marL="920750" lvl="2"/>
            <a:endParaRPr lang="en-US" sz="1600" dirty="0" smtClean="0"/>
          </a:p>
          <a:p>
            <a:pPr marL="520700"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2133600" cy="476250"/>
          </a:xfrm>
        </p:spPr>
        <p:txBody>
          <a:bodyPr/>
          <a:lstStyle/>
          <a:p>
            <a:r>
              <a:rPr lang="en-US" altLang="en-US" dirty="0" smtClean="0"/>
              <a:t>7/20/2018</a:t>
            </a:r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0890" y="333676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3810000"/>
            <a:ext cx="6248400" cy="33855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nsolas"/>
                <a:ea typeface="Calibri"/>
                <a:cs typeface="Consolas"/>
              </a:rPr>
              <a:t>Name: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6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type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text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maxlength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10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sz="1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59095"/>
            <a:ext cx="3544888" cy="55245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705600" y="3851015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7200" y="4772991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" y="5575012"/>
            <a:ext cx="7885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0198B"/>
                </a:solidFill>
              </a:rPr>
              <a:t>In the example above: the web browser will not allow 11 characters or more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70198B"/>
                </a:solidFill>
              </a:rPr>
              <a:t>The input field will only except a maximum of 10 characters</a:t>
            </a:r>
            <a:endParaRPr lang="en-US" sz="1600" dirty="0">
              <a:solidFill>
                <a:srgbClr val="7019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535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err="1" smtClean="0"/>
              <a:t>TextArea</a:t>
            </a:r>
            <a:r>
              <a:rPr lang="en-US" dirty="0" smtClean="0"/>
              <a:t> </a:t>
            </a:r>
            <a:r>
              <a:rPr lang="en-US" b="0" dirty="0" smtClean="0"/>
              <a:t>element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Specifies an text input field which can include multiple lines of text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2590800"/>
            <a:ext cx="5347349" cy="16764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609418"/>
            <a:ext cx="3581400" cy="1784281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8099" y="225224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24600" y="3259723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5501558"/>
            <a:ext cx="281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browser,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text area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 bwMode="auto">
          <a:xfrm flipH="1">
            <a:off x="3962400" y="5670835"/>
            <a:ext cx="11430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3168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HTML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Form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element and attributes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HTML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Input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element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HTML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TextArea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element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HTML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Select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element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HTML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Button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element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1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err="1" smtClean="0"/>
              <a:t>TextArea</a:t>
            </a:r>
            <a:r>
              <a:rPr lang="en-US" dirty="0" smtClean="0"/>
              <a:t>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&lt;textarea&gt; 2 main attributes:</a:t>
            </a:r>
          </a:p>
          <a:p>
            <a:pPr lvl="1"/>
            <a:r>
              <a:rPr lang="en-US" b="1" dirty="0" smtClean="0"/>
              <a:t>rows </a:t>
            </a:r>
            <a:r>
              <a:rPr lang="en-US" sz="1800" dirty="0" smtClean="0"/>
              <a:t>(specifies text-area number of lines)</a:t>
            </a:r>
            <a:endParaRPr lang="en-US" sz="1800" b="1" dirty="0" smtClean="0"/>
          </a:p>
          <a:p>
            <a:pPr lvl="1"/>
            <a:r>
              <a:rPr lang="en-US" b="1" dirty="0" smtClean="0"/>
              <a:t>cols </a:t>
            </a:r>
            <a:r>
              <a:rPr lang="en-US" sz="1800" dirty="0" smtClean="0"/>
              <a:t>(specifies </a:t>
            </a:r>
            <a:r>
              <a:rPr lang="en-US" sz="1800" dirty="0"/>
              <a:t>text-area  </a:t>
            </a:r>
            <a:r>
              <a:rPr lang="en-US" sz="1800" dirty="0" smtClean="0"/>
              <a:t>horizontal </a:t>
            </a:r>
            <a:r>
              <a:rPr lang="en-US" sz="1800" dirty="0"/>
              <a:t>width)</a:t>
            </a:r>
            <a:endParaRPr lang="en-US" sz="1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-35642" y="3019162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83077"/>
            <a:ext cx="7054327" cy="108892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33400" y="4876800"/>
            <a:ext cx="7054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rows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and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cols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attributes specify the width and height of the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textarea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654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smtClean="0"/>
              <a:t>Select </a:t>
            </a:r>
            <a:r>
              <a:rPr lang="en-US" b="0" dirty="0" smtClean="0"/>
              <a:t>element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Specifies a drop-down list within a form</a:t>
            </a:r>
          </a:p>
          <a:p>
            <a:pPr lvl="1"/>
            <a:r>
              <a:rPr lang="en-US" sz="2000" dirty="0" smtClean="0"/>
              <a:t>Used with </a:t>
            </a:r>
            <a:r>
              <a:rPr lang="en-US" sz="2000" b="1" dirty="0" smtClean="0"/>
              <a:t>&lt;option&gt; </a:t>
            </a:r>
            <a:r>
              <a:rPr lang="en-US" sz="2000" dirty="0" smtClean="0"/>
              <a:t>element to include more items to the drop-down list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3015" y="25908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43800" y="3928481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5501558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browser,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select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drop-down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list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 bwMode="auto">
          <a:xfrm flipH="1">
            <a:off x="3962400" y="5670835"/>
            <a:ext cx="1143000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48" y="3077661"/>
            <a:ext cx="7035996" cy="1189539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947" y="4785311"/>
            <a:ext cx="1604498" cy="1358912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850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smtClean="0"/>
              <a:t>Select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&lt;select&gt; element, </a:t>
            </a:r>
            <a:r>
              <a:rPr lang="en-US" b="1" dirty="0" smtClean="0"/>
              <a:t>name</a:t>
            </a:r>
            <a:r>
              <a:rPr lang="en-US" dirty="0" smtClean="0"/>
              <a:t> attribute:</a:t>
            </a:r>
          </a:p>
          <a:p>
            <a:pPr lvl="1"/>
            <a:r>
              <a:rPr lang="en-US" sz="2000" dirty="0"/>
              <a:t>n</a:t>
            </a:r>
            <a:r>
              <a:rPr lang="en-US" sz="2000" dirty="0" smtClean="0"/>
              <a:t>ame attribute identifies the drop-down list</a:t>
            </a:r>
            <a:r>
              <a:rPr lang="en-US" sz="2000" dirty="0"/>
              <a:t>;</a:t>
            </a:r>
            <a:r>
              <a:rPr lang="en-US" sz="2000" dirty="0" smtClean="0"/>
              <a:t> </a:t>
            </a:r>
            <a:r>
              <a:rPr lang="en-US" sz="2000" dirty="0" smtClean="0"/>
              <a:t>used </a:t>
            </a:r>
            <a:r>
              <a:rPr lang="en-US" sz="2000" dirty="0" smtClean="0"/>
              <a:t>to retrieve the selected </a:t>
            </a:r>
            <a:r>
              <a:rPr lang="en-US" sz="2000" dirty="0" smtClean="0"/>
              <a:t>option </a:t>
            </a:r>
            <a:r>
              <a:rPr lang="en-US" sz="2000" dirty="0" smtClean="0"/>
              <a:t>when the form is submitted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7428" y="399075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98724" y="4047614"/>
            <a:ext cx="4080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file, &lt;select&gt; with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name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attribute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89434" y="5887275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browser,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select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drop down list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3276600" y="4191000"/>
            <a:ext cx="457200" cy="22876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15" y="4495800"/>
            <a:ext cx="7035996" cy="1189539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082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smtClean="0"/>
              <a:t>Select </a:t>
            </a:r>
            <a:r>
              <a:rPr lang="en-US" b="0" dirty="0" smtClean="0"/>
              <a:t>element (cont.)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&lt;option&gt; element</a:t>
            </a:r>
          </a:p>
          <a:p>
            <a:pPr lvl="1"/>
            <a:r>
              <a:rPr lang="en-US" sz="2000" dirty="0" smtClean="0"/>
              <a:t>Specifies an option in </a:t>
            </a:r>
            <a:r>
              <a:rPr lang="en-US" sz="2000" smtClean="0"/>
              <a:t>a drop-down </a:t>
            </a:r>
            <a:r>
              <a:rPr lang="en-US" sz="2000" dirty="0" smtClean="0"/>
              <a:t>list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</a:rPr>
              <a:t>A) </a:t>
            </a:r>
            <a:r>
              <a:rPr lang="en-US" sz="2000" b="1" dirty="0" smtClean="0">
                <a:solidFill>
                  <a:srgbClr val="0070C0"/>
                </a:solidFill>
              </a:rPr>
              <a:t>value</a:t>
            </a:r>
            <a:r>
              <a:rPr lang="en-US" sz="2000" dirty="0" smtClean="0">
                <a:solidFill>
                  <a:srgbClr val="0070C0"/>
                </a:solidFill>
              </a:rPr>
              <a:t> attribute indicates the form data which is sent to the server, when the form is submitted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</a:rPr>
              <a:t>B) Text (content) between the &lt;option&gt; start tag and end tag indicates the data which will be visible to the user in the web browser</a:t>
            </a:r>
          </a:p>
          <a:p>
            <a:pPr lvl="1"/>
            <a:r>
              <a:rPr lang="en-US" sz="2000" dirty="0" smtClean="0"/>
              <a:t>Note: The </a:t>
            </a:r>
            <a:r>
              <a:rPr lang="en-US" sz="2000" b="1" dirty="0" smtClean="0"/>
              <a:t>value</a:t>
            </a:r>
            <a:r>
              <a:rPr lang="en-US" sz="2000" dirty="0" smtClean="0"/>
              <a:t> attribute and the</a:t>
            </a:r>
            <a:r>
              <a:rPr lang="en-US" sz="2000" i="1" dirty="0" smtClean="0"/>
              <a:t> content </a:t>
            </a:r>
            <a:r>
              <a:rPr lang="en-US" sz="2000" dirty="0" smtClean="0"/>
              <a:t>(between start and end tag) </a:t>
            </a:r>
            <a:r>
              <a:rPr lang="en-US" sz="2000" u="sng" dirty="0" smtClean="0"/>
              <a:t>do not </a:t>
            </a:r>
            <a:r>
              <a:rPr lang="en-US" sz="2000" dirty="0" smtClean="0"/>
              <a:t>have to be the same; depends on the web developers requirements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4874753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05318" y="602585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90" y="5213307"/>
            <a:ext cx="7035996" cy="1189539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926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smtClean="0"/>
              <a:t>Button </a:t>
            </a:r>
            <a:r>
              <a:rPr lang="en-US" b="0" dirty="0" smtClean="0"/>
              <a:t>element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Specifies a button which can be used to submit a form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3015" y="25908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347144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0600" y="5390554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browser, </a:t>
            </a:r>
            <a:r>
              <a:rPr lang="en-US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button,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(can submit a form)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4114800" y="4114800"/>
            <a:ext cx="0" cy="9144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377357"/>
            <a:ext cx="6844354" cy="407402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898" y="5351060"/>
            <a:ext cx="1145392" cy="44288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472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HTLM </a:t>
            </a:r>
            <a:r>
              <a:rPr lang="en-US" dirty="0" smtClean="0"/>
              <a:t>Button </a:t>
            </a:r>
            <a:r>
              <a:rPr lang="en-US" b="0" dirty="0" smtClean="0"/>
              <a:t>element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type</a:t>
            </a:r>
            <a:r>
              <a:rPr lang="en-US" sz="2400" dirty="0" smtClean="0"/>
              <a:t> attribute:</a:t>
            </a:r>
          </a:p>
          <a:p>
            <a:pPr lvl="1"/>
            <a:r>
              <a:rPr lang="en-US" sz="2000" dirty="0" smtClean="0"/>
              <a:t>Specifies the type of button.</a:t>
            </a:r>
          </a:p>
          <a:p>
            <a:pPr lvl="1"/>
            <a:r>
              <a:rPr lang="en-US" sz="2000" dirty="0" smtClean="0"/>
              <a:t>3 possible values: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b="1" dirty="0" smtClean="0"/>
              <a:t>button </a:t>
            </a:r>
            <a:r>
              <a:rPr lang="en-US" sz="1600" dirty="0" smtClean="0">
                <a:solidFill>
                  <a:srgbClr val="0070C0"/>
                </a:solidFill>
              </a:rPr>
              <a:t>(creates a clickable button, </a:t>
            </a:r>
            <a:r>
              <a:rPr lang="en-US" sz="1600" u="sng" dirty="0" smtClean="0">
                <a:solidFill>
                  <a:srgbClr val="0070C0"/>
                </a:solidFill>
              </a:rPr>
              <a:t>JavaScript </a:t>
            </a:r>
            <a:r>
              <a:rPr lang="en-US" sz="1600" dirty="0" smtClean="0">
                <a:solidFill>
                  <a:srgbClr val="0070C0"/>
                </a:solidFill>
              </a:rPr>
              <a:t>can be used to give the button additional functionality)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US" sz="1600" b="1" dirty="0" smtClean="0"/>
              <a:t>reset </a:t>
            </a:r>
            <a:r>
              <a:rPr lang="en-US" sz="1600" dirty="0" smtClean="0">
                <a:solidFill>
                  <a:srgbClr val="0070C0"/>
                </a:solidFill>
              </a:rPr>
              <a:t>(creates a reset button; clears form data back to initial values)</a:t>
            </a:r>
            <a:endParaRPr lang="en-US" sz="1600" b="1" dirty="0" smtClean="0"/>
          </a:p>
          <a:p>
            <a:pPr marL="1257300" lvl="2" indent="-342900">
              <a:buFont typeface="+mj-lt"/>
              <a:buAutoNum type="arabicPeriod"/>
            </a:pPr>
            <a:r>
              <a:rPr lang="en-US" sz="1600" b="1" dirty="0" smtClean="0"/>
              <a:t>submit </a:t>
            </a:r>
            <a:r>
              <a:rPr lang="en-US" sz="1600" dirty="0" smtClean="0">
                <a:solidFill>
                  <a:srgbClr val="0070C0"/>
                </a:solidFill>
              </a:rPr>
              <a:t>(creates a submit button; submits the form data to the destination web server)</a:t>
            </a:r>
            <a:endParaRPr lang="en-US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5112774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486400"/>
            <a:ext cx="6844354" cy="407402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798723" y="5070326"/>
            <a:ext cx="4080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file, &lt;button&gt; with 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type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attribute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3276599" y="5213712"/>
            <a:ext cx="457200" cy="22876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2961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HTML </a:t>
            </a:r>
            <a:r>
              <a:rPr lang="en-US" dirty="0" smtClean="0"/>
              <a:t>Form </a:t>
            </a:r>
            <a:r>
              <a:rPr lang="en-US" b="0" dirty="0" smtClean="0"/>
              <a:t>element and attributes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Form: a set of input fields for the user to submit information to a website’s server</a:t>
            </a:r>
          </a:p>
          <a:p>
            <a:endParaRPr lang="en-US" dirty="0" smtClean="0"/>
          </a:p>
          <a:p>
            <a:r>
              <a:rPr lang="en-US" b="1" dirty="0" smtClean="0"/>
              <a:t>&lt;form&gt; </a:t>
            </a:r>
            <a:r>
              <a:rPr lang="en-US" dirty="0" smtClean="0"/>
              <a:t>element defines a form which can be used to collect user information</a:t>
            </a:r>
          </a:p>
          <a:p>
            <a:endParaRPr lang="en-US" dirty="0"/>
          </a:p>
          <a:p>
            <a:r>
              <a:rPr lang="en-US" dirty="0" smtClean="0"/>
              <a:t>Real-life examples: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Website Registration form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Search engines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Online shopping form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933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&lt;form&gt; </a:t>
            </a:r>
            <a:r>
              <a:rPr lang="en-US" dirty="0" smtClean="0"/>
              <a:t>element includes other nested elements such as </a:t>
            </a:r>
            <a:r>
              <a:rPr lang="en-US" b="1" dirty="0" smtClean="0"/>
              <a:t>&lt;input&gt; </a:t>
            </a:r>
            <a:r>
              <a:rPr lang="en-US" dirty="0" smtClean="0"/>
              <a:t>and </a:t>
            </a:r>
            <a:r>
              <a:rPr lang="en-US" b="1" dirty="0" smtClean="0"/>
              <a:t>&lt;button&gt; </a:t>
            </a:r>
            <a:r>
              <a:rPr lang="en-US" dirty="0" smtClean="0"/>
              <a:t>to display the full form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059961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3398515"/>
            <a:ext cx="2240526" cy="281769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nsolas"/>
                <a:ea typeface="Calibri"/>
                <a:cs typeface="Consolas"/>
              </a:rPr>
              <a:t>    ...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&lt;/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input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nsolas"/>
                <a:ea typeface="Calibri"/>
                <a:cs typeface="Consolas"/>
              </a:rPr>
              <a:t> 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button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nsolas"/>
                <a:ea typeface="Calibri"/>
                <a:cs typeface="Consolas"/>
              </a:rPr>
              <a:t>    ...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&lt;/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button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 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&lt;/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 smtClean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410074"/>
            <a:ext cx="3886200" cy="79457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 bwMode="auto">
          <a:xfrm>
            <a:off x="4095750" y="4876800"/>
            <a:ext cx="4953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368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elements associated with HTML forms:</a:t>
            </a:r>
          </a:p>
          <a:p>
            <a:pPr lvl="1"/>
            <a:r>
              <a:rPr lang="en-US" dirty="0" smtClean="0"/>
              <a:t>&lt;form&gt;</a:t>
            </a:r>
          </a:p>
          <a:p>
            <a:pPr lvl="1"/>
            <a:r>
              <a:rPr lang="en-US" dirty="0" smtClean="0"/>
              <a:t>&lt;input&gt;</a:t>
            </a:r>
          </a:p>
          <a:p>
            <a:pPr lvl="1"/>
            <a:r>
              <a:rPr lang="en-US" dirty="0" smtClean="0"/>
              <a:t>&lt;textarea&gt;</a:t>
            </a:r>
          </a:p>
          <a:p>
            <a:pPr lvl="1"/>
            <a:r>
              <a:rPr lang="en-US" dirty="0" smtClean="0"/>
              <a:t>&lt;select&gt;</a:t>
            </a:r>
          </a:p>
          <a:p>
            <a:pPr lvl="1"/>
            <a:r>
              <a:rPr lang="en-US" dirty="0" smtClean="0"/>
              <a:t>&lt;button&gt;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46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&lt;form&gt; element, </a:t>
            </a:r>
            <a:r>
              <a:rPr lang="en-US" b="1" dirty="0" smtClean="0"/>
              <a:t>2 main attributes</a:t>
            </a:r>
            <a:r>
              <a:rPr lang="en-US" dirty="0" smtClean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Method</a:t>
            </a:r>
          </a:p>
          <a:p>
            <a:pPr marL="1314450" lvl="2" indent="-457200"/>
            <a:r>
              <a:rPr lang="en-US" dirty="0" smtClean="0"/>
              <a:t>Indicates how to send the form data to the web server, when the form is submitted</a:t>
            </a:r>
          </a:p>
          <a:p>
            <a:pPr marL="1314450" lvl="2" indent="-457200"/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Action</a:t>
            </a:r>
          </a:p>
          <a:p>
            <a:pPr marL="1314450" lvl="2" indent="-457200"/>
            <a:r>
              <a:rPr lang="en-US" dirty="0" smtClean="0"/>
              <a:t>Indicates the destination of the form data,  when the form is submitted</a:t>
            </a:r>
          </a:p>
          <a:p>
            <a:pPr marL="1771650" lvl="3" indent="-457200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(destination filename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5029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5410200"/>
            <a:ext cx="6629400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6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post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action</a:t>
            </a:r>
            <a:r>
              <a:rPr lang="en-US" sz="1600" dirty="0" smtClean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600" dirty="0" smtClean="0">
                <a:latin typeface="Consolas"/>
                <a:ea typeface="Calibri"/>
                <a:cs typeface="Consolas"/>
              </a:rPr>
              <a:t>“</a:t>
            </a:r>
            <a:r>
              <a:rPr lang="en-US" sz="1600" dirty="0" smtClean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received.html</a:t>
            </a:r>
            <a:r>
              <a:rPr lang="en-US" sz="1600" dirty="0">
                <a:latin typeface="Consolas"/>
                <a:ea typeface="Calibri"/>
                <a:cs typeface="Consolas"/>
              </a:rPr>
              <a:t>"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525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3080"/>
          <p:cNvSpPr/>
          <p:nvPr/>
        </p:nvSpPr>
        <p:spPr bwMode="auto">
          <a:xfrm>
            <a:off x="180667" y="3315074"/>
            <a:ext cx="8809703" cy="3124200"/>
          </a:xfrm>
          <a:prstGeom prst="rect">
            <a:avLst/>
          </a:prstGeom>
          <a:noFill/>
          <a:ln w="9525" cap="flat" cmpd="sng" algn="ctr">
            <a:solidFill>
              <a:srgbClr val="7DDD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&lt;form&gt; element, </a:t>
            </a:r>
            <a:r>
              <a:rPr lang="en-US" sz="2400" b="1" u="sng" dirty="0" smtClean="0"/>
              <a:t>method</a:t>
            </a:r>
            <a:r>
              <a:rPr lang="en-US" sz="2400" b="1" dirty="0" smtClean="0"/>
              <a:t> </a:t>
            </a:r>
            <a:r>
              <a:rPr lang="en-US" sz="2400" dirty="0" smtClean="0"/>
              <a:t>attribute:</a:t>
            </a:r>
          </a:p>
          <a:p>
            <a:pPr lvl="1"/>
            <a:r>
              <a:rPr lang="en-US" sz="2000" dirty="0" smtClean="0"/>
              <a:t>Has 2 possible values: </a:t>
            </a:r>
            <a:r>
              <a:rPr lang="en-US" sz="2000" b="1" dirty="0" smtClean="0"/>
              <a:t>get</a:t>
            </a:r>
            <a:r>
              <a:rPr lang="en-US" sz="2000" dirty="0" smtClean="0"/>
              <a:t> and </a:t>
            </a:r>
            <a:r>
              <a:rPr lang="en-US" sz="2000" b="1" dirty="0" smtClean="0"/>
              <a:t>post</a:t>
            </a:r>
            <a:endParaRPr lang="en-US" sz="2000" dirty="0" smtClean="0"/>
          </a:p>
          <a:p>
            <a:pPr lvl="2"/>
            <a:r>
              <a:rPr lang="en-US" b="1" dirty="0" smtClean="0">
                <a:solidFill>
                  <a:srgbClr val="70198B"/>
                </a:solidFill>
              </a:rPr>
              <a:t>get 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70198B"/>
                </a:solidFill>
              </a:rPr>
              <a:t>Combines input field </a:t>
            </a:r>
            <a:r>
              <a:rPr lang="en-US" b="1" dirty="0" smtClean="0">
                <a:solidFill>
                  <a:srgbClr val="70198B"/>
                </a:solidFill>
              </a:rPr>
              <a:t>names</a:t>
            </a:r>
            <a:r>
              <a:rPr lang="en-US" dirty="0" smtClean="0">
                <a:solidFill>
                  <a:srgbClr val="70198B"/>
                </a:solidFill>
              </a:rPr>
              <a:t> and </a:t>
            </a:r>
            <a:r>
              <a:rPr lang="en-US" b="1" dirty="0" smtClean="0">
                <a:solidFill>
                  <a:srgbClr val="70198B"/>
                </a:solidFill>
              </a:rPr>
              <a:t>values</a:t>
            </a:r>
            <a:r>
              <a:rPr lang="en-US" dirty="0" smtClean="0">
                <a:solidFill>
                  <a:srgbClr val="70198B"/>
                </a:solidFill>
              </a:rPr>
              <a:t> together with the destination filename, when the form is submitted</a:t>
            </a:r>
            <a:endParaRPr lang="en-US" b="1" dirty="0">
              <a:solidFill>
                <a:srgbClr val="70198B"/>
              </a:solidFill>
            </a:endParaRPr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1407" y="3375218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743" y="5425440"/>
            <a:ext cx="4659806" cy="92484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 bwMode="auto">
          <a:xfrm>
            <a:off x="896271" y="5454937"/>
            <a:ext cx="475329" cy="4329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3048000" y="5409982"/>
            <a:ext cx="304800" cy="477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852" y="3663141"/>
            <a:ext cx="3886200" cy="79457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80667" y="4825207"/>
            <a:ext cx="1571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Form destination: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0570" y="4776276"/>
            <a:ext cx="1852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Input field </a:t>
            </a:r>
            <a:r>
              <a:rPr lang="en-US" sz="1600" b="1" dirty="0" smtClean="0">
                <a:solidFill>
                  <a:srgbClr val="FF0000"/>
                </a:solidFill>
              </a:rPr>
              <a:t>name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(set in the HTML file)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>
            <a:off x="4495800" y="5194875"/>
            <a:ext cx="571500" cy="6929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6118122" y="5847734"/>
            <a:ext cx="2573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Browser address-bar</a:t>
            </a:r>
          </a:p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(after form is submitted)</a:t>
            </a:r>
            <a:endParaRPr lang="en-US" sz="1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66549" y="3708231"/>
            <a:ext cx="3766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Browser web page</a:t>
            </a:r>
          </a:p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(before form is submitted)</a:t>
            </a:r>
            <a:endParaRPr lang="en-US" sz="1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94787" y="4825207"/>
            <a:ext cx="3743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Input field </a:t>
            </a:r>
            <a:r>
              <a:rPr lang="en-US" sz="1600" b="1" dirty="0" smtClean="0">
                <a:solidFill>
                  <a:srgbClr val="FF0000"/>
                </a:solidFill>
              </a:rPr>
              <a:t>value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 flipV="1">
            <a:off x="3886200" y="4060429"/>
            <a:ext cx="1587876" cy="7158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9" name="Rectangle 3078"/>
          <p:cNvSpPr/>
          <p:nvPr/>
        </p:nvSpPr>
        <p:spPr>
          <a:xfrm>
            <a:off x="6118122" y="2138925"/>
            <a:ext cx="2073003" cy="32528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get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398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&lt;form&gt; element, </a:t>
            </a:r>
            <a:r>
              <a:rPr lang="en-US" sz="2400" b="1" u="sng" dirty="0" smtClean="0"/>
              <a:t>method</a:t>
            </a:r>
            <a:r>
              <a:rPr lang="en-US" sz="2400" b="1" dirty="0" smtClean="0"/>
              <a:t> </a:t>
            </a:r>
            <a:r>
              <a:rPr lang="en-US" sz="2400" dirty="0" smtClean="0"/>
              <a:t>attribute:</a:t>
            </a:r>
          </a:p>
          <a:p>
            <a:pPr lvl="1"/>
            <a:r>
              <a:rPr lang="en-US" sz="2000" dirty="0" smtClean="0"/>
              <a:t>Has 2 possible values (continued)</a:t>
            </a:r>
          </a:p>
          <a:p>
            <a:pPr lvl="2"/>
            <a:r>
              <a:rPr lang="en-US" b="1" dirty="0" smtClean="0">
                <a:solidFill>
                  <a:srgbClr val="70198B"/>
                </a:solidFill>
              </a:rPr>
              <a:t>post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70198B"/>
                </a:solidFill>
              </a:rPr>
              <a:t>Sends the HTML form data as a </a:t>
            </a:r>
            <a:r>
              <a:rPr lang="en-US" b="1" u="sng" dirty="0" smtClean="0">
                <a:solidFill>
                  <a:srgbClr val="70198B"/>
                </a:solidFill>
              </a:rPr>
              <a:t>POST</a:t>
            </a:r>
            <a:r>
              <a:rPr lang="en-US" u="sng" dirty="0" smtClean="0">
                <a:solidFill>
                  <a:srgbClr val="70198B"/>
                </a:solidFill>
              </a:rPr>
              <a:t> request </a:t>
            </a:r>
            <a:r>
              <a:rPr lang="en-US" dirty="0" smtClean="0">
                <a:solidFill>
                  <a:srgbClr val="70198B"/>
                </a:solidFill>
              </a:rPr>
              <a:t>(from the HTTP protocol), when the form is submitted</a:t>
            </a:r>
            <a:endParaRPr lang="en-US" b="1" dirty="0">
              <a:solidFill>
                <a:srgbClr val="70198B"/>
              </a:solidFill>
            </a:endParaRPr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7706" y="3369677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896271" y="5454937"/>
            <a:ext cx="210472" cy="4329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852" y="3663141"/>
            <a:ext cx="3886200" cy="79457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80667" y="4825207"/>
            <a:ext cx="1571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Form destination: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81200" y="4968030"/>
            <a:ext cx="4728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Input field </a:t>
            </a:r>
            <a:r>
              <a:rPr lang="en-US" sz="1600" b="1" dirty="0" smtClean="0">
                <a:solidFill>
                  <a:srgbClr val="FF0000"/>
                </a:solidFill>
              </a:rPr>
              <a:t>name </a:t>
            </a:r>
            <a:r>
              <a:rPr lang="en-US" sz="1600" dirty="0" smtClean="0">
                <a:solidFill>
                  <a:srgbClr val="FF0000"/>
                </a:solidFill>
              </a:rPr>
              <a:t>and </a:t>
            </a:r>
            <a:r>
              <a:rPr lang="en-US" sz="1600" b="1" dirty="0" smtClean="0">
                <a:solidFill>
                  <a:srgbClr val="FF0000"/>
                </a:solidFill>
              </a:rPr>
              <a:t>value</a:t>
            </a:r>
            <a:r>
              <a:rPr lang="en-US" sz="1600" dirty="0" smtClean="0">
                <a:solidFill>
                  <a:srgbClr val="FF0000"/>
                </a:solidFill>
              </a:rPr>
              <a:t> not visible in Browser address bar</a:t>
            </a:r>
            <a:endParaRPr lang="en-US" sz="1600" b="1" dirty="0" smtClean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92955" y="5832636"/>
            <a:ext cx="2573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Browser address-bar</a:t>
            </a:r>
          </a:p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(after form is submitted)</a:t>
            </a:r>
            <a:endParaRPr lang="en-US" sz="1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66549" y="3708231"/>
            <a:ext cx="3766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Browser web page</a:t>
            </a:r>
          </a:p>
          <a:p>
            <a:r>
              <a:rPr lang="en-US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(before form is submitted)</a:t>
            </a:r>
            <a:endParaRPr lang="en-US" sz="1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552805"/>
            <a:ext cx="1818892" cy="67011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21" name="Straight Arrow Connector 20"/>
          <p:cNvCxnSpPr/>
          <p:nvPr/>
        </p:nvCxnSpPr>
        <p:spPr bwMode="auto">
          <a:xfrm flipH="1">
            <a:off x="2362201" y="5454937"/>
            <a:ext cx="152399" cy="4329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8" idx="0"/>
          </p:cNvCxnSpPr>
          <p:nvPr/>
        </p:nvCxnSpPr>
        <p:spPr bwMode="auto">
          <a:xfrm flipH="1" flipV="1">
            <a:off x="3429000" y="4091320"/>
            <a:ext cx="916415" cy="87671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Rectangle 28"/>
          <p:cNvSpPr/>
          <p:nvPr/>
        </p:nvSpPr>
        <p:spPr bwMode="auto">
          <a:xfrm>
            <a:off x="180667" y="3315074"/>
            <a:ext cx="8809703" cy="3124200"/>
          </a:xfrm>
          <a:prstGeom prst="rect">
            <a:avLst/>
          </a:prstGeom>
          <a:noFill/>
          <a:ln w="9525" cap="flat" cmpd="sng" algn="ctr">
            <a:solidFill>
              <a:srgbClr val="7DDD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57210" y="2113118"/>
            <a:ext cx="2172390" cy="32528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post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54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0" dirty="0" smtClean="0"/>
              <a:t>HTML </a:t>
            </a:r>
            <a:r>
              <a:rPr lang="en-US" sz="3200" dirty="0" smtClean="0"/>
              <a:t>Form </a:t>
            </a:r>
            <a:r>
              <a:rPr lang="en-US" sz="3200" b="0" dirty="0" smtClean="0"/>
              <a:t>element and attributes (cont.)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029200"/>
          </a:xfrm>
        </p:spPr>
        <p:txBody>
          <a:bodyPr/>
          <a:lstStyle/>
          <a:p>
            <a:r>
              <a:rPr lang="en-US" sz="2400" dirty="0" smtClean="0"/>
              <a:t>&lt;form&gt; element, </a:t>
            </a:r>
            <a:r>
              <a:rPr lang="en-US" sz="2400" b="1" u="sng" dirty="0" smtClean="0"/>
              <a:t>method</a:t>
            </a:r>
            <a:r>
              <a:rPr lang="en-US" sz="2400" b="1" dirty="0" smtClean="0"/>
              <a:t> </a:t>
            </a:r>
            <a:r>
              <a:rPr lang="en-US" sz="2400" dirty="0" smtClean="0"/>
              <a:t>attribute:</a:t>
            </a:r>
          </a:p>
          <a:p>
            <a:pPr lvl="1"/>
            <a:r>
              <a:rPr lang="en-US" dirty="0" smtClean="0"/>
              <a:t>Recommended usage for </a:t>
            </a:r>
            <a:r>
              <a:rPr lang="en-US" b="1" dirty="0" smtClean="0"/>
              <a:t>post </a:t>
            </a:r>
            <a:r>
              <a:rPr lang="en-US" dirty="0" smtClean="0"/>
              <a:t>and </a:t>
            </a:r>
            <a:r>
              <a:rPr lang="en-US" b="1" dirty="0" smtClean="0"/>
              <a:t>get</a:t>
            </a:r>
            <a:r>
              <a:rPr lang="en-US" dirty="0" smtClean="0"/>
              <a:t> values:</a:t>
            </a:r>
          </a:p>
          <a:p>
            <a:pPr lvl="1"/>
            <a:r>
              <a:rPr lang="en-US" b="1" dirty="0" smtClean="0">
                <a:solidFill>
                  <a:srgbClr val="70198B"/>
                </a:solidFill>
              </a:rPr>
              <a:t>post:</a:t>
            </a:r>
          </a:p>
          <a:p>
            <a:pPr lvl="2"/>
            <a:r>
              <a:rPr lang="en-US" b="1" dirty="0" smtClean="0">
                <a:solidFill>
                  <a:srgbClr val="70198B"/>
                </a:solidFill>
              </a:rPr>
              <a:t>User is sending data to the server</a:t>
            </a:r>
          </a:p>
          <a:p>
            <a:pPr lvl="2"/>
            <a:r>
              <a:rPr lang="en-US" dirty="0" smtClean="0">
                <a:solidFill>
                  <a:srgbClr val="70198B"/>
                </a:solidFill>
              </a:rPr>
              <a:t>(i.e. user submitted a form)</a:t>
            </a:r>
          </a:p>
          <a:p>
            <a:pPr lvl="2"/>
            <a:endParaRPr lang="en-US" dirty="0">
              <a:solidFill>
                <a:srgbClr val="70198B"/>
              </a:solidFill>
            </a:endParaRPr>
          </a:p>
          <a:p>
            <a:pPr lvl="1"/>
            <a:r>
              <a:rPr lang="en-US" b="1" dirty="0" smtClean="0">
                <a:solidFill>
                  <a:srgbClr val="70198B"/>
                </a:solidFill>
              </a:rPr>
              <a:t>get:</a:t>
            </a:r>
          </a:p>
          <a:p>
            <a:pPr lvl="2"/>
            <a:r>
              <a:rPr lang="en-US" b="1" dirty="0" smtClean="0">
                <a:solidFill>
                  <a:srgbClr val="70198B"/>
                </a:solidFill>
              </a:rPr>
              <a:t>Website / web application sending data back to the user</a:t>
            </a:r>
          </a:p>
          <a:p>
            <a:pPr lvl="2"/>
            <a:r>
              <a:rPr lang="en-US" sz="1800" dirty="0" smtClean="0">
                <a:solidFill>
                  <a:srgbClr val="70198B"/>
                </a:solidFill>
              </a:rPr>
              <a:t>(i.e. web server receives data, from a user submitted form,  and sends back a response/text to the user, based on the initial data sent to the server)</a:t>
            </a:r>
          </a:p>
          <a:p>
            <a:pPr lvl="2"/>
            <a:r>
              <a:rPr lang="en-US" sz="1800" dirty="0" smtClean="0">
                <a:solidFill>
                  <a:srgbClr val="0070C0"/>
                </a:solidFill>
              </a:rPr>
              <a:t>(</a:t>
            </a:r>
            <a:r>
              <a:rPr lang="en-US" sz="1800" u="sng" dirty="0" smtClean="0">
                <a:solidFill>
                  <a:srgbClr val="0070C0"/>
                </a:solidFill>
              </a:rPr>
              <a:t>processing</a:t>
            </a:r>
            <a:r>
              <a:rPr lang="en-US" sz="1800" dirty="0" smtClean="0">
                <a:solidFill>
                  <a:srgbClr val="0070C0"/>
                </a:solidFill>
              </a:rPr>
              <a:t> form data, (sending back a response to the user) may include a programming language such as </a:t>
            </a:r>
            <a:r>
              <a:rPr lang="en-US" sz="1800" b="1" dirty="0" smtClean="0">
                <a:solidFill>
                  <a:srgbClr val="0070C0"/>
                </a:solidFill>
              </a:rPr>
              <a:t>PHP</a:t>
            </a:r>
            <a:r>
              <a:rPr lang="en-US" sz="1800" dirty="0" smtClean="0">
                <a:solidFill>
                  <a:srgbClr val="0070C0"/>
                </a:solidFill>
              </a:rPr>
              <a:t>: beyond our current scope)</a:t>
            </a:r>
          </a:p>
          <a:p>
            <a:pPr lvl="1"/>
            <a:endParaRPr lang="en-US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7/20/2018</a:t>
            </a:r>
            <a:endParaRPr lang="en-US" altLang="en-US" dirty="0"/>
          </a:p>
        </p:txBody>
      </p:sp>
      <p:sp>
        <p:nvSpPr>
          <p:cNvPr id="22" name="Rectangle 21"/>
          <p:cNvSpPr/>
          <p:nvPr/>
        </p:nvSpPr>
        <p:spPr>
          <a:xfrm>
            <a:off x="6324600" y="2275759"/>
            <a:ext cx="2172390" cy="32528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post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38735" y="3713318"/>
            <a:ext cx="2073003" cy="32528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&lt;</a:t>
            </a:r>
            <a:r>
              <a:rPr lang="en-US" sz="1400" dirty="0">
                <a:solidFill>
                  <a:srgbClr val="A31515"/>
                </a:solidFill>
                <a:latin typeface="Consolas"/>
                <a:ea typeface="Calibri"/>
                <a:cs typeface="Consolas"/>
              </a:rPr>
              <a:t>form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nsolas"/>
                <a:ea typeface="Calibri"/>
                <a:cs typeface="Consolas"/>
              </a:rPr>
              <a:t>method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=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get</a:t>
            </a:r>
            <a:r>
              <a:rPr lang="en-US" sz="1400" dirty="0">
                <a:latin typeface="Consolas"/>
                <a:ea typeface="Calibri"/>
                <a:cs typeface="Consolas"/>
              </a:rPr>
              <a:t>"</a:t>
            </a:r>
            <a:r>
              <a:rPr lang="en-US" sz="1400" dirty="0">
                <a:solidFill>
                  <a:srgbClr val="0000FF"/>
                </a:solidFill>
                <a:latin typeface="Consolas"/>
                <a:ea typeface="Calibri"/>
                <a:cs typeface="Consolas"/>
              </a:rPr>
              <a:t>&gt;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282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 design template">
  <a:themeElements>
    <a:clrScheme name="Office Them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 design template</Template>
  <TotalTime>707</TotalTime>
  <Words>1606</Words>
  <Application>Microsoft Office PowerPoint</Application>
  <PresentationFormat>On-screen Show (4:3)</PresentationFormat>
  <Paragraphs>297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Pixel design template</vt:lpstr>
      <vt:lpstr>HTML Forms</vt:lpstr>
      <vt:lpstr>Overview</vt:lpstr>
      <vt:lpstr>HTML Form element and attributes</vt:lpstr>
      <vt:lpstr>HTML Form element and attributes (cont.)</vt:lpstr>
      <vt:lpstr>HTML Form element and attributes (cont.)</vt:lpstr>
      <vt:lpstr>HTML Form element and attributes (cont.)</vt:lpstr>
      <vt:lpstr>HTML Form element and attributes (cont.)</vt:lpstr>
      <vt:lpstr>HTML Form element and attributes (cont.)</vt:lpstr>
      <vt:lpstr>HTML Form element and attributes (cont.)</vt:lpstr>
      <vt:lpstr>HTML Form element and attributes (cont.)</vt:lpstr>
      <vt:lpstr>HTML Input element</vt:lpstr>
      <vt:lpstr>HTML Input element (cont.)</vt:lpstr>
      <vt:lpstr>HTML Input element (cont.)</vt:lpstr>
      <vt:lpstr>HTML Input element (cont.)</vt:lpstr>
      <vt:lpstr>HTML Input element (cont.)</vt:lpstr>
      <vt:lpstr>HTML Input element (cont.)</vt:lpstr>
      <vt:lpstr>HTML Input element (cont.)</vt:lpstr>
      <vt:lpstr>HTML Input element (cont.)</vt:lpstr>
      <vt:lpstr>HTLM TextArea element</vt:lpstr>
      <vt:lpstr>HTLM TextArea element (cont.)</vt:lpstr>
      <vt:lpstr>HTLM Select element</vt:lpstr>
      <vt:lpstr>HTLM Select element (cont.)</vt:lpstr>
      <vt:lpstr>HTLM Select element (cont.)</vt:lpstr>
      <vt:lpstr>HTLM Button element</vt:lpstr>
      <vt:lpstr>HTLM Button element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5 elements and tags</dc:title>
  <dc:creator>PSM_L</dc:creator>
  <cp:lastModifiedBy>PSM_L</cp:lastModifiedBy>
  <cp:revision>294</cp:revision>
  <cp:lastPrinted>1601-01-01T00:00:00Z</cp:lastPrinted>
  <dcterms:created xsi:type="dcterms:W3CDTF">2018-06-20T12:31:47Z</dcterms:created>
  <dcterms:modified xsi:type="dcterms:W3CDTF">2018-07-24T13:22:26Z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