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60" r:id="rId4"/>
    <p:sldId id="261" r:id="rId5"/>
    <p:sldId id="262" r:id="rId6"/>
    <p:sldId id="268" r:id="rId7"/>
    <p:sldId id="264" r:id="rId8"/>
    <p:sldId id="265" r:id="rId9"/>
    <p:sldId id="266" r:id="rId10"/>
    <p:sldId id="263" r:id="rId11"/>
    <p:sldId id="269" r:id="rId12"/>
    <p:sldId id="274" r:id="rId13"/>
    <p:sldId id="270" r:id="rId14"/>
    <p:sldId id="272" r:id="rId15"/>
    <p:sldId id="271" r:id="rId16"/>
    <p:sldId id="273" r:id="rId17"/>
    <p:sldId id="267" r:id="rId18"/>
  </p:sldIdLst>
  <p:sldSz cx="9144000" cy="6858000" type="screen4x3"/>
  <p:notesSz cx="9313863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4FEF0"/>
    <a:srgbClr val="E2FDD7"/>
    <a:srgbClr val="EFF8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7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1854" y="-84"/>
      </p:cViewPr>
      <p:guideLst>
        <p:guide orient="horz" pos="2160"/>
        <p:guide pos="293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701" y="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9D701-2160-4501-A5CD-76695C7E69FA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701" y="651391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78D35-BE76-4994-9950-3458B19CE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400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5701" y="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C109E-6CFC-4960-8610-C69718334AF3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41638" y="514350"/>
            <a:ext cx="3430587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1387" y="3257550"/>
            <a:ext cx="745109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5701" y="651391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452BB-B595-4867-9035-1A12CB9A0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99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09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7200">
                <a:solidFill>
                  <a:srgbClr val="00B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867400" y="6324600"/>
            <a:ext cx="208597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03DAC31-F8FA-43CD-B69C-26898D40207C}" type="datetime1">
              <a:rPr lang="en-US" smtClean="0"/>
              <a:t>7/5/2018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fld id="{989D78EE-1D97-430D-964E-43F13414116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659165" y="6356350"/>
            <a:ext cx="3379435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HTML Lists and Tables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183E-17DB-417C-9978-35DBC7327690}" type="datetime1">
              <a:rPr lang="en-US" smtClean="0"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2EE1-4F6B-4946-81C7-9D44935ED589}" type="datetime1">
              <a:rPr lang="en-US" smtClean="0"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rotWithShape="1">
          <a:gsLst>
            <a:gs pos="50000">
              <a:schemeClr val="bg1">
                <a:tint val="80000"/>
                <a:satMod val="250000"/>
              </a:schemeClr>
            </a:gs>
            <a:gs pos="76000">
              <a:srgbClr val="EFF8E0"/>
            </a:gs>
            <a:gs pos="92000">
              <a:schemeClr val="accent5">
                <a:lumMod val="20000"/>
                <a:lumOff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 marL="742950" indent="-285750"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416675"/>
            <a:ext cx="208597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FC246F6-B2AD-40A0-8A4D-961D17CC89C8}" type="datetime1">
              <a:rPr lang="en-US" smtClean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9165" y="6356350"/>
            <a:ext cx="3455635" cy="365125"/>
          </a:xfrm>
        </p:spPr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989D78EE-1D97-430D-964E-43F13414116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1905000" y="1219200"/>
            <a:ext cx="6781800" cy="0"/>
          </a:xfrm>
          <a:prstGeom prst="line">
            <a:avLst/>
          </a:prstGeom>
          <a:ln w="412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rotWithShape="1">
          <a:gsLst>
            <a:gs pos="50000">
              <a:schemeClr val="bg1">
                <a:tint val="80000"/>
                <a:satMod val="250000"/>
              </a:schemeClr>
            </a:gs>
            <a:gs pos="76000">
              <a:srgbClr val="FFFFFF"/>
            </a:gs>
            <a:gs pos="92000">
              <a:schemeClr val="accent5">
                <a:lumMod val="20000"/>
                <a:lumOff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07475-063D-4615-9491-B1D370A54869}" type="datetime1">
              <a:rPr lang="en-US" smtClean="0"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5E40-5C82-42D6-9B28-F08B1B793B8E}" type="datetime1">
              <a:rPr lang="en-US" smtClean="0"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FF1C6-4BDC-48D7-A118-7F762B4330C2}" type="datetime1">
              <a:rPr lang="en-US" smtClean="0"/>
              <a:t>7/5/2018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652D-68BD-41A8-A210-A56058F758F7}" type="datetime1">
              <a:rPr lang="en-US" smtClean="0"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737D-9889-4102-B552-937FAE01B9DD}" type="datetime1">
              <a:rPr lang="en-US" smtClean="0"/>
              <a:t>7/5/2018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5357-EF6F-4121-8AFB-5913428A9A3C}" type="datetime1">
              <a:rPr lang="en-US" smtClean="0"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CAA2E-AB0D-4AFB-9E45-B1ACE0E0F619}" type="datetime1">
              <a:rPr lang="en-US" smtClean="0"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0000">
              <a:schemeClr val="bg1">
                <a:tint val="80000"/>
                <a:satMod val="250000"/>
              </a:schemeClr>
            </a:gs>
            <a:gs pos="76000">
              <a:srgbClr val="F4FEF0"/>
            </a:gs>
            <a:gs pos="92000">
              <a:schemeClr val="accent5">
                <a:lumMod val="20000"/>
                <a:lumOff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47FD51DD-48B6-48D7-BB50-0F7F763DC5B1}" type="datetime1">
              <a:rPr lang="en-US" smtClean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337943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HTML Lists and Tables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6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989D78EE-1D97-430D-964E-43F13414116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rgbClr val="00B050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smtClean="0"/>
              <a:t>HTML Lists</a:t>
            </a:r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543277" y="6356350"/>
            <a:ext cx="457200" cy="365125"/>
          </a:xfrm>
        </p:spPr>
        <p:txBody>
          <a:bodyPr/>
          <a:lstStyle/>
          <a:p>
            <a:fld id="{989D78EE-1D97-430D-964E-43F13414116C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9654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ffectLst/>
              </a:rPr>
              <a:t>HTML </a:t>
            </a:r>
            <a:r>
              <a:rPr lang="en-US" sz="4000" b="1" dirty="0" smtClean="0">
                <a:effectLst/>
              </a:rPr>
              <a:t>description</a:t>
            </a:r>
            <a:r>
              <a:rPr lang="en-US" sz="4000" dirty="0" smtClean="0">
                <a:effectLst/>
              </a:rPr>
              <a:t> </a:t>
            </a:r>
            <a:r>
              <a:rPr lang="en-US" sz="4000" dirty="0">
                <a:effectLst/>
              </a:rPr>
              <a:t>list</a:t>
            </a:r>
            <a:endParaRPr lang="en-US" sz="3600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&lt;</a:t>
            </a:r>
            <a:r>
              <a:rPr lang="en-US" sz="2000" b="1" dirty="0"/>
              <a:t>d</a:t>
            </a:r>
            <a:r>
              <a:rPr lang="en-US" sz="2000" b="1" dirty="0" smtClean="0"/>
              <a:t>l&gt; </a:t>
            </a:r>
            <a:r>
              <a:rPr lang="en-US" sz="2000" dirty="0" smtClean="0"/>
              <a:t> </a:t>
            </a:r>
            <a:r>
              <a:rPr lang="en-US" sz="2000" b="1" dirty="0" smtClean="0"/>
              <a:t>description list </a:t>
            </a:r>
            <a:r>
              <a:rPr lang="en-US" sz="2000" dirty="0" smtClean="0"/>
              <a:t>element</a:t>
            </a:r>
            <a:endParaRPr lang="en-US" sz="2000" dirty="0"/>
          </a:p>
          <a:p>
            <a:r>
              <a:rPr lang="en-US" sz="2000" dirty="0" smtClean="0"/>
              <a:t>Used to create a list of terms and their definitions</a:t>
            </a:r>
          </a:p>
          <a:p>
            <a:endParaRPr lang="en-US" sz="2000" dirty="0"/>
          </a:p>
          <a:p>
            <a:r>
              <a:rPr lang="en-US" sz="2000" b="1" dirty="0" smtClean="0"/>
              <a:t>&lt;</a:t>
            </a:r>
            <a:r>
              <a:rPr lang="en-US" sz="2000" b="1" dirty="0" err="1" smtClean="0"/>
              <a:t>dt</a:t>
            </a:r>
            <a:r>
              <a:rPr lang="en-US" sz="2000" b="1" dirty="0" smtClean="0"/>
              <a:t>&gt; description term </a:t>
            </a:r>
            <a:r>
              <a:rPr lang="en-US" sz="2000" dirty="0" smtClean="0"/>
              <a:t>defines a term in a </a:t>
            </a:r>
            <a:r>
              <a:rPr lang="en-US" sz="2000" dirty="0" smtClean="0"/>
              <a:t>description </a:t>
            </a:r>
            <a:r>
              <a:rPr lang="en-US" sz="2000" dirty="0" smtClean="0"/>
              <a:t>list</a:t>
            </a:r>
          </a:p>
          <a:p>
            <a:endParaRPr lang="en-US" sz="2000" dirty="0" smtClean="0"/>
          </a:p>
          <a:p>
            <a:r>
              <a:rPr lang="en-US" sz="2000" b="1" dirty="0" smtClean="0"/>
              <a:t>&lt;</a:t>
            </a:r>
            <a:r>
              <a:rPr lang="en-US" sz="2000" b="1" dirty="0" err="1" smtClean="0"/>
              <a:t>dd</a:t>
            </a:r>
            <a:r>
              <a:rPr lang="en-US" sz="2000" b="1" dirty="0" smtClean="0"/>
              <a:t>&gt; description data </a:t>
            </a:r>
            <a:r>
              <a:rPr lang="en-US" sz="2000" dirty="0" smtClean="0"/>
              <a:t>describes a term in a </a:t>
            </a:r>
            <a:r>
              <a:rPr lang="en-US" sz="2000" dirty="0" smtClean="0"/>
              <a:t>description </a:t>
            </a:r>
            <a:r>
              <a:rPr lang="en-US" sz="2000" dirty="0" smtClean="0"/>
              <a:t>list</a:t>
            </a:r>
          </a:p>
          <a:p>
            <a:pPr lvl="1"/>
            <a:r>
              <a:rPr lang="en-US" sz="1400" dirty="0" smtClean="0"/>
              <a:t>Both </a:t>
            </a:r>
            <a:r>
              <a:rPr lang="en-US" sz="1400" b="1" dirty="0" smtClean="0"/>
              <a:t>&lt;</a:t>
            </a:r>
            <a:r>
              <a:rPr lang="en-US" sz="1400" b="1" dirty="0" err="1" smtClean="0"/>
              <a:t>dt</a:t>
            </a:r>
            <a:r>
              <a:rPr lang="en-US" sz="1400" b="1" dirty="0" smtClean="0"/>
              <a:t>&gt; </a:t>
            </a:r>
            <a:r>
              <a:rPr lang="en-US" sz="1400" dirty="0" smtClean="0"/>
              <a:t>and </a:t>
            </a:r>
            <a:r>
              <a:rPr lang="en-US" sz="1400" b="1" dirty="0" smtClean="0"/>
              <a:t>&lt;</a:t>
            </a:r>
            <a:r>
              <a:rPr lang="en-US" sz="1400" b="1" dirty="0" err="1" smtClean="0"/>
              <a:t>dd</a:t>
            </a:r>
            <a:r>
              <a:rPr lang="en-US" sz="1400" b="1" dirty="0" smtClean="0"/>
              <a:t>&gt; </a:t>
            </a:r>
            <a:r>
              <a:rPr lang="en-US" sz="1400" dirty="0" smtClean="0"/>
              <a:t>elements should be used together</a:t>
            </a:r>
          </a:p>
          <a:p>
            <a:endParaRPr lang="en-US" sz="2000" b="1" dirty="0"/>
          </a:p>
          <a:p>
            <a:endParaRPr lang="en-US" sz="16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31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ffectLst/>
              </a:rPr>
              <a:t>HTML </a:t>
            </a:r>
            <a:r>
              <a:rPr lang="en-US" sz="4000" b="1" dirty="0" smtClean="0">
                <a:effectLst/>
              </a:rPr>
              <a:t>description</a:t>
            </a:r>
            <a:r>
              <a:rPr lang="en-US" sz="4000" dirty="0" smtClean="0">
                <a:effectLst/>
              </a:rPr>
              <a:t> list (cont.)</a:t>
            </a:r>
            <a:endParaRPr lang="en-US" sz="3600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&lt;</a:t>
            </a:r>
            <a:r>
              <a:rPr lang="en-US" sz="2000" b="1" dirty="0"/>
              <a:t>d</a:t>
            </a:r>
            <a:r>
              <a:rPr lang="en-US" sz="2000" b="1" dirty="0" smtClean="0"/>
              <a:t>l&gt; </a:t>
            </a:r>
            <a:r>
              <a:rPr lang="en-US" sz="2000" dirty="0" smtClean="0"/>
              <a:t> </a:t>
            </a:r>
            <a:r>
              <a:rPr lang="en-US" sz="2000" b="1" dirty="0" smtClean="0"/>
              <a:t>description list </a:t>
            </a:r>
            <a:r>
              <a:rPr lang="en-US" sz="2000" dirty="0" smtClean="0"/>
              <a:t>example</a:t>
            </a:r>
            <a:endParaRPr lang="en-US" sz="2000" b="1" dirty="0"/>
          </a:p>
          <a:p>
            <a:endParaRPr lang="en-US" sz="16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828800"/>
            <a:ext cx="6169100" cy="2182524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4343400" y="4038600"/>
            <a:ext cx="0" cy="457200"/>
          </a:xfrm>
          <a:prstGeom prst="straightConnector1">
            <a:avLst/>
          </a:prstGeom>
          <a:ln w="1905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585854"/>
            <a:ext cx="4648200" cy="1678147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7327492" y="2906207"/>
            <a:ext cx="14209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(HTML 5 file)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59935" y="5424927"/>
            <a:ext cx="1522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(Web browser)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07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ffectLst/>
              </a:rPr>
              <a:t>HTML </a:t>
            </a:r>
            <a:r>
              <a:rPr lang="en-US" sz="4000" b="1" dirty="0" smtClean="0">
                <a:effectLst/>
              </a:rPr>
              <a:t>description</a:t>
            </a:r>
            <a:r>
              <a:rPr lang="en-US" sz="4000" dirty="0" smtClean="0">
                <a:effectLst/>
              </a:rPr>
              <a:t> list (cont.)</a:t>
            </a:r>
            <a:endParaRPr lang="en-US" sz="3600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&lt;</a:t>
            </a:r>
            <a:r>
              <a:rPr lang="en-US" sz="2000" b="1" dirty="0"/>
              <a:t>d</a:t>
            </a:r>
            <a:r>
              <a:rPr lang="en-US" sz="2000" b="1" dirty="0" smtClean="0"/>
              <a:t>l&gt; </a:t>
            </a:r>
            <a:r>
              <a:rPr lang="en-US" sz="2000" dirty="0" smtClean="0"/>
              <a:t> </a:t>
            </a:r>
            <a:r>
              <a:rPr lang="en-US" sz="2000" b="1" dirty="0" smtClean="0"/>
              <a:t>description list </a:t>
            </a:r>
            <a:r>
              <a:rPr lang="en-US" sz="2000" dirty="0" smtClean="0"/>
              <a:t>name change:</a:t>
            </a:r>
          </a:p>
          <a:p>
            <a:pPr marL="0" indent="0">
              <a:buNone/>
            </a:pPr>
            <a:endParaRPr lang="en-US" sz="2000" b="1" dirty="0"/>
          </a:p>
          <a:p>
            <a:r>
              <a:rPr lang="en-US" sz="2000" dirty="0"/>
              <a:t>HTML 4.01, the </a:t>
            </a:r>
            <a:r>
              <a:rPr lang="en-US" sz="2000" b="1" dirty="0"/>
              <a:t>&lt;dl&gt; </a:t>
            </a:r>
            <a:r>
              <a:rPr lang="en-US" sz="2000" dirty="0" smtClean="0"/>
              <a:t>element was referred to as a </a:t>
            </a:r>
            <a:r>
              <a:rPr lang="en-US" sz="2000" dirty="0"/>
              <a:t>definition</a:t>
            </a:r>
            <a:r>
              <a:rPr lang="en-US" sz="2000" b="1" dirty="0"/>
              <a:t> </a:t>
            </a:r>
            <a:r>
              <a:rPr lang="en-US" sz="2000" dirty="0" smtClean="0"/>
              <a:t>list</a:t>
            </a:r>
          </a:p>
          <a:p>
            <a:endParaRPr lang="en-US" sz="2000" b="1" dirty="0"/>
          </a:p>
          <a:p>
            <a:r>
              <a:rPr lang="en-US" sz="2000" dirty="0"/>
              <a:t>In HTML 5, the </a:t>
            </a:r>
            <a:r>
              <a:rPr lang="en-US" sz="2000" b="1" dirty="0"/>
              <a:t>&lt;dl&gt; </a:t>
            </a:r>
            <a:r>
              <a:rPr lang="en-US" sz="2000" dirty="0" smtClean="0"/>
              <a:t>element is called a </a:t>
            </a:r>
            <a:r>
              <a:rPr lang="en-US" sz="2000" b="1" dirty="0" smtClean="0"/>
              <a:t>description</a:t>
            </a:r>
            <a:r>
              <a:rPr lang="en-US" sz="2000" dirty="0" smtClean="0"/>
              <a:t> list</a:t>
            </a:r>
            <a:endParaRPr lang="en-US" sz="2000" dirty="0"/>
          </a:p>
          <a:p>
            <a:pPr marL="0" indent="0">
              <a:buNone/>
            </a:pPr>
            <a:endParaRPr lang="en-US" sz="2000" b="1" dirty="0"/>
          </a:p>
          <a:p>
            <a:endParaRPr lang="en-US" sz="16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5397787"/>
            <a:ext cx="792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(Note: documents which mention HTML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definition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lists are most likely referring to the same &lt;dl&gt;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description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list element  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81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sz="4000" dirty="0" smtClean="0">
                <a:effectLst/>
              </a:rPr>
              <a:t>Nested lists</a:t>
            </a:r>
            <a:endParaRPr lang="en-US" sz="3600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HTML lists can be nested (lists within other lists)</a:t>
            </a:r>
            <a:endParaRPr lang="en-US" dirty="0" smtClean="0"/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07818" y="1828800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53" y="2514600"/>
            <a:ext cx="3104147" cy="297180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3" name="Straight Arrow Connector 12"/>
          <p:cNvCxnSpPr/>
          <p:nvPr/>
        </p:nvCxnSpPr>
        <p:spPr>
          <a:xfrm>
            <a:off x="4038600" y="3993573"/>
            <a:ext cx="685800" cy="0"/>
          </a:xfrm>
          <a:prstGeom prst="straightConnector1">
            <a:avLst/>
          </a:prstGeom>
          <a:ln w="1905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124200"/>
            <a:ext cx="1905000" cy="1769894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75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458200" cy="990600"/>
          </a:xfrm>
        </p:spPr>
        <p:txBody>
          <a:bodyPr/>
          <a:lstStyle/>
          <a:p>
            <a:r>
              <a:rPr lang="en-US" sz="3600" dirty="0" smtClean="0">
                <a:effectLst/>
              </a:rPr>
              <a:t>Nested lists (cont.) nested list content</a:t>
            </a:r>
            <a:endParaRPr lang="en-US" sz="3200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HTML lists can contain HTML </a:t>
            </a:r>
            <a:r>
              <a:rPr lang="en-US" sz="2000" dirty="0"/>
              <a:t>elements, like images and links</a:t>
            </a: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07818" y="2785646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029200" y="4066310"/>
            <a:ext cx="685800" cy="0"/>
          </a:xfrm>
          <a:prstGeom prst="straightConnector1">
            <a:avLst/>
          </a:prstGeom>
          <a:ln w="1905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18" y="3240190"/>
            <a:ext cx="4622193" cy="165223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0472" y="3124200"/>
            <a:ext cx="2465311" cy="165821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365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sz="4000" b="1" dirty="0" smtClean="0">
                <a:effectLst/>
              </a:rPr>
              <a:t>Lists </a:t>
            </a:r>
            <a:r>
              <a:rPr lang="en-US" sz="4000" dirty="0" smtClean="0">
                <a:effectLst/>
              </a:rPr>
              <a:t>summary</a:t>
            </a:r>
            <a:endParaRPr lang="en-US" sz="3600" b="1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spcBef>
                <a:spcPts val="900"/>
              </a:spcBef>
            </a:pPr>
            <a:r>
              <a:rPr lang="en-US" sz="2000" b="1" dirty="0" smtClean="0"/>
              <a:t>&lt;ul&gt; unordered list </a:t>
            </a:r>
            <a:r>
              <a:rPr lang="en-US" sz="2000" dirty="0" smtClean="0"/>
              <a:t>element defines </a:t>
            </a:r>
            <a:r>
              <a:rPr lang="en-US" sz="2000" dirty="0"/>
              <a:t>an unordered </a:t>
            </a:r>
            <a:r>
              <a:rPr lang="en-US" sz="2000" dirty="0" smtClean="0"/>
              <a:t>list, whereby order is not important for the list items</a:t>
            </a:r>
          </a:p>
          <a:p>
            <a:pPr>
              <a:spcBef>
                <a:spcPts val="900"/>
              </a:spcBef>
            </a:pPr>
            <a:endParaRPr lang="en-US" sz="2000" dirty="0" smtClean="0"/>
          </a:p>
          <a:p>
            <a:pPr>
              <a:spcBef>
                <a:spcPts val="900"/>
              </a:spcBef>
            </a:pPr>
            <a:r>
              <a:rPr lang="en-US" sz="1800" b="1" dirty="0" smtClean="0"/>
              <a:t>&lt;</a:t>
            </a:r>
            <a:r>
              <a:rPr lang="en-US" sz="1800" b="1" dirty="0" err="1" smtClean="0"/>
              <a:t>ol</a:t>
            </a:r>
            <a:r>
              <a:rPr lang="en-US" sz="1800" b="1" dirty="0"/>
              <a:t>&gt; </a:t>
            </a:r>
            <a:r>
              <a:rPr lang="en-US" sz="1800" b="1" dirty="0" smtClean="0"/>
              <a:t>ordered list </a:t>
            </a:r>
            <a:r>
              <a:rPr lang="en-US" sz="1800" dirty="0" smtClean="0"/>
              <a:t>element </a:t>
            </a:r>
            <a:r>
              <a:rPr lang="en-US" sz="1800" dirty="0"/>
              <a:t>defines an </a:t>
            </a:r>
            <a:r>
              <a:rPr lang="en-US" sz="1800" dirty="0" smtClean="0"/>
              <a:t>ordered list, whereby list items are numbered</a:t>
            </a:r>
          </a:p>
          <a:p>
            <a:pPr>
              <a:spcBef>
                <a:spcPts val="900"/>
              </a:spcBef>
            </a:pPr>
            <a:endParaRPr lang="en-US" sz="1800" dirty="0" smtClean="0"/>
          </a:p>
          <a:p>
            <a:pPr>
              <a:spcBef>
                <a:spcPts val="900"/>
              </a:spcBef>
            </a:pPr>
            <a:r>
              <a:rPr lang="en-US" sz="2000" b="1" dirty="0" smtClean="0"/>
              <a:t>&lt;li&gt; list item </a:t>
            </a:r>
            <a:r>
              <a:rPr lang="en-US" sz="2000" dirty="0" smtClean="0"/>
              <a:t>element defines a list item within an ordered list or an unordered list</a:t>
            </a:r>
          </a:p>
          <a:p>
            <a:pPr marL="0" indent="0">
              <a:spcBef>
                <a:spcPts val="900"/>
              </a:spcBef>
              <a:buNone/>
            </a:pPr>
            <a:endParaRPr lang="en-US" sz="1800" dirty="0" smtClean="0"/>
          </a:p>
          <a:p>
            <a:pPr>
              <a:spcBef>
                <a:spcPts val="900"/>
              </a:spcBef>
            </a:pPr>
            <a:r>
              <a:rPr lang="en-US" sz="2000" b="1" dirty="0" smtClean="0"/>
              <a:t>&lt;dl</a:t>
            </a:r>
            <a:r>
              <a:rPr lang="en-US" sz="2000" b="1" dirty="0"/>
              <a:t>&gt; </a:t>
            </a:r>
            <a:r>
              <a:rPr lang="en-US" sz="2000" dirty="0"/>
              <a:t> </a:t>
            </a:r>
            <a:r>
              <a:rPr lang="en-US" sz="2000" b="1" dirty="0"/>
              <a:t>description list </a:t>
            </a:r>
            <a:r>
              <a:rPr lang="en-US" sz="2000" dirty="0" smtClean="0"/>
              <a:t>element defines a list </a:t>
            </a:r>
            <a:r>
              <a:rPr lang="en-US" sz="2000" dirty="0"/>
              <a:t>of terms and their </a:t>
            </a:r>
            <a:r>
              <a:rPr lang="en-US" sz="2000" dirty="0" smtClean="0"/>
              <a:t>definitions</a:t>
            </a:r>
            <a:endParaRPr lang="en-US" sz="2000" dirty="0"/>
          </a:p>
          <a:p>
            <a:pPr lvl="1"/>
            <a:r>
              <a:rPr lang="en-US" sz="1600" b="1" dirty="0"/>
              <a:t>&lt;</a:t>
            </a:r>
            <a:r>
              <a:rPr lang="en-US" sz="1600" b="1" dirty="0" err="1"/>
              <a:t>dt</a:t>
            </a:r>
            <a:r>
              <a:rPr lang="en-US" sz="1600" b="1" dirty="0"/>
              <a:t>&gt; description term </a:t>
            </a:r>
            <a:r>
              <a:rPr lang="en-US" sz="1600" dirty="0"/>
              <a:t>defines a term in a definition </a:t>
            </a:r>
            <a:r>
              <a:rPr lang="en-US" sz="1600" dirty="0" smtClean="0"/>
              <a:t>list</a:t>
            </a:r>
            <a:endParaRPr lang="en-US" sz="2400" dirty="0"/>
          </a:p>
          <a:p>
            <a:pPr lvl="1"/>
            <a:r>
              <a:rPr lang="en-US" sz="1600" b="1" dirty="0"/>
              <a:t>&lt;</a:t>
            </a:r>
            <a:r>
              <a:rPr lang="en-US" sz="1600" b="1" dirty="0" err="1"/>
              <a:t>dd</a:t>
            </a:r>
            <a:r>
              <a:rPr lang="en-US" sz="1600" b="1" dirty="0"/>
              <a:t>&gt; description </a:t>
            </a:r>
            <a:r>
              <a:rPr lang="en-US" sz="1600" b="1" dirty="0" smtClean="0"/>
              <a:t>data </a:t>
            </a:r>
            <a:r>
              <a:rPr lang="en-US" sz="1600" dirty="0"/>
              <a:t>describes a term in a definition </a:t>
            </a:r>
            <a:r>
              <a:rPr lang="en-US" sz="1600" dirty="0" smtClean="0"/>
              <a:t>list</a:t>
            </a:r>
          </a:p>
          <a:p>
            <a:pPr marL="457200" lvl="1" indent="0">
              <a:buNone/>
            </a:pPr>
            <a:endParaRPr lang="en-US" sz="1600" dirty="0"/>
          </a:p>
          <a:p>
            <a:pPr>
              <a:spcBef>
                <a:spcPts val="900"/>
              </a:spcBef>
            </a:pPr>
            <a:endParaRPr lang="en-US" sz="1800" b="1" dirty="0" smtClean="0"/>
          </a:p>
          <a:p>
            <a:endParaRPr lang="en-US" sz="1600" dirty="0"/>
          </a:p>
          <a:p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25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sz="4000" b="1" dirty="0" smtClean="0">
                <a:effectLst/>
              </a:rPr>
              <a:t>Lists </a:t>
            </a:r>
            <a:r>
              <a:rPr lang="en-US" sz="4000" dirty="0" smtClean="0">
                <a:effectLst/>
              </a:rPr>
              <a:t>summary (cont.)</a:t>
            </a:r>
            <a:endParaRPr lang="en-US" sz="3600" b="1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>
            <a:normAutofit/>
          </a:bodyPr>
          <a:lstStyle/>
          <a:p>
            <a:endParaRPr lang="en-US" sz="1800" dirty="0" smtClean="0"/>
          </a:p>
          <a:p>
            <a:r>
              <a:rPr lang="en-US" sz="1800" dirty="0" smtClean="0"/>
              <a:t>HTML </a:t>
            </a:r>
            <a:r>
              <a:rPr lang="en-US" sz="1800" dirty="0"/>
              <a:t>lists can be nested (lists within other lists</a:t>
            </a:r>
            <a:r>
              <a:rPr lang="en-US" sz="1800" dirty="0" smtClean="0"/>
              <a:t>)</a:t>
            </a:r>
          </a:p>
          <a:p>
            <a:endParaRPr lang="en-US" sz="1800" dirty="0"/>
          </a:p>
          <a:p>
            <a:r>
              <a:rPr lang="en-US" sz="1800" dirty="0"/>
              <a:t>HTML </a:t>
            </a:r>
            <a:r>
              <a:rPr lang="en-US" sz="1800" dirty="0" smtClean="0"/>
              <a:t>lists can </a:t>
            </a:r>
            <a:r>
              <a:rPr lang="en-US" sz="1800" dirty="0"/>
              <a:t>contain </a:t>
            </a:r>
            <a:r>
              <a:rPr lang="en-US" sz="1800" dirty="0" smtClean="0"/>
              <a:t>other HTML </a:t>
            </a:r>
            <a:r>
              <a:rPr lang="en-US" sz="1800" dirty="0"/>
              <a:t>elements, like images and links</a:t>
            </a:r>
            <a:endParaRPr lang="en-US" sz="1600" dirty="0"/>
          </a:p>
          <a:p>
            <a:pPr marL="0" indent="0">
              <a:buNone/>
            </a:pPr>
            <a:endParaRPr lang="en-US" sz="1800" dirty="0"/>
          </a:p>
          <a:p>
            <a:r>
              <a:rPr lang="en-US" sz="1800" u="sng" dirty="0"/>
              <a:t>HTML </a:t>
            </a:r>
            <a:r>
              <a:rPr lang="en-US" sz="1800" u="sng" dirty="0" smtClean="0"/>
              <a:t>lists </a:t>
            </a:r>
            <a:r>
              <a:rPr lang="en-US" sz="1800" u="sng" dirty="0"/>
              <a:t>are vertical by </a:t>
            </a:r>
            <a:r>
              <a:rPr lang="en-US" sz="1800" u="sng" dirty="0" smtClean="0"/>
              <a:t>default</a:t>
            </a:r>
          </a:p>
          <a:p>
            <a:pPr lvl="1"/>
            <a:r>
              <a:rPr lang="en-US" sz="1600" u="sng" dirty="0" smtClean="0"/>
              <a:t>CSS</a:t>
            </a:r>
            <a:r>
              <a:rPr lang="en-US" sz="1600" dirty="0" smtClean="0"/>
              <a:t> can be used to create horizontal lists</a:t>
            </a:r>
            <a:endParaRPr lang="en-US" sz="1600" dirty="0"/>
          </a:p>
          <a:p>
            <a:pPr>
              <a:spcBef>
                <a:spcPts val="900"/>
              </a:spcBef>
            </a:pPr>
            <a:endParaRPr lang="en-US" sz="1600" dirty="0"/>
          </a:p>
          <a:p>
            <a:pPr>
              <a:spcBef>
                <a:spcPts val="900"/>
              </a:spcBef>
            </a:pPr>
            <a:endParaRPr lang="en-US" sz="1800" b="1" dirty="0" smtClean="0"/>
          </a:p>
          <a:p>
            <a:endParaRPr lang="en-US" sz="1600" dirty="0"/>
          </a:p>
          <a:p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sz="4000" dirty="0">
                <a:effectLst/>
              </a:rPr>
              <a:t>HTML </a:t>
            </a:r>
            <a:r>
              <a:rPr lang="en-US" sz="4000" b="1" dirty="0" smtClean="0">
                <a:effectLst/>
              </a:rPr>
              <a:t>Boolean </a:t>
            </a:r>
            <a:r>
              <a:rPr lang="en-US" sz="4000" dirty="0" smtClean="0">
                <a:effectLst/>
              </a:rPr>
              <a:t>attribute</a:t>
            </a:r>
            <a:endParaRPr lang="en-US" sz="3600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An attribute which has two opposing values: </a:t>
            </a:r>
            <a:r>
              <a:rPr lang="en-US" sz="2000" b="1" dirty="0" smtClean="0"/>
              <a:t>true </a:t>
            </a:r>
            <a:r>
              <a:rPr lang="en-US" sz="2000" dirty="0" smtClean="0"/>
              <a:t>or </a:t>
            </a:r>
            <a:r>
              <a:rPr lang="en-US" sz="2000" b="1" dirty="0" smtClean="0"/>
              <a:t>false</a:t>
            </a:r>
            <a:endParaRPr lang="en-US" sz="2000" dirty="0" smtClean="0"/>
          </a:p>
          <a:p>
            <a:r>
              <a:rPr lang="en-US" sz="2000" b="1" dirty="0" smtClean="0"/>
              <a:t>Note:</a:t>
            </a:r>
          </a:p>
          <a:p>
            <a:pPr lvl="1"/>
            <a:r>
              <a:rPr lang="en-US" dirty="0"/>
              <a:t>The values "true" and "false" are not allowed on boolean attributes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To </a:t>
            </a:r>
            <a:r>
              <a:rPr lang="en-US" dirty="0"/>
              <a:t>represent a false value, the attribute has to be omitted altogether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To represent a true value, the attribute name is included with no value</a:t>
            </a:r>
            <a:endParaRPr lang="en-US" dirty="0" smtClean="0"/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07818" y="3460614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3874934"/>
            <a:ext cx="2878667" cy="129540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46217" y="5140311"/>
            <a:ext cx="23006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</a:t>
            </a:r>
            <a:r>
              <a:rPr lang="en-US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ol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&gt;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element with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true</a:t>
            </a:r>
          </a:p>
          <a:p>
            <a:pPr algn="ctr"/>
            <a:r>
              <a:rPr lang="en-US" sz="16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reversed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attribute)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810" y="3875800"/>
            <a:ext cx="2686050" cy="134302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035810" y="5223301"/>
            <a:ext cx="27315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</a:t>
            </a:r>
            <a:r>
              <a:rPr lang="en-US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ol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&gt;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element with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false</a:t>
            </a:r>
          </a:p>
          <a:p>
            <a:pPr algn="ctr"/>
            <a:r>
              <a:rPr lang="en-US" sz="16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reversed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attribute, attribute</a:t>
            </a:r>
          </a:p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removed altogether)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37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HTML </a:t>
            </a:r>
            <a:r>
              <a:rPr lang="en-US" b="1" dirty="0" smtClean="0"/>
              <a:t>list </a:t>
            </a:r>
            <a:r>
              <a:rPr lang="en-US" dirty="0" smtClean="0"/>
              <a:t>elements</a:t>
            </a:r>
            <a:endParaRPr lang="en-US" b="1" dirty="0" smtClean="0"/>
          </a:p>
          <a:p>
            <a:pPr lvl="1"/>
            <a:r>
              <a:rPr lang="en-US" dirty="0" smtClean="0"/>
              <a:t>HTML unordered list</a:t>
            </a:r>
          </a:p>
          <a:p>
            <a:pPr lvl="1"/>
            <a:r>
              <a:rPr lang="en-US" dirty="0" smtClean="0"/>
              <a:t>HTML ordered list</a:t>
            </a:r>
          </a:p>
          <a:p>
            <a:pPr lvl="1"/>
            <a:r>
              <a:rPr lang="en-US" dirty="0" smtClean="0"/>
              <a:t>HTML description list</a:t>
            </a:r>
          </a:p>
          <a:p>
            <a:pPr lvl="1"/>
            <a:r>
              <a:rPr lang="en-US" dirty="0" smtClean="0"/>
              <a:t>Nested lists</a:t>
            </a:r>
          </a:p>
          <a:p>
            <a:pPr lvl="1"/>
            <a:r>
              <a:rPr lang="en-US" dirty="0" smtClean="0"/>
              <a:t>Lists summary</a:t>
            </a:r>
          </a:p>
          <a:p>
            <a:pPr lvl="1"/>
            <a:endParaRPr lang="en-US" u="sng" dirty="0" smtClean="0"/>
          </a:p>
          <a:p>
            <a:r>
              <a:rPr lang="en-US" dirty="0"/>
              <a:t>HTML </a:t>
            </a:r>
            <a:r>
              <a:rPr lang="en-US" b="1" dirty="0" smtClean="0"/>
              <a:t>boolean </a:t>
            </a:r>
            <a:r>
              <a:rPr lang="en-US" dirty="0" smtClean="0"/>
              <a:t>attribute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53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effectLst/>
              </a:rPr>
              <a:t>HTML </a:t>
            </a:r>
            <a:r>
              <a:rPr lang="en-US" sz="4000" b="1" dirty="0" smtClean="0">
                <a:effectLst/>
              </a:rPr>
              <a:t>list </a:t>
            </a:r>
            <a:r>
              <a:rPr lang="en-US" sz="4000" dirty="0" smtClean="0">
                <a:effectLst/>
              </a:rPr>
              <a:t>elements</a:t>
            </a:r>
            <a:endParaRPr lang="en-US" sz="3600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906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HTML: 3 list elements</a:t>
            </a:r>
          </a:p>
          <a:p>
            <a:endParaRPr lang="en-US" dirty="0" smtClean="0"/>
          </a:p>
          <a:p>
            <a:r>
              <a:rPr lang="en-US" b="1" dirty="0" smtClean="0"/>
              <a:t>&lt;ul&gt; </a:t>
            </a:r>
            <a:r>
              <a:rPr lang="en-US" dirty="0" smtClean="0"/>
              <a:t> unordered list</a:t>
            </a:r>
          </a:p>
          <a:p>
            <a:r>
              <a:rPr lang="en-US" b="1" dirty="0" smtClean="0"/>
              <a:t>&lt;</a:t>
            </a:r>
            <a:r>
              <a:rPr lang="en-US" b="1" dirty="0" err="1" smtClean="0"/>
              <a:t>ol</a:t>
            </a:r>
            <a:r>
              <a:rPr lang="en-US" b="1" dirty="0" smtClean="0"/>
              <a:t>&gt; </a:t>
            </a:r>
            <a:r>
              <a:rPr lang="en-US" dirty="0" smtClean="0"/>
              <a:t>ordered list</a:t>
            </a:r>
          </a:p>
          <a:p>
            <a:r>
              <a:rPr lang="en-US" b="1" dirty="0" smtClean="0"/>
              <a:t>&lt;dl&gt; </a:t>
            </a:r>
            <a:r>
              <a:rPr lang="en-US" dirty="0" smtClean="0"/>
              <a:t>description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40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ffectLst/>
              </a:rPr>
              <a:t>HTML </a:t>
            </a:r>
            <a:r>
              <a:rPr lang="en-US" sz="4000" b="1" dirty="0">
                <a:effectLst/>
              </a:rPr>
              <a:t>unordered</a:t>
            </a:r>
            <a:r>
              <a:rPr lang="en-US" sz="4000" dirty="0">
                <a:effectLst/>
              </a:rPr>
              <a:t> list</a:t>
            </a:r>
            <a:endParaRPr lang="en-US" sz="3600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&lt;ul&gt; </a:t>
            </a:r>
            <a:r>
              <a:rPr lang="en-US" sz="2000" dirty="0" smtClean="0"/>
              <a:t> </a:t>
            </a:r>
            <a:r>
              <a:rPr lang="en-US" sz="2000" b="1" dirty="0" smtClean="0"/>
              <a:t>unordered list </a:t>
            </a:r>
            <a:r>
              <a:rPr lang="en-US" sz="2000" dirty="0" smtClean="0"/>
              <a:t>element</a:t>
            </a:r>
            <a:endParaRPr lang="en-US" sz="2000" b="1" dirty="0" smtClean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Defines </a:t>
            </a:r>
            <a:r>
              <a:rPr lang="en-US" sz="2000" dirty="0" smtClean="0"/>
              <a:t>a list where </a:t>
            </a:r>
            <a:r>
              <a:rPr lang="en-US" sz="2000" dirty="0" smtClean="0"/>
              <a:t>the order of list items is not </a:t>
            </a:r>
            <a:r>
              <a:rPr lang="en-US" sz="2000" dirty="0" smtClean="0"/>
              <a:t>important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b="1" dirty="0" smtClean="0"/>
              <a:t>&lt;li&gt; </a:t>
            </a:r>
            <a:r>
              <a:rPr lang="en-US" sz="2000" b="1" dirty="0"/>
              <a:t>list item </a:t>
            </a:r>
            <a:r>
              <a:rPr lang="en-US" sz="2000" dirty="0" smtClean="0"/>
              <a:t>element defines a list item within an unordered list</a:t>
            </a:r>
            <a:endParaRPr lang="en-US" sz="2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3928857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419600"/>
            <a:ext cx="3126774" cy="157773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459" y="4419600"/>
            <a:ext cx="2443559" cy="157773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4038600" y="5208465"/>
            <a:ext cx="685800" cy="0"/>
          </a:xfrm>
          <a:prstGeom prst="straightConnector1">
            <a:avLst/>
          </a:prstGeom>
          <a:ln w="1905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12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ffectLst/>
              </a:rPr>
              <a:t>HTML </a:t>
            </a:r>
            <a:r>
              <a:rPr lang="en-US" sz="4000" b="1" dirty="0">
                <a:effectLst/>
              </a:rPr>
              <a:t>unordered</a:t>
            </a:r>
            <a:r>
              <a:rPr lang="en-US" sz="4000" dirty="0">
                <a:effectLst/>
              </a:rPr>
              <a:t> </a:t>
            </a:r>
            <a:r>
              <a:rPr lang="en-US" sz="4000" dirty="0" smtClean="0">
                <a:effectLst/>
              </a:rPr>
              <a:t>list (cont.)</a:t>
            </a:r>
            <a:endParaRPr lang="en-US" sz="3600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Unordered list </a:t>
            </a:r>
            <a:r>
              <a:rPr lang="en-US" sz="2000" dirty="0" smtClean="0"/>
              <a:t>element has 4 default </a:t>
            </a:r>
            <a:r>
              <a:rPr lang="en-US" sz="2000" u="sng" dirty="0" smtClean="0"/>
              <a:t>bullet point </a:t>
            </a:r>
          </a:p>
          <a:p>
            <a:pPr marL="0" indent="0">
              <a:buNone/>
            </a:pPr>
            <a:r>
              <a:rPr lang="en-US" sz="2000" dirty="0" smtClean="0"/>
              <a:t>styles:</a:t>
            </a:r>
          </a:p>
          <a:p>
            <a:r>
              <a:rPr lang="en-US" sz="2000" b="1" dirty="0" smtClean="0"/>
              <a:t>Disc </a:t>
            </a:r>
            <a:r>
              <a:rPr lang="en-US" sz="2000" dirty="0" smtClean="0"/>
              <a:t> (default)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b="1" dirty="0" smtClean="0"/>
              <a:t>Circle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1" dirty="0" smtClean="0"/>
              <a:t>Square</a:t>
            </a:r>
          </a:p>
          <a:p>
            <a:pPr marL="0" indent="0">
              <a:buNone/>
            </a:pPr>
            <a:r>
              <a:rPr lang="en-US" sz="2000" b="1" dirty="0"/>
              <a:t> </a:t>
            </a:r>
            <a:r>
              <a:rPr lang="en-US" sz="2000" b="1" dirty="0" smtClean="0"/>
              <a:t>    None</a:t>
            </a:r>
          </a:p>
          <a:p>
            <a:pPr marL="0" indent="0">
              <a:buNone/>
            </a:pPr>
            <a:endParaRPr lang="en-US" sz="2000" b="1" dirty="0"/>
          </a:p>
          <a:p>
            <a:r>
              <a:rPr lang="en-US" sz="2000" dirty="0" smtClean="0"/>
              <a:t>Bullet point style can be changed using </a:t>
            </a:r>
            <a:r>
              <a:rPr lang="en-US" sz="2000" u="sng" dirty="0" smtClean="0"/>
              <a:t>CSS</a:t>
            </a:r>
          </a:p>
          <a:p>
            <a:pPr lvl="1"/>
            <a:r>
              <a:rPr lang="en-US" sz="1400" dirty="0" smtClean="0"/>
              <a:t>(Currently beyond our scope)</a:t>
            </a:r>
          </a:p>
          <a:p>
            <a:endParaRPr lang="en-US" sz="2000" dirty="0" smtClean="0"/>
          </a:p>
          <a:p>
            <a:r>
              <a:rPr lang="en-US" sz="2000" dirty="0" smtClean="0"/>
              <a:t>With CSS: a lists’ bullet points can be further customized to use an image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371600"/>
            <a:ext cx="1828997" cy="106680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7098845" y="2678668"/>
            <a:ext cx="144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Bullet point: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7098845" y="2209800"/>
            <a:ext cx="368755" cy="4132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85800" y="3505200"/>
            <a:ext cx="80772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562600"/>
            <a:ext cx="1382183" cy="857907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951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ffectLst/>
              </a:rPr>
              <a:t>HTML </a:t>
            </a:r>
            <a:r>
              <a:rPr lang="en-US" sz="4000" b="1" dirty="0" smtClean="0">
                <a:effectLst/>
              </a:rPr>
              <a:t>ordered</a:t>
            </a:r>
            <a:r>
              <a:rPr lang="en-US" sz="4000" dirty="0" smtClean="0">
                <a:effectLst/>
              </a:rPr>
              <a:t> </a:t>
            </a:r>
            <a:r>
              <a:rPr lang="en-US" sz="4000" dirty="0">
                <a:effectLst/>
              </a:rPr>
              <a:t>list</a:t>
            </a:r>
            <a:endParaRPr lang="en-US" sz="3600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&lt;</a:t>
            </a:r>
            <a:r>
              <a:rPr lang="en-US" sz="2000" b="1" dirty="0" err="1" smtClean="0"/>
              <a:t>ol</a:t>
            </a:r>
            <a:r>
              <a:rPr lang="en-US" sz="2000" b="1" dirty="0" smtClean="0"/>
              <a:t>&gt; </a:t>
            </a:r>
            <a:r>
              <a:rPr lang="en-US" sz="2000" dirty="0" smtClean="0"/>
              <a:t> </a:t>
            </a:r>
            <a:r>
              <a:rPr lang="en-US" sz="2000" b="1" dirty="0" smtClean="0"/>
              <a:t>ordered list </a:t>
            </a:r>
            <a:r>
              <a:rPr lang="en-US" sz="2000" dirty="0" smtClean="0"/>
              <a:t>element</a:t>
            </a:r>
            <a:endParaRPr lang="en-US" sz="2000" b="1" dirty="0" smtClean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Defines an </a:t>
            </a:r>
            <a:r>
              <a:rPr lang="en-US" sz="2000" u="sng" dirty="0" smtClean="0"/>
              <a:t>ordered </a:t>
            </a:r>
            <a:r>
              <a:rPr lang="en-US" sz="2000" dirty="0" smtClean="0"/>
              <a:t>list: a list whereby the list items will be numbered</a:t>
            </a:r>
          </a:p>
          <a:p>
            <a:pPr lvl="1"/>
            <a:r>
              <a:rPr lang="en-US" sz="1600" dirty="0" smtClean="0"/>
              <a:t>(which implies </a:t>
            </a:r>
            <a:r>
              <a:rPr lang="en-US" sz="1600" dirty="0" smtClean="0"/>
              <a:t>that the order of list items is important)</a:t>
            </a:r>
          </a:p>
          <a:p>
            <a:endParaRPr lang="en-US" sz="2000" dirty="0"/>
          </a:p>
          <a:p>
            <a:r>
              <a:rPr lang="en-US" sz="2000" b="1" dirty="0" smtClean="0"/>
              <a:t>&lt;li&gt; </a:t>
            </a:r>
            <a:r>
              <a:rPr lang="en-US" sz="2000" b="1" dirty="0"/>
              <a:t>list item </a:t>
            </a:r>
            <a:r>
              <a:rPr lang="en-US" sz="2000" dirty="0" smtClean="0"/>
              <a:t>element defines a list item within an ordered list</a:t>
            </a:r>
          </a:p>
          <a:p>
            <a:pPr lvl="1"/>
            <a:r>
              <a:rPr lang="en-US" sz="1600" dirty="0" smtClean="0"/>
              <a:t>(similarly, like with an unordered list)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4114800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914900" y="5029200"/>
            <a:ext cx="685800" cy="0"/>
          </a:xfrm>
          <a:prstGeom prst="straightConnector1">
            <a:avLst/>
          </a:prstGeom>
          <a:ln w="1905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422098"/>
            <a:ext cx="3973558" cy="1575232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473287"/>
            <a:ext cx="2257378" cy="1312101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833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sz="4000" dirty="0">
                <a:effectLst/>
              </a:rPr>
              <a:t>HTML </a:t>
            </a:r>
            <a:r>
              <a:rPr lang="en-US" sz="4000" b="1" dirty="0" smtClean="0">
                <a:effectLst/>
              </a:rPr>
              <a:t>ordered</a:t>
            </a:r>
            <a:r>
              <a:rPr lang="en-US" sz="4000" dirty="0" smtClean="0">
                <a:effectLst/>
              </a:rPr>
              <a:t> list (cont.)</a:t>
            </a:r>
            <a:endParaRPr lang="en-US" sz="3600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4906963"/>
          </a:xfrm>
        </p:spPr>
        <p:txBody>
          <a:bodyPr>
            <a:normAutofit/>
          </a:bodyPr>
          <a:lstStyle/>
          <a:p>
            <a:r>
              <a:rPr lang="en-US" sz="1800" u="sng" dirty="0" smtClean="0"/>
              <a:t>ordered list </a:t>
            </a:r>
            <a:r>
              <a:rPr lang="en-US" sz="1800" b="1" u="sng" dirty="0" smtClean="0"/>
              <a:t>type </a:t>
            </a:r>
            <a:r>
              <a:rPr lang="en-US" sz="1800" u="sng" dirty="0" smtClean="0"/>
              <a:t>attribute: </a:t>
            </a:r>
          </a:p>
          <a:p>
            <a:r>
              <a:rPr lang="en-US" sz="1800" dirty="0" smtClean="0"/>
              <a:t>defines how the list is numbered</a:t>
            </a:r>
          </a:p>
          <a:p>
            <a:r>
              <a:rPr lang="en-US" sz="1800" dirty="0"/>
              <a:t>e</a:t>
            </a:r>
            <a:r>
              <a:rPr lang="en-US" sz="1800" dirty="0" smtClean="0"/>
              <a:t>xample: </a:t>
            </a:r>
            <a:r>
              <a:rPr lang="en-US" sz="1800" dirty="0" smtClean="0"/>
              <a:t>&lt;</a:t>
            </a:r>
            <a:r>
              <a:rPr lang="en-US" sz="1800" dirty="0" err="1" smtClean="0"/>
              <a:t>ol</a:t>
            </a:r>
            <a:r>
              <a:rPr lang="en-US" sz="1800" dirty="0" smtClean="0"/>
              <a:t> </a:t>
            </a:r>
            <a:r>
              <a:rPr lang="en-US" sz="1800" b="1" dirty="0"/>
              <a:t>type =“a</a:t>
            </a:r>
            <a:r>
              <a:rPr lang="en-US" sz="1800" b="1" dirty="0" smtClean="0"/>
              <a:t>”</a:t>
            </a:r>
            <a:r>
              <a:rPr lang="en-US" sz="1800" dirty="0" smtClean="0"/>
              <a:t>&gt;</a:t>
            </a:r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37709" y="6139934"/>
            <a:ext cx="2504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Type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attribute values)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422285"/>
              </p:ext>
            </p:extLst>
          </p:nvPr>
        </p:nvGraphicFramePr>
        <p:xfrm>
          <a:off x="304800" y="2057400"/>
          <a:ext cx="8153400" cy="403860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902966"/>
                <a:gridCol w="1503141"/>
                <a:gridCol w="1153926"/>
                <a:gridCol w="1255148"/>
                <a:gridCol w="1199476"/>
                <a:gridCol w="1138743"/>
              </a:tblGrid>
              <a:tr h="819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Attribute Value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1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i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I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/>
                </a:tc>
              </a:tr>
              <a:tr h="15621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Description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Uses numbers (default)</a:t>
                      </a:r>
                      <a:endParaRPr lang="en-US" sz="15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Uses lowercase letters</a:t>
                      </a:r>
                      <a:endParaRPr lang="en-US" sz="15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Uses uppercase letters</a:t>
                      </a:r>
                      <a:endParaRPr lang="en-US" sz="15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Uses lowercase Roman numerals</a:t>
                      </a:r>
                      <a:endParaRPr lang="en-US" sz="15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Uses uppercase Roman numerals</a:t>
                      </a:r>
                      <a:endParaRPr lang="en-US" sz="15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/>
                </a:tc>
              </a:tr>
              <a:tr h="16573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Example</a:t>
                      </a:r>
                      <a:endParaRPr lang="en-US" sz="1600" b="1" i="0" u="none" strike="noStrik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1. One</a:t>
                      </a:r>
                      <a:b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2. Two</a:t>
                      </a:r>
                      <a:b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3. Three</a:t>
                      </a:r>
                      <a:endParaRPr lang="en-US" sz="15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a. One</a:t>
                      </a:r>
                      <a:b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b. Two</a:t>
                      </a:r>
                      <a:b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c. Three</a:t>
                      </a:r>
                      <a:endParaRPr lang="en-US" sz="15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A. One</a:t>
                      </a:r>
                      <a:b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B. Two</a:t>
                      </a:r>
                      <a:b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C. Three</a:t>
                      </a:r>
                      <a:endParaRPr lang="en-US" sz="15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i. One</a:t>
                      </a:r>
                      <a:b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ii. Two</a:t>
                      </a:r>
                      <a:b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iii. Three</a:t>
                      </a:r>
                      <a:endParaRPr lang="en-US" sz="15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I. One</a:t>
                      </a:r>
                      <a:b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II. Two</a:t>
                      </a:r>
                      <a:b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III. Three</a:t>
                      </a:r>
                      <a:endParaRPr lang="en-US" sz="1500" b="0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Palatino Linotype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40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sz="4000" dirty="0">
                <a:effectLst/>
              </a:rPr>
              <a:t>HTML </a:t>
            </a:r>
            <a:r>
              <a:rPr lang="en-US" sz="4000" b="1" dirty="0" smtClean="0">
                <a:effectLst/>
              </a:rPr>
              <a:t>ordered</a:t>
            </a:r>
            <a:r>
              <a:rPr lang="en-US" sz="4000" dirty="0" smtClean="0">
                <a:effectLst/>
              </a:rPr>
              <a:t> list (cont.)</a:t>
            </a:r>
            <a:endParaRPr lang="en-US" sz="3600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sz="1800" u="sng" dirty="0" smtClean="0"/>
              <a:t>ordered list </a:t>
            </a:r>
            <a:r>
              <a:rPr lang="en-US" sz="1800" b="1" u="sng" dirty="0" smtClean="0"/>
              <a:t>start </a:t>
            </a:r>
            <a:r>
              <a:rPr lang="en-US" sz="1800" u="sng" dirty="0" smtClean="0"/>
              <a:t>attribute: </a:t>
            </a:r>
          </a:p>
          <a:p>
            <a:r>
              <a:rPr lang="en-US" sz="1800" dirty="0" smtClean="0"/>
              <a:t>defines the starting number of an ordered list</a:t>
            </a:r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37709" y="6139934"/>
            <a:ext cx="2504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Type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attribute values)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352800"/>
            <a:ext cx="4291413" cy="175260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>
            <a:off x="5089750" y="4343400"/>
            <a:ext cx="685800" cy="0"/>
          </a:xfrm>
          <a:prstGeom prst="straightConnector1">
            <a:avLst/>
          </a:prstGeom>
          <a:ln w="1905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543300"/>
            <a:ext cx="2218765" cy="137160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52400" y="2986537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63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sz="4000" dirty="0">
                <a:effectLst/>
              </a:rPr>
              <a:t>HTML </a:t>
            </a:r>
            <a:r>
              <a:rPr lang="en-US" sz="4000" b="1" dirty="0" smtClean="0">
                <a:effectLst/>
              </a:rPr>
              <a:t>ordered</a:t>
            </a:r>
            <a:r>
              <a:rPr lang="en-US" sz="4000" dirty="0" smtClean="0">
                <a:effectLst/>
              </a:rPr>
              <a:t> list (cont.)</a:t>
            </a:r>
            <a:endParaRPr lang="en-US" sz="3600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sz="1800" u="sng" dirty="0" smtClean="0"/>
              <a:t>ordered list </a:t>
            </a:r>
            <a:r>
              <a:rPr lang="en-US" sz="1800" b="1" u="sng" dirty="0" smtClean="0"/>
              <a:t>reversed </a:t>
            </a:r>
            <a:r>
              <a:rPr lang="en-US" sz="1800" u="sng" dirty="0" smtClean="0"/>
              <a:t>attribute: </a:t>
            </a:r>
          </a:p>
          <a:p>
            <a:r>
              <a:rPr lang="en-US" sz="1800" dirty="0" smtClean="0"/>
              <a:t>Reverses the order of the list</a:t>
            </a:r>
          </a:p>
          <a:p>
            <a:pPr lvl="1"/>
            <a:r>
              <a:rPr lang="en-US" sz="1400" b="1" u="sng" dirty="0" smtClean="0"/>
              <a:t>Note: no value is required</a:t>
            </a:r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Lists and Tables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37709" y="6139934"/>
            <a:ext cx="2504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Type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attribute values)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089750" y="4343400"/>
            <a:ext cx="685800" cy="0"/>
          </a:xfrm>
          <a:prstGeom prst="straightConnector1">
            <a:avLst/>
          </a:prstGeom>
          <a:ln w="1905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2400" y="2986537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83" y="3429000"/>
            <a:ext cx="4373217" cy="182880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617118"/>
            <a:ext cx="2223835" cy="1452563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11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2594</TotalTime>
  <Words>839</Words>
  <Application>Microsoft Office PowerPoint</Application>
  <PresentationFormat>On-screen Show (4:3)</PresentationFormat>
  <Paragraphs>189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Executive</vt:lpstr>
      <vt:lpstr>HTML Lists</vt:lpstr>
      <vt:lpstr>Overview</vt:lpstr>
      <vt:lpstr>HTML list elements</vt:lpstr>
      <vt:lpstr>HTML unordered list</vt:lpstr>
      <vt:lpstr>HTML unordered list (cont.)</vt:lpstr>
      <vt:lpstr>HTML ordered list</vt:lpstr>
      <vt:lpstr>HTML ordered list (cont.)</vt:lpstr>
      <vt:lpstr>HTML ordered list (cont.)</vt:lpstr>
      <vt:lpstr>HTML ordered list (cont.)</vt:lpstr>
      <vt:lpstr>HTML description list</vt:lpstr>
      <vt:lpstr>HTML description list (cont.)</vt:lpstr>
      <vt:lpstr>HTML description list (cont.)</vt:lpstr>
      <vt:lpstr>Nested lists</vt:lpstr>
      <vt:lpstr>Nested lists (cont.) nested list content</vt:lpstr>
      <vt:lpstr>Lists summary</vt:lpstr>
      <vt:lpstr>Lists summary (cont.)</vt:lpstr>
      <vt:lpstr>HTML Boolean attribute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PSM_L</dc:creator>
  <cp:lastModifiedBy>PSM_L</cp:lastModifiedBy>
  <cp:revision>326</cp:revision>
  <cp:lastPrinted>2018-06-14T18:01:01Z</cp:lastPrinted>
  <dcterms:created xsi:type="dcterms:W3CDTF">2018-06-14T08:41:22Z</dcterms:created>
  <dcterms:modified xsi:type="dcterms:W3CDTF">2018-07-05T14:55:10Z</dcterms:modified>
</cp:coreProperties>
</file>