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66" r:id="rId4"/>
    <p:sldId id="267" r:id="rId5"/>
    <p:sldId id="268" r:id="rId6"/>
    <p:sldId id="269" r:id="rId7"/>
    <p:sldId id="274" r:id="rId8"/>
    <p:sldId id="275" r:id="rId9"/>
    <p:sldId id="270" r:id="rId10"/>
    <p:sldId id="271" r:id="rId11"/>
    <p:sldId id="272" r:id="rId12"/>
    <p:sldId id="273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</p:sldIdLst>
  <p:sldSz cx="9144000" cy="6858000" type="screen4x3"/>
  <p:notesSz cx="9313863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4FEF0"/>
    <a:srgbClr val="E2FDD7"/>
    <a:srgbClr val="EFF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854" y="-84"/>
      </p:cViewPr>
      <p:guideLst>
        <p:guide orient="horz" pos="2160"/>
        <p:guide pos="293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9D701-2160-4501-A5CD-76695C7E69FA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78D35-BE76-4994-9950-3458B19CE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00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C109E-6CFC-4960-8610-C69718334AF3}" type="datetimeFigureOut">
              <a:rPr lang="en-US" smtClean="0"/>
              <a:t>7/20/2018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514350"/>
            <a:ext cx="343058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387" y="3257550"/>
            <a:ext cx="745109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452BB-B595-4867-9035-1A12CB9A0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9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09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72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7400" y="6324600"/>
            <a:ext cx="208597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1132A8-F221-44DD-AA43-AD32A8D5AF81}" type="datetime1">
              <a:rPr lang="en-US" smtClean="0"/>
              <a:t>7/20/2018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9165" y="6356350"/>
            <a:ext cx="3379435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HTML Links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D721-D9B7-48B4-AA0E-1F6B407FAEE0}" type="datetime1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47483-2F9C-4021-84B5-E26FF7F8B219}" type="datetime1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rgbClr val="EFF8E0"/>
            </a:gs>
            <a:gs pos="92000">
              <a:schemeClr val="accent5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416675"/>
            <a:ext cx="208597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ACB29E-7BE1-4901-B898-7959BFF2D115}" type="datetime1">
              <a:rPr lang="en-US" smtClean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3455635" cy="365125"/>
          </a:xfrm>
        </p:spPr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1905000" y="1219200"/>
            <a:ext cx="6781800" cy="0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6458426"/>
            <a:ext cx="2266950" cy="302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rgbClr val="FFFFFF"/>
            </a:gs>
            <a:gs pos="92000">
              <a:schemeClr val="accent5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0CBB-6E54-4AB9-BDCE-5F45462DDF80}" type="datetime1">
              <a:rPr lang="en-US" smtClean="0"/>
              <a:t>7/20/2018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1F88-5DB3-4B4D-BE47-AE03BFB08480}" type="datetime1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2A496-C574-4530-A8CB-89CE66FBCABF}" type="datetime1">
              <a:rPr lang="en-US" smtClean="0"/>
              <a:t>7/20/2018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FDDB-8D5C-40AA-AB6F-C95BCB1BE8AE}" type="datetime1">
              <a:rPr lang="en-US" smtClean="0"/>
              <a:t>7/20/2018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0174-B457-4832-B339-D5190B2D6694}" type="datetime1">
              <a:rPr lang="en-US" smtClean="0"/>
              <a:t>7/20/2018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CCB3A-836F-4615-BC88-0FB36B535C69}" type="datetime1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5A93-89AF-4568-BB56-41217306CA52}" type="datetime1">
              <a:rPr lang="en-US" smtClean="0"/>
              <a:t>7/20/2018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0">
              <a:schemeClr val="bg1">
                <a:tint val="80000"/>
                <a:satMod val="250000"/>
              </a:schemeClr>
            </a:gs>
            <a:gs pos="76000">
              <a:srgbClr val="F4FEF0"/>
            </a:gs>
            <a:gs pos="92000">
              <a:schemeClr val="accent5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7421ABE-0F18-489B-9DA0-9DA409206064}" type="datetime1">
              <a:rPr lang="en-US" smtClean="0"/>
              <a:t>7/20/2018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337943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6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rgbClr val="0070C0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199"/>
            <a:ext cx="7772400" cy="1676401"/>
          </a:xfrm>
        </p:spPr>
        <p:txBody>
          <a:bodyPr/>
          <a:lstStyle/>
          <a:p>
            <a:r>
              <a:rPr lang="en-US" u="sng" dirty="0" smtClean="0"/>
              <a:t>HTML Links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43277" y="6356350"/>
            <a:ext cx="457200" cy="365125"/>
          </a:xfrm>
        </p:spPr>
        <p:txBody>
          <a:bodyPr/>
          <a:lstStyle/>
          <a:p>
            <a:fld id="{989D78EE-1D97-430D-964E-43F13414116C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 smtClean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133725"/>
            <a:ext cx="74295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93032" y="5562600"/>
            <a:ext cx="5715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Phyela Mbewe</a:t>
            </a:r>
            <a:endParaRPr lang="en-US" sz="1600" dirty="0"/>
          </a:p>
          <a:p>
            <a:r>
              <a:rPr lang="en-US" sz="1600" dirty="0"/>
              <a:t>Department of Library and Information </a:t>
            </a:r>
            <a:r>
              <a:rPr lang="en-US" sz="1600" dirty="0" smtClean="0"/>
              <a:t>Studies</a:t>
            </a:r>
            <a:endParaRPr lang="en-US" sz="1600" dirty="0"/>
          </a:p>
          <a:p>
            <a:r>
              <a:rPr lang="en-US" sz="1600" dirty="0"/>
              <a:t>University of Zambia</a:t>
            </a:r>
          </a:p>
        </p:txBody>
      </p:sp>
    </p:spTree>
    <p:extLst>
      <p:ext uri="{BB962C8B-B14F-4D97-AF65-F5344CB8AC3E}">
        <p14:creationId xmlns:p14="http://schemas.microsoft.com/office/powerpoint/2010/main" val="229654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410200"/>
            <a:ext cx="6589752" cy="41002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download </a:t>
            </a:r>
            <a:r>
              <a:rPr lang="en-US" dirty="0" smtClean="0"/>
              <a:t>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&lt;a&gt; element’s </a:t>
            </a:r>
            <a:r>
              <a:rPr lang="en-US" sz="2000" b="1" dirty="0"/>
              <a:t>d</a:t>
            </a:r>
            <a:r>
              <a:rPr lang="en-US" sz="2000" b="1" dirty="0" smtClean="0"/>
              <a:t>ownload </a:t>
            </a:r>
            <a:r>
              <a:rPr lang="en-US" sz="2000" dirty="0" smtClean="0"/>
              <a:t>attribute:</a:t>
            </a:r>
          </a:p>
          <a:p>
            <a:pPr lvl="1"/>
            <a:r>
              <a:rPr lang="en-US" sz="1600" dirty="0" smtClean="0"/>
              <a:t>Instructs the web browser to download the target file (or resource) when the hyperlink is clicked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attribute value:</a:t>
            </a:r>
          </a:p>
          <a:p>
            <a:pPr lvl="1"/>
            <a:r>
              <a:rPr lang="en-US" sz="1600" dirty="0" smtClean="0"/>
              <a:t>is optional</a:t>
            </a:r>
          </a:p>
          <a:p>
            <a:pPr lvl="1"/>
            <a:r>
              <a:rPr lang="en-US" sz="1600" dirty="0"/>
              <a:t>v</a:t>
            </a:r>
            <a:r>
              <a:rPr lang="en-US" sz="1600" dirty="0" smtClean="0"/>
              <a:t>alue will become the new filename of the downloaded file</a:t>
            </a:r>
          </a:p>
          <a:p>
            <a:pPr lvl="1"/>
            <a:r>
              <a:rPr lang="en-US" sz="1600" dirty="0" smtClean="0"/>
              <a:t>No restriction on the type of file (e.g. HTML, PDF, JPG)</a:t>
            </a:r>
          </a:p>
          <a:p>
            <a:pPr lvl="1"/>
            <a:endParaRPr lang="en-US" sz="1600" dirty="0" smtClean="0"/>
          </a:p>
          <a:p>
            <a:r>
              <a:rPr lang="en-US" sz="2000" b="1" dirty="0" smtClean="0">
                <a:solidFill>
                  <a:srgbClr val="0070C0"/>
                </a:solidFill>
              </a:rPr>
              <a:t>Note: attribute is </a:t>
            </a:r>
            <a:r>
              <a:rPr lang="en-US" sz="2000" b="1" u="sng" dirty="0" smtClean="0">
                <a:solidFill>
                  <a:srgbClr val="0070C0"/>
                </a:solidFill>
              </a:rPr>
              <a:t>new</a:t>
            </a:r>
            <a:r>
              <a:rPr lang="en-US" sz="2000" b="1" dirty="0" smtClean="0">
                <a:solidFill>
                  <a:srgbClr val="0070C0"/>
                </a:solidFill>
              </a:rPr>
              <a:t> in HTML 5</a:t>
            </a:r>
            <a:endParaRPr lang="en-US" sz="2000" b="1" i="1" dirty="0">
              <a:solidFill>
                <a:srgbClr val="0070C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9571" y="5071646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32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0"/>
            <a:ext cx="6589752" cy="41002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download </a:t>
            </a:r>
            <a:r>
              <a:rPr lang="en-US" dirty="0" smtClean="0"/>
              <a:t>attribute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&lt;a&gt; element’s </a:t>
            </a:r>
            <a:r>
              <a:rPr lang="en-US" sz="2000" b="1" dirty="0"/>
              <a:t>d</a:t>
            </a:r>
            <a:r>
              <a:rPr lang="en-US" sz="2000" b="1" dirty="0" smtClean="0"/>
              <a:t>ownload </a:t>
            </a:r>
            <a:r>
              <a:rPr lang="en-US" sz="2000" dirty="0" smtClean="0"/>
              <a:t>attribute (cont.):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5057" y="1752600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99133" y="2665486"/>
            <a:ext cx="101467" cy="68731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2908" y="5410200"/>
            <a:ext cx="88953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(In the example: clicking the link </a:t>
            </a:r>
            <a:r>
              <a:rPr lang="en-US" b="1" dirty="0" smtClean="0"/>
              <a:t>Click here</a:t>
            </a:r>
            <a:r>
              <a:rPr lang="en-US" dirty="0" smtClean="0"/>
              <a:t> will make the linked file downloadable,  </a:t>
            </a:r>
          </a:p>
          <a:p>
            <a:r>
              <a:rPr lang="en-US" dirty="0" smtClean="0"/>
              <a:t>download will begin automatically or a download window will be opened </a:t>
            </a:r>
          </a:p>
          <a:p>
            <a:r>
              <a:rPr lang="en-US" dirty="0" smtClean="0"/>
              <a:t>depending on the browser setting)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505200"/>
            <a:ext cx="6457950" cy="16764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75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03" y="1238069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anchor </a:t>
            </a:r>
            <a:r>
              <a:rPr lang="en-US" dirty="0" smtClean="0"/>
              <a:t>element can specify a hyperlink using text or using an image</a:t>
            </a:r>
          </a:p>
          <a:p>
            <a:pPr lvl="1"/>
            <a:r>
              <a:rPr lang="en-US" dirty="0" smtClean="0"/>
              <a:t>An image element can be placed within an anchor element (nested)</a:t>
            </a:r>
          </a:p>
          <a:p>
            <a:pPr lvl="1"/>
            <a:r>
              <a:rPr lang="en-US" dirty="0" smtClean="0"/>
              <a:t>The image will become a clickable hyperlink</a:t>
            </a:r>
          </a:p>
          <a:p>
            <a:pPr lvl="1"/>
            <a:endParaRPr lang="en-US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05200"/>
            <a:ext cx="2057400" cy="267462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2314" y="3166646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5936"/>
            <a:ext cx="5060828" cy="98606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4680990" y="4228343"/>
            <a:ext cx="1186410" cy="34365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1388" y="4572000"/>
            <a:ext cx="1283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200" y="6214646"/>
            <a:ext cx="13846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632" y="5486400"/>
            <a:ext cx="2673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(Image, within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anchor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element, will become a clickable link)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67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Linking to locations on a page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03" y="1238069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anchor </a:t>
            </a:r>
            <a:r>
              <a:rPr lang="en-US" dirty="0" smtClean="0"/>
              <a:t>element can also create a link to a specific section on the same web page</a:t>
            </a:r>
          </a:p>
          <a:p>
            <a:r>
              <a:rPr lang="en-US" dirty="0" smtClean="0"/>
              <a:t>Also known as </a:t>
            </a:r>
            <a:r>
              <a:rPr lang="en-US" u="sng" dirty="0" smtClean="0"/>
              <a:t>linking to an </a:t>
            </a:r>
            <a:r>
              <a:rPr lang="en-US" b="1" u="sng" dirty="0" smtClean="0"/>
              <a:t>HTML bookmark</a:t>
            </a:r>
            <a:endParaRPr lang="en-US" u="sng" dirty="0" smtClean="0"/>
          </a:p>
          <a:p>
            <a:pPr lvl="1"/>
            <a:r>
              <a:rPr lang="en-US" dirty="0" smtClean="0"/>
              <a:t>(HTML bookmarks allow the user to jump to specific section on the same web page)</a:t>
            </a:r>
          </a:p>
          <a:p>
            <a:endParaRPr lang="en-US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0" b="9337"/>
          <a:stretch/>
        </p:blipFill>
        <p:spPr bwMode="auto">
          <a:xfrm>
            <a:off x="6157686" y="3468914"/>
            <a:ext cx="2667000" cy="2745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94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Linking to locations on a page (cont.)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03" y="1238069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Two requirements for </a:t>
            </a:r>
            <a:r>
              <a:rPr lang="en-US" u="sng" dirty="0" smtClean="0"/>
              <a:t>linking to an HTML bookmark: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Creating the HTML bookmark</a:t>
            </a:r>
          </a:p>
          <a:p>
            <a:pPr marL="1200150" lvl="2" indent="-342900"/>
            <a:r>
              <a:rPr lang="en-US" dirty="0" smtClean="0"/>
              <a:t>Using the </a:t>
            </a:r>
            <a:r>
              <a:rPr lang="en-US" b="1" dirty="0" smtClean="0"/>
              <a:t>id </a:t>
            </a:r>
            <a:r>
              <a:rPr lang="en-US" dirty="0" smtClean="0"/>
              <a:t>attribute to create a bookmark</a:t>
            </a:r>
          </a:p>
          <a:p>
            <a:pPr marL="1200150" lvl="2" indent="-342900"/>
            <a:r>
              <a:rPr lang="en-US" dirty="0" smtClean="0">
                <a:solidFill>
                  <a:srgbClr val="0070C0"/>
                </a:solidFill>
              </a:rPr>
              <a:t>In </a:t>
            </a:r>
            <a:r>
              <a:rPr lang="en-US" b="1" dirty="0" smtClean="0">
                <a:solidFill>
                  <a:srgbClr val="0070C0"/>
                </a:solidFill>
              </a:rPr>
              <a:t>HTML 5</a:t>
            </a:r>
            <a:r>
              <a:rPr lang="en-US" dirty="0" smtClean="0">
                <a:solidFill>
                  <a:srgbClr val="0070C0"/>
                </a:solidFill>
              </a:rPr>
              <a:t>: the </a:t>
            </a:r>
            <a:r>
              <a:rPr lang="en-US" b="1" dirty="0" smtClean="0">
                <a:solidFill>
                  <a:srgbClr val="0070C0"/>
                </a:solidFill>
              </a:rPr>
              <a:t>id </a:t>
            </a:r>
            <a:r>
              <a:rPr lang="en-US" dirty="0" smtClean="0">
                <a:solidFill>
                  <a:srgbClr val="0070C0"/>
                </a:solidFill>
              </a:rPr>
              <a:t> attribute can be used with </a:t>
            </a:r>
            <a:r>
              <a:rPr lang="en-US" b="1" dirty="0" smtClean="0">
                <a:solidFill>
                  <a:srgbClr val="0070C0"/>
                </a:solidFill>
              </a:rPr>
              <a:t>any element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Linking to the HTML bookmark</a:t>
            </a:r>
          </a:p>
          <a:p>
            <a:pPr marL="1200150" lvl="2" indent="-342900"/>
            <a:r>
              <a:rPr lang="en-US" dirty="0" smtClean="0"/>
              <a:t>Link to the destination using </a:t>
            </a:r>
            <a:r>
              <a:rPr lang="en-US" b="1" dirty="0" smtClean="0"/>
              <a:t># </a:t>
            </a:r>
            <a:r>
              <a:rPr lang="en-US" dirty="0" smtClean="0"/>
              <a:t>(hashtag symbol) with the bookmark name</a:t>
            </a:r>
          </a:p>
          <a:p>
            <a:pPr marL="857250" lvl="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6029" y="3904697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40" y="4245521"/>
            <a:ext cx="3640740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</a:t>
            </a:r>
            <a:r>
              <a:rPr lang="pt-BR" sz="1600" dirty="0">
                <a:solidFill>
                  <a:srgbClr val="0070C0"/>
                </a:solidFill>
                <a:latin typeface="Lucida Console" panose="020B0609040504020204" pitchFamily="49" charset="0"/>
              </a:rPr>
              <a:t>p</a:t>
            </a:r>
            <a:r>
              <a:rPr lang="pt-BR" sz="1600" dirty="0">
                <a:latin typeface="Lucida Console" panose="020B0609040504020204" pitchFamily="49" charset="0"/>
              </a:rPr>
              <a:t> </a:t>
            </a:r>
            <a:r>
              <a:rPr lang="pt-BR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id</a:t>
            </a:r>
            <a:r>
              <a:rPr lang="pt-BR" sz="1600" dirty="0" smtClean="0">
                <a:latin typeface="Lucida Console" panose="020B0609040504020204" pitchFamily="49" charset="0"/>
              </a:rPr>
              <a:t>=</a:t>
            </a:r>
            <a:r>
              <a:rPr lang="pt-BR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“s2“</a:t>
            </a:r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pt-BR" sz="1600" dirty="0" smtClean="0">
                <a:latin typeface="Lucida Console" panose="020B0609040504020204" pitchFamily="49" charset="0"/>
              </a:rPr>
              <a:t>Section Two </a:t>
            </a:r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&lt;/p&gt;</a:t>
            </a:r>
            <a:endParaRPr lang="en-US" sz="1600" dirty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4297619"/>
            <a:ext cx="3657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(id attribute creates HTML bookmark)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315" y="5186494"/>
            <a:ext cx="5121915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Lucida Console" panose="020B0609040504020204" pitchFamily="49" charset="0"/>
              </a:rPr>
              <a:t>&lt;a</a:t>
            </a:r>
            <a:r>
              <a:rPr lang="en-US" sz="1600" dirty="0">
                <a:latin typeface="Lucida Console" panose="020B0609040504020204" pitchFamily="49" charset="0"/>
              </a:rPr>
              <a:t> </a:t>
            </a:r>
            <a:r>
              <a:rPr lang="en-US" sz="16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href</a:t>
            </a:r>
            <a:r>
              <a:rPr lang="en-US" sz="1600" dirty="0" smtClean="0">
                <a:latin typeface="Lucida Console" panose="020B0609040504020204" pitchFamily="49" charset="0"/>
              </a:rPr>
              <a:t>=</a:t>
            </a:r>
            <a:r>
              <a:rPr lang="en-US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"#s2“</a:t>
            </a:r>
            <a:r>
              <a:rPr lang="en-US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</a:t>
            </a:r>
            <a:r>
              <a:rPr lang="en-US" sz="1600" dirty="0" smtClean="0">
                <a:latin typeface="Lucida Console" panose="020B0609040504020204" pitchFamily="49" charset="0"/>
              </a:rPr>
              <a:t> Jump </a:t>
            </a:r>
            <a:r>
              <a:rPr lang="en-US" sz="1600" dirty="0">
                <a:latin typeface="Lucida Console" panose="020B0609040504020204" pitchFamily="49" charset="0"/>
              </a:rPr>
              <a:t>to </a:t>
            </a:r>
            <a:r>
              <a:rPr lang="en-US" sz="1600" dirty="0" smtClean="0">
                <a:latin typeface="Lucida Console" panose="020B0609040504020204" pitchFamily="49" charset="0"/>
              </a:rPr>
              <a:t>Section Two </a:t>
            </a:r>
            <a:r>
              <a:rPr lang="en-US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&lt;/</a:t>
            </a:r>
            <a:r>
              <a:rPr lang="en-US" sz="1600" dirty="0">
                <a:solidFill>
                  <a:srgbClr val="0070C0"/>
                </a:solidFill>
                <a:latin typeface="Lucida Console" panose="020B0609040504020204" pitchFamily="49" charset="0"/>
              </a:rPr>
              <a:t>a&gt;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43259" y="5186494"/>
            <a:ext cx="38218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1600" u="sng" dirty="0" smtClean="0">
                <a:latin typeface="+mj-lt"/>
              </a:rPr>
              <a:t>#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bookmark name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allows the link </a:t>
            </a:r>
          </a:p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jump to the HTML bookmark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within</a:t>
            </a:r>
          </a:p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same web page)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61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Linking to locations on a page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28590"/>
            <a:ext cx="8153400" cy="129757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In the example above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/>
              <a:t> &lt;h2&gt; will have an HTML bookmark, because of the</a:t>
            </a:r>
            <a:r>
              <a:rPr lang="en-US" sz="1600" b="1" dirty="0" smtClean="0"/>
              <a:t> id </a:t>
            </a:r>
            <a:r>
              <a:rPr lang="en-US" sz="1600" dirty="0" smtClean="0"/>
              <a:t>attribute</a:t>
            </a:r>
          </a:p>
          <a:p>
            <a:pPr lvl="1">
              <a:buFont typeface="+mj-lt"/>
              <a:buAutoNum type="arabicPeriod"/>
            </a:pPr>
            <a:r>
              <a:rPr lang="en-US" sz="1600" dirty="0" smtClean="0"/>
              <a:t>&lt;a&gt; element </a:t>
            </a:r>
            <a:r>
              <a:rPr lang="en-US" sz="1600" b="1" dirty="0" smtClean="0"/>
              <a:t>href </a:t>
            </a:r>
            <a:r>
              <a:rPr lang="en-US" sz="1600" dirty="0" smtClean="0"/>
              <a:t> value uses </a:t>
            </a:r>
            <a:r>
              <a:rPr lang="en-US" sz="1600" b="1" dirty="0" smtClean="0"/>
              <a:t># </a:t>
            </a:r>
            <a:r>
              <a:rPr lang="en-US" sz="1600" dirty="0" smtClean="0"/>
              <a:t>(hashtag symbol) to link to a bookmark</a:t>
            </a:r>
          </a:p>
          <a:p>
            <a:pPr lvl="2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(browser will jump to the &lt;h2&gt; element when the user clicks the </a:t>
            </a:r>
            <a:r>
              <a:rPr lang="en-US" sz="1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 to top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link)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1420037"/>
            <a:ext cx="1184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Example 2: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1758591"/>
            <a:ext cx="4162425" cy="288983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4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Linking to locations on a page (cont.)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03" y="1238069"/>
            <a:ext cx="8229600" cy="4953000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en-US" b="1" dirty="0" smtClean="0"/>
              <a:t>Creating an HTML bookmark</a:t>
            </a:r>
            <a:r>
              <a:rPr lang="en-US" b="1" dirty="0"/>
              <a:t> </a:t>
            </a:r>
            <a:r>
              <a:rPr lang="en-US" b="1" dirty="0" smtClean="0"/>
              <a:t>using </a:t>
            </a:r>
            <a:r>
              <a:rPr lang="en-US" b="1" u="sng" dirty="0" smtClean="0"/>
              <a:t>id</a:t>
            </a:r>
            <a:r>
              <a:rPr lang="en-US" b="1" dirty="0" smtClean="0"/>
              <a:t> attribute:</a:t>
            </a:r>
          </a:p>
          <a:p>
            <a:pPr marL="120015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0070C0"/>
                </a:solidFill>
              </a:rPr>
              <a:t>In </a:t>
            </a:r>
            <a:r>
              <a:rPr lang="en-US" b="1" dirty="0" smtClean="0">
                <a:solidFill>
                  <a:srgbClr val="0070C0"/>
                </a:solidFill>
              </a:rPr>
              <a:t>HTML 5</a:t>
            </a:r>
            <a:r>
              <a:rPr lang="en-US" dirty="0" smtClean="0">
                <a:solidFill>
                  <a:srgbClr val="0070C0"/>
                </a:solidFill>
              </a:rPr>
              <a:t>: the </a:t>
            </a:r>
            <a:r>
              <a:rPr lang="en-US" b="1" dirty="0" smtClean="0">
                <a:solidFill>
                  <a:srgbClr val="0070C0"/>
                </a:solidFill>
              </a:rPr>
              <a:t>id </a:t>
            </a:r>
            <a:r>
              <a:rPr lang="en-US" dirty="0" smtClean="0">
                <a:solidFill>
                  <a:srgbClr val="0070C0"/>
                </a:solidFill>
              </a:rPr>
              <a:t> attribute can be used with </a:t>
            </a:r>
            <a:r>
              <a:rPr lang="en-US" b="1" dirty="0" smtClean="0">
                <a:solidFill>
                  <a:srgbClr val="0070C0"/>
                </a:solidFill>
              </a:rPr>
              <a:t>any element</a:t>
            </a:r>
          </a:p>
          <a:p>
            <a:pPr marL="120015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In HTML 4.01, the id attribute cannot be used with certain elements such as &lt;html&gt;, &lt;head&gt;, &lt;title&gt;, &lt;script&gt;, &lt;style&gt;</a:t>
            </a:r>
          </a:p>
          <a:p>
            <a:pPr marL="120015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id </a:t>
            </a:r>
            <a:r>
              <a:rPr lang="en-US" b="1" dirty="0" smtClean="0"/>
              <a:t>value</a:t>
            </a:r>
            <a:r>
              <a:rPr lang="en-US" dirty="0" smtClean="0"/>
              <a:t> must be unique, to identify an element within the web page</a:t>
            </a:r>
          </a:p>
          <a:p>
            <a:pPr marL="165735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i.e. no two elements can have the same id value (may lead to </a:t>
            </a:r>
            <a:r>
              <a:rPr lang="en-US" i="1" dirty="0" smtClean="0"/>
              <a:t>wrong results</a:t>
            </a:r>
            <a:r>
              <a:rPr lang="en-US" dirty="0" smtClean="0"/>
              <a:t> when the </a:t>
            </a:r>
            <a:r>
              <a:rPr lang="en-US" b="1" dirty="0" smtClean="0"/>
              <a:t>id</a:t>
            </a:r>
            <a:r>
              <a:rPr lang="en-US" dirty="0" smtClean="0"/>
              <a:t> or </a:t>
            </a:r>
            <a:r>
              <a:rPr lang="en-US" b="1" dirty="0" smtClean="0"/>
              <a:t>bookmark</a:t>
            </a:r>
            <a:r>
              <a:rPr lang="en-US" dirty="0" smtClean="0"/>
              <a:t> </a:t>
            </a:r>
            <a:r>
              <a:rPr lang="en-US" dirty="0"/>
              <a:t>u</a:t>
            </a:r>
            <a:r>
              <a:rPr lang="en-US" dirty="0" smtClean="0"/>
              <a:t>sed)</a:t>
            </a:r>
          </a:p>
          <a:p>
            <a:pPr marL="120015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i</a:t>
            </a:r>
            <a:r>
              <a:rPr lang="en-US" dirty="0" smtClean="0"/>
              <a:t>d </a:t>
            </a:r>
            <a:r>
              <a:rPr lang="en-US" b="1" dirty="0" smtClean="0"/>
              <a:t>value </a:t>
            </a:r>
            <a:r>
              <a:rPr lang="en-US" dirty="0" smtClean="0"/>
              <a:t>must not contain space characters</a:t>
            </a:r>
          </a:p>
          <a:p>
            <a:pPr marL="120015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smtClean="0"/>
              <a:t>id </a:t>
            </a:r>
            <a:r>
              <a:rPr lang="en-US" b="1" dirty="0" smtClean="0"/>
              <a:t>value </a:t>
            </a:r>
            <a:r>
              <a:rPr lang="en-US" dirty="0" smtClean="0"/>
              <a:t>must contain at least one character</a:t>
            </a:r>
          </a:p>
          <a:p>
            <a:pPr marL="165735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(i.e. cannot be numbers exclusively)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57250" lvl="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4800" y="5833646"/>
            <a:ext cx="3640740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</a:t>
            </a:r>
            <a:r>
              <a:rPr lang="pt-BR" sz="1600" dirty="0">
                <a:solidFill>
                  <a:srgbClr val="0070C0"/>
                </a:solidFill>
                <a:latin typeface="Lucida Console" panose="020B0609040504020204" pitchFamily="49" charset="0"/>
              </a:rPr>
              <a:t>p</a:t>
            </a:r>
            <a:r>
              <a:rPr lang="pt-BR" sz="1600" dirty="0">
                <a:latin typeface="Lucida Console" panose="020B0609040504020204" pitchFamily="49" charset="0"/>
              </a:rPr>
              <a:t> </a:t>
            </a:r>
            <a:r>
              <a:rPr lang="pt-BR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id</a:t>
            </a:r>
            <a:r>
              <a:rPr lang="pt-BR" sz="1600" dirty="0" smtClean="0">
                <a:latin typeface="Lucida Console" panose="020B0609040504020204" pitchFamily="49" charset="0"/>
              </a:rPr>
              <a:t>=</a:t>
            </a:r>
            <a:r>
              <a:rPr lang="pt-BR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“s2“</a:t>
            </a:r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pt-BR" sz="1600" dirty="0" smtClean="0">
                <a:latin typeface="Lucida Console" panose="020B0609040504020204" pitchFamily="49" charset="0"/>
              </a:rPr>
              <a:t>Section Two </a:t>
            </a:r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&lt;/p&gt;</a:t>
            </a:r>
            <a:endParaRPr lang="en-US" sz="1600" dirty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55029" y="5833646"/>
            <a:ext cx="3640740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</a:t>
            </a:r>
            <a:r>
              <a:rPr lang="pt-BR" sz="1600" dirty="0">
                <a:solidFill>
                  <a:srgbClr val="0070C0"/>
                </a:solidFill>
                <a:latin typeface="Lucida Console" panose="020B0609040504020204" pitchFamily="49" charset="0"/>
              </a:rPr>
              <a:t>p</a:t>
            </a:r>
            <a:r>
              <a:rPr lang="pt-BR" sz="1600" dirty="0">
                <a:latin typeface="Lucida Console" panose="020B0609040504020204" pitchFamily="49" charset="0"/>
              </a:rPr>
              <a:t> </a:t>
            </a:r>
            <a:r>
              <a:rPr lang="pt-BR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id</a:t>
            </a:r>
            <a:r>
              <a:rPr lang="pt-BR" sz="1600" dirty="0" smtClean="0">
                <a:latin typeface="Lucida Console" panose="020B0609040504020204" pitchFamily="49" charset="0"/>
              </a:rPr>
              <a:t>=</a:t>
            </a:r>
            <a:r>
              <a:rPr lang="pt-BR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“72“</a:t>
            </a:r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pt-BR" sz="1600" dirty="0" smtClean="0">
                <a:latin typeface="Lucida Console" panose="020B0609040504020204" pitchFamily="49" charset="0"/>
              </a:rPr>
              <a:t>Section Two </a:t>
            </a:r>
            <a:r>
              <a:rPr lang="pt-BR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&lt;/p&gt;</a:t>
            </a:r>
            <a:endParaRPr lang="en-US" sz="1600" dirty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144" y="5533608"/>
            <a:ext cx="366713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075" y="5457454"/>
            <a:ext cx="437545" cy="395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24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Linking to locations on another webpage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Linking to </a:t>
            </a:r>
            <a:r>
              <a:rPr lang="en-US" dirty="0" smtClean="0"/>
              <a:t>an </a:t>
            </a:r>
            <a:r>
              <a:rPr lang="en-US" dirty="0"/>
              <a:t>HTML </a:t>
            </a:r>
            <a:r>
              <a:rPr lang="en-US" dirty="0" smtClean="0"/>
              <a:t>bookmark on another page requires: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Including the page name in the &lt;a&gt; </a:t>
            </a:r>
            <a:r>
              <a:rPr lang="en-US" b="1" dirty="0" smtClean="0"/>
              <a:t>href </a:t>
            </a:r>
            <a:r>
              <a:rPr lang="en-US" dirty="0" smtClean="0"/>
              <a:t>attribute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Followed by </a:t>
            </a:r>
            <a:r>
              <a:rPr lang="en-US" b="1" dirty="0" smtClean="0"/>
              <a:t>#</a:t>
            </a:r>
            <a:r>
              <a:rPr lang="en-US" dirty="0" smtClean="0"/>
              <a:t> (hashtag symbol)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Then the </a:t>
            </a:r>
            <a:r>
              <a:rPr lang="en-US" b="1" dirty="0" smtClean="0"/>
              <a:t>bookmark </a:t>
            </a:r>
            <a:r>
              <a:rPr lang="en-US" dirty="0" smtClean="0"/>
              <a:t>name </a:t>
            </a:r>
          </a:p>
          <a:p>
            <a:pPr marL="1200150" lvl="2" indent="-342900"/>
            <a:r>
              <a:rPr lang="en-US" dirty="0" smtClean="0"/>
              <a:t>(which should match an id attribute’s value on the destination page)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273" y="3505200"/>
            <a:ext cx="13901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73" y="3962400"/>
            <a:ext cx="5795682" cy="4572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9273" y="4800600"/>
            <a:ext cx="50282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Click here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link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open the about.html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jump to the element with an id value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section2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2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1219200"/>
          </a:xfrm>
        </p:spPr>
        <p:txBody>
          <a:bodyPr/>
          <a:lstStyle/>
          <a:p>
            <a:r>
              <a:rPr lang="en-US" sz="3200" dirty="0"/>
              <a:t>Linking to locations on another </a:t>
            </a:r>
            <a:r>
              <a:rPr lang="en-US" sz="3200" dirty="0" smtClean="0"/>
              <a:t>webpage (cont.)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45" y="1828800"/>
            <a:ext cx="5795682" cy="4572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09600" y="2316125"/>
            <a:ext cx="84218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Jump to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section2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bookmark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another page,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within the same website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(on the same server)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519" y="1855466"/>
            <a:ext cx="356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388" y="3276600"/>
            <a:ext cx="356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95" y="3176588"/>
            <a:ext cx="8216205" cy="48101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75395" y="3810000"/>
            <a:ext cx="7851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Jump to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section2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bookmark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another page,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another website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(on another server)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9188" y="4876800"/>
            <a:ext cx="356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9195" y="5410200"/>
            <a:ext cx="72426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Jump to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section2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bookmark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the same page (page with the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Click here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link)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95" y="4917489"/>
            <a:ext cx="4482405" cy="37010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8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Linking to mail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</a:t>
            </a:r>
            <a:r>
              <a:rPr lang="en-US" b="1" dirty="0" smtClean="0"/>
              <a:t>mailto</a:t>
            </a:r>
            <a:r>
              <a:rPr lang="en-US" dirty="0" smtClean="0"/>
              <a:t> protocol</a:t>
            </a:r>
          </a:p>
          <a:p>
            <a:pPr lvl="1"/>
            <a:r>
              <a:rPr lang="en-US" dirty="0" smtClean="0"/>
              <a:t>Allows users to send email using their default email application</a:t>
            </a:r>
          </a:p>
          <a:p>
            <a:pPr lvl="1"/>
            <a:r>
              <a:rPr lang="en-US" dirty="0" smtClean="0"/>
              <a:t>The &lt;a&gt; </a:t>
            </a:r>
            <a:r>
              <a:rPr lang="en-US" b="1" dirty="0" smtClean="0"/>
              <a:t>href </a:t>
            </a:r>
            <a:r>
              <a:rPr lang="en-US" dirty="0" smtClean="0"/>
              <a:t>attribute must begin with </a:t>
            </a:r>
            <a:r>
              <a:rPr lang="en-US" b="1" dirty="0" smtClean="0"/>
              <a:t>mailto: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273" y="2819400"/>
            <a:ext cx="13901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73" y="3252103"/>
            <a:ext cx="7106949" cy="3333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1368603" y="3505200"/>
            <a:ext cx="460197" cy="3007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8577" y="3802293"/>
            <a:ext cx="18758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Starts with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mailto: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3048000" y="3505200"/>
            <a:ext cx="304800" cy="3007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4829" y="3810000"/>
            <a:ext cx="2931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Followed by an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email address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1248" y="4572000"/>
            <a:ext cx="630140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(In the above example, the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Click here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link will open a default email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pplication (such as Microsoft Outlook) with a blank email.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However,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Recipient email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address (To)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will be set based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 the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email address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included in the link’s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href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attribute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336" y="4419958"/>
            <a:ext cx="1543275" cy="84474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36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anchor </a:t>
            </a:r>
            <a:r>
              <a:rPr lang="en-US" dirty="0" smtClean="0"/>
              <a:t>element introduction</a:t>
            </a:r>
            <a:endParaRPr lang="en-US" b="1" dirty="0" smtClean="0"/>
          </a:p>
          <a:p>
            <a:pPr lvl="1"/>
            <a:r>
              <a:rPr lang="en-US" b="1" dirty="0" smtClean="0"/>
              <a:t>href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/>
              <a:t>target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/>
              <a:t>download</a:t>
            </a:r>
            <a:r>
              <a:rPr lang="en-US" dirty="0" smtClean="0"/>
              <a:t> attribute</a:t>
            </a:r>
          </a:p>
          <a:p>
            <a:pPr lvl="1"/>
            <a:r>
              <a:rPr lang="en-US" dirty="0" smtClean="0"/>
              <a:t>Linking images</a:t>
            </a:r>
          </a:p>
          <a:p>
            <a:pPr lvl="1"/>
            <a:r>
              <a:rPr lang="en-US" dirty="0" smtClean="0"/>
              <a:t>Linking to locations on a page</a:t>
            </a:r>
          </a:p>
          <a:p>
            <a:pPr lvl="1"/>
            <a:r>
              <a:rPr lang="en-US" dirty="0" smtClean="0"/>
              <a:t>Linking to locations on another webpage</a:t>
            </a:r>
          </a:p>
          <a:p>
            <a:pPr lvl="1"/>
            <a:r>
              <a:rPr lang="en-US" dirty="0" smtClean="0"/>
              <a:t>Linking to mail software</a:t>
            </a:r>
          </a:p>
          <a:p>
            <a:pPr lvl="1"/>
            <a:r>
              <a:rPr lang="en-US" dirty="0" smtClean="0"/>
              <a:t>HTML 5 &lt;</a:t>
            </a:r>
            <a:r>
              <a:rPr lang="en-US" dirty="0" err="1" smtClean="0"/>
              <a:t>nav</a:t>
            </a:r>
            <a:r>
              <a:rPr lang="en-US" dirty="0" smtClean="0"/>
              <a:t>&gt; element</a:t>
            </a:r>
          </a:p>
          <a:p>
            <a:pPr lvl="1"/>
            <a:endParaRPr lang="en-US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Linking to mail </a:t>
            </a:r>
            <a:r>
              <a:rPr lang="en-US" sz="3600" dirty="0" smtClean="0"/>
              <a:t>software (cont.)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Practice using the </a:t>
            </a:r>
            <a:r>
              <a:rPr lang="en-US" b="1" dirty="0" smtClean="0">
                <a:solidFill>
                  <a:srgbClr val="0070C0"/>
                </a:solidFill>
              </a:rPr>
              <a:t>mailto</a:t>
            </a:r>
            <a:r>
              <a:rPr lang="en-US" dirty="0" smtClean="0">
                <a:solidFill>
                  <a:srgbClr val="0070C0"/>
                </a:solidFill>
              </a:rPr>
              <a:t> link to understand its use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However, note: </a:t>
            </a:r>
            <a:r>
              <a:rPr lang="en-US" dirty="0" smtClean="0">
                <a:solidFill>
                  <a:srgbClr val="0070C0"/>
                </a:solidFill>
              </a:rPr>
              <a:t>including an email address in an HTML file is a </a:t>
            </a:r>
            <a:r>
              <a:rPr lang="en-US" u="sng" dirty="0" smtClean="0">
                <a:solidFill>
                  <a:srgbClr val="0070C0"/>
                </a:solidFill>
              </a:rPr>
              <a:t>spam risk</a:t>
            </a:r>
            <a:r>
              <a:rPr lang="en-US" dirty="0" smtClean="0">
                <a:solidFill>
                  <a:srgbClr val="0070C0"/>
                </a:solidFill>
              </a:rPr>
              <a:t> (for security it is recommended </a:t>
            </a:r>
            <a:r>
              <a:rPr lang="en-US" b="1" dirty="0" smtClean="0">
                <a:solidFill>
                  <a:srgbClr val="0070C0"/>
                </a:solidFill>
              </a:rPr>
              <a:t>not</a:t>
            </a:r>
            <a:r>
              <a:rPr lang="en-US" dirty="0" smtClean="0">
                <a:solidFill>
                  <a:srgbClr val="0070C0"/>
                </a:solidFill>
              </a:rPr>
              <a:t> to use an email address in a link, or in an HTML file </a:t>
            </a:r>
            <a:r>
              <a:rPr lang="en-US" sz="1800" dirty="0" smtClean="0">
                <a:solidFill>
                  <a:srgbClr val="0070C0"/>
                </a:solidFill>
              </a:rPr>
              <a:t>(unless email address is encrypted)</a:t>
            </a:r>
            <a:endParaRPr lang="en-US" b="1" u="sng" dirty="0" smtClean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273" y="1371600"/>
            <a:ext cx="13901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73" y="1804303"/>
            <a:ext cx="7106949" cy="3333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1368603" y="2057400"/>
            <a:ext cx="460197" cy="3007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8577" y="2354493"/>
            <a:ext cx="18758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Starts with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mailto: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3048000" y="2057400"/>
            <a:ext cx="304800" cy="3007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4829" y="2362200"/>
            <a:ext cx="2931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Followed by an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email address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0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5 &lt;</a:t>
            </a:r>
            <a:r>
              <a:rPr lang="en-US" dirty="0" err="1"/>
              <a:t>nav</a:t>
            </a:r>
            <a:r>
              <a:rPr lang="en-US" dirty="0"/>
              <a:t>&gt;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&lt;</a:t>
            </a:r>
            <a:r>
              <a:rPr lang="en-US" sz="2000" dirty="0" err="1" smtClean="0"/>
              <a:t>nav</a:t>
            </a:r>
            <a:r>
              <a:rPr lang="en-US" sz="2000" dirty="0" smtClean="0"/>
              <a:t>&gt; element specifies a set of </a:t>
            </a:r>
            <a:r>
              <a:rPr lang="en-US" sz="2000" b="1" dirty="0" smtClean="0"/>
              <a:t>navigational links:</a:t>
            </a:r>
          </a:p>
          <a:p>
            <a:endParaRPr lang="en-US" sz="2000" b="1" dirty="0" smtClean="0"/>
          </a:p>
          <a:p>
            <a:pPr lvl="1"/>
            <a:r>
              <a:rPr lang="en-US" sz="1600" b="1" dirty="0" smtClean="0"/>
              <a:t>Navigational links </a:t>
            </a:r>
            <a:r>
              <a:rPr lang="en-US" sz="1600" dirty="0" smtClean="0"/>
              <a:t>are hyperlinks to other pages </a:t>
            </a:r>
            <a:r>
              <a:rPr lang="en-US" sz="1600" u="sng" dirty="0" smtClean="0"/>
              <a:t>on the same website </a:t>
            </a:r>
            <a:r>
              <a:rPr lang="en-US" sz="1600" dirty="0" smtClean="0"/>
              <a:t>which aid the user in accessing core information of the website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&lt;a&gt; elements will be included within a &lt;</a:t>
            </a:r>
            <a:r>
              <a:rPr lang="en-US" sz="1600" dirty="0" err="1" smtClean="0"/>
              <a:t>nav</a:t>
            </a:r>
            <a:r>
              <a:rPr lang="en-US" sz="1600" dirty="0" smtClean="0"/>
              <a:t>&gt; element to indicate (to the browser) that they are navigational links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b="1" dirty="0" smtClean="0"/>
              <a:t>Navigational links </a:t>
            </a:r>
            <a:r>
              <a:rPr lang="en-US" sz="1600" dirty="0" smtClean="0"/>
              <a:t>are commonly </a:t>
            </a:r>
            <a:r>
              <a:rPr lang="en-US" sz="1600" dirty="0"/>
              <a:t>displayed as </a:t>
            </a:r>
            <a:r>
              <a:rPr lang="en-US" sz="1600" dirty="0" smtClean="0"/>
              <a:t>a horizontal </a:t>
            </a:r>
            <a:r>
              <a:rPr lang="en-US" sz="1600" dirty="0"/>
              <a:t>list of links at the top of each </a:t>
            </a:r>
            <a:r>
              <a:rPr lang="en-US" sz="1600" dirty="0" smtClean="0"/>
              <a:t>page (but not always)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343400"/>
            <a:ext cx="5073595" cy="14478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943600"/>
            <a:ext cx="4189104" cy="50506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3233190" y="5904743"/>
            <a:ext cx="1186410" cy="34365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5791200"/>
            <a:ext cx="13901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9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anchor </a:t>
            </a:r>
            <a:r>
              <a:rPr lang="en-US" dirty="0"/>
              <a:t>element </a:t>
            </a: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&lt;a&gt; </a:t>
            </a:r>
            <a:r>
              <a:rPr lang="en-US" b="1" dirty="0" smtClean="0"/>
              <a:t>(anchor) </a:t>
            </a:r>
            <a:r>
              <a:rPr lang="en-US" dirty="0" smtClean="0"/>
              <a:t>element defines a hyperlink 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 other web pages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other files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(e.g. PDF)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locations on a web page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email addresses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Anchor element is an </a:t>
            </a:r>
            <a:r>
              <a:rPr lang="en-US" b="1" dirty="0" smtClean="0"/>
              <a:t>inline </a:t>
            </a:r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(text or image  </a:t>
            </a:r>
            <a:r>
              <a:rPr lang="en-US" u="sng" dirty="0" smtClean="0"/>
              <a:t>link</a:t>
            </a:r>
            <a:r>
              <a:rPr lang="en-US" dirty="0" smtClean="0"/>
              <a:t> does not begin on a new line by default)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43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href </a:t>
            </a:r>
            <a:r>
              <a:rPr lang="en-US" dirty="0" smtClean="0"/>
              <a:t>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href </a:t>
            </a:r>
            <a:r>
              <a:rPr lang="en-US" dirty="0" smtClean="0"/>
              <a:t>attribute  </a:t>
            </a:r>
            <a:r>
              <a:rPr lang="en-US" b="1" dirty="0" smtClean="0"/>
              <a:t>(hypertext reference):</a:t>
            </a:r>
          </a:p>
          <a:p>
            <a:pPr lvl="1"/>
            <a:r>
              <a:rPr lang="en-US" dirty="0" smtClean="0"/>
              <a:t>Specifies the </a:t>
            </a:r>
            <a:r>
              <a:rPr lang="en-US" u="sng" dirty="0" smtClean="0"/>
              <a:t>destination name </a:t>
            </a:r>
            <a:r>
              <a:rPr lang="en-US" dirty="0" smtClean="0"/>
              <a:t>of the link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6981" y="2471298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617" y="2394971"/>
            <a:ext cx="6858000" cy="49120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4999703" y="30480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" y="51054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Text between the &lt;a&gt; start tag and &lt;/a&gt; end tag, </a:t>
            </a:r>
            <a:r>
              <a:rPr lang="en-US" sz="16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visible within the web browser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alue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href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attribute specifies the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destination of the link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This text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(attribute value)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 visible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the 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380" y="3887799"/>
            <a:ext cx="1704646" cy="56175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282743" y="2889169"/>
            <a:ext cx="1420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(HTML 5 file)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9800" y="4111003"/>
            <a:ext cx="1522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(Web browser)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96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href </a:t>
            </a:r>
            <a:r>
              <a:rPr lang="en-US" dirty="0" smtClean="0"/>
              <a:t>attribute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default:</a:t>
            </a:r>
          </a:p>
          <a:p>
            <a:pPr lvl="1"/>
            <a:r>
              <a:rPr lang="en-US" sz="2000" dirty="0" smtClean="0"/>
              <a:t>text links will be displayed in </a:t>
            </a:r>
            <a:r>
              <a:rPr lang="en-US" sz="2000" u="sng" dirty="0" smtClean="0">
                <a:solidFill>
                  <a:srgbClr val="0070C0"/>
                </a:solidFill>
              </a:rPr>
              <a:t>blue and underlined</a:t>
            </a:r>
            <a:endParaRPr lang="en-US" sz="2000" dirty="0" smtClean="0">
              <a:solidFill>
                <a:srgbClr val="0070C0"/>
              </a:solidFill>
            </a:endParaRPr>
          </a:p>
          <a:p>
            <a:pPr lvl="1"/>
            <a:r>
              <a:rPr lang="en-US" sz="2000" dirty="0" smtClean="0"/>
              <a:t>Once visited (clicked), link color changes to </a:t>
            </a:r>
            <a:r>
              <a:rPr lang="en-US" sz="2000" u="sng" dirty="0" smtClean="0">
                <a:solidFill>
                  <a:srgbClr val="7030A0"/>
                </a:solidFill>
              </a:rPr>
              <a:t>purple</a:t>
            </a:r>
          </a:p>
          <a:p>
            <a:r>
              <a:rPr lang="en-US" dirty="0" smtClean="0"/>
              <a:t>(Link appearance can be altered using </a:t>
            </a:r>
            <a:r>
              <a:rPr lang="en-US" b="1" dirty="0" smtClean="0"/>
              <a:t>CSS</a:t>
            </a:r>
            <a:r>
              <a:rPr lang="en-US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048000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657" y="3657600"/>
            <a:ext cx="1704646" cy="56175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971125" y="3769202"/>
            <a:ext cx="39225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(default link color in most web browsers)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648200"/>
            <a:ext cx="1528761" cy="50958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971124" y="4724400"/>
            <a:ext cx="3365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(link has been clicked at least once)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07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href </a:t>
            </a:r>
            <a:r>
              <a:rPr lang="en-US" dirty="0" smtClean="0"/>
              <a:t>attribute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default:</a:t>
            </a:r>
          </a:p>
          <a:p>
            <a:pPr lvl="1"/>
            <a:r>
              <a:rPr lang="en-US" sz="2000" dirty="0" smtClean="0"/>
              <a:t>text links and image links will display a hand cursor (pointer) when the mouse cursor hovers over the link</a:t>
            </a:r>
            <a:endParaRPr lang="en-US" sz="2000" u="sng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(The hand cursor (pointer) can also be altered using </a:t>
            </a:r>
            <a:r>
              <a:rPr lang="en-US" b="1" dirty="0" smtClean="0"/>
              <a:t>CSS</a:t>
            </a:r>
            <a:r>
              <a:rPr lang="en-US" dirty="0" smtClean="0"/>
              <a:t>)</a:t>
            </a:r>
            <a:endParaRPr lang="en-US" b="1" dirty="0" smtClean="0"/>
          </a:p>
          <a:p>
            <a:endParaRPr lang="en-US" b="1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733800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054495"/>
            <a:ext cx="1764567" cy="11667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>
            <a:off x="2133600" y="4934329"/>
            <a:ext cx="914400" cy="685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15485" y="4934329"/>
            <a:ext cx="685800" cy="6096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38200" y="5646057"/>
            <a:ext cx="299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Default cursor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(mouse pointer)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5800" y="5562600"/>
            <a:ext cx="4551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hand cursor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(pointer) indicating a clickable link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00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href </a:t>
            </a:r>
            <a:r>
              <a:rPr lang="en-US" dirty="0" smtClean="0"/>
              <a:t>attribute (cont.) file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path:</a:t>
            </a:r>
          </a:p>
          <a:p>
            <a:pPr lvl="1"/>
            <a:r>
              <a:rPr lang="en-US" dirty="0" smtClean="0"/>
              <a:t>When linking to a file on the same website (on the same server), a </a:t>
            </a:r>
            <a:r>
              <a:rPr lang="en-US" b="1" dirty="0" smtClean="0"/>
              <a:t>relative file path</a:t>
            </a:r>
            <a:r>
              <a:rPr lang="en-US" dirty="0" smtClean="0"/>
              <a:t> is used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6762" y="2853154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25443" y="3531359"/>
            <a:ext cx="54729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(Link to a file in the same folder (only file name is needed)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3963" y="4208468"/>
            <a:ext cx="40527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(Link to a file in a subfolder called </a:t>
            </a:r>
            <a:r>
              <a:rPr lang="en-US" sz="16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folder1)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86200" y="5065317"/>
            <a:ext cx="4847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../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means link to a file in a higher (parent) folder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3540472"/>
            <a:ext cx="3023585" cy="33855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&lt;a </a:t>
            </a:r>
            <a:r>
              <a:rPr lang="en-US" sz="16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href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“contact.html”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&gt;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Lucida Console" panose="020B06090405040202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6762" y="4208468"/>
            <a:ext cx="4011034" cy="33855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&lt;a </a:t>
            </a:r>
            <a:r>
              <a:rPr lang="en-US" sz="16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href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“folder1/contact.html”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&gt;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Lucida Console" panose="020B06090405040202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5791" y="5046077"/>
            <a:ext cx="3393878" cy="33855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&lt;a </a:t>
            </a:r>
            <a:r>
              <a:rPr lang="en-US" sz="16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href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smtClean="0">
                <a:solidFill>
                  <a:srgbClr val="7030A0"/>
                </a:solidFill>
                <a:latin typeface="Lucida Console" panose="020B0609040504020204" pitchFamily="49" charset="0"/>
              </a:rPr>
              <a:t>“../contact.html”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ucida Console" panose="020B0609040504020204" pitchFamily="49" charset="0"/>
              </a:rPr>
              <a:t>&gt;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Lucida Console" panose="020B0609040504020204" pitchFamily="49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50385" y="5384631"/>
            <a:ext cx="2496457" cy="447810"/>
          </a:xfrm>
          <a:custGeom>
            <a:avLst/>
            <a:gdLst>
              <a:gd name="connsiteX0" fmla="*/ 0 w 2496457"/>
              <a:gd name="connsiteY0" fmla="*/ 14514 h 464609"/>
              <a:gd name="connsiteX1" fmla="*/ 14515 w 2496457"/>
              <a:gd name="connsiteY1" fmla="*/ 87085 h 464609"/>
              <a:gd name="connsiteX2" fmla="*/ 174172 w 2496457"/>
              <a:gd name="connsiteY2" fmla="*/ 217714 h 464609"/>
              <a:gd name="connsiteX3" fmla="*/ 261257 w 2496457"/>
              <a:gd name="connsiteY3" fmla="*/ 275771 h 464609"/>
              <a:gd name="connsiteX4" fmla="*/ 304800 w 2496457"/>
              <a:gd name="connsiteY4" fmla="*/ 304800 h 464609"/>
              <a:gd name="connsiteX5" fmla="*/ 420915 w 2496457"/>
              <a:gd name="connsiteY5" fmla="*/ 362857 h 464609"/>
              <a:gd name="connsiteX6" fmla="*/ 551543 w 2496457"/>
              <a:gd name="connsiteY6" fmla="*/ 420914 h 464609"/>
              <a:gd name="connsiteX7" fmla="*/ 696686 w 2496457"/>
              <a:gd name="connsiteY7" fmla="*/ 435428 h 464609"/>
              <a:gd name="connsiteX8" fmla="*/ 754743 w 2496457"/>
              <a:gd name="connsiteY8" fmla="*/ 449942 h 464609"/>
              <a:gd name="connsiteX9" fmla="*/ 1320800 w 2496457"/>
              <a:gd name="connsiteY9" fmla="*/ 449942 h 464609"/>
              <a:gd name="connsiteX10" fmla="*/ 1364343 w 2496457"/>
              <a:gd name="connsiteY10" fmla="*/ 435428 h 464609"/>
              <a:gd name="connsiteX11" fmla="*/ 1422400 w 2496457"/>
              <a:gd name="connsiteY11" fmla="*/ 420914 h 464609"/>
              <a:gd name="connsiteX12" fmla="*/ 1553029 w 2496457"/>
              <a:gd name="connsiteY12" fmla="*/ 377371 h 464609"/>
              <a:gd name="connsiteX13" fmla="*/ 1683657 w 2496457"/>
              <a:gd name="connsiteY13" fmla="*/ 333828 h 464609"/>
              <a:gd name="connsiteX14" fmla="*/ 1799772 w 2496457"/>
              <a:gd name="connsiteY14" fmla="*/ 304800 h 464609"/>
              <a:gd name="connsiteX15" fmla="*/ 1930400 w 2496457"/>
              <a:gd name="connsiteY15" fmla="*/ 275771 h 464609"/>
              <a:gd name="connsiteX16" fmla="*/ 1988457 w 2496457"/>
              <a:gd name="connsiteY16" fmla="*/ 246742 h 464609"/>
              <a:gd name="connsiteX17" fmla="*/ 2090057 w 2496457"/>
              <a:gd name="connsiteY17" fmla="*/ 217714 h 464609"/>
              <a:gd name="connsiteX18" fmla="*/ 2177143 w 2496457"/>
              <a:gd name="connsiteY18" fmla="*/ 188685 h 464609"/>
              <a:gd name="connsiteX19" fmla="*/ 2220686 w 2496457"/>
              <a:gd name="connsiteY19" fmla="*/ 174171 h 464609"/>
              <a:gd name="connsiteX20" fmla="*/ 2278743 w 2496457"/>
              <a:gd name="connsiteY20" fmla="*/ 159657 h 464609"/>
              <a:gd name="connsiteX21" fmla="*/ 2365829 w 2496457"/>
              <a:gd name="connsiteY21" fmla="*/ 116114 h 464609"/>
              <a:gd name="connsiteX22" fmla="*/ 2409372 w 2496457"/>
              <a:gd name="connsiteY22" fmla="*/ 87085 h 464609"/>
              <a:gd name="connsiteX23" fmla="*/ 2438400 w 2496457"/>
              <a:gd name="connsiteY23" fmla="*/ 43542 h 464609"/>
              <a:gd name="connsiteX24" fmla="*/ 2481943 w 2496457"/>
              <a:gd name="connsiteY24" fmla="*/ 14514 h 464609"/>
              <a:gd name="connsiteX25" fmla="*/ 2496457 w 2496457"/>
              <a:gd name="connsiteY25" fmla="*/ 0 h 464609"/>
              <a:gd name="connsiteX0" fmla="*/ 0 w 2496457"/>
              <a:gd name="connsiteY0" fmla="*/ 14514 h 464609"/>
              <a:gd name="connsiteX1" fmla="*/ 14515 w 2496457"/>
              <a:gd name="connsiteY1" fmla="*/ 87085 h 464609"/>
              <a:gd name="connsiteX2" fmla="*/ 174172 w 2496457"/>
              <a:gd name="connsiteY2" fmla="*/ 217714 h 464609"/>
              <a:gd name="connsiteX3" fmla="*/ 261257 w 2496457"/>
              <a:gd name="connsiteY3" fmla="*/ 275771 h 464609"/>
              <a:gd name="connsiteX4" fmla="*/ 304800 w 2496457"/>
              <a:gd name="connsiteY4" fmla="*/ 304800 h 464609"/>
              <a:gd name="connsiteX5" fmla="*/ 551543 w 2496457"/>
              <a:gd name="connsiteY5" fmla="*/ 420914 h 464609"/>
              <a:gd name="connsiteX6" fmla="*/ 696686 w 2496457"/>
              <a:gd name="connsiteY6" fmla="*/ 435428 h 464609"/>
              <a:gd name="connsiteX7" fmla="*/ 754743 w 2496457"/>
              <a:gd name="connsiteY7" fmla="*/ 449942 h 464609"/>
              <a:gd name="connsiteX8" fmla="*/ 1320800 w 2496457"/>
              <a:gd name="connsiteY8" fmla="*/ 449942 h 464609"/>
              <a:gd name="connsiteX9" fmla="*/ 1364343 w 2496457"/>
              <a:gd name="connsiteY9" fmla="*/ 435428 h 464609"/>
              <a:gd name="connsiteX10" fmla="*/ 1422400 w 2496457"/>
              <a:gd name="connsiteY10" fmla="*/ 420914 h 464609"/>
              <a:gd name="connsiteX11" fmla="*/ 1553029 w 2496457"/>
              <a:gd name="connsiteY11" fmla="*/ 377371 h 464609"/>
              <a:gd name="connsiteX12" fmla="*/ 1683657 w 2496457"/>
              <a:gd name="connsiteY12" fmla="*/ 333828 h 464609"/>
              <a:gd name="connsiteX13" fmla="*/ 1799772 w 2496457"/>
              <a:gd name="connsiteY13" fmla="*/ 304800 h 464609"/>
              <a:gd name="connsiteX14" fmla="*/ 1930400 w 2496457"/>
              <a:gd name="connsiteY14" fmla="*/ 275771 h 464609"/>
              <a:gd name="connsiteX15" fmla="*/ 1988457 w 2496457"/>
              <a:gd name="connsiteY15" fmla="*/ 246742 h 464609"/>
              <a:gd name="connsiteX16" fmla="*/ 2090057 w 2496457"/>
              <a:gd name="connsiteY16" fmla="*/ 217714 h 464609"/>
              <a:gd name="connsiteX17" fmla="*/ 2177143 w 2496457"/>
              <a:gd name="connsiteY17" fmla="*/ 188685 h 464609"/>
              <a:gd name="connsiteX18" fmla="*/ 2220686 w 2496457"/>
              <a:gd name="connsiteY18" fmla="*/ 174171 h 464609"/>
              <a:gd name="connsiteX19" fmla="*/ 2278743 w 2496457"/>
              <a:gd name="connsiteY19" fmla="*/ 159657 h 464609"/>
              <a:gd name="connsiteX20" fmla="*/ 2365829 w 2496457"/>
              <a:gd name="connsiteY20" fmla="*/ 116114 h 464609"/>
              <a:gd name="connsiteX21" fmla="*/ 2409372 w 2496457"/>
              <a:gd name="connsiteY21" fmla="*/ 87085 h 464609"/>
              <a:gd name="connsiteX22" fmla="*/ 2438400 w 2496457"/>
              <a:gd name="connsiteY22" fmla="*/ 43542 h 464609"/>
              <a:gd name="connsiteX23" fmla="*/ 2481943 w 2496457"/>
              <a:gd name="connsiteY23" fmla="*/ 14514 h 464609"/>
              <a:gd name="connsiteX24" fmla="*/ 2496457 w 2496457"/>
              <a:gd name="connsiteY24" fmla="*/ 0 h 464609"/>
              <a:gd name="connsiteX0" fmla="*/ 0 w 2496457"/>
              <a:gd name="connsiteY0" fmla="*/ 14514 h 464609"/>
              <a:gd name="connsiteX1" fmla="*/ 14515 w 2496457"/>
              <a:gd name="connsiteY1" fmla="*/ 87085 h 464609"/>
              <a:gd name="connsiteX2" fmla="*/ 174172 w 2496457"/>
              <a:gd name="connsiteY2" fmla="*/ 217714 h 464609"/>
              <a:gd name="connsiteX3" fmla="*/ 261257 w 2496457"/>
              <a:gd name="connsiteY3" fmla="*/ 275771 h 464609"/>
              <a:gd name="connsiteX4" fmla="*/ 304800 w 2496457"/>
              <a:gd name="connsiteY4" fmla="*/ 304800 h 464609"/>
              <a:gd name="connsiteX5" fmla="*/ 551543 w 2496457"/>
              <a:gd name="connsiteY5" fmla="*/ 420914 h 464609"/>
              <a:gd name="connsiteX6" fmla="*/ 696686 w 2496457"/>
              <a:gd name="connsiteY6" fmla="*/ 435428 h 464609"/>
              <a:gd name="connsiteX7" fmla="*/ 754743 w 2496457"/>
              <a:gd name="connsiteY7" fmla="*/ 449942 h 464609"/>
              <a:gd name="connsiteX8" fmla="*/ 1320800 w 2496457"/>
              <a:gd name="connsiteY8" fmla="*/ 449942 h 464609"/>
              <a:gd name="connsiteX9" fmla="*/ 1364343 w 2496457"/>
              <a:gd name="connsiteY9" fmla="*/ 435428 h 464609"/>
              <a:gd name="connsiteX10" fmla="*/ 1553029 w 2496457"/>
              <a:gd name="connsiteY10" fmla="*/ 377371 h 464609"/>
              <a:gd name="connsiteX11" fmla="*/ 1683657 w 2496457"/>
              <a:gd name="connsiteY11" fmla="*/ 333828 h 464609"/>
              <a:gd name="connsiteX12" fmla="*/ 1799772 w 2496457"/>
              <a:gd name="connsiteY12" fmla="*/ 304800 h 464609"/>
              <a:gd name="connsiteX13" fmla="*/ 1930400 w 2496457"/>
              <a:gd name="connsiteY13" fmla="*/ 275771 h 464609"/>
              <a:gd name="connsiteX14" fmla="*/ 1988457 w 2496457"/>
              <a:gd name="connsiteY14" fmla="*/ 246742 h 464609"/>
              <a:gd name="connsiteX15" fmla="*/ 2090057 w 2496457"/>
              <a:gd name="connsiteY15" fmla="*/ 217714 h 464609"/>
              <a:gd name="connsiteX16" fmla="*/ 2177143 w 2496457"/>
              <a:gd name="connsiteY16" fmla="*/ 188685 h 464609"/>
              <a:gd name="connsiteX17" fmla="*/ 2220686 w 2496457"/>
              <a:gd name="connsiteY17" fmla="*/ 174171 h 464609"/>
              <a:gd name="connsiteX18" fmla="*/ 2278743 w 2496457"/>
              <a:gd name="connsiteY18" fmla="*/ 159657 h 464609"/>
              <a:gd name="connsiteX19" fmla="*/ 2365829 w 2496457"/>
              <a:gd name="connsiteY19" fmla="*/ 116114 h 464609"/>
              <a:gd name="connsiteX20" fmla="*/ 2409372 w 2496457"/>
              <a:gd name="connsiteY20" fmla="*/ 87085 h 464609"/>
              <a:gd name="connsiteX21" fmla="*/ 2438400 w 2496457"/>
              <a:gd name="connsiteY21" fmla="*/ 43542 h 464609"/>
              <a:gd name="connsiteX22" fmla="*/ 2481943 w 2496457"/>
              <a:gd name="connsiteY22" fmla="*/ 14514 h 464609"/>
              <a:gd name="connsiteX23" fmla="*/ 2496457 w 2496457"/>
              <a:gd name="connsiteY23" fmla="*/ 0 h 464609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799772 w 2496457"/>
              <a:gd name="connsiteY11" fmla="*/ 304800 h 449942"/>
              <a:gd name="connsiteX12" fmla="*/ 1930400 w 2496457"/>
              <a:gd name="connsiteY12" fmla="*/ 275771 h 449942"/>
              <a:gd name="connsiteX13" fmla="*/ 1988457 w 2496457"/>
              <a:gd name="connsiteY13" fmla="*/ 246742 h 449942"/>
              <a:gd name="connsiteX14" fmla="*/ 2090057 w 2496457"/>
              <a:gd name="connsiteY14" fmla="*/ 217714 h 449942"/>
              <a:gd name="connsiteX15" fmla="*/ 2177143 w 2496457"/>
              <a:gd name="connsiteY15" fmla="*/ 188685 h 449942"/>
              <a:gd name="connsiteX16" fmla="*/ 2220686 w 2496457"/>
              <a:gd name="connsiteY16" fmla="*/ 174171 h 449942"/>
              <a:gd name="connsiteX17" fmla="*/ 2278743 w 2496457"/>
              <a:gd name="connsiteY17" fmla="*/ 159657 h 449942"/>
              <a:gd name="connsiteX18" fmla="*/ 2365829 w 2496457"/>
              <a:gd name="connsiteY18" fmla="*/ 116114 h 449942"/>
              <a:gd name="connsiteX19" fmla="*/ 2409372 w 2496457"/>
              <a:gd name="connsiteY19" fmla="*/ 87085 h 449942"/>
              <a:gd name="connsiteX20" fmla="*/ 2438400 w 2496457"/>
              <a:gd name="connsiteY20" fmla="*/ 43542 h 449942"/>
              <a:gd name="connsiteX21" fmla="*/ 2481943 w 2496457"/>
              <a:gd name="connsiteY21" fmla="*/ 14514 h 449942"/>
              <a:gd name="connsiteX22" fmla="*/ 2496457 w 2496457"/>
              <a:gd name="connsiteY22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799772 w 2496457"/>
              <a:gd name="connsiteY11" fmla="*/ 304800 h 449942"/>
              <a:gd name="connsiteX12" fmla="*/ 1930400 w 2496457"/>
              <a:gd name="connsiteY12" fmla="*/ 275771 h 449942"/>
              <a:gd name="connsiteX13" fmla="*/ 2090057 w 2496457"/>
              <a:gd name="connsiteY13" fmla="*/ 217714 h 449942"/>
              <a:gd name="connsiteX14" fmla="*/ 2177143 w 2496457"/>
              <a:gd name="connsiteY14" fmla="*/ 188685 h 449942"/>
              <a:gd name="connsiteX15" fmla="*/ 2220686 w 2496457"/>
              <a:gd name="connsiteY15" fmla="*/ 174171 h 449942"/>
              <a:gd name="connsiteX16" fmla="*/ 2278743 w 2496457"/>
              <a:gd name="connsiteY16" fmla="*/ 159657 h 449942"/>
              <a:gd name="connsiteX17" fmla="*/ 2365829 w 2496457"/>
              <a:gd name="connsiteY17" fmla="*/ 116114 h 449942"/>
              <a:gd name="connsiteX18" fmla="*/ 2409372 w 2496457"/>
              <a:gd name="connsiteY18" fmla="*/ 87085 h 449942"/>
              <a:gd name="connsiteX19" fmla="*/ 2438400 w 2496457"/>
              <a:gd name="connsiteY19" fmla="*/ 43542 h 449942"/>
              <a:gd name="connsiteX20" fmla="*/ 2481943 w 2496457"/>
              <a:gd name="connsiteY20" fmla="*/ 14514 h 449942"/>
              <a:gd name="connsiteX21" fmla="*/ 2496457 w 2496457"/>
              <a:gd name="connsiteY21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799772 w 2496457"/>
              <a:gd name="connsiteY11" fmla="*/ 304800 h 449942"/>
              <a:gd name="connsiteX12" fmla="*/ 1930400 w 2496457"/>
              <a:gd name="connsiteY12" fmla="*/ 275771 h 449942"/>
              <a:gd name="connsiteX13" fmla="*/ 2090057 w 2496457"/>
              <a:gd name="connsiteY13" fmla="*/ 217714 h 449942"/>
              <a:gd name="connsiteX14" fmla="*/ 2177143 w 2496457"/>
              <a:gd name="connsiteY14" fmla="*/ 188685 h 449942"/>
              <a:gd name="connsiteX15" fmla="*/ 2278743 w 2496457"/>
              <a:gd name="connsiteY15" fmla="*/ 159657 h 449942"/>
              <a:gd name="connsiteX16" fmla="*/ 2365829 w 2496457"/>
              <a:gd name="connsiteY16" fmla="*/ 116114 h 449942"/>
              <a:gd name="connsiteX17" fmla="*/ 2409372 w 2496457"/>
              <a:gd name="connsiteY17" fmla="*/ 87085 h 449942"/>
              <a:gd name="connsiteX18" fmla="*/ 2438400 w 2496457"/>
              <a:gd name="connsiteY18" fmla="*/ 43542 h 449942"/>
              <a:gd name="connsiteX19" fmla="*/ 2481943 w 2496457"/>
              <a:gd name="connsiteY19" fmla="*/ 14514 h 449942"/>
              <a:gd name="connsiteX20" fmla="*/ 2496457 w 2496457"/>
              <a:gd name="connsiteY20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799772 w 2496457"/>
              <a:gd name="connsiteY11" fmla="*/ 304800 h 449942"/>
              <a:gd name="connsiteX12" fmla="*/ 1930400 w 2496457"/>
              <a:gd name="connsiteY12" fmla="*/ 275771 h 449942"/>
              <a:gd name="connsiteX13" fmla="*/ 2090057 w 2496457"/>
              <a:gd name="connsiteY13" fmla="*/ 217714 h 449942"/>
              <a:gd name="connsiteX14" fmla="*/ 2177143 w 2496457"/>
              <a:gd name="connsiteY14" fmla="*/ 188685 h 449942"/>
              <a:gd name="connsiteX15" fmla="*/ 2278743 w 2496457"/>
              <a:gd name="connsiteY15" fmla="*/ 159657 h 449942"/>
              <a:gd name="connsiteX16" fmla="*/ 2365829 w 2496457"/>
              <a:gd name="connsiteY16" fmla="*/ 116114 h 449942"/>
              <a:gd name="connsiteX17" fmla="*/ 2438400 w 2496457"/>
              <a:gd name="connsiteY17" fmla="*/ 43542 h 449942"/>
              <a:gd name="connsiteX18" fmla="*/ 2481943 w 2496457"/>
              <a:gd name="connsiteY18" fmla="*/ 14514 h 449942"/>
              <a:gd name="connsiteX19" fmla="*/ 2496457 w 2496457"/>
              <a:gd name="connsiteY19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799772 w 2496457"/>
              <a:gd name="connsiteY11" fmla="*/ 304800 h 449942"/>
              <a:gd name="connsiteX12" fmla="*/ 1930400 w 2496457"/>
              <a:gd name="connsiteY12" fmla="*/ 275771 h 449942"/>
              <a:gd name="connsiteX13" fmla="*/ 2090057 w 2496457"/>
              <a:gd name="connsiteY13" fmla="*/ 217714 h 449942"/>
              <a:gd name="connsiteX14" fmla="*/ 2177143 w 2496457"/>
              <a:gd name="connsiteY14" fmla="*/ 188685 h 449942"/>
              <a:gd name="connsiteX15" fmla="*/ 2278743 w 2496457"/>
              <a:gd name="connsiteY15" fmla="*/ 159657 h 449942"/>
              <a:gd name="connsiteX16" fmla="*/ 2438400 w 2496457"/>
              <a:gd name="connsiteY16" fmla="*/ 43542 h 449942"/>
              <a:gd name="connsiteX17" fmla="*/ 2481943 w 2496457"/>
              <a:gd name="connsiteY17" fmla="*/ 14514 h 449942"/>
              <a:gd name="connsiteX18" fmla="*/ 2496457 w 2496457"/>
              <a:gd name="connsiteY18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799772 w 2496457"/>
              <a:gd name="connsiteY11" fmla="*/ 304800 h 449942"/>
              <a:gd name="connsiteX12" fmla="*/ 1930400 w 2496457"/>
              <a:gd name="connsiteY12" fmla="*/ 275771 h 449942"/>
              <a:gd name="connsiteX13" fmla="*/ 2090057 w 2496457"/>
              <a:gd name="connsiteY13" fmla="*/ 217714 h 449942"/>
              <a:gd name="connsiteX14" fmla="*/ 2278743 w 2496457"/>
              <a:gd name="connsiteY14" fmla="*/ 159657 h 449942"/>
              <a:gd name="connsiteX15" fmla="*/ 2438400 w 2496457"/>
              <a:gd name="connsiteY15" fmla="*/ 43542 h 449942"/>
              <a:gd name="connsiteX16" fmla="*/ 2481943 w 2496457"/>
              <a:gd name="connsiteY16" fmla="*/ 14514 h 449942"/>
              <a:gd name="connsiteX17" fmla="*/ 2496457 w 2496457"/>
              <a:gd name="connsiteY17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683657 w 2496457"/>
              <a:gd name="connsiteY10" fmla="*/ 333828 h 449942"/>
              <a:gd name="connsiteX11" fmla="*/ 1930400 w 2496457"/>
              <a:gd name="connsiteY11" fmla="*/ 275771 h 449942"/>
              <a:gd name="connsiteX12" fmla="*/ 2090057 w 2496457"/>
              <a:gd name="connsiteY12" fmla="*/ 217714 h 449942"/>
              <a:gd name="connsiteX13" fmla="*/ 2278743 w 2496457"/>
              <a:gd name="connsiteY13" fmla="*/ 159657 h 449942"/>
              <a:gd name="connsiteX14" fmla="*/ 2438400 w 2496457"/>
              <a:gd name="connsiteY14" fmla="*/ 43542 h 449942"/>
              <a:gd name="connsiteX15" fmla="*/ 2481943 w 2496457"/>
              <a:gd name="connsiteY15" fmla="*/ 14514 h 449942"/>
              <a:gd name="connsiteX16" fmla="*/ 2496457 w 2496457"/>
              <a:gd name="connsiteY16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553029 w 2496457"/>
              <a:gd name="connsiteY9" fmla="*/ 377371 h 449942"/>
              <a:gd name="connsiteX10" fmla="*/ 1930400 w 2496457"/>
              <a:gd name="connsiteY10" fmla="*/ 275771 h 449942"/>
              <a:gd name="connsiteX11" fmla="*/ 2090057 w 2496457"/>
              <a:gd name="connsiteY11" fmla="*/ 217714 h 449942"/>
              <a:gd name="connsiteX12" fmla="*/ 2278743 w 2496457"/>
              <a:gd name="connsiteY12" fmla="*/ 159657 h 449942"/>
              <a:gd name="connsiteX13" fmla="*/ 2438400 w 2496457"/>
              <a:gd name="connsiteY13" fmla="*/ 43542 h 449942"/>
              <a:gd name="connsiteX14" fmla="*/ 2481943 w 2496457"/>
              <a:gd name="connsiteY14" fmla="*/ 14514 h 449942"/>
              <a:gd name="connsiteX15" fmla="*/ 2496457 w 2496457"/>
              <a:gd name="connsiteY15" fmla="*/ 0 h 449942"/>
              <a:gd name="connsiteX0" fmla="*/ 0 w 2496457"/>
              <a:gd name="connsiteY0" fmla="*/ 14514 h 449942"/>
              <a:gd name="connsiteX1" fmla="*/ 14515 w 2496457"/>
              <a:gd name="connsiteY1" fmla="*/ 87085 h 449942"/>
              <a:gd name="connsiteX2" fmla="*/ 174172 w 2496457"/>
              <a:gd name="connsiteY2" fmla="*/ 217714 h 449942"/>
              <a:gd name="connsiteX3" fmla="*/ 261257 w 2496457"/>
              <a:gd name="connsiteY3" fmla="*/ 275771 h 449942"/>
              <a:gd name="connsiteX4" fmla="*/ 304800 w 2496457"/>
              <a:gd name="connsiteY4" fmla="*/ 304800 h 449942"/>
              <a:gd name="connsiteX5" fmla="*/ 551543 w 2496457"/>
              <a:gd name="connsiteY5" fmla="*/ 420914 h 449942"/>
              <a:gd name="connsiteX6" fmla="*/ 696686 w 2496457"/>
              <a:gd name="connsiteY6" fmla="*/ 435428 h 449942"/>
              <a:gd name="connsiteX7" fmla="*/ 754743 w 2496457"/>
              <a:gd name="connsiteY7" fmla="*/ 449942 h 449942"/>
              <a:gd name="connsiteX8" fmla="*/ 1364343 w 2496457"/>
              <a:gd name="connsiteY8" fmla="*/ 435428 h 449942"/>
              <a:gd name="connsiteX9" fmla="*/ 1727201 w 2496457"/>
              <a:gd name="connsiteY9" fmla="*/ 420914 h 449942"/>
              <a:gd name="connsiteX10" fmla="*/ 1930400 w 2496457"/>
              <a:gd name="connsiteY10" fmla="*/ 275771 h 449942"/>
              <a:gd name="connsiteX11" fmla="*/ 2090057 w 2496457"/>
              <a:gd name="connsiteY11" fmla="*/ 217714 h 449942"/>
              <a:gd name="connsiteX12" fmla="*/ 2278743 w 2496457"/>
              <a:gd name="connsiteY12" fmla="*/ 159657 h 449942"/>
              <a:gd name="connsiteX13" fmla="*/ 2438400 w 2496457"/>
              <a:gd name="connsiteY13" fmla="*/ 43542 h 449942"/>
              <a:gd name="connsiteX14" fmla="*/ 2481943 w 2496457"/>
              <a:gd name="connsiteY14" fmla="*/ 14514 h 449942"/>
              <a:gd name="connsiteX15" fmla="*/ 2496457 w 2496457"/>
              <a:gd name="connsiteY15" fmla="*/ 0 h 449942"/>
              <a:gd name="connsiteX0" fmla="*/ 0 w 2496457"/>
              <a:gd name="connsiteY0" fmla="*/ 14514 h 453570"/>
              <a:gd name="connsiteX1" fmla="*/ 14515 w 2496457"/>
              <a:gd name="connsiteY1" fmla="*/ 87085 h 453570"/>
              <a:gd name="connsiteX2" fmla="*/ 174172 w 2496457"/>
              <a:gd name="connsiteY2" fmla="*/ 217714 h 453570"/>
              <a:gd name="connsiteX3" fmla="*/ 261257 w 2496457"/>
              <a:gd name="connsiteY3" fmla="*/ 275771 h 453570"/>
              <a:gd name="connsiteX4" fmla="*/ 304800 w 2496457"/>
              <a:gd name="connsiteY4" fmla="*/ 304800 h 453570"/>
              <a:gd name="connsiteX5" fmla="*/ 551543 w 2496457"/>
              <a:gd name="connsiteY5" fmla="*/ 420914 h 453570"/>
              <a:gd name="connsiteX6" fmla="*/ 696686 w 2496457"/>
              <a:gd name="connsiteY6" fmla="*/ 435428 h 453570"/>
              <a:gd name="connsiteX7" fmla="*/ 754743 w 2496457"/>
              <a:gd name="connsiteY7" fmla="*/ 449942 h 453570"/>
              <a:gd name="connsiteX8" fmla="*/ 1364343 w 2496457"/>
              <a:gd name="connsiteY8" fmla="*/ 435428 h 453570"/>
              <a:gd name="connsiteX9" fmla="*/ 1930400 w 2496457"/>
              <a:gd name="connsiteY9" fmla="*/ 275771 h 453570"/>
              <a:gd name="connsiteX10" fmla="*/ 2090057 w 2496457"/>
              <a:gd name="connsiteY10" fmla="*/ 217714 h 453570"/>
              <a:gd name="connsiteX11" fmla="*/ 2278743 w 2496457"/>
              <a:gd name="connsiteY11" fmla="*/ 159657 h 453570"/>
              <a:gd name="connsiteX12" fmla="*/ 2438400 w 2496457"/>
              <a:gd name="connsiteY12" fmla="*/ 43542 h 453570"/>
              <a:gd name="connsiteX13" fmla="*/ 2481943 w 2496457"/>
              <a:gd name="connsiteY13" fmla="*/ 14514 h 453570"/>
              <a:gd name="connsiteX14" fmla="*/ 2496457 w 2496457"/>
              <a:gd name="connsiteY14" fmla="*/ 0 h 453570"/>
              <a:gd name="connsiteX0" fmla="*/ 0 w 2496457"/>
              <a:gd name="connsiteY0" fmla="*/ 14514 h 447810"/>
              <a:gd name="connsiteX1" fmla="*/ 14515 w 2496457"/>
              <a:gd name="connsiteY1" fmla="*/ 87085 h 447810"/>
              <a:gd name="connsiteX2" fmla="*/ 174172 w 2496457"/>
              <a:gd name="connsiteY2" fmla="*/ 217714 h 447810"/>
              <a:gd name="connsiteX3" fmla="*/ 261257 w 2496457"/>
              <a:gd name="connsiteY3" fmla="*/ 275771 h 447810"/>
              <a:gd name="connsiteX4" fmla="*/ 304800 w 2496457"/>
              <a:gd name="connsiteY4" fmla="*/ 304800 h 447810"/>
              <a:gd name="connsiteX5" fmla="*/ 551543 w 2496457"/>
              <a:gd name="connsiteY5" fmla="*/ 420914 h 447810"/>
              <a:gd name="connsiteX6" fmla="*/ 696686 w 2496457"/>
              <a:gd name="connsiteY6" fmla="*/ 435428 h 447810"/>
              <a:gd name="connsiteX7" fmla="*/ 1364343 w 2496457"/>
              <a:gd name="connsiteY7" fmla="*/ 435428 h 447810"/>
              <a:gd name="connsiteX8" fmla="*/ 1930400 w 2496457"/>
              <a:gd name="connsiteY8" fmla="*/ 275771 h 447810"/>
              <a:gd name="connsiteX9" fmla="*/ 2090057 w 2496457"/>
              <a:gd name="connsiteY9" fmla="*/ 217714 h 447810"/>
              <a:gd name="connsiteX10" fmla="*/ 2278743 w 2496457"/>
              <a:gd name="connsiteY10" fmla="*/ 159657 h 447810"/>
              <a:gd name="connsiteX11" fmla="*/ 2438400 w 2496457"/>
              <a:gd name="connsiteY11" fmla="*/ 43542 h 447810"/>
              <a:gd name="connsiteX12" fmla="*/ 2481943 w 2496457"/>
              <a:gd name="connsiteY12" fmla="*/ 14514 h 447810"/>
              <a:gd name="connsiteX13" fmla="*/ 2496457 w 2496457"/>
              <a:gd name="connsiteY13" fmla="*/ 0 h 447810"/>
              <a:gd name="connsiteX0" fmla="*/ 0 w 2496457"/>
              <a:gd name="connsiteY0" fmla="*/ 14514 h 447810"/>
              <a:gd name="connsiteX1" fmla="*/ 14515 w 2496457"/>
              <a:gd name="connsiteY1" fmla="*/ 87085 h 447810"/>
              <a:gd name="connsiteX2" fmla="*/ 174172 w 2496457"/>
              <a:gd name="connsiteY2" fmla="*/ 217714 h 447810"/>
              <a:gd name="connsiteX3" fmla="*/ 261257 w 2496457"/>
              <a:gd name="connsiteY3" fmla="*/ 275771 h 447810"/>
              <a:gd name="connsiteX4" fmla="*/ 551543 w 2496457"/>
              <a:gd name="connsiteY4" fmla="*/ 420914 h 447810"/>
              <a:gd name="connsiteX5" fmla="*/ 696686 w 2496457"/>
              <a:gd name="connsiteY5" fmla="*/ 435428 h 447810"/>
              <a:gd name="connsiteX6" fmla="*/ 1364343 w 2496457"/>
              <a:gd name="connsiteY6" fmla="*/ 435428 h 447810"/>
              <a:gd name="connsiteX7" fmla="*/ 1930400 w 2496457"/>
              <a:gd name="connsiteY7" fmla="*/ 275771 h 447810"/>
              <a:gd name="connsiteX8" fmla="*/ 2090057 w 2496457"/>
              <a:gd name="connsiteY8" fmla="*/ 217714 h 447810"/>
              <a:gd name="connsiteX9" fmla="*/ 2278743 w 2496457"/>
              <a:gd name="connsiteY9" fmla="*/ 159657 h 447810"/>
              <a:gd name="connsiteX10" fmla="*/ 2438400 w 2496457"/>
              <a:gd name="connsiteY10" fmla="*/ 43542 h 447810"/>
              <a:gd name="connsiteX11" fmla="*/ 2481943 w 2496457"/>
              <a:gd name="connsiteY11" fmla="*/ 14514 h 447810"/>
              <a:gd name="connsiteX12" fmla="*/ 2496457 w 2496457"/>
              <a:gd name="connsiteY12" fmla="*/ 0 h 447810"/>
              <a:gd name="connsiteX0" fmla="*/ 0 w 2496457"/>
              <a:gd name="connsiteY0" fmla="*/ 14514 h 447810"/>
              <a:gd name="connsiteX1" fmla="*/ 14515 w 2496457"/>
              <a:gd name="connsiteY1" fmla="*/ 87085 h 447810"/>
              <a:gd name="connsiteX2" fmla="*/ 174172 w 2496457"/>
              <a:gd name="connsiteY2" fmla="*/ 217714 h 447810"/>
              <a:gd name="connsiteX3" fmla="*/ 261257 w 2496457"/>
              <a:gd name="connsiteY3" fmla="*/ 275771 h 447810"/>
              <a:gd name="connsiteX4" fmla="*/ 551543 w 2496457"/>
              <a:gd name="connsiteY4" fmla="*/ 420914 h 447810"/>
              <a:gd name="connsiteX5" fmla="*/ 696686 w 2496457"/>
              <a:gd name="connsiteY5" fmla="*/ 435428 h 447810"/>
              <a:gd name="connsiteX6" fmla="*/ 1364343 w 2496457"/>
              <a:gd name="connsiteY6" fmla="*/ 435428 h 447810"/>
              <a:gd name="connsiteX7" fmla="*/ 1930400 w 2496457"/>
              <a:gd name="connsiteY7" fmla="*/ 275771 h 447810"/>
              <a:gd name="connsiteX8" fmla="*/ 2278743 w 2496457"/>
              <a:gd name="connsiteY8" fmla="*/ 159657 h 447810"/>
              <a:gd name="connsiteX9" fmla="*/ 2438400 w 2496457"/>
              <a:gd name="connsiteY9" fmla="*/ 43542 h 447810"/>
              <a:gd name="connsiteX10" fmla="*/ 2481943 w 2496457"/>
              <a:gd name="connsiteY10" fmla="*/ 14514 h 447810"/>
              <a:gd name="connsiteX11" fmla="*/ 2496457 w 2496457"/>
              <a:gd name="connsiteY11" fmla="*/ 0 h 447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96457" h="447810">
                <a:moveTo>
                  <a:pt x="0" y="14514"/>
                </a:moveTo>
                <a:cubicBezTo>
                  <a:pt x="4838" y="38704"/>
                  <a:pt x="1271" y="66272"/>
                  <a:pt x="14515" y="87085"/>
                </a:cubicBezTo>
                <a:cubicBezTo>
                  <a:pt x="62240" y="162081"/>
                  <a:pt x="107154" y="175066"/>
                  <a:pt x="174172" y="217714"/>
                </a:cubicBezTo>
                <a:cubicBezTo>
                  <a:pt x="203605" y="236444"/>
                  <a:pt x="198362" y="241904"/>
                  <a:pt x="261257" y="275771"/>
                </a:cubicBezTo>
                <a:cubicBezTo>
                  <a:pt x="324152" y="309638"/>
                  <a:pt x="478971" y="394304"/>
                  <a:pt x="551543" y="420914"/>
                </a:cubicBezTo>
                <a:cubicBezTo>
                  <a:pt x="624115" y="447524"/>
                  <a:pt x="648305" y="430590"/>
                  <a:pt x="696686" y="435428"/>
                </a:cubicBezTo>
                <a:cubicBezTo>
                  <a:pt x="832153" y="437847"/>
                  <a:pt x="1158724" y="462038"/>
                  <a:pt x="1364343" y="435428"/>
                </a:cubicBezTo>
                <a:cubicBezTo>
                  <a:pt x="1569962" y="408818"/>
                  <a:pt x="1778000" y="321733"/>
                  <a:pt x="1930400" y="275771"/>
                </a:cubicBezTo>
                <a:cubicBezTo>
                  <a:pt x="2082800" y="229809"/>
                  <a:pt x="2194076" y="198362"/>
                  <a:pt x="2278743" y="159657"/>
                </a:cubicBezTo>
                <a:cubicBezTo>
                  <a:pt x="2322286" y="135467"/>
                  <a:pt x="2404533" y="67732"/>
                  <a:pt x="2438400" y="43542"/>
                </a:cubicBezTo>
                <a:cubicBezTo>
                  <a:pt x="2450735" y="31207"/>
                  <a:pt x="2467988" y="24980"/>
                  <a:pt x="2481943" y="14514"/>
                </a:cubicBezTo>
                <a:cubicBezTo>
                  <a:pt x="2487417" y="10409"/>
                  <a:pt x="2491619" y="4838"/>
                  <a:pt x="2496457" y="0"/>
                </a:cubicBezTo>
              </a:path>
            </a:pathLst>
          </a:custGeom>
          <a:noFill/>
          <a:ln w="12700"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1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href </a:t>
            </a:r>
            <a:r>
              <a:rPr lang="en-US" dirty="0" smtClean="0"/>
              <a:t>attribute (cont.) file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path:</a:t>
            </a:r>
          </a:p>
          <a:p>
            <a:pPr lvl="1"/>
            <a:r>
              <a:rPr lang="en-US" dirty="0" smtClean="0"/>
              <a:t>When linking to a file or page which is external to your site server(on another server), an </a:t>
            </a:r>
            <a:r>
              <a:rPr lang="en-US" b="1" dirty="0" smtClean="0"/>
              <a:t>absolute file path</a:t>
            </a:r>
            <a:r>
              <a:rPr lang="en-US" dirty="0" smtClean="0"/>
              <a:t> is used</a:t>
            </a:r>
          </a:p>
          <a:p>
            <a:pPr lvl="2"/>
            <a:r>
              <a:rPr lang="en-US" dirty="0" smtClean="0"/>
              <a:t>Absolute file path usually includes the </a:t>
            </a:r>
            <a:r>
              <a:rPr lang="en-US" u="sng" dirty="0" smtClean="0"/>
              <a:t>protocol </a:t>
            </a:r>
            <a:r>
              <a:rPr lang="en-US" dirty="0" smtClean="0"/>
              <a:t>HTTP with the </a:t>
            </a:r>
            <a:r>
              <a:rPr lang="en-US" u="sng" dirty="0" smtClean="0"/>
              <a:t>file path </a:t>
            </a:r>
            <a:r>
              <a:rPr lang="en-US" dirty="0" smtClean="0"/>
              <a:t>of the link destination</a:t>
            </a:r>
            <a:endParaRPr lang="en-US" u="sng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6762" y="2853154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78" y="3582497"/>
            <a:ext cx="3697723" cy="75980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838199" y="5334000"/>
            <a:ext cx="6487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http://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included, when linking to a file / resource on another website)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962400" y="3975400"/>
            <a:ext cx="9144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222" y="3437428"/>
            <a:ext cx="2104818" cy="9048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838199" y="4362640"/>
            <a:ext cx="1283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HTML 5 file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40222" y="4387871"/>
            <a:ext cx="13846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target </a:t>
            </a:r>
            <a:r>
              <a:rPr lang="en-US" dirty="0" smtClean="0"/>
              <a:t>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&lt;a&gt; element’s </a:t>
            </a:r>
            <a:r>
              <a:rPr lang="en-US" sz="2000" b="1" dirty="0" smtClean="0"/>
              <a:t>target </a:t>
            </a:r>
            <a:r>
              <a:rPr lang="en-US" sz="2000" dirty="0" smtClean="0"/>
              <a:t>attribute:</a:t>
            </a:r>
          </a:p>
          <a:p>
            <a:pPr lvl="1"/>
            <a:r>
              <a:rPr lang="en-US" sz="1600" dirty="0" smtClean="0"/>
              <a:t>Specifies where the linked document will be opened</a:t>
            </a:r>
          </a:p>
          <a:p>
            <a:pPr lvl="1"/>
            <a:endParaRPr lang="en-US" sz="1600" dirty="0"/>
          </a:p>
          <a:p>
            <a:r>
              <a:rPr lang="en-US" sz="2000" dirty="0"/>
              <a:t>c</a:t>
            </a:r>
            <a:r>
              <a:rPr lang="en-US" sz="2000" dirty="0" smtClean="0"/>
              <a:t>ommon values:</a:t>
            </a:r>
          </a:p>
          <a:p>
            <a:pPr lvl="1"/>
            <a:r>
              <a:rPr lang="en-US" sz="1600" b="1" dirty="0" smtClean="0"/>
              <a:t>_blank </a:t>
            </a:r>
            <a:r>
              <a:rPr lang="en-US" sz="1600" dirty="0" smtClean="0"/>
              <a:t>(opens the linked document in a new window)</a:t>
            </a:r>
          </a:p>
          <a:p>
            <a:pPr lvl="1"/>
            <a:r>
              <a:rPr lang="en-US" sz="1600" b="1" dirty="0"/>
              <a:t>_self </a:t>
            </a:r>
            <a:r>
              <a:rPr lang="en-US" sz="1600" dirty="0"/>
              <a:t>(opens the </a:t>
            </a:r>
            <a:r>
              <a:rPr lang="en-US" sz="1600" dirty="0" smtClean="0"/>
              <a:t>linked document </a:t>
            </a:r>
            <a:r>
              <a:rPr lang="en-US" sz="1600" dirty="0"/>
              <a:t>in the same window, this is the default</a:t>
            </a:r>
            <a:r>
              <a:rPr lang="en-US" sz="1600" dirty="0" smtClean="0"/>
              <a:t>)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b="1" i="1" dirty="0" err="1"/>
              <a:t>f</a:t>
            </a:r>
            <a:r>
              <a:rPr lang="en-US" sz="1600" b="1" i="1" dirty="0" err="1" smtClean="0"/>
              <a:t>ramename</a:t>
            </a:r>
            <a:r>
              <a:rPr lang="en-US" sz="1600" b="1" i="1" dirty="0" smtClean="0"/>
              <a:t> </a:t>
            </a:r>
            <a:r>
              <a:rPr lang="en-US" sz="1600" dirty="0" smtClean="0"/>
              <a:t>(opens the linked document in a named frame) – </a:t>
            </a:r>
            <a:r>
              <a:rPr lang="en-US" sz="1600" b="1" dirty="0" smtClean="0">
                <a:solidFill>
                  <a:srgbClr val="0070C0"/>
                </a:solidFill>
              </a:rPr>
              <a:t>not supported in HTML 5</a:t>
            </a:r>
            <a:endParaRPr lang="en-US" sz="1600" b="1" i="1" dirty="0">
              <a:solidFill>
                <a:srgbClr val="0070C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HTML Links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42971"/>
            <a:ext cx="7947212" cy="53400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5274365" cy="6096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" y="4204417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486400" y="5076973"/>
            <a:ext cx="914400" cy="40942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0314" y="5521980"/>
            <a:ext cx="257929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(“_blank” will make the link </a:t>
            </a: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open in a new window, in the </a:t>
            </a: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web browser)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1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5993</TotalTime>
  <Words>1520</Words>
  <Application>Microsoft Office PowerPoint</Application>
  <PresentationFormat>On-screen Show (4:3)</PresentationFormat>
  <Paragraphs>232</Paragraphs>
  <Slides>21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Executive</vt:lpstr>
      <vt:lpstr>HTML Links</vt:lpstr>
      <vt:lpstr>Overview</vt:lpstr>
      <vt:lpstr>anchor element introduction</vt:lpstr>
      <vt:lpstr>href attribute</vt:lpstr>
      <vt:lpstr>href attribute (cont.)</vt:lpstr>
      <vt:lpstr>href attribute (cont.)</vt:lpstr>
      <vt:lpstr>href attribute (cont.) file path</vt:lpstr>
      <vt:lpstr>href attribute (cont.) file path</vt:lpstr>
      <vt:lpstr>target attribute</vt:lpstr>
      <vt:lpstr>download attribute</vt:lpstr>
      <vt:lpstr>download attribute (cont.)</vt:lpstr>
      <vt:lpstr>Linking images</vt:lpstr>
      <vt:lpstr>Linking to locations on a page</vt:lpstr>
      <vt:lpstr>Linking to locations on a page (cont.)</vt:lpstr>
      <vt:lpstr>Linking to locations on a page (cont.)</vt:lpstr>
      <vt:lpstr>Linking to locations on a page (cont.)</vt:lpstr>
      <vt:lpstr>Linking to locations on another webpage</vt:lpstr>
      <vt:lpstr>Linking to locations on another webpage (cont.)</vt:lpstr>
      <vt:lpstr>Linking to mail software</vt:lpstr>
      <vt:lpstr>Linking to mail software (cont.)</vt:lpstr>
      <vt:lpstr>HTML 5 &lt;nav&gt; element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PSM_L</dc:creator>
  <cp:lastModifiedBy>PSM_L</cp:lastModifiedBy>
  <cp:revision>467</cp:revision>
  <cp:lastPrinted>2018-06-14T18:01:01Z</cp:lastPrinted>
  <dcterms:created xsi:type="dcterms:W3CDTF">2018-06-14T08:41:22Z</dcterms:created>
  <dcterms:modified xsi:type="dcterms:W3CDTF">2018-07-20T07:40:54Z</dcterms:modified>
</cp:coreProperties>
</file>