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32" r:id="rId2"/>
  </p:sldMasterIdLst>
  <p:notesMasterIdLst>
    <p:notesMasterId r:id="rId24"/>
  </p:notesMasterIdLst>
  <p:sldIdLst>
    <p:sldId id="273" r:id="rId3"/>
    <p:sldId id="299" r:id="rId4"/>
    <p:sldId id="327" r:id="rId5"/>
    <p:sldId id="317" r:id="rId6"/>
    <p:sldId id="356" r:id="rId7"/>
    <p:sldId id="355" r:id="rId8"/>
    <p:sldId id="357" r:id="rId9"/>
    <p:sldId id="359" r:id="rId10"/>
    <p:sldId id="358" r:id="rId11"/>
    <p:sldId id="360" r:id="rId12"/>
    <p:sldId id="329" r:id="rId13"/>
    <p:sldId id="363" r:id="rId14"/>
    <p:sldId id="365" r:id="rId15"/>
    <p:sldId id="366" r:id="rId16"/>
    <p:sldId id="367" r:id="rId17"/>
    <p:sldId id="368" r:id="rId18"/>
    <p:sldId id="364" r:id="rId19"/>
    <p:sldId id="369" r:id="rId20"/>
    <p:sldId id="370" r:id="rId21"/>
    <p:sldId id="362" r:id="rId22"/>
    <p:sldId id="36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 varScale="1">
        <p:scale>
          <a:sx n="71" d="100"/>
          <a:sy n="71" d="100"/>
        </p:scale>
        <p:origin x="9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4F4B5-1D79-4A9D-9923-3C38EEF7340D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727EE-86C7-470E-A83F-555EAD015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6A13EB-7851-499C-87C1-E89D62542B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382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GB" dirty="0">
              <a:solidFill>
                <a:schemeClr val="tx2"/>
              </a:solidFill>
              <a:latin typeface="Sego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F0F35F-DD44-4607-AEC1-49D7A4BC406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42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GB" dirty="0">
              <a:solidFill>
                <a:schemeClr val="tx2"/>
              </a:solidFill>
              <a:latin typeface="Sego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F0F35F-DD44-4607-AEC1-49D7A4BC406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3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2514600" cy="2438400"/>
          </a:xfrm>
          <a:prstGeom prst="rect">
            <a:avLst/>
          </a:prstGeom>
          <a:noFill/>
        </p:spPr>
        <p:txBody>
          <a:bodyPr anchor="b"/>
          <a:lstStyle>
            <a:lvl1pPr algn="ctr">
              <a:defRPr sz="16000" b="1" i="0" baseline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0" y="1828800"/>
            <a:ext cx="5257800" cy="28194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4500" b="1" baseline="0">
                <a:solidFill>
                  <a:schemeClr val="tx1"/>
                </a:solidFill>
                <a:latin typeface="Trebuchet MS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6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21654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49656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5626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B223B"/>
                </a:solidFill>
                <a:latin typeface="+mj-lt"/>
              </a:defRPr>
            </a:lvl1pPr>
            <a:lvl2pPr>
              <a:defRPr>
                <a:solidFill>
                  <a:srgbClr val="0B223B"/>
                </a:solidFill>
                <a:latin typeface="+mj-lt"/>
              </a:defRPr>
            </a:lvl2pPr>
            <a:lvl3pPr>
              <a:defRPr>
                <a:solidFill>
                  <a:srgbClr val="0B223B"/>
                </a:solidFill>
                <a:latin typeface="+mj-lt"/>
              </a:defRPr>
            </a:lvl3pPr>
            <a:lvl4pPr>
              <a:defRPr>
                <a:solidFill>
                  <a:srgbClr val="0B223B"/>
                </a:solidFill>
                <a:latin typeface="+mj-lt"/>
              </a:defRPr>
            </a:lvl4pPr>
            <a:lvl5pPr>
              <a:defRPr>
                <a:solidFill>
                  <a:srgbClr val="0B223B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566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4478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0292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99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10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5E7CAE2-B616-469D-B2ED-EAA8D78F0B4D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5B87507-79B7-4F21-ABEF-7985034D4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64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0010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001000" cy="5638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1C3E26-7D19-43A7-95E8-75A2C8FF39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00400" y="6553201"/>
            <a:ext cx="589401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70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484EA1-AAAA-4FCB-BFED-CBA324E5D1D3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8C153B-4269-418C-A05A-632F5617C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943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C481D2-A9D2-420E-A459-6A34EB7D869E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4E4CA2-DB9E-4B22-9F23-DD40D8D6E9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70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2C2C3F-0D74-4FF7-A2CE-2A4856B0C0DF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7E354E-34DA-4339-A348-20C6DA121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37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C7B379-6943-4D17-BF93-AB7441FB9D61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4C714D-F384-4016-9680-78DECE6D0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77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7122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B89C41-1944-4010-8480-18245093A0C1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C86A23-0CB1-4D40-B481-17D46B6D2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88D1902-A162-4499-9AD9-D905421C22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43400" y="6569619"/>
            <a:ext cx="4686300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577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8F96712-B8E6-4208-B2A9-C06BADFF90CA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06C6B29-C8EF-4559-8728-D46AA2FDB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09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0F02CF-6301-43DA-8A14-F3E248F43D67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8A7384-3B25-4568-9C83-21F9342E5C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8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9592C88-1201-4FC3-A286-31051150B5AE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063EAD-2462-4EB2-BE23-B3C98AA533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98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A1F227-051C-4A2C-A1C9-BA94466DE2AE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E42A6C-DFFB-4C9C-846B-5EF416F2D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55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31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030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2338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0439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62601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977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141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8395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6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3878263" y="6623050"/>
            <a:ext cx="5189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Goodheart-Willcox Co., Inc.  May not be posted to a publicly accessible website.</a:t>
            </a:r>
          </a:p>
        </p:txBody>
      </p:sp>
    </p:spTree>
    <p:extLst>
      <p:ext uri="{BB962C8B-B14F-4D97-AF65-F5344CB8AC3E}">
        <p14:creationId xmlns:p14="http://schemas.microsoft.com/office/powerpoint/2010/main" val="18334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700" b="1" kern="1200">
          <a:solidFill>
            <a:srgbClr val="00793F"/>
          </a:solidFill>
          <a:latin typeface="Trebuchet MS" pitchFamily="34" charset="0"/>
          <a:ea typeface="Tahoma" pitchFamily="34" charset="0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3B6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3B6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3B68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3B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3B6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 smtClean="0"/>
              <a:t>12.0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LISTS &amp; FORMS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b="1" dirty="0"/>
              <a:t>HTML Description Lists</a:t>
            </a:r>
          </a:p>
          <a:p>
            <a:r>
              <a:rPr lang="en-ZW" sz="2800" dirty="0"/>
              <a:t>A description list is a list of terms, with a description of each term.</a:t>
            </a:r>
          </a:p>
          <a:p>
            <a:r>
              <a:rPr lang="en-ZW" sz="2800" dirty="0" smtClean="0"/>
              <a:t>The </a:t>
            </a:r>
            <a:r>
              <a:rPr lang="en-ZW" sz="2800" dirty="0">
                <a:solidFill>
                  <a:srgbClr val="FF0000"/>
                </a:solidFill>
              </a:rPr>
              <a:t>&lt;dl&gt; </a:t>
            </a:r>
            <a:r>
              <a:rPr lang="en-ZW" sz="2800" dirty="0"/>
              <a:t>tag defines the description list, </a:t>
            </a:r>
            <a:endParaRPr lang="en-ZW" sz="2800" dirty="0" smtClean="0"/>
          </a:p>
          <a:p>
            <a:r>
              <a:rPr lang="en-ZW" sz="2800" dirty="0"/>
              <a:t>T</a:t>
            </a:r>
            <a:r>
              <a:rPr lang="en-ZW" sz="2800" dirty="0" smtClean="0"/>
              <a:t>he </a:t>
            </a:r>
            <a:r>
              <a:rPr lang="en-ZW" sz="2800" dirty="0">
                <a:solidFill>
                  <a:srgbClr val="FF0000"/>
                </a:solidFill>
              </a:rPr>
              <a:t>&lt;</a:t>
            </a:r>
            <a:r>
              <a:rPr lang="en-ZW" sz="2800" dirty="0" err="1">
                <a:solidFill>
                  <a:srgbClr val="FF0000"/>
                </a:solidFill>
              </a:rPr>
              <a:t>dt</a:t>
            </a:r>
            <a:r>
              <a:rPr lang="en-ZW" sz="2800" dirty="0">
                <a:solidFill>
                  <a:srgbClr val="FF0000"/>
                </a:solidFill>
              </a:rPr>
              <a:t>&gt; </a:t>
            </a:r>
            <a:r>
              <a:rPr lang="en-ZW" sz="2800" dirty="0"/>
              <a:t>tag defines the term (name), </a:t>
            </a:r>
            <a:endParaRPr lang="en-ZW" sz="2800" dirty="0" smtClean="0"/>
          </a:p>
          <a:p>
            <a:r>
              <a:rPr lang="en-ZW" sz="2800" dirty="0" smtClean="0"/>
              <a:t>The </a:t>
            </a:r>
            <a:r>
              <a:rPr lang="en-ZW" sz="2800" dirty="0">
                <a:solidFill>
                  <a:srgbClr val="FF0000"/>
                </a:solidFill>
              </a:rPr>
              <a:t>&lt;</a:t>
            </a:r>
            <a:r>
              <a:rPr lang="en-ZW" sz="2800" dirty="0" err="1">
                <a:solidFill>
                  <a:srgbClr val="FF0000"/>
                </a:solidFill>
              </a:rPr>
              <a:t>dd</a:t>
            </a:r>
            <a:r>
              <a:rPr lang="en-ZW" sz="2800" dirty="0">
                <a:solidFill>
                  <a:srgbClr val="FF0000"/>
                </a:solidFill>
              </a:rPr>
              <a:t>&gt; </a:t>
            </a:r>
            <a:r>
              <a:rPr lang="en-ZW" sz="2800" dirty="0"/>
              <a:t>tag describes each term:</a:t>
            </a:r>
          </a:p>
          <a:p>
            <a:r>
              <a:rPr lang="en-ZW" sz="2800" dirty="0"/>
              <a:t>The list items will be marked with numbers by default: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447800" y="49530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>
                <a:solidFill>
                  <a:srgbClr val="A52A2A"/>
                </a:solidFill>
                <a:latin typeface="Consolas" panose="020B0609020204030204" pitchFamily="49" charset="0"/>
              </a:rPr>
              <a:t>dl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/>
              <a:t/>
            </a:r>
            <a:br>
              <a:rPr lang="en-ZW" dirty="0"/>
            </a:b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dt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 smtClean="0">
                <a:solidFill>
                  <a:srgbClr val="000000"/>
                </a:solidFill>
                <a:latin typeface="Consolas" panose="020B0609020204030204" pitchFamily="49" charset="0"/>
              </a:rPr>
              <a:t>UNZA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dt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/>
              <a:t/>
            </a:r>
            <a:br>
              <a:rPr lang="en-ZW" dirty="0"/>
            </a:b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dd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- </a:t>
            </a:r>
            <a:r>
              <a:rPr lang="en-ZW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Public University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dd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/>
              <a:t/>
            </a:r>
            <a:br>
              <a:rPr lang="en-ZW" dirty="0"/>
            </a:b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dt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 smtClean="0">
                <a:solidFill>
                  <a:srgbClr val="000000"/>
                </a:solidFill>
                <a:latin typeface="Consolas" panose="020B0609020204030204" pitchFamily="49" charset="0"/>
              </a:rPr>
              <a:t>UNILUS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dt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/>
              <a:t/>
            </a:r>
            <a:br>
              <a:rPr lang="en-ZW" dirty="0"/>
            </a:b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dd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>
                <a:solidFill>
                  <a:srgbClr val="000000"/>
                </a:solidFill>
                <a:latin typeface="Consolas" panose="020B0609020204030204" pitchFamily="49" charset="0"/>
              </a:rPr>
              <a:t>- </a:t>
            </a:r>
            <a:r>
              <a:rPr lang="en-ZW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Private University</a:t>
            </a:r>
            <a:r>
              <a:rPr lang="en-ZW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ZW" dirty="0" err="1">
                <a:solidFill>
                  <a:srgbClr val="A52A2A"/>
                </a:solidFill>
                <a:latin typeface="Consolas" panose="020B0609020204030204" pitchFamily="49" charset="0"/>
              </a:rPr>
              <a:t>dd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ZW" dirty="0"/>
              <a:t/>
            </a:r>
            <a:br>
              <a:rPr lang="en-ZW" dirty="0"/>
            </a:b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ZW" dirty="0">
                <a:solidFill>
                  <a:srgbClr val="A52A2A"/>
                </a:solidFill>
                <a:latin typeface="Consolas" panose="020B0609020204030204" pitchFamily="49" charset="0"/>
              </a:rPr>
              <a:t>/dl</a:t>
            </a:r>
            <a:r>
              <a:rPr lang="en-ZW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626408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 smtClean="0"/>
              <a:t>A</a:t>
            </a:r>
            <a:r>
              <a:rPr lang="en-ZW" sz="2800" dirty="0"/>
              <a:t> </a:t>
            </a:r>
            <a:r>
              <a:rPr lang="en-ZW" sz="2800" dirty="0" smtClean="0"/>
              <a:t>section </a:t>
            </a:r>
            <a:r>
              <a:rPr lang="en-ZW" sz="2800" dirty="0"/>
              <a:t>of a document which contains controls such as text fields, password fields, checkboxes, radio buttons, submit button, menus etc.</a:t>
            </a:r>
          </a:p>
          <a:p>
            <a:r>
              <a:rPr lang="en-ZW" sz="2800" dirty="0" smtClean="0"/>
              <a:t>Facilitates </a:t>
            </a:r>
            <a:r>
              <a:rPr lang="en-ZW" sz="2800" dirty="0"/>
              <a:t>the user to enter data that is to be sent to the server for processing such as name, email address, password, phone number, etc. </a:t>
            </a:r>
            <a:r>
              <a:rPr lang="en-ZW" sz="2800" dirty="0" smtClean="0"/>
              <a:t>.</a:t>
            </a:r>
          </a:p>
          <a:p>
            <a:r>
              <a:rPr lang="en-ZW" sz="2800" dirty="0" smtClean="0"/>
              <a:t>Used </a:t>
            </a:r>
            <a:r>
              <a:rPr lang="en-ZW" sz="2800" dirty="0"/>
              <a:t>to collect user input. </a:t>
            </a:r>
            <a:r>
              <a:rPr lang="en-ZW" sz="2800" dirty="0"/>
              <a:t/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545956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/>
              <a:t>The &lt;form&gt; element is a container for different types of input elements, such as: text fields, checkboxes, radio buttons, submit buttons, etc.</a:t>
            </a:r>
            <a:endParaRPr lang="en-ZW" sz="2800" dirty="0" smtClean="0"/>
          </a:p>
          <a:p>
            <a:r>
              <a:rPr lang="en-ZW" sz="2800" dirty="0" smtClean="0">
                <a:solidFill>
                  <a:srgbClr val="FF0000"/>
                </a:solidFill>
              </a:rPr>
              <a:t>&lt;</a:t>
            </a:r>
            <a:r>
              <a:rPr lang="en-ZW" sz="2800" dirty="0">
                <a:solidFill>
                  <a:srgbClr val="FF0000"/>
                </a:solidFill>
              </a:rPr>
              <a:t>form&gt;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.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i="1" dirty="0"/>
              <a:t>form elements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.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>
                <a:solidFill>
                  <a:srgbClr val="FF0000"/>
                </a:solidFill>
              </a:rPr>
              <a:t>&lt;/form&gt;</a:t>
            </a:r>
            <a:r>
              <a:rPr lang="en-ZW" sz="2800" dirty="0"/>
              <a:t/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04091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229600" cy="5638800"/>
          </a:xfrm>
        </p:spPr>
        <p:txBody>
          <a:bodyPr/>
          <a:lstStyle/>
          <a:p>
            <a:r>
              <a:rPr lang="en-ZW" sz="2800" dirty="0"/>
              <a:t>The &lt;form&gt; element </a:t>
            </a:r>
            <a:r>
              <a:rPr lang="en-ZW" sz="2800" dirty="0" smtClean="0"/>
              <a:t>syntax</a:t>
            </a:r>
          </a:p>
          <a:p>
            <a:r>
              <a:rPr lang="en-ZW" sz="2800" dirty="0" smtClean="0"/>
              <a:t>1: &lt;label</a:t>
            </a:r>
            <a:r>
              <a:rPr lang="en-ZW" sz="2800" dirty="0"/>
              <a:t> for</a:t>
            </a:r>
            <a:r>
              <a:rPr lang="en-ZW" sz="2800" dirty="0" smtClean="0"/>
              <a:t>=“Name"&gt;</a:t>
            </a:r>
            <a:r>
              <a:rPr lang="en-ZW" sz="2800" dirty="0"/>
              <a:t>First name:&lt;/label&gt;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 smtClean="0"/>
              <a:t>2: &lt;input</a:t>
            </a:r>
            <a:r>
              <a:rPr lang="en-ZW" sz="2800" dirty="0"/>
              <a:t> type="text" id</a:t>
            </a:r>
            <a:r>
              <a:rPr lang="en-ZW" sz="2800" dirty="0" smtClean="0"/>
              <a:t>=“Name"</a:t>
            </a:r>
            <a:r>
              <a:rPr lang="en-ZW" sz="2800" dirty="0"/>
              <a:t> name</a:t>
            </a:r>
            <a:r>
              <a:rPr lang="en-ZW" sz="2800" dirty="0" smtClean="0"/>
              <a:t>=“Name"&gt;</a:t>
            </a:r>
            <a:r>
              <a:rPr lang="en-ZW" sz="2800" dirty="0"/>
              <a:t/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1238406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SELECT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229600" cy="5638800"/>
          </a:xfrm>
        </p:spPr>
        <p:txBody>
          <a:bodyPr/>
          <a:lstStyle/>
          <a:p>
            <a:r>
              <a:rPr lang="en-ZW" sz="2800" dirty="0" smtClean="0"/>
              <a:t>The </a:t>
            </a:r>
            <a:r>
              <a:rPr lang="en-ZW" sz="2800" dirty="0"/>
              <a:t>&lt;select&gt; element defines a drop-down list</a:t>
            </a:r>
            <a:r>
              <a:rPr lang="en-ZW" sz="2800" dirty="0" smtClean="0"/>
              <a:t>:</a:t>
            </a:r>
          </a:p>
          <a:p>
            <a:endParaRPr lang="en-ZW" sz="2800" dirty="0"/>
          </a:p>
          <a:p>
            <a:r>
              <a:rPr lang="en-ZW" sz="2800" dirty="0"/>
              <a:t>&lt;label for</a:t>
            </a:r>
            <a:r>
              <a:rPr lang="en-ZW" sz="2800" dirty="0" smtClean="0"/>
              <a:t>=“UNIVERSITIES"&gt;</a:t>
            </a:r>
            <a:r>
              <a:rPr lang="en-ZW" sz="2800" dirty="0"/>
              <a:t>Choose a </a:t>
            </a:r>
            <a:r>
              <a:rPr lang="en-ZW" sz="2800" dirty="0" smtClean="0"/>
              <a:t>UNIVERSITY:&lt;/</a:t>
            </a:r>
            <a:r>
              <a:rPr lang="en-ZW" sz="2800" dirty="0"/>
              <a:t>label&gt;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&lt;select id</a:t>
            </a:r>
            <a:r>
              <a:rPr lang="en-ZW" sz="2800" dirty="0" smtClean="0"/>
              <a:t>=“UNIV"</a:t>
            </a:r>
            <a:r>
              <a:rPr lang="en-ZW" sz="2800" dirty="0"/>
              <a:t> name</a:t>
            </a:r>
            <a:r>
              <a:rPr lang="en-ZW" sz="2800" dirty="0" smtClean="0"/>
              <a:t>=“UNIV"&gt;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  &lt;option value</a:t>
            </a:r>
            <a:r>
              <a:rPr lang="en-ZW" sz="2800" dirty="0" smtClean="0"/>
              <a:t>=“UNZA"&gt;UNZA&lt;/</a:t>
            </a:r>
            <a:r>
              <a:rPr lang="en-ZW" sz="2800" dirty="0"/>
              <a:t>option&gt;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  &lt;option value</a:t>
            </a:r>
            <a:r>
              <a:rPr lang="en-ZW" sz="2800" dirty="0" smtClean="0"/>
              <a:t>=“CBU"&gt;CBU&lt;/</a:t>
            </a:r>
            <a:r>
              <a:rPr lang="en-ZW" sz="2800" dirty="0"/>
              <a:t>option&gt;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  &lt;option value</a:t>
            </a:r>
            <a:r>
              <a:rPr lang="en-ZW" sz="2800" dirty="0" smtClean="0"/>
              <a:t>=“MU"&gt;MU&lt;/</a:t>
            </a:r>
            <a:r>
              <a:rPr lang="en-ZW" sz="2800" dirty="0"/>
              <a:t>option&gt;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  &lt;option value</a:t>
            </a:r>
            <a:r>
              <a:rPr lang="en-ZW" sz="2800" dirty="0" smtClean="0"/>
              <a:t>=“UNILUS"&gt;UNILUS&lt;/</a:t>
            </a:r>
            <a:r>
              <a:rPr lang="en-ZW" sz="2800" dirty="0"/>
              <a:t>option&gt;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>&lt;/select</a:t>
            </a:r>
            <a:r>
              <a:rPr lang="en-ZW" sz="2800" dirty="0" smtClean="0"/>
              <a:t>&gt;</a:t>
            </a:r>
          </a:p>
          <a:p>
            <a:r>
              <a:rPr lang="en-ZW" sz="2800" dirty="0"/>
              <a:t>The &lt;option&gt; elements defines an option that can be selected</a:t>
            </a:r>
            <a:r>
              <a:rPr lang="en-ZW" sz="2800" dirty="0" smtClean="0"/>
              <a:t>. By </a:t>
            </a:r>
            <a:r>
              <a:rPr lang="en-ZW" sz="2800" dirty="0"/>
              <a:t>default, the first item in the drop-down list is selected.</a:t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705832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SELECT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229600" cy="5638800"/>
          </a:xfrm>
        </p:spPr>
        <p:txBody>
          <a:bodyPr/>
          <a:lstStyle/>
          <a:p>
            <a:r>
              <a:rPr lang="en-ZW" sz="2800" dirty="0" smtClean="0"/>
              <a:t>The </a:t>
            </a:r>
            <a:r>
              <a:rPr lang="en-ZW" sz="2800" dirty="0"/>
              <a:t>&lt;select&gt; element defines a drop-down list</a:t>
            </a:r>
            <a:r>
              <a:rPr lang="en-ZW" sz="2800" dirty="0" smtClean="0"/>
              <a:t>:</a:t>
            </a:r>
          </a:p>
          <a:p>
            <a:endParaRPr lang="en-ZW" sz="2800" dirty="0"/>
          </a:p>
          <a:p>
            <a:r>
              <a:rPr lang="en-ZW" sz="2800" dirty="0" smtClean="0"/>
              <a:t>The </a:t>
            </a:r>
            <a:r>
              <a:rPr lang="en-ZW" sz="2800" dirty="0"/>
              <a:t>&lt;option&gt; elements defines an option that can be selected</a:t>
            </a:r>
            <a:r>
              <a:rPr lang="en-ZW" sz="2800" dirty="0" smtClean="0"/>
              <a:t>. By </a:t>
            </a:r>
            <a:r>
              <a:rPr lang="en-ZW" sz="2800" dirty="0"/>
              <a:t>default, the first item in the drop-down list is selected</a:t>
            </a:r>
            <a:r>
              <a:rPr lang="en-ZW" sz="2800" dirty="0" smtClean="0"/>
              <a:t>.</a:t>
            </a:r>
          </a:p>
          <a:p>
            <a:r>
              <a:rPr lang="en-ZW" sz="2800" dirty="0"/>
              <a:t>Use the size attribute to specify the number of visible </a:t>
            </a:r>
            <a:r>
              <a:rPr lang="en-ZW" sz="2800" dirty="0" smtClean="0"/>
              <a:t>values in the drop down list</a:t>
            </a:r>
          </a:p>
          <a:p>
            <a:endParaRPr lang="en-ZW" sz="2800" dirty="0"/>
          </a:p>
          <a:p>
            <a:r>
              <a:rPr lang="en-ZW" sz="2800" dirty="0"/>
              <a:t>&lt;select id=“UNIV" name=“UNIV</a:t>
            </a:r>
            <a:r>
              <a:rPr lang="en-ZW" sz="2800" dirty="0" smtClean="0"/>
              <a:t>"&gt; </a:t>
            </a:r>
            <a:r>
              <a:rPr lang="en-ZW" sz="2800" dirty="0"/>
              <a:t>size</a:t>
            </a:r>
            <a:r>
              <a:rPr lang="en-ZW" sz="2800" dirty="0" smtClean="0"/>
              <a:t>=“</a:t>
            </a:r>
            <a:r>
              <a:rPr lang="en-ZW" sz="2800" dirty="0" smtClean="0">
                <a:solidFill>
                  <a:srgbClr val="FF0000"/>
                </a:solidFill>
              </a:rPr>
              <a:t>4</a:t>
            </a:r>
            <a:r>
              <a:rPr lang="en-ZW" sz="2800" dirty="0" smtClean="0"/>
              <a:t>"&gt;</a:t>
            </a:r>
            <a:r>
              <a:rPr lang="en-ZW" sz="2800" dirty="0"/>
              <a:t/>
            </a:r>
            <a:br>
              <a:rPr lang="en-ZW" sz="2800" dirty="0"/>
            </a:br>
            <a:r>
              <a:rPr lang="en-ZW" sz="2800" dirty="0"/>
              <a:t/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16414707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BUTTON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229600" cy="5638800"/>
          </a:xfrm>
        </p:spPr>
        <p:txBody>
          <a:bodyPr/>
          <a:lstStyle/>
          <a:p>
            <a:r>
              <a:rPr lang="en-ZW" sz="2800" dirty="0" smtClean="0"/>
              <a:t>The &lt;BUTTON&gt; </a:t>
            </a:r>
            <a:r>
              <a:rPr lang="en-ZW" sz="2800" dirty="0"/>
              <a:t>element defines a </a:t>
            </a:r>
            <a:r>
              <a:rPr lang="en-ZW" sz="2800" dirty="0" smtClean="0"/>
              <a:t>clickable button</a:t>
            </a:r>
          </a:p>
          <a:p>
            <a:endParaRPr lang="en-ZW" sz="2800" dirty="0"/>
          </a:p>
          <a:p>
            <a:r>
              <a:rPr lang="en-ZW" sz="2800" dirty="0"/>
              <a:t>&lt;button type="button" </a:t>
            </a:r>
            <a:r>
              <a:rPr lang="en-ZW" sz="2800" dirty="0" err="1"/>
              <a:t>onclick</a:t>
            </a:r>
            <a:r>
              <a:rPr lang="en-ZW" sz="2800" dirty="0"/>
              <a:t>="alert(</a:t>
            </a:r>
            <a:r>
              <a:rPr lang="en-ZW" sz="2800" dirty="0" smtClean="0"/>
              <a:t>'Hi guys!')"&gt;</a:t>
            </a:r>
            <a:r>
              <a:rPr lang="en-ZW" sz="2800" dirty="0"/>
              <a:t>Click </a:t>
            </a:r>
            <a:r>
              <a:rPr lang="en-ZW" sz="2800" dirty="0" smtClean="0"/>
              <a:t>Here</a:t>
            </a:r>
            <a:r>
              <a:rPr lang="en-ZW" sz="2800" dirty="0"/>
              <a:t>!&lt;/button&gt;</a:t>
            </a:r>
            <a:br>
              <a:rPr lang="en-ZW" sz="2800" dirty="0"/>
            </a:br>
            <a:r>
              <a:rPr lang="en-ZW" sz="2800" dirty="0"/>
              <a:t/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883860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INPUT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/>
              <a:t>&lt;</a:t>
            </a:r>
            <a:r>
              <a:rPr lang="en-ZW" sz="2800" dirty="0">
                <a:solidFill>
                  <a:srgbClr val="FF0000"/>
                </a:solidFill>
              </a:rPr>
              <a:t>input type="text"</a:t>
            </a:r>
            <a:r>
              <a:rPr lang="en-ZW" sz="2800" dirty="0"/>
              <a:t>&gt;	Displays a single-line text input field</a:t>
            </a:r>
          </a:p>
          <a:p>
            <a:r>
              <a:rPr lang="en-ZW" sz="2800" dirty="0"/>
              <a:t>&lt;</a:t>
            </a:r>
            <a:r>
              <a:rPr lang="en-ZW" sz="2800" dirty="0">
                <a:solidFill>
                  <a:srgbClr val="FF0000"/>
                </a:solidFill>
              </a:rPr>
              <a:t>input type="radio"</a:t>
            </a:r>
            <a:r>
              <a:rPr lang="en-ZW" sz="2800" dirty="0"/>
              <a:t>&gt;	Displays a radio button (for selecting one of many choices)</a:t>
            </a:r>
          </a:p>
          <a:p>
            <a:r>
              <a:rPr lang="en-ZW" sz="2800" dirty="0"/>
              <a:t>&lt;</a:t>
            </a:r>
            <a:r>
              <a:rPr lang="en-ZW" sz="2800" dirty="0">
                <a:solidFill>
                  <a:srgbClr val="FF0000"/>
                </a:solidFill>
              </a:rPr>
              <a:t>input type="checkbox"</a:t>
            </a:r>
            <a:r>
              <a:rPr lang="en-ZW" sz="2800" dirty="0"/>
              <a:t>&gt;	Displays a checkbox (for selecting zero or more of many choices)</a:t>
            </a:r>
          </a:p>
          <a:p>
            <a:r>
              <a:rPr lang="en-ZW" sz="2800" dirty="0"/>
              <a:t>&lt;</a:t>
            </a:r>
            <a:r>
              <a:rPr lang="en-ZW" sz="2800" dirty="0">
                <a:solidFill>
                  <a:srgbClr val="FF0000"/>
                </a:solidFill>
              </a:rPr>
              <a:t>input type="submit"</a:t>
            </a:r>
            <a:r>
              <a:rPr lang="en-ZW" sz="2800" dirty="0"/>
              <a:t>&gt;	Displays a submit button (for submitting the form)</a:t>
            </a:r>
          </a:p>
          <a:p>
            <a:r>
              <a:rPr lang="en-ZW" sz="2800" dirty="0"/>
              <a:t>&lt;</a:t>
            </a:r>
            <a:r>
              <a:rPr lang="en-ZW" sz="2800" dirty="0">
                <a:solidFill>
                  <a:srgbClr val="FF0000"/>
                </a:solidFill>
              </a:rPr>
              <a:t>input type="button"</a:t>
            </a:r>
            <a:r>
              <a:rPr lang="en-ZW" sz="2800" dirty="0"/>
              <a:t>&gt;	Displays a clickable button</a:t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249832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INPUT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077200" cy="5638800"/>
          </a:xfrm>
        </p:spPr>
        <p:txBody>
          <a:bodyPr/>
          <a:lstStyle/>
          <a:p>
            <a:r>
              <a:rPr lang="en-ZW" sz="2800" dirty="0"/>
              <a:t>&lt;form&gt;	Defines an HTML form for user input</a:t>
            </a:r>
          </a:p>
          <a:p>
            <a:r>
              <a:rPr lang="en-ZW" sz="2800" dirty="0"/>
              <a:t>&lt;input&gt;	Defines an input control</a:t>
            </a:r>
          </a:p>
          <a:p>
            <a:r>
              <a:rPr lang="en-ZW" sz="2800" dirty="0"/>
              <a:t>&lt;</a:t>
            </a:r>
            <a:r>
              <a:rPr lang="en-ZW" sz="2800" dirty="0" err="1" smtClean="0"/>
              <a:t>textarea</a:t>
            </a:r>
            <a:r>
              <a:rPr lang="en-ZW" sz="2800" dirty="0" smtClean="0"/>
              <a:t>&gt; Defines </a:t>
            </a:r>
            <a:r>
              <a:rPr lang="en-ZW" sz="2800" dirty="0"/>
              <a:t>a multiline input control (text area)</a:t>
            </a:r>
          </a:p>
          <a:p>
            <a:r>
              <a:rPr lang="en-ZW" sz="2800" dirty="0"/>
              <a:t>&lt;label&gt;	Defines a label for an &lt;input&gt; element</a:t>
            </a:r>
          </a:p>
          <a:p>
            <a:r>
              <a:rPr lang="en-ZW" sz="2800" dirty="0"/>
              <a:t>&lt;</a:t>
            </a:r>
            <a:r>
              <a:rPr lang="en-ZW" sz="2800" dirty="0" err="1"/>
              <a:t>fieldset</a:t>
            </a:r>
            <a:r>
              <a:rPr lang="en-ZW" sz="2800" dirty="0" smtClean="0"/>
              <a:t>&gt; Groups </a:t>
            </a:r>
            <a:r>
              <a:rPr lang="en-ZW" sz="2800" dirty="0"/>
              <a:t>related elements in a form</a:t>
            </a:r>
          </a:p>
          <a:p>
            <a:r>
              <a:rPr lang="en-ZW" sz="2800" dirty="0"/>
              <a:t>&lt;legend</a:t>
            </a:r>
            <a:r>
              <a:rPr lang="en-ZW" sz="2800" dirty="0" smtClean="0"/>
              <a:t>&gt; Defines </a:t>
            </a:r>
            <a:r>
              <a:rPr lang="en-ZW" sz="2800" dirty="0"/>
              <a:t>a caption for a &lt;</a:t>
            </a:r>
            <a:r>
              <a:rPr lang="en-ZW" sz="2800" dirty="0" err="1"/>
              <a:t>fieldset</a:t>
            </a:r>
            <a:r>
              <a:rPr lang="en-ZW" sz="2800" dirty="0"/>
              <a:t>&gt; </a:t>
            </a:r>
            <a:r>
              <a:rPr lang="en-ZW" sz="2800" dirty="0" smtClean="0"/>
              <a:t>element</a:t>
            </a: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11551813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INPUT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 smtClean="0"/>
              <a:t>&lt;</a:t>
            </a:r>
            <a:r>
              <a:rPr lang="en-ZW" sz="2800" dirty="0"/>
              <a:t>select&gt;	Defines a drop-down list</a:t>
            </a:r>
          </a:p>
          <a:p>
            <a:r>
              <a:rPr lang="en-ZW" sz="2800" dirty="0"/>
              <a:t>&lt;</a:t>
            </a:r>
            <a:r>
              <a:rPr lang="en-ZW" sz="2800" dirty="0" err="1" smtClean="0"/>
              <a:t>optgroup</a:t>
            </a:r>
            <a:r>
              <a:rPr lang="en-ZW" sz="2800" dirty="0" smtClean="0"/>
              <a:t>&gt; Defines </a:t>
            </a:r>
            <a:r>
              <a:rPr lang="en-ZW" sz="2800" dirty="0"/>
              <a:t>a group of related options in a drop-down list</a:t>
            </a:r>
          </a:p>
          <a:p>
            <a:r>
              <a:rPr lang="en-ZW" sz="2800" dirty="0"/>
              <a:t>&lt;option&gt;	Defines an option in a drop-down list</a:t>
            </a:r>
          </a:p>
          <a:p>
            <a:r>
              <a:rPr lang="en-ZW" sz="2800" dirty="0"/>
              <a:t>&lt;button&gt;	Defines a clickable button</a:t>
            </a:r>
          </a:p>
          <a:p>
            <a:r>
              <a:rPr lang="en-ZW" sz="2800" dirty="0"/>
              <a:t>&lt;</a:t>
            </a:r>
            <a:r>
              <a:rPr lang="en-ZW" sz="2800" dirty="0" err="1"/>
              <a:t>datalist</a:t>
            </a:r>
            <a:r>
              <a:rPr lang="en-ZW" sz="2800" dirty="0" smtClean="0"/>
              <a:t>&gt; Specifies </a:t>
            </a:r>
            <a:r>
              <a:rPr lang="en-ZW" sz="2800" dirty="0"/>
              <a:t>a list of pre-defined options for input controls</a:t>
            </a:r>
          </a:p>
          <a:p>
            <a:r>
              <a:rPr lang="en-ZW" sz="2800" dirty="0"/>
              <a:t>&lt;output&gt;	Defines the result of a calculation</a:t>
            </a:r>
            <a:br>
              <a:rPr lang="en-ZW" sz="2800" dirty="0"/>
            </a:b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145698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838200" y="1066801"/>
            <a:ext cx="8090298" cy="479941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ct val="50000"/>
              </a:spcAft>
              <a:buClr>
                <a:srgbClr val="000000"/>
              </a:buClr>
              <a:buFontTx/>
              <a:buChar char="•"/>
            </a:pPr>
            <a:r>
              <a:rPr lang="en-GB" dirty="0">
                <a:latin typeface="Arial" panose="020B0604020202020204" pitchFamily="34" charset="0"/>
              </a:rPr>
              <a:t>At the end of this session you should be able to:-</a:t>
            </a:r>
          </a:p>
          <a:p>
            <a:pPr lvl="1">
              <a:spcAft>
                <a:spcPct val="50000"/>
              </a:spcAft>
              <a:buClr>
                <a:srgbClr val="000000"/>
              </a:buClr>
              <a:buFontTx/>
              <a:buChar char="–"/>
            </a:pPr>
            <a:r>
              <a:rPr lang="en-GB" dirty="0" smtClean="0">
                <a:latin typeface="Arial" panose="020B0604020202020204" pitchFamily="34" charset="0"/>
              </a:rPr>
              <a:t>Demonstrate </a:t>
            </a:r>
            <a:r>
              <a:rPr lang="en-GB" dirty="0" smtClean="0">
                <a:latin typeface="Arial" panose="020B0604020202020204" pitchFamily="34" charset="0"/>
              </a:rPr>
              <a:t>ability to work with links</a:t>
            </a:r>
          </a:p>
          <a:p>
            <a:pPr lvl="1">
              <a:spcAft>
                <a:spcPct val="50000"/>
              </a:spcAft>
              <a:buClr>
                <a:srgbClr val="000000"/>
              </a:buClr>
              <a:buFontTx/>
              <a:buChar char="–"/>
            </a:pPr>
            <a:r>
              <a:rPr lang="en-GB" dirty="0" smtClean="0">
                <a:latin typeface="Arial" panose="020B0604020202020204" pitchFamily="34" charset="0"/>
              </a:rPr>
              <a:t>Insert Links in HTML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</a:t>
            </a:r>
            <a:r>
              <a:rPr lang="en-US" dirty="0"/>
              <a:t>r</a:t>
            </a:r>
            <a:r>
              <a:rPr lang="en-US" dirty="0" smtClean="0"/>
              <a:t>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790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/>
              <a:t>Use the </a:t>
            </a:r>
            <a:r>
              <a:rPr lang="en-ZW" sz="2800" dirty="0">
                <a:solidFill>
                  <a:srgbClr val="FF0000"/>
                </a:solidFill>
              </a:rPr>
              <a:t>&lt;a&gt; </a:t>
            </a:r>
            <a:r>
              <a:rPr lang="en-ZW" sz="2800" dirty="0"/>
              <a:t>element to define a link</a:t>
            </a:r>
          </a:p>
          <a:p>
            <a:r>
              <a:rPr lang="en-ZW" sz="2800" dirty="0"/>
              <a:t>Use the </a:t>
            </a:r>
            <a:r>
              <a:rPr lang="en-ZW" sz="2800" dirty="0" err="1">
                <a:solidFill>
                  <a:srgbClr val="FF0000"/>
                </a:solidFill>
              </a:rPr>
              <a:t>href</a:t>
            </a:r>
            <a:r>
              <a:rPr lang="en-ZW" sz="2800" dirty="0"/>
              <a:t> attribute to define the link address</a:t>
            </a:r>
          </a:p>
          <a:p>
            <a:r>
              <a:rPr lang="en-ZW" sz="2800" dirty="0"/>
              <a:t>Use the target attribute to define where to open the linked document</a:t>
            </a:r>
          </a:p>
          <a:p>
            <a:r>
              <a:rPr lang="en-ZW" sz="2800" dirty="0"/>
              <a:t>Use the </a:t>
            </a:r>
            <a:r>
              <a:rPr lang="en-ZW" sz="2800" dirty="0">
                <a:solidFill>
                  <a:srgbClr val="FF0000"/>
                </a:solidFill>
              </a:rPr>
              <a:t>&lt;</a:t>
            </a:r>
            <a:r>
              <a:rPr lang="en-ZW" sz="2800" dirty="0" err="1">
                <a:solidFill>
                  <a:srgbClr val="FF0000"/>
                </a:solidFill>
              </a:rPr>
              <a:t>img</a:t>
            </a:r>
            <a:r>
              <a:rPr lang="en-ZW" sz="2800" dirty="0">
                <a:solidFill>
                  <a:srgbClr val="FF0000"/>
                </a:solidFill>
              </a:rPr>
              <a:t>&gt; </a:t>
            </a:r>
            <a:r>
              <a:rPr lang="en-ZW" sz="2800" dirty="0"/>
              <a:t>element (inside &lt;a&gt;) to use an image as a link</a:t>
            </a:r>
          </a:p>
          <a:p>
            <a:r>
              <a:rPr lang="en-ZW" sz="2800" dirty="0"/>
              <a:t>Use the </a:t>
            </a:r>
            <a:r>
              <a:rPr lang="en-ZW" sz="2800" dirty="0">
                <a:solidFill>
                  <a:srgbClr val="FF0000"/>
                </a:solidFill>
              </a:rPr>
              <a:t>mailto:</a:t>
            </a:r>
            <a:r>
              <a:rPr lang="en-ZW" sz="2800" dirty="0"/>
              <a:t> scheme inside the </a:t>
            </a:r>
            <a:r>
              <a:rPr lang="en-ZW" sz="2800" dirty="0" err="1"/>
              <a:t>href</a:t>
            </a:r>
            <a:r>
              <a:rPr lang="en-ZW" sz="2800" dirty="0"/>
              <a:t> attribute to create a link that opens the user's email program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89011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077200" cy="56388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&lt;</a:t>
            </a:r>
            <a:r>
              <a:rPr lang="en-US" sz="2800" dirty="0" err="1">
                <a:solidFill>
                  <a:srgbClr val="FF0000"/>
                </a:solidFill>
              </a:rPr>
              <a:t>ul</a:t>
            </a:r>
            <a:r>
              <a:rPr lang="en-US" sz="2800" dirty="0">
                <a:solidFill>
                  <a:srgbClr val="FF0000"/>
                </a:solidFill>
              </a:rPr>
              <a:t>&gt;</a:t>
            </a:r>
            <a:r>
              <a:rPr lang="en-US" sz="2800" dirty="0"/>
              <a:t>	Defines an unordered list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</a:t>
            </a:r>
            <a:r>
              <a:rPr lang="en-US" sz="2800" dirty="0" err="1">
                <a:solidFill>
                  <a:srgbClr val="FF0000"/>
                </a:solidFill>
              </a:rPr>
              <a:t>ol</a:t>
            </a:r>
            <a:r>
              <a:rPr lang="en-US" sz="2800" dirty="0">
                <a:solidFill>
                  <a:srgbClr val="FF0000"/>
                </a:solidFill>
              </a:rPr>
              <a:t>&gt;</a:t>
            </a:r>
            <a:r>
              <a:rPr lang="en-US" sz="2800" dirty="0"/>
              <a:t>	Defines an ordered list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&lt;li&gt;</a:t>
            </a:r>
            <a:r>
              <a:rPr lang="en-US" sz="2800" dirty="0"/>
              <a:t>	Defines a list item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&lt;dl&gt;</a:t>
            </a:r>
            <a:r>
              <a:rPr lang="en-US" sz="2800" dirty="0"/>
              <a:t>	Defines a description list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</a:t>
            </a:r>
            <a:r>
              <a:rPr lang="en-US" sz="2800" dirty="0" err="1">
                <a:solidFill>
                  <a:srgbClr val="FF0000"/>
                </a:solidFill>
              </a:rPr>
              <a:t>dt</a:t>
            </a:r>
            <a:r>
              <a:rPr lang="en-US" sz="2800" dirty="0">
                <a:solidFill>
                  <a:srgbClr val="FF0000"/>
                </a:solidFill>
              </a:rPr>
              <a:t>&gt;</a:t>
            </a:r>
            <a:r>
              <a:rPr lang="en-US" sz="2800" dirty="0"/>
              <a:t>	Defines a term in a description list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</a:t>
            </a:r>
            <a:r>
              <a:rPr lang="en-US" sz="2800" dirty="0" err="1">
                <a:solidFill>
                  <a:srgbClr val="FF0000"/>
                </a:solidFill>
              </a:rPr>
              <a:t>dd</a:t>
            </a:r>
            <a:r>
              <a:rPr lang="en-US" sz="2800" dirty="0">
                <a:solidFill>
                  <a:srgbClr val="FF0000"/>
                </a:solidFill>
              </a:rPr>
              <a:t>&gt;</a:t>
            </a:r>
            <a:r>
              <a:rPr lang="en-US" sz="2800" dirty="0"/>
              <a:t>	Describes the term in a description list</a:t>
            </a:r>
          </a:p>
        </p:txBody>
      </p:sp>
    </p:spTree>
    <p:extLst>
      <p:ext uri="{BB962C8B-B14F-4D97-AF65-F5344CB8AC3E}">
        <p14:creationId xmlns:p14="http://schemas.microsoft.com/office/powerpoint/2010/main" val="3897062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838200" y="1066801"/>
            <a:ext cx="8077200" cy="479941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ZW" sz="2800" dirty="0">
                <a:latin typeface="Arial" panose="020B0604020202020204" pitchFamily="34" charset="0"/>
                <a:cs typeface="Arial" panose="020B0604020202020204" pitchFamily="34" charset="0"/>
              </a:rPr>
              <a:t>HTML links are hyperlinks.</a:t>
            </a:r>
          </a:p>
          <a:p>
            <a:r>
              <a:rPr lang="en-ZW" sz="2800" dirty="0">
                <a:latin typeface="Arial" panose="020B0604020202020204" pitchFamily="34" charset="0"/>
                <a:cs typeface="Arial" panose="020B0604020202020204" pitchFamily="34" charset="0"/>
              </a:rPr>
              <a:t>You can click on a link and jump to another document.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509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target 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153400" cy="5638800"/>
          </a:xfrm>
        </p:spPr>
        <p:txBody>
          <a:bodyPr/>
          <a:lstStyle/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ZW" sz="2800" dirty="0" smtClean="0"/>
              <a:t>By </a:t>
            </a:r>
            <a:r>
              <a:rPr lang="en-ZW" sz="2800" dirty="0"/>
              <a:t>default, the linked page will be displayed in the current browser window. </a:t>
            </a:r>
            <a:endParaRPr lang="en-ZW" sz="2800" dirty="0" smtClean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ZW" sz="2800" dirty="0" smtClean="0"/>
              <a:t>To </a:t>
            </a:r>
            <a:r>
              <a:rPr lang="en-ZW" sz="2800" dirty="0"/>
              <a:t>change this, you must specify another target for the link.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ZW" sz="2800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ZW" sz="2800" dirty="0"/>
              <a:t>The target attribute specifies where to open the linked document.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8194277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target 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ZW" sz="2800" dirty="0" smtClean="0"/>
              <a:t>The </a:t>
            </a:r>
            <a:r>
              <a:rPr lang="en-ZW" sz="2800" dirty="0"/>
              <a:t>target attribute can have one of the following values:</a:t>
            </a:r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ZW" sz="2800" dirty="0"/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ZW" sz="2800" b="1" dirty="0"/>
              <a:t>_self </a:t>
            </a:r>
            <a:r>
              <a:rPr lang="en-ZW" sz="2800" dirty="0" smtClean="0"/>
              <a:t>: </a:t>
            </a:r>
            <a:r>
              <a:rPr lang="en-ZW" sz="2800" dirty="0"/>
              <a:t>Default. Opens the document in the same window/tab as it was clicked</a:t>
            </a:r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ZW" sz="2800" b="1" dirty="0"/>
              <a:t>_blank </a:t>
            </a:r>
            <a:r>
              <a:rPr lang="en-ZW" sz="2800" dirty="0" smtClean="0"/>
              <a:t>: </a:t>
            </a:r>
            <a:r>
              <a:rPr lang="en-ZW" sz="2800" dirty="0"/>
              <a:t>Opens the document in a new window or tab</a:t>
            </a:r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ZW" sz="2800" b="1" dirty="0"/>
              <a:t>_parent </a:t>
            </a:r>
            <a:r>
              <a:rPr lang="en-ZW" sz="2800" dirty="0" smtClean="0"/>
              <a:t>: </a:t>
            </a:r>
            <a:r>
              <a:rPr lang="en-ZW" sz="2800" dirty="0"/>
              <a:t>Opens the document in the parent frame</a:t>
            </a:r>
          </a:p>
          <a:p>
            <a:pPr marL="857250" lvl="1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ZW" sz="2800" b="1" dirty="0"/>
              <a:t>_top </a:t>
            </a:r>
            <a:r>
              <a:rPr lang="en-ZW" sz="2800" dirty="0" smtClean="0"/>
              <a:t>: </a:t>
            </a:r>
            <a:r>
              <a:rPr lang="en-ZW" sz="2800" dirty="0"/>
              <a:t>Opens the document in the full body of the window</a:t>
            </a:r>
            <a:r>
              <a:rPr lang="en-US" sz="2800" dirty="0"/>
              <a:t>	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5450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Absolute URLs vs. Relative </a:t>
            </a:r>
            <a:r>
              <a:rPr lang="en-US" sz="2800" b="1" dirty="0" smtClean="0"/>
              <a:t>URLs</a:t>
            </a:r>
          </a:p>
          <a:p>
            <a:endParaRPr lang="en-US" sz="2800" b="1" dirty="0"/>
          </a:p>
          <a:p>
            <a:r>
              <a:rPr lang="en-US" sz="2800" b="1" dirty="0" smtClean="0"/>
              <a:t>Absolute URL: </a:t>
            </a:r>
            <a:r>
              <a:rPr lang="en-US" sz="2800" dirty="0" smtClean="0"/>
              <a:t>An external link that points to a webpage outside the website </a:t>
            </a:r>
          </a:p>
          <a:p>
            <a:r>
              <a:rPr lang="en-ZW" sz="2800" b="1" dirty="0" smtClean="0"/>
              <a:t>(a </a:t>
            </a:r>
            <a:r>
              <a:rPr lang="en-ZW" sz="2800" b="1" dirty="0"/>
              <a:t>full web address) </a:t>
            </a:r>
            <a:r>
              <a:rPr lang="en-ZW" sz="2800" dirty="0"/>
              <a:t>in the </a:t>
            </a:r>
            <a:r>
              <a:rPr lang="en-ZW" sz="2800" dirty="0" err="1"/>
              <a:t>href</a:t>
            </a:r>
            <a:r>
              <a:rPr lang="en-ZW" sz="2800" dirty="0"/>
              <a:t> attribute</a:t>
            </a:r>
            <a:r>
              <a:rPr lang="en-ZW" sz="2800" b="1" dirty="0"/>
              <a:t>.</a:t>
            </a:r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pt-BR" sz="2800" dirty="0"/>
              <a:t>&lt;h2&gt;Absolute URLs&lt;/h2&gt;</a:t>
            </a:r>
            <a:br>
              <a:rPr lang="pt-BR" sz="2800" dirty="0"/>
            </a:br>
            <a:r>
              <a:rPr lang="pt-BR" sz="2800" dirty="0"/>
              <a:t>&lt;p&gt;&lt;a href="https://</a:t>
            </a:r>
            <a:r>
              <a:rPr lang="pt-BR" sz="2800" dirty="0" smtClean="0"/>
              <a:t>www.unza.zm/"&gt;UNZA&lt;/</a:t>
            </a:r>
            <a:r>
              <a:rPr lang="pt-BR" sz="2800" dirty="0"/>
              <a:t>a&gt;&lt;/p&gt;</a:t>
            </a:r>
            <a:br>
              <a:rPr lang="pt-BR" sz="2800" dirty="0"/>
            </a:br>
            <a:r>
              <a:rPr lang="pt-BR" sz="2800" dirty="0"/>
              <a:t>&lt;p&gt;&lt;a href="https://www.google.com/"&gt;Google&lt;/a&gt;&lt;/p&gt;</a:t>
            </a:r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381207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Absolute URLs vs. Relative </a:t>
            </a:r>
            <a:r>
              <a:rPr lang="en-US" sz="2800" b="1" dirty="0" smtClean="0"/>
              <a:t>URLs</a:t>
            </a:r>
          </a:p>
          <a:p>
            <a:endParaRPr lang="en-US" sz="2800" b="1" dirty="0"/>
          </a:p>
          <a:p>
            <a:r>
              <a:rPr lang="en-US" sz="2800" b="1" dirty="0" smtClean="0"/>
              <a:t>Relative URL: </a:t>
            </a:r>
            <a:r>
              <a:rPr lang="en-ZW" sz="2800" dirty="0"/>
              <a:t>A local link (a link to a page within the same website) </a:t>
            </a:r>
            <a:r>
              <a:rPr lang="en-ZW" sz="2800" dirty="0" smtClean="0"/>
              <a:t>(</a:t>
            </a:r>
            <a:r>
              <a:rPr lang="en-ZW" sz="2800" dirty="0"/>
              <a:t>without the "https://www" part</a:t>
            </a:r>
            <a:r>
              <a:rPr lang="en-ZW" sz="2800" dirty="0" smtClean="0"/>
              <a:t>):</a:t>
            </a:r>
          </a:p>
          <a:p>
            <a:r>
              <a:rPr lang="en-ZW" sz="2800" dirty="0"/>
              <a:t>&lt;h2&gt;Relative URLs&lt;/h2&gt;</a:t>
            </a:r>
            <a:br>
              <a:rPr lang="en-ZW" sz="2800" dirty="0"/>
            </a:br>
            <a:r>
              <a:rPr lang="en-ZW" sz="2800" dirty="0"/>
              <a:t>&lt;p&gt;&lt;a </a:t>
            </a:r>
            <a:r>
              <a:rPr lang="en-ZW" sz="2800" dirty="0" err="1"/>
              <a:t>href</a:t>
            </a:r>
            <a:r>
              <a:rPr lang="en-ZW" sz="2800" dirty="0"/>
              <a:t>="html_images.asp"&gt;HTML Images&lt;/a&gt;&lt;/p&gt;</a:t>
            </a:r>
            <a:br>
              <a:rPr lang="en-ZW" sz="2800" dirty="0"/>
            </a:br>
            <a:r>
              <a:rPr lang="en-ZW" sz="2800" dirty="0"/>
              <a:t>&lt;p&gt;&lt;a </a:t>
            </a:r>
            <a:r>
              <a:rPr lang="en-ZW" sz="2800" dirty="0" err="1"/>
              <a:t>href</a:t>
            </a:r>
            <a:r>
              <a:rPr lang="en-ZW" sz="2800" dirty="0"/>
              <a:t>="/</a:t>
            </a:r>
            <a:r>
              <a:rPr lang="en-ZW" sz="2800" dirty="0" err="1"/>
              <a:t>css</a:t>
            </a:r>
            <a:r>
              <a:rPr lang="en-ZW" sz="2800" dirty="0"/>
              <a:t>/default.asp"&gt;CSS Tutorial&lt;/a&gt;&lt;/p&gt;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042265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/>
              <a:t>HTML lists allow web developers to group a set of related items in lists</a:t>
            </a:r>
            <a:r>
              <a:rPr lang="en-ZW" sz="2800" dirty="0" smtClean="0"/>
              <a:t>.</a:t>
            </a:r>
          </a:p>
          <a:p>
            <a:r>
              <a:rPr lang="en-ZW" sz="2800" b="1" dirty="0" smtClean="0"/>
              <a:t>Unordered </a:t>
            </a:r>
            <a:r>
              <a:rPr lang="en-ZW" sz="2800" b="1" dirty="0"/>
              <a:t>HTML List</a:t>
            </a:r>
          </a:p>
          <a:p>
            <a:r>
              <a:rPr lang="en-ZW" sz="2800" dirty="0"/>
              <a:t>An unordered list starts with the &lt;</a:t>
            </a:r>
            <a:r>
              <a:rPr lang="en-ZW" sz="2800" dirty="0" err="1"/>
              <a:t>ul</a:t>
            </a:r>
            <a:r>
              <a:rPr lang="en-ZW" sz="2800" dirty="0"/>
              <a:t>&gt; tag. Each list item starts with the &lt;li&gt; tag.</a:t>
            </a:r>
            <a:endParaRPr lang="en-ZW" sz="2800" dirty="0" smtClean="0"/>
          </a:p>
          <a:p>
            <a:r>
              <a:rPr lang="it-IT" sz="1800" b="1" dirty="0">
                <a:solidFill>
                  <a:srgbClr val="FF0000"/>
                </a:solidFill>
              </a:rPr>
              <a:t>&lt;ul&gt;</a:t>
            </a:r>
            <a:r>
              <a:rPr lang="it-IT" sz="1800" dirty="0"/>
              <a:t/>
            </a:r>
            <a:br>
              <a:rPr lang="it-IT" sz="1800" dirty="0"/>
            </a:br>
            <a:r>
              <a:rPr lang="it-IT" sz="1800" dirty="0"/>
              <a:t>  &lt;</a:t>
            </a:r>
            <a:r>
              <a:rPr lang="it-IT" sz="1800" dirty="0" smtClean="0"/>
              <a:t>li&gt;CBU&lt;/</a:t>
            </a:r>
            <a:r>
              <a:rPr lang="it-IT" sz="1800" dirty="0"/>
              <a:t>li&gt;</a:t>
            </a:r>
            <a:br>
              <a:rPr lang="it-IT" sz="1800" dirty="0"/>
            </a:br>
            <a:r>
              <a:rPr lang="it-IT" sz="1800" dirty="0"/>
              <a:t>  &lt;</a:t>
            </a:r>
            <a:r>
              <a:rPr lang="it-IT" sz="1800" dirty="0" smtClean="0"/>
              <a:t>li&gt;UNZA&lt;/</a:t>
            </a:r>
            <a:r>
              <a:rPr lang="it-IT" sz="1800" dirty="0"/>
              <a:t>li&gt;</a:t>
            </a:r>
            <a:br>
              <a:rPr lang="it-IT" sz="1800" dirty="0"/>
            </a:br>
            <a:r>
              <a:rPr lang="it-IT" sz="1800" dirty="0"/>
              <a:t>  &lt;</a:t>
            </a:r>
            <a:r>
              <a:rPr lang="it-IT" sz="1800" dirty="0" smtClean="0"/>
              <a:t>li&gt;MULUNGUSHI&lt;/</a:t>
            </a:r>
            <a:r>
              <a:rPr lang="it-IT" sz="1800" dirty="0"/>
              <a:t>li&gt;</a:t>
            </a:r>
            <a:br>
              <a:rPr lang="it-IT" sz="1800" dirty="0"/>
            </a:br>
            <a:r>
              <a:rPr lang="it-IT" sz="1800" b="1" dirty="0">
                <a:solidFill>
                  <a:srgbClr val="FF0000"/>
                </a:solidFill>
              </a:rPr>
              <a:t>&lt;/ul&gt;</a:t>
            </a:r>
            <a:endParaRPr lang="en-ZW" sz="1800" b="1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4419600"/>
            <a:ext cx="2404533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92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b="1" dirty="0" smtClean="0"/>
              <a:t>Ordered </a:t>
            </a:r>
            <a:r>
              <a:rPr lang="en-ZW" sz="2800" b="1" dirty="0"/>
              <a:t>HTML List</a:t>
            </a:r>
          </a:p>
          <a:p>
            <a:r>
              <a:rPr lang="en-ZW" sz="2800" dirty="0" smtClean="0"/>
              <a:t>An </a:t>
            </a:r>
            <a:r>
              <a:rPr lang="en-ZW" sz="2800" dirty="0"/>
              <a:t>ordered list starts with the &lt;</a:t>
            </a:r>
            <a:r>
              <a:rPr lang="en-ZW" sz="2800" dirty="0" err="1"/>
              <a:t>ol</a:t>
            </a:r>
            <a:r>
              <a:rPr lang="en-ZW" sz="2800" dirty="0"/>
              <a:t>&gt; tag. Each list item starts with the &lt;li&gt; tag.</a:t>
            </a:r>
          </a:p>
          <a:p>
            <a:endParaRPr lang="en-ZW" sz="2800" dirty="0"/>
          </a:p>
          <a:p>
            <a:r>
              <a:rPr lang="en-ZW" sz="2800" dirty="0"/>
              <a:t>The list items will be marked with numbers by default: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267200"/>
            <a:ext cx="1895238" cy="12761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9600" y="4083991"/>
            <a:ext cx="281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>
                <a:solidFill>
                  <a:srgbClr val="A52A2A"/>
                </a:solidFill>
                <a:latin typeface="Consolas" panose="020B0609020204030204" pitchFamily="49" charset="0"/>
              </a:rPr>
              <a:t>ol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CBU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it-IT" dirty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 smtClean="0">
                <a:solidFill>
                  <a:srgbClr val="000000"/>
                </a:solidFill>
                <a:latin typeface="Consolas" panose="020B0609020204030204" pitchFamily="49" charset="0"/>
              </a:rPr>
              <a:t>UNZA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it-IT" dirty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 smtClean="0">
                <a:solidFill>
                  <a:srgbClr val="000000"/>
                </a:solidFill>
                <a:latin typeface="Consolas" panose="020B0609020204030204" pitchFamily="49" charset="0"/>
              </a:rPr>
              <a:t>MULUNGUSHI</a:t>
            </a:r>
            <a:r>
              <a:rPr lang="it-IT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it-IT" dirty="0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it-IT" dirty="0">
                <a:solidFill>
                  <a:srgbClr val="A52A2A"/>
                </a:solidFill>
                <a:latin typeface="Consolas" panose="020B0609020204030204" pitchFamily="49" charset="0"/>
              </a:rPr>
              <a:t>/ol</a:t>
            </a:r>
            <a:r>
              <a:rPr lang="it-IT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103644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9933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2D"/>
        </a:accent6>
        <a:hlink>
          <a:srgbClr val="6600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FE1AF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6EED4"/>
        </a:accent5>
        <a:accent6>
          <a:srgbClr val="B95C00"/>
        </a:accent6>
        <a:hlink>
          <a:srgbClr val="CC33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bjectiv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3860</TotalTime>
  <Words>633</Words>
  <Application>Microsoft Office PowerPoint</Application>
  <PresentationFormat>On-screen Show (4:3)</PresentationFormat>
  <Paragraphs>115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Consolas</vt:lpstr>
      <vt:lpstr>Palatino Linotype</vt:lpstr>
      <vt:lpstr>Segoe</vt:lpstr>
      <vt:lpstr>Tahoma</vt:lpstr>
      <vt:lpstr>Trebuchet MS</vt:lpstr>
      <vt:lpstr>Verdana</vt:lpstr>
      <vt:lpstr>4_Custom Design</vt:lpstr>
      <vt:lpstr>Objectives</vt:lpstr>
      <vt:lpstr>12.0</vt:lpstr>
      <vt:lpstr>Chapter Objectives</vt:lpstr>
      <vt:lpstr>Introduction</vt:lpstr>
      <vt:lpstr>The target attribute</vt:lpstr>
      <vt:lpstr>The target attribute</vt:lpstr>
      <vt:lpstr>Types of links</vt:lpstr>
      <vt:lpstr>Types of links</vt:lpstr>
      <vt:lpstr>LISTS</vt:lpstr>
      <vt:lpstr>LISTS</vt:lpstr>
      <vt:lpstr>LISTS</vt:lpstr>
      <vt:lpstr>FORMS</vt:lpstr>
      <vt:lpstr>FORMS ELEMENT</vt:lpstr>
      <vt:lpstr>FORMS ELEMENT</vt:lpstr>
      <vt:lpstr>FORMS SELECT ELEMENT</vt:lpstr>
      <vt:lpstr>FORMS SELECT ELEMENT</vt:lpstr>
      <vt:lpstr>FORMS BUTTON ELEMENT</vt:lpstr>
      <vt:lpstr>FORMS INPUT TYPES</vt:lpstr>
      <vt:lpstr>FORMS INPUT TYPES</vt:lpstr>
      <vt:lpstr>FORMS INPUT TYPES</vt:lpstr>
      <vt:lpstr>Summary</vt:lpstr>
      <vt:lpstr>Summary</vt:lpstr>
    </vt:vector>
  </TitlesOfParts>
  <Company>ut chattanooga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Context of Computing</dc:title>
  <dc:creator>Faculty</dc:creator>
  <cp:lastModifiedBy>Pious Kaira</cp:lastModifiedBy>
  <cp:revision>310</cp:revision>
  <dcterms:created xsi:type="dcterms:W3CDTF">2007-10-08T13:23:04Z</dcterms:created>
  <dcterms:modified xsi:type="dcterms:W3CDTF">2022-09-23T13:14:59Z</dcterms:modified>
</cp:coreProperties>
</file>