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27" r:id="rId1"/>
  </p:sldMasterIdLst>
  <p:notesMasterIdLst>
    <p:notesMasterId r:id="rId35"/>
  </p:notesMasterIdLst>
  <p:handoutMasterIdLst>
    <p:handoutMasterId r:id="rId36"/>
  </p:handoutMasterIdLst>
  <p:sldIdLst>
    <p:sldId id="256" r:id="rId2"/>
    <p:sldId id="257" r:id="rId3"/>
    <p:sldId id="258" r:id="rId4"/>
    <p:sldId id="259" r:id="rId5"/>
    <p:sldId id="260" r:id="rId6"/>
    <p:sldId id="262" r:id="rId7"/>
    <p:sldId id="264" r:id="rId8"/>
    <p:sldId id="265" r:id="rId9"/>
    <p:sldId id="267" r:id="rId10"/>
    <p:sldId id="266" r:id="rId11"/>
    <p:sldId id="272" r:id="rId12"/>
    <p:sldId id="268" r:id="rId13"/>
    <p:sldId id="269" r:id="rId14"/>
    <p:sldId id="270" r:id="rId15"/>
    <p:sldId id="289" r:id="rId16"/>
    <p:sldId id="290" r:id="rId17"/>
    <p:sldId id="291" r:id="rId18"/>
    <p:sldId id="274" r:id="rId19"/>
    <p:sldId id="271" r:id="rId20"/>
    <p:sldId id="273" r:id="rId21"/>
    <p:sldId id="276" r:id="rId22"/>
    <p:sldId id="288" r:id="rId23"/>
    <p:sldId id="277" r:id="rId24"/>
    <p:sldId id="278" r:id="rId25"/>
    <p:sldId id="279" r:id="rId26"/>
    <p:sldId id="280" r:id="rId27"/>
    <p:sldId id="281" r:id="rId28"/>
    <p:sldId id="282" r:id="rId29"/>
    <p:sldId id="283" r:id="rId30"/>
    <p:sldId id="284" r:id="rId31"/>
    <p:sldId id="285" r:id="rId32"/>
    <p:sldId id="286" r:id="rId33"/>
    <p:sldId id="287" r:id="rId34"/>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7" autoAdjust="0"/>
    <p:restoredTop sz="87965" autoAdjust="0"/>
  </p:normalViewPr>
  <p:slideViewPr>
    <p:cSldViewPr>
      <p:cViewPr varScale="1">
        <p:scale>
          <a:sx n="37" d="100"/>
          <a:sy n="37" d="100"/>
        </p:scale>
        <p:origin x="1446" y="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4210"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94211" name="Rectangle 3"/>
          <p:cNvSpPr>
            <a:spLocks noGrp="1" noChangeArrowheads="1"/>
          </p:cNvSpPr>
          <p:nvPr>
            <p:ph type="dt" sz="quarter"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94212" name="Rectangle 4"/>
          <p:cNvSpPr>
            <a:spLocks noGrp="1" noChangeArrowheads="1"/>
          </p:cNvSpPr>
          <p:nvPr>
            <p:ph type="ftr" sz="quarter" idx="2"/>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94213" name="Rectangle 5"/>
          <p:cNvSpPr>
            <a:spLocks noGrp="1" noChangeArrowheads="1"/>
          </p:cNvSpPr>
          <p:nvPr>
            <p:ph type="sldNum" sz="quarter" idx="3"/>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defRPr sz="1200"/>
            </a:lvl1pPr>
          </a:lstStyle>
          <a:p>
            <a:fld id="{0CBEFC77-AAAE-4EB4-B7A4-5BADC36F7BE5}" type="slidenum">
              <a:rPr lang="en-US"/>
              <a:pPr/>
              <a:t>‹#›</a:t>
            </a:fld>
            <a:endParaRPr lang="en-US"/>
          </a:p>
        </p:txBody>
      </p:sp>
    </p:spTree>
    <p:extLst>
      <p:ext uri="{BB962C8B-B14F-4D97-AF65-F5344CB8AC3E}">
        <p14:creationId xmlns:p14="http://schemas.microsoft.com/office/powerpoint/2010/main" val="17494912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83971"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839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3973"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3974"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83975"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defRPr sz="1200"/>
            </a:lvl1pPr>
          </a:lstStyle>
          <a:p>
            <a:fld id="{2377FA26-4557-41F1-B3D3-D4963960FC84}" type="slidenum">
              <a:rPr lang="en-US"/>
              <a:pPr/>
              <a:t>‹#›</a:t>
            </a:fld>
            <a:endParaRPr lang="en-US"/>
          </a:p>
        </p:txBody>
      </p:sp>
    </p:spTree>
    <p:extLst>
      <p:ext uri="{BB962C8B-B14F-4D97-AF65-F5344CB8AC3E}">
        <p14:creationId xmlns:p14="http://schemas.microsoft.com/office/powerpoint/2010/main" val="274487227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04B9DD-6557-4688-A5CC-0CD44823346C}" type="slidenum">
              <a:rPr lang="en-US"/>
              <a:pPr/>
              <a:t>1</a:t>
            </a:fld>
            <a:endParaRPr lang="en-US"/>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7949347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DB118A-403F-48A0-877A-07AEA28A1B14}" type="slidenum">
              <a:rPr lang="en-US"/>
              <a:pPr/>
              <a:t>10</a:t>
            </a:fld>
            <a:endParaRPr lang="en-US"/>
          </a:p>
        </p:txBody>
      </p:sp>
      <p:sp>
        <p:nvSpPr>
          <p:cNvPr id="116738" name="Rectangle 2"/>
          <p:cNvSpPr>
            <a:spLocks noGrp="1" noRot="1" noChangeAspect="1" noChangeArrowheads="1" noTextEdit="1"/>
          </p:cNvSpPr>
          <p:nvPr>
            <p:ph type="sldImg"/>
          </p:nvPr>
        </p:nvSpPr>
        <p:spPr>
          <a:ln/>
        </p:spPr>
      </p:sp>
      <p:sp>
        <p:nvSpPr>
          <p:cNvPr id="116739"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10358464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700249-5EC4-4F2E-BD6F-86DD11116E87}" type="slidenum">
              <a:rPr lang="en-US"/>
              <a:pPr/>
              <a:t>12</a:t>
            </a:fld>
            <a:endParaRPr lang="en-US"/>
          </a:p>
        </p:txBody>
      </p:sp>
      <p:sp>
        <p:nvSpPr>
          <p:cNvPr id="117762" name="Rectangle 2"/>
          <p:cNvSpPr>
            <a:spLocks noGrp="1" noRot="1" noChangeAspect="1" noChangeArrowheads="1" noTextEdit="1"/>
          </p:cNvSpPr>
          <p:nvPr>
            <p:ph type="sldImg"/>
          </p:nvPr>
        </p:nvSpPr>
        <p:spPr>
          <a:ln/>
        </p:spPr>
      </p:sp>
      <p:sp>
        <p:nvSpPr>
          <p:cNvPr id="117763"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24537165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14B50ED-8C99-4A9C-A8DC-F00F12E90C73}" type="slidenum">
              <a:rPr lang="en-US"/>
              <a:pPr/>
              <a:t>13</a:t>
            </a:fld>
            <a:endParaRPr lang="en-US"/>
          </a:p>
        </p:txBody>
      </p:sp>
      <p:sp>
        <p:nvSpPr>
          <p:cNvPr id="118786" name="Rectangle 2"/>
          <p:cNvSpPr>
            <a:spLocks noGrp="1" noRot="1" noChangeAspect="1" noChangeArrowheads="1" noTextEdit="1"/>
          </p:cNvSpPr>
          <p:nvPr>
            <p:ph type="sldImg"/>
          </p:nvPr>
        </p:nvSpPr>
        <p:spPr>
          <a:ln/>
        </p:spPr>
      </p:sp>
      <p:sp>
        <p:nvSpPr>
          <p:cNvPr id="118787"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13831804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ADDA728-AABD-49C8-899A-3B70A5DB66E3}" type="slidenum">
              <a:rPr lang="en-US"/>
              <a:pPr/>
              <a:t>14</a:t>
            </a:fld>
            <a:endParaRPr lang="en-US"/>
          </a:p>
        </p:txBody>
      </p:sp>
      <p:sp>
        <p:nvSpPr>
          <p:cNvPr id="119810" name="Rectangle 2"/>
          <p:cNvSpPr>
            <a:spLocks noGrp="1" noRot="1" noChangeAspect="1" noChangeArrowheads="1" noTextEdit="1"/>
          </p:cNvSpPr>
          <p:nvPr>
            <p:ph type="sldImg"/>
          </p:nvPr>
        </p:nvSpPr>
        <p:spPr>
          <a:ln/>
        </p:spPr>
      </p:sp>
      <p:sp>
        <p:nvSpPr>
          <p:cNvPr id="119811"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39030861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ADDA728-AABD-49C8-899A-3B70A5DB66E3}" type="slidenum">
              <a:rPr lang="en-US"/>
              <a:pPr/>
              <a:t>15</a:t>
            </a:fld>
            <a:endParaRPr lang="en-US"/>
          </a:p>
        </p:txBody>
      </p:sp>
      <p:sp>
        <p:nvSpPr>
          <p:cNvPr id="119810" name="Rectangle 2"/>
          <p:cNvSpPr>
            <a:spLocks noGrp="1" noRot="1" noChangeAspect="1" noChangeArrowheads="1" noTextEdit="1"/>
          </p:cNvSpPr>
          <p:nvPr>
            <p:ph type="sldImg"/>
          </p:nvPr>
        </p:nvSpPr>
        <p:spPr>
          <a:ln/>
        </p:spPr>
      </p:sp>
      <p:sp>
        <p:nvSpPr>
          <p:cNvPr id="119811"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34839591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ADDA728-AABD-49C8-899A-3B70A5DB66E3}" type="slidenum">
              <a:rPr lang="en-US"/>
              <a:pPr/>
              <a:t>16</a:t>
            </a:fld>
            <a:endParaRPr lang="en-US"/>
          </a:p>
        </p:txBody>
      </p:sp>
      <p:sp>
        <p:nvSpPr>
          <p:cNvPr id="119810" name="Rectangle 2"/>
          <p:cNvSpPr>
            <a:spLocks noGrp="1" noRot="1" noChangeAspect="1" noChangeArrowheads="1" noTextEdit="1"/>
          </p:cNvSpPr>
          <p:nvPr>
            <p:ph type="sldImg"/>
          </p:nvPr>
        </p:nvSpPr>
        <p:spPr>
          <a:ln/>
        </p:spPr>
      </p:sp>
      <p:sp>
        <p:nvSpPr>
          <p:cNvPr id="119811"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33838215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ADDA728-AABD-49C8-899A-3B70A5DB66E3}" type="slidenum">
              <a:rPr lang="en-US"/>
              <a:pPr/>
              <a:t>17</a:t>
            </a:fld>
            <a:endParaRPr lang="en-US"/>
          </a:p>
        </p:txBody>
      </p:sp>
      <p:sp>
        <p:nvSpPr>
          <p:cNvPr id="119810" name="Rectangle 2"/>
          <p:cNvSpPr>
            <a:spLocks noGrp="1" noRot="1" noChangeAspect="1" noChangeArrowheads="1" noTextEdit="1"/>
          </p:cNvSpPr>
          <p:nvPr>
            <p:ph type="sldImg"/>
          </p:nvPr>
        </p:nvSpPr>
        <p:spPr>
          <a:ln/>
        </p:spPr>
      </p:sp>
      <p:sp>
        <p:nvSpPr>
          <p:cNvPr id="119811"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37403029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C26A331-526E-4271-AA89-0EDB74A89441}" type="slidenum">
              <a:rPr lang="en-US"/>
              <a:pPr/>
              <a:t>19</a:t>
            </a:fld>
            <a:endParaRPr lang="en-US"/>
          </a:p>
        </p:txBody>
      </p:sp>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8512512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3F27242-0DC4-42BD-9A7E-CE8C4D290A73}" type="slidenum">
              <a:rPr lang="en-US"/>
              <a:pPr/>
              <a:t>2</a:t>
            </a:fld>
            <a:endParaRPr lang="en-US"/>
          </a:p>
        </p:txBody>
      </p:sp>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p:txBody>
          <a:bodyPr/>
          <a:lstStyle/>
          <a:p>
            <a:r>
              <a:rPr lang="en-GB"/>
              <a:t>Server side programming adds a slightly different dimension to ‘standard’ programming encountered at level 1, which generally consists of desktop applications. The server request/response model is introduced to demonstrate how all script is run at once and output is generated.</a:t>
            </a:r>
          </a:p>
          <a:p>
            <a:endParaRPr lang="en-GB"/>
          </a:p>
          <a:p>
            <a:r>
              <a:rPr lang="en-GB"/>
              <a:t>Students new to server side scripting will be given an overview of how PHP works, and where it fits into the client/server request/response model. This should also serve as a good refresher for those who have done some scripting prior to this module.</a:t>
            </a:r>
          </a:p>
          <a:p>
            <a:endParaRPr lang="en-GB"/>
          </a:p>
          <a:p>
            <a:r>
              <a:rPr lang="en-GB"/>
              <a:t>Finally, the lecture delivers the language basics of PHP, the common constructs typical of most powerful programming languages, that are necessary building blocks for any application. Such topics include the syntax, variables, constants, operators and decision making (branching). With this basic knowledge introduced, how this relates to the XHTML they have done so far.</a:t>
            </a:r>
          </a:p>
        </p:txBody>
      </p:sp>
    </p:spTree>
    <p:extLst>
      <p:ext uri="{BB962C8B-B14F-4D97-AF65-F5344CB8AC3E}">
        <p14:creationId xmlns:p14="http://schemas.microsoft.com/office/powerpoint/2010/main" val="2348742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67DBC7-C167-428F-AE1E-59AE225287F8}" type="slidenum">
              <a:rPr lang="en-US"/>
              <a:pPr/>
              <a:t>3</a:t>
            </a:fld>
            <a:endParaRPr lang="en-US"/>
          </a:p>
        </p:txBody>
      </p:sp>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p:txBody>
          <a:bodyPr/>
          <a:lstStyle/>
          <a:p>
            <a:r>
              <a:rPr lang="en-GB"/>
              <a:t>Ordinarily the client/response model merely serves a text file over the HTTP protocol to the user agent application, which then renders the output appropriately. The protocol is inherently stateless (meaning that each request/response is dealt with individually).</a:t>
            </a:r>
          </a:p>
        </p:txBody>
      </p:sp>
    </p:spTree>
    <p:extLst>
      <p:ext uri="{BB962C8B-B14F-4D97-AF65-F5344CB8AC3E}">
        <p14:creationId xmlns:p14="http://schemas.microsoft.com/office/powerpoint/2010/main" val="30510222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D6602B-42EA-41DF-A4AD-09970F232E59}" type="slidenum">
              <a:rPr lang="en-US"/>
              <a:pPr/>
              <a:t>4</a:t>
            </a:fld>
            <a:endParaRPr lang="en-US"/>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31760150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6973C5-6FBB-459B-9BE2-A6A6106513EC}" type="slidenum">
              <a:rPr lang="en-US"/>
              <a:pPr/>
              <a:t>5</a:t>
            </a:fld>
            <a:endParaRPr lang="en-US"/>
          </a:p>
        </p:txBody>
      </p:sp>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40788124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1A6611-BA4A-451C-B4B7-9981894A2FF6}" type="slidenum">
              <a:rPr lang="en-US"/>
              <a:pPr/>
              <a:t>6</a:t>
            </a:fld>
            <a:endParaRPr lang="en-US"/>
          </a:p>
        </p:txBody>
      </p:sp>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494156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58369A-DD14-409B-BA63-29BF7A8322DA}" type="slidenum">
              <a:rPr lang="en-US"/>
              <a:pPr/>
              <a:t>7</a:t>
            </a:fld>
            <a:endParaRPr lang="en-US"/>
          </a:p>
        </p:txBody>
      </p:sp>
      <p:sp>
        <p:nvSpPr>
          <p:cNvPr id="113666" name="Rectangle 2"/>
          <p:cNvSpPr>
            <a:spLocks noGrp="1" noRot="1" noChangeAspect="1" noChangeArrowheads="1" noTextEdit="1"/>
          </p:cNvSpPr>
          <p:nvPr>
            <p:ph type="sldImg"/>
          </p:nvPr>
        </p:nvSpPr>
        <p:spPr>
          <a:ln/>
        </p:spPr>
      </p:sp>
      <p:sp>
        <p:nvSpPr>
          <p:cNvPr id="113667"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3365532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3E8AA6-4E3F-4A77-B28A-27CC28ECEC48}" type="slidenum">
              <a:rPr lang="en-US"/>
              <a:pPr/>
              <a:t>8</a:t>
            </a:fld>
            <a:endParaRPr lang="en-US"/>
          </a:p>
        </p:txBody>
      </p:sp>
      <p:sp>
        <p:nvSpPr>
          <p:cNvPr id="114690" name="Rectangle 2"/>
          <p:cNvSpPr>
            <a:spLocks noGrp="1" noRot="1" noChangeAspect="1" noChangeArrowheads="1" noTextEdit="1"/>
          </p:cNvSpPr>
          <p:nvPr>
            <p:ph type="sldImg"/>
          </p:nvPr>
        </p:nvSpPr>
        <p:spPr>
          <a:ln/>
        </p:spPr>
      </p:sp>
      <p:sp>
        <p:nvSpPr>
          <p:cNvPr id="114691"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12341672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A5EA118-1EC1-49FE-AF26-B9F142611B15}" type="slidenum">
              <a:rPr lang="en-US"/>
              <a:pPr/>
              <a:t>9</a:t>
            </a:fld>
            <a:endParaRPr lang="en-US"/>
          </a:p>
        </p:txBody>
      </p:sp>
      <p:sp>
        <p:nvSpPr>
          <p:cNvPr id="115714" name="Rectangle 2"/>
          <p:cNvSpPr>
            <a:spLocks noGrp="1" noRot="1" noChangeAspect="1" noChangeArrowheads="1" noTextEdit="1"/>
          </p:cNvSpPr>
          <p:nvPr>
            <p:ph type="sldImg"/>
          </p:nvPr>
        </p:nvSpPr>
        <p:spPr>
          <a:ln/>
        </p:spPr>
      </p:sp>
      <p:sp>
        <p:nvSpPr>
          <p:cNvPr id="115715"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5319419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2947" name="Rectangle 3"/>
          <p:cNvSpPr>
            <a:spLocks noGrp="1" noChangeArrowheads="1"/>
          </p:cNvSpPr>
          <p:nvPr>
            <p:ph type="ctrTitle"/>
          </p:nvPr>
        </p:nvSpPr>
        <p:spPr>
          <a:xfrm>
            <a:off x="315912" y="466725"/>
            <a:ext cx="8370887" cy="2133600"/>
          </a:xfrm>
        </p:spPr>
        <p:txBody>
          <a:bodyPr/>
          <a:lstStyle>
            <a:lvl1pPr algn="ctr">
              <a:defRPr sz="4800"/>
            </a:lvl1pPr>
          </a:lstStyle>
          <a:p>
            <a:pPr lvl="0"/>
            <a:r>
              <a:rPr lang="en-US" noProof="0" dirty="0" smtClean="0"/>
              <a:t>Click to edit Master title style</a:t>
            </a:r>
          </a:p>
        </p:txBody>
      </p:sp>
      <p:sp>
        <p:nvSpPr>
          <p:cNvPr id="82948" name="Rectangle 4"/>
          <p:cNvSpPr>
            <a:spLocks noGrp="1" noChangeArrowheads="1"/>
          </p:cNvSpPr>
          <p:nvPr>
            <p:ph type="subTitle" idx="1"/>
          </p:nvPr>
        </p:nvSpPr>
        <p:spPr>
          <a:xfrm>
            <a:off x="315912" y="3049588"/>
            <a:ext cx="8370887" cy="2362200"/>
          </a:xfrm>
        </p:spPr>
        <p:txBody>
          <a:bodyPr/>
          <a:lstStyle>
            <a:lvl1pPr marL="0" indent="0" algn="ctr">
              <a:buFont typeface="Wingdings" panose="05000000000000000000" pitchFamily="2" charset="2"/>
              <a:buNone/>
              <a:defRPr sz="3200"/>
            </a:lvl1pPr>
          </a:lstStyle>
          <a:p>
            <a:pPr lvl="0"/>
            <a:r>
              <a:rPr lang="en-US" noProof="0" smtClean="0"/>
              <a:t>Click to edit Master subtitle style</a:t>
            </a:r>
          </a:p>
        </p:txBody>
      </p:sp>
      <p:sp>
        <p:nvSpPr>
          <p:cNvPr id="82949" name="Rectangle 5"/>
          <p:cNvSpPr>
            <a:spLocks noGrp="1" noChangeArrowheads="1"/>
          </p:cNvSpPr>
          <p:nvPr>
            <p:ph type="dt" sz="half" idx="2"/>
          </p:nvPr>
        </p:nvSpPr>
        <p:spPr/>
        <p:txBody>
          <a:bodyPr/>
          <a:lstStyle>
            <a:lvl1pPr>
              <a:defRPr/>
            </a:lvl1pPr>
          </a:lstStyle>
          <a:p>
            <a:endParaRPr lang="en-US"/>
          </a:p>
        </p:txBody>
      </p:sp>
      <p:sp>
        <p:nvSpPr>
          <p:cNvPr id="82950" name="Rectangle 6"/>
          <p:cNvSpPr>
            <a:spLocks noGrp="1" noChangeArrowheads="1"/>
          </p:cNvSpPr>
          <p:nvPr>
            <p:ph type="ftr" sz="quarter" idx="3"/>
          </p:nvPr>
        </p:nvSpPr>
        <p:spPr/>
        <p:txBody>
          <a:bodyPr/>
          <a:lstStyle>
            <a:lvl1pPr>
              <a:defRPr/>
            </a:lvl1pPr>
          </a:lstStyle>
          <a:p>
            <a:endParaRPr lang="en-US"/>
          </a:p>
        </p:txBody>
      </p:sp>
      <p:sp>
        <p:nvSpPr>
          <p:cNvPr id="82951" name="Rectangle 7"/>
          <p:cNvSpPr>
            <a:spLocks noGrp="1" noChangeArrowheads="1"/>
          </p:cNvSpPr>
          <p:nvPr>
            <p:ph type="sldNum" sz="quarter" idx="4"/>
          </p:nvPr>
        </p:nvSpPr>
        <p:spPr/>
        <p:txBody>
          <a:bodyPr/>
          <a:lstStyle>
            <a:lvl1pPr>
              <a:defRPr/>
            </a:lvl1pPr>
          </a:lstStyle>
          <a:p>
            <a:fld id="{B034DFC5-E910-4DDD-8550-306FA785242F}" type="slidenum">
              <a:rPr lang="en-US"/>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9ACF3F8-46DF-4153-94FC-4FFF2654EC5C}" type="slidenum">
              <a:rPr lang="en-US"/>
              <a:pPr/>
              <a:t>‹#›</a:t>
            </a:fld>
            <a:endParaRPr lang="en-US"/>
          </a:p>
        </p:txBody>
      </p:sp>
    </p:spTree>
    <p:extLst>
      <p:ext uri="{BB962C8B-B14F-4D97-AF65-F5344CB8AC3E}">
        <p14:creationId xmlns:p14="http://schemas.microsoft.com/office/powerpoint/2010/main" val="1562219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7FBEA24-F4BF-4C05-99B1-323FF9E5F6C1}" type="slidenum">
              <a:rPr lang="en-US"/>
              <a:pPr/>
              <a:t>‹#›</a:t>
            </a:fld>
            <a:endParaRPr lang="en-US"/>
          </a:p>
        </p:txBody>
      </p:sp>
    </p:spTree>
    <p:extLst>
      <p:ext uri="{BB962C8B-B14F-4D97-AF65-F5344CB8AC3E}">
        <p14:creationId xmlns:p14="http://schemas.microsoft.com/office/powerpoint/2010/main" val="28881998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822960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19263"/>
            <a:ext cx="8229600" cy="21288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4000500"/>
            <a:ext cx="8229600" cy="21304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FF1BA85F-0F89-4AD2-BD02-07D9DC114FA3}" type="slidenum">
              <a:rPr lang="en-US"/>
              <a:pPr/>
              <a:t>‹#›</a:t>
            </a:fld>
            <a:endParaRPr lang="en-US"/>
          </a:p>
        </p:txBody>
      </p:sp>
    </p:spTree>
    <p:extLst>
      <p:ext uri="{BB962C8B-B14F-4D97-AF65-F5344CB8AC3E}">
        <p14:creationId xmlns:p14="http://schemas.microsoft.com/office/powerpoint/2010/main" val="3110254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8229600" cy="1295400"/>
          </a:xfr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6F26DC9-19E4-411B-BD40-221FFCD9E087}" type="slidenum">
              <a:rPr lang="en-US"/>
              <a:pPr/>
              <a:t>‹#›</a:t>
            </a:fld>
            <a:endParaRPr lang="en-US"/>
          </a:p>
        </p:txBody>
      </p:sp>
    </p:spTree>
    <p:extLst>
      <p:ext uri="{BB962C8B-B14F-4D97-AF65-F5344CB8AC3E}">
        <p14:creationId xmlns:p14="http://schemas.microsoft.com/office/powerpoint/2010/main" val="2536528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9359A93-4480-4103-AE4A-47FD86A8FA89}" type="slidenum">
              <a:rPr lang="en-US"/>
              <a:pPr/>
              <a:t>‹#›</a:t>
            </a:fld>
            <a:endParaRPr lang="en-US"/>
          </a:p>
        </p:txBody>
      </p:sp>
    </p:spTree>
    <p:extLst>
      <p:ext uri="{BB962C8B-B14F-4D97-AF65-F5344CB8AC3E}">
        <p14:creationId xmlns:p14="http://schemas.microsoft.com/office/powerpoint/2010/main" val="3482656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ED0F0D0-2077-4FBC-9998-B181D9DAC85D}" type="slidenum">
              <a:rPr lang="en-US"/>
              <a:pPr/>
              <a:t>‹#›</a:t>
            </a:fld>
            <a:endParaRPr lang="en-US"/>
          </a:p>
        </p:txBody>
      </p:sp>
    </p:spTree>
    <p:extLst>
      <p:ext uri="{BB962C8B-B14F-4D97-AF65-F5344CB8AC3E}">
        <p14:creationId xmlns:p14="http://schemas.microsoft.com/office/powerpoint/2010/main" val="2265272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E3E1D02-1F6C-474E-89DF-817AA40CF704}" type="slidenum">
              <a:rPr lang="en-US"/>
              <a:pPr/>
              <a:t>‹#›</a:t>
            </a:fld>
            <a:endParaRPr lang="en-US"/>
          </a:p>
        </p:txBody>
      </p:sp>
    </p:spTree>
    <p:extLst>
      <p:ext uri="{BB962C8B-B14F-4D97-AF65-F5344CB8AC3E}">
        <p14:creationId xmlns:p14="http://schemas.microsoft.com/office/powerpoint/2010/main" val="4094315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8229600" cy="1295400"/>
          </a:xfr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CCDB653C-CAD8-42A4-9455-D858EE8AD0A0}" type="slidenum">
              <a:rPr lang="en-US"/>
              <a:pPr/>
              <a:t>‹#›</a:t>
            </a:fld>
            <a:endParaRPr lang="en-US"/>
          </a:p>
        </p:txBody>
      </p:sp>
    </p:spTree>
    <p:extLst>
      <p:ext uri="{BB962C8B-B14F-4D97-AF65-F5344CB8AC3E}">
        <p14:creationId xmlns:p14="http://schemas.microsoft.com/office/powerpoint/2010/main" val="2306523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9A1D8892-DBEF-4BE9-B3AE-33531C67B47F}" type="slidenum">
              <a:rPr lang="en-US"/>
              <a:pPr/>
              <a:t>‹#›</a:t>
            </a:fld>
            <a:endParaRPr lang="en-US"/>
          </a:p>
        </p:txBody>
      </p:sp>
    </p:spTree>
    <p:extLst>
      <p:ext uri="{BB962C8B-B14F-4D97-AF65-F5344CB8AC3E}">
        <p14:creationId xmlns:p14="http://schemas.microsoft.com/office/powerpoint/2010/main" val="1901071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0B6BEA9-E454-4E76-8A55-B120CDF5EAB3}" type="slidenum">
              <a:rPr lang="en-US"/>
              <a:pPr/>
              <a:t>‹#›</a:t>
            </a:fld>
            <a:endParaRPr lang="en-US"/>
          </a:p>
        </p:txBody>
      </p:sp>
    </p:spTree>
    <p:extLst>
      <p:ext uri="{BB962C8B-B14F-4D97-AF65-F5344CB8AC3E}">
        <p14:creationId xmlns:p14="http://schemas.microsoft.com/office/powerpoint/2010/main" val="4255183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458252F-3C72-4F5F-8FBF-B23DCACDED4F}" type="slidenum">
              <a:rPr lang="en-US"/>
              <a:pPr/>
              <a:t>‹#›</a:t>
            </a:fld>
            <a:endParaRPr lang="en-US"/>
          </a:p>
        </p:txBody>
      </p:sp>
    </p:spTree>
    <p:extLst>
      <p:ext uri="{BB962C8B-B14F-4D97-AF65-F5344CB8AC3E}">
        <p14:creationId xmlns:p14="http://schemas.microsoft.com/office/powerpoint/2010/main" val="2401009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23"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81924"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1925" name="Rectangle 5"/>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vl1pPr>
          </a:lstStyle>
          <a:p>
            <a:endParaRPr lang="en-US"/>
          </a:p>
        </p:txBody>
      </p:sp>
      <p:sp>
        <p:nvSpPr>
          <p:cNvPr id="81926" name="Rectangle 6"/>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p>
        </p:txBody>
      </p:sp>
      <p:sp>
        <p:nvSpPr>
          <p:cNvPr id="81927"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vl1pPr>
          </a:lstStyle>
          <a:p>
            <a:fld id="{027513EB-01CD-479C-A7E7-18C1C1A323DB}" type="slidenum">
              <a:rPr lang="en-US"/>
              <a:pPr/>
              <a:t>‹#›</a:t>
            </a:fld>
            <a:endParaRPr lang="en-US"/>
          </a:p>
        </p:txBody>
      </p:sp>
      <p:grpSp>
        <p:nvGrpSpPr>
          <p:cNvPr id="81928" name="Group 8"/>
          <p:cNvGrpSpPr>
            <a:grpSpLocks/>
          </p:cNvGrpSpPr>
          <p:nvPr/>
        </p:nvGrpSpPr>
        <p:grpSpPr bwMode="auto">
          <a:xfrm>
            <a:off x="8153400" y="152400"/>
            <a:ext cx="792163" cy="1295400"/>
            <a:chOff x="5136" y="960"/>
            <a:chExt cx="528" cy="864"/>
          </a:xfrm>
        </p:grpSpPr>
        <p:sp>
          <p:nvSpPr>
            <p:cNvPr id="81929"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30" name="Oval 10"/>
            <p:cNvSpPr>
              <a:spLocks noChangeArrowheads="1"/>
            </p:cNvSpPr>
            <p:nvPr/>
          </p:nvSpPr>
          <p:spPr bwMode="auto">
            <a:xfrm>
              <a:off x="5248"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31" name="Oval 11"/>
            <p:cNvSpPr>
              <a:spLocks noChangeArrowheads="1"/>
            </p:cNvSpPr>
            <p:nvPr/>
          </p:nvSpPr>
          <p:spPr bwMode="auto">
            <a:xfrm>
              <a:off x="5360"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32" name="Oval 12"/>
            <p:cNvSpPr>
              <a:spLocks noChangeArrowheads="1"/>
            </p:cNvSpPr>
            <p:nvPr/>
          </p:nvSpPr>
          <p:spPr bwMode="auto">
            <a:xfrm>
              <a:off x="5136"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33" name="Oval 13"/>
            <p:cNvSpPr>
              <a:spLocks noChangeArrowheads="1"/>
            </p:cNvSpPr>
            <p:nvPr/>
          </p:nvSpPr>
          <p:spPr bwMode="auto">
            <a:xfrm>
              <a:off x="5248"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34" name="Oval 14"/>
            <p:cNvSpPr>
              <a:spLocks noChangeArrowheads="1"/>
            </p:cNvSpPr>
            <p:nvPr/>
          </p:nvSpPr>
          <p:spPr bwMode="auto">
            <a:xfrm>
              <a:off x="5360"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35" name="Oval 15"/>
            <p:cNvSpPr>
              <a:spLocks noChangeArrowheads="1"/>
            </p:cNvSpPr>
            <p:nvPr/>
          </p:nvSpPr>
          <p:spPr bwMode="auto">
            <a:xfrm>
              <a:off x="5472" y="1072"/>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36" name="Oval 16"/>
            <p:cNvSpPr>
              <a:spLocks noChangeArrowheads="1"/>
            </p:cNvSpPr>
            <p:nvPr/>
          </p:nvSpPr>
          <p:spPr bwMode="auto">
            <a:xfrm>
              <a:off x="5136"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37" name="Oval 17"/>
            <p:cNvSpPr>
              <a:spLocks noChangeArrowheads="1"/>
            </p:cNvSpPr>
            <p:nvPr/>
          </p:nvSpPr>
          <p:spPr bwMode="auto">
            <a:xfrm>
              <a:off x="5248"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38" name="Oval 18"/>
            <p:cNvSpPr>
              <a:spLocks noChangeArrowheads="1"/>
            </p:cNvSpPr>
            <p:nvPr/>
          </p:nvSpPr>
          <p:spPr bwMode="auto">
            <a:xfrm>
              <a:off x="5360"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39" name="Oval 19"/>
            <p:cNvSpPr>
              <a:spLocks noChangeArrowheads="1"/>
            </p:cNvSpPr>
            <p:nvPr/>
          </p:nvSpPr>
          <p:spPr bwMode="auto">
            <a:xfrm>
              <a:off x="5472"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40" name="Oval 20"/>
            <p:cNvSpPr>
              <a:spLocks noChangeArrowheads="1"/>
            </p:cNvSpPr>
            <p:nvPr/>
          </p:nvSpPr>
          <p:spPr bwMode="auto">
            <a:xfrm>
              <a:off x="5584" y="1184"/>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41"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42" name="Oval 22"/>
            <p:cNvSpPr>
              <a:spLocks noChangeArrowheads="1"/>
            </p:cNvSpPr>
            <p:nvPr/>
          </p:nvSpPr>
          <p:spPr bwMode="auto">
            <a:xfrm>
              <a:off x="5248"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43" name="Oval 23"/>
            <p:cNvSpPr>
              <a:spLocks noChangeArrowheads="1"/>
            </p:cNvSpPr>
            <p:nvPr/>
          </p:nvSpPr>
          <p:spPr bwMode="auto">
            <a:xfrm>
              <a:off x="5360"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44" name="Oval 24"/>
            <p:cNvSpPr>
              <a:spLocks noChangeArrowheads="1"/>
            </p:cNvSpPr>
            <p:nvPr/>
          </p:nvSpPr>
          <p:spPr bwMode="auto">
            <a:xfrm>
              <a:off x="5472" y="1296"/>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45"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46" name="Oval 26"/>
            <p:cNvSpPr>
              <a:spLocks noChangeArrowheads="1"/>
            </p:cNvSpPr>
            <p:nvPr/>
          </p:nvSpPr>
          <p:spPr bwMode="auto">
            <a:xfrm>
              <a:off x="5248"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47" name="Oval 27"/>
            <p:cNvSpPr>
              <a:spLocks noChangeArrowheads="1"/>
            </p:cNvSpPr>
            <p:nvPr/>
          </p:nvSpPr>
          <p:spPr bwMode="auto">
            <a:xfrm>
              <a:off x="5360"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48" name="Oval 28"/>
            <p:cNvSpPr>
              <a:spLocks noChangeArrowheads="1"/>
            </p:cNvSpPr>
            <p:nvPr/>
          </p:nvSpPr>
          <p:spPr bwMode="auto">
            <a:xfrm>
              <a:off x="5472"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49"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50" name="Oval 30"/>
            <p:cNvSpPr>
              <a:spLocks noChangeArrowheads="1"/>
            </p:cNvSpPr>
            <p:nvPr/>
          </p:nvSpPr>
          <p:spPr bwMode="auto">
            <a:xfrm>
              <a:off x="5136" y="1520"/>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51" name="Oval 31"/>
            <p:cNvSpPr>
              <a:spLocks noChangeArrowheads="1"/>
            </p:cNvSpPr>
            <p:nvPr/>
          </p:nvSpPr>
          <p:spPr bwMode="auto">
            <a:xfrm>
              <a:off x="5248"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52" name="Oval 32"/>
            <p:cNvSpPr>
              <a:spLocks noChangeArrowheads="1"/>
            </p:cNvSpPr>
            <p:nvPr/>
          </p:nvSpPr>
          <p:spPr bwMode="auto">
            <a:xfrm>
              <a:off x="5360"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53" name="Oval 33"/>
            <p:cNvSpPr>
              <a:spLocks noChangeArrowheads="1"/>
            </p:cNvSpPr>
            <p:nvPr/>
          </p:nvSpPr>
          <p:spPr bwMode="auto">
            <a:xfrm>
              <a:off x="5472" y="1520"/>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54" name="Oval 34"/>
            <p:cNvSpPr>
              <a:spLocks noChangeArrowheads="1"/>
            </p:cNvSpPr>
            <p:nvPr/>
          </p:nvSpPr>
          <p:spPr bwMode="auto">
            <a:xfrm>
              <a:off x="5136"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55" name="Oval 35"/>
            <p:cNvSpPr>
              <a:spLocks noChangeArrowheads="1"/>
            </p:cNvSpPr>
            <p:nvPr/>
          </p:nvSpPr>
          <p:spPr bwMode="auto">
            <a:xfrm>
              <a:off x="5248"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56" name="Oval 36"/>
            <p:cNvSpPr>
              <a:spLocks noChangeArrowheads="1"/>
            </p:cNvSpPr>
            <p:nvPr/>
          </p:nvSpPr>
          <p:spPr bwMode="auto">
            <a:xfrm>
              <a:off x="5360"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57" name="Oval 37"/>
            <p:cNvSpPr>
              <a:spLocks noChangeArrowheads="1"/>
            </p:cNvSpPr>
            <p:nvPr/>
          </p:nvSpPr>
          <p:spPr bwMode="auto">
            <a:xfrm>
              <a:off x="5472"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58" name="Oval 38"/>
            <p:cNvSpPr>
              <a:spLocks noChangeArrowheads="1"/>
            </p:cNvSpPr>
            <p:nvPr/>
          </p:nvSpPr>
          <p:spPr bwMode="auto">
            <a:xfrm>
              <a:off x="5248"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59" name="Oval 39"/>
            <p:cNvSpPr>
              <a:spLocks noChangeArrowheads="1"/>
            </p:cNvSpPr>
            <p:nvPr/>
          </p:nvSpPr>
          <p:spPr bwMode="auto">
            <a:xfrm>
              <a:off x="5472"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 id="2147483739" r:id="rId12"/>
  </p:sldLayoutIdLst>
  <p:timing>
    <p:tnLst>
      <p:par>
        <p:cTn id="1" dur="indefinite" restart="never" nodeType="tmRoot"/>
      </p:par>
    </p:tnLst>
  </p:timing>
  <p:txStyles>
    <p:titleStyle>
      <a:lvl1pPr algn="l" rtl="0" fontAlgn="base">
        <a:spcBef>
          <a:spcPct val="0"/>
        </a:spcBef>
        <a:spcAft>
          <a:spcPct val="0"/>
        </a:spcAft>
        <a:defRPr sz="3900" b="1" kern="1200">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panose="020B0604020202020204" pitchFamily="34" charset="0"/>
        </a:defRPr>
      </a:lvl2pPr>
      <a:lvl3pPr algn="l" rtl="0" fontAlgn="base">
        <a:spcBef>
          <a:spcPct val="0"/>
        </a:spcBef>
        <a:spcAft>
          <a:spcPct val="0"/>
        </a:spcAft>
        <a:defRPr sz="3900" b="1">
          <a:solidFill>
            <a:schemeClr val="tx2"/>
          </a:solidFill>
          <a:latin typeface="Arial" panose="020B0604020202020204" pitchFamily="34" charset="0"/>
        </a:defRPr>
      </a:lvl3pPr>
      <a:lvl4pPr algn="l" rtl="0" fontAlgn="base">
        <a:spcBef>
          <a:spcPct val="0"/>
        </a:spcBef>
        <a:spcAft>
          <a:spcPct val="0"/>
        </a:spcAft>
        <a:defRPr sz="3900" b="1">
          <a:solidFill>
            <a:schemeClr val="tx2"/>
          </a:solidFill>
          <a:latin typeface="Arial" panose="020B0604020202020204" pitchFamily="34" charset="0"/>
        </a:defRPr>
      </a:lvl4pPr>
      <a:lvl5pPr algn="l" rtl="0" fontAlgn="base">
        <a:spcBef>
          <a:spcPct val="0"/>
        </a:spcBef>
        <a:spcAft>
          <a:spcPct val="0"/>
        </a:spcAft>
        <a:defRPr sz="3900" b="1">
          <a:solidFill>
            <a:schemeClr val="tx2"/>
          </a:solidFill>
          <a:latin typeface="Arial" panose="020B0604020202020204" pitchFamily="34" charset="0"/>
        </a:defRPr>
      </a:lvl5pPr>
      <a:lvl6pPr marL="457200" algn="l" rtl="0" fontAlgn="base">
        <a:spcBef>
          <a:spcPct val="0"/>
        </a:spcBef>
        <a:spcAft>
          <a:spcPct val="0"/>
        </a:spcAft>
        <a:defRPr sz="3900" b="1">
          <a:solidFill>
            <a:schemeClr val="tx2"/>
          </a:solidFill>
          <a:latin typeface="Arial" panose="020B0604020202020204" pitchFamily="34" charset="0"/>
        </a:defRPr>
      </a:lvl6pPr>
      <a:lvl7pPr marL="914400" algn="l" rtl="0" fontAlgn="base">
        <a:spcBef>
          <a:spcPct val="0"/>
        </a:spcBef>
        <a:spcAft>
          <a:spcPct val="0"/>
        </a:spcAft>
        <a:defRPr sz="3900" b="1">
          <a:solidFill>
            <a:schemeClr val="tx2"/>
          </a:solidFill>
          <a:latin typeface="Arial" panose="020B0604020202020204" pitchFamily="34" charset="0"/>
        </a:defRPr>
      </a:lvl7pPr>
      <a:lvl8pPr marL="1371600" algn="l" rtl="0" fontAlgn="base">
        <a:spcBef>
          <a:spcPct val="0"/>
        </a:spcBef>
        <a:spcAft>
          <a:spcPct val="0"/>
        </a:spcAft>
        <a:defRPr sz="3900" b="1">
          <a:solidFill>
            <a:schemeClr val="tx2"/>
          </a:solidFill>
          <a:latin typeface="Arial" panose="020B0604020202020204" pitchFamily="34" charset="0"/>
        </a:defRPr>
      </a:lvl8pPr>
      <a:lvl9pPr marL="1828800" algn="l" rtl="0" fontAlgn="base">
        <a:spcBef>
          <a:spcPct val="0"/>
        </a:spcBef>
        <a:spcAft>
          <a:spcPct val="0"/>
        </a:spcAft>
        <a:defRPr sz="3900" b="1">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tx2"/>
        </a:buClr>
        <a:buSzPct val="70000"/>
        <a:buFont typeface="Wingdings" panose="05000000000000000000" pitchFamily="2" charset="2"/>
        <a:buChar char="l"/>
        <a:defRPr sz="3000" kern="12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anose="05000000000000000000" pitchFamily="2" charset="2"/>
        <a:buChar char="l"/>
        <a:defRPr sz="2600" kern="1200">
          <a:solidFill>
            <a:schemeClr val="tx1"/>
          </a:solidFill>
          <a:latin typeface="+mn-lt"/>
          <a:ea typeface="+mn-ea"/>
          <a:cs typeface="+mn-cs"/>
        </a:defRPr>
      </a:lvl2pPr>
      <a:lvl3pPr marL="987425" indent="-293688" algn="l" rtl="0" fontAlgn="base">
        <a:spcBef>
          <a:spcPct val="20000"/>
        </a:spcBef>
        <a:spcAft>
          <a:spcPct val="0"/>
        </a:spcAft>
        <a:buClr>
          <a:schemeClr val="accent1"/>
        </a:buClr>
        <a:buSzPct val="70000"/>
        <a:buFont typeface="Wingdings" panose="05000000000000000000" pitchFamily="2" charset="2"/>
        <a:buChar char="l"/>
        <a:defRPr sz="2300" kern="1200">
          <a:solidFill>
            <a:schemeClr val="tx1"/>
          </a:solidFill>
          <a:latin typeface="+mn-lt"/>
          <a:ea typeface="+mn-ea"/>
          <a:cs typeface="+mn-cs"/>
        </a:defRPr>
      </a:lvl3pPr>
      <a:lvl4pPr marL="1281113" indent="-292100" algn="l" rtl="0" fontAlgn="base">
        <a:spcBef>
          <a:spcPct val="20000"/>
        </a:spcBef>
        <a:spcAft>
          <a:spcPct val="0"/>
        </a:spcAft>
        <a:buClr>
          <a:schemeClr val="tx2"/>
        </a:buClr>
        <a:buSzPct val="75000"/>
        <a:buFont typeface="Wingdings" panose="05000000000000000000" pitchFamily="2" charset="2"/>
        <a:buChar char="§"/>
        <a:defRPr sz="2000" kern="1200">
          <a:solidFill>
            <a:schemeClr val="tx1"/>
          </a:solidFill>
          <a:latin typeface="+mn-lt"/>
          <a:ea typeface="+mn-ea"/>
          <a:cs typeface="+mn-cs"/>
        </a:defRPr>
      </a:lvl4pPr>
      <a:lvl5pPr marL="1598613" indent="-315913" algn="l" rtl="0" fontAlgn="base">
        <a:spcBef>
          <a:spcPct val="20000"/>
        </a:spcBef>
        <a:spcAft>
          <a:spcPct val="0"/>
        </a:spcAft>
        <a:buClr>
          <a:schemeClr val="folHlink"/>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www.php.net/" TargetMode="External"/><Relationship Id="rId2" Type="http://schemas.openxmlformats.org/officeDocument/2006/relationships/hyperlink" Target="http://www.w3schools.com/php/" TargetMode="External"/><Relationship Id="rId1" Type="http://schemas.openxmlformats.org/officeDocument/2006/relationships/slideLayout" Target="../slideLayouts/slideLayout2.xml"/><Relationship Id="rId4" Type="http://schemas.openxmlformats.org/officeDocument/2006/relationships/hyperlink" Target="http://www.fcet.staffs.ac.uk/tja1/"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2.e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t>PHP: Introduction</a:t>
            </a:r>
          </a:p>
        </p:txBody>
      </p:sp>
      <p:sp>
        <p:nvSpPr>
          <p:cNvPr id="2" name="Subtitle 1"/>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r>
              <a:rPr lang="en-US"/>
              <a:t>PHP - Variables</a:t>
            </a:r>
          </a:p>
        </p:txBody>
      </p:sp>
      <p:sp>
        <p:nvSpPr>
          <p:cNvPr id="103427" name="Rectangle 3"/>
          <p:cNvSpPr>
            <a:spLocks noGrp="1" noChangeArrowheads="1"/>
          </p:cNvSpPr>
          <p:nvPr>
            <p:ph type="body" idx="1"/>
          </p:nvPr>
        </p:nvSpPr>
        <p:spPr/>
        <p:txBody>
          <a:bodyPr/>
          <a:lstStyle/>
          <a:p>
            <a:r>
              <a:rPr lang="en-US"/>
              <a:t>Prefixed with a $</a:t>
            </a:r>
          </a:p>
          <a:p>
            <a:r>
              <a:rPr lang="en-US"/>
              <a:t>Assign values with = operator</a:t>
            </a:r>
          </a:p>
          <a:p>
            <a:r>
              <a:rPr lang="en-US"/>
              <a:t>Example: $author = “Trevor Adams”;</a:t>
            </a:r>
          </a:p>
          <a:p>
            <a:r>
              <a:rPr lang="en-US"/>
              <a:t>No need to define type</a:t>
            </a:r>
          </a:p>
          <a:p>
            <a:r>
              <a:rPr lang="en-US"/>
              <a:t>Variable names are </a:t>
            </a:r>
            <a:r>
              <a:rPr lang="en-US" u="sng"/>
              <a:t>case sensitive</a:t>
            </a:r>
          </a:p>
          <a:p>
            <a:pPr lvl="1"/>
            <a:r>
              <a:rPr lang="en-US"/>
              <a:t>$author and $Author are different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p:txBody>
          <a:bodyPr/>
          <a:lstStyle/>
          <a:p>
            <a:r>
              <a:rPr lang="en-US"/>
              <a:t>PHP - Example Script</a:t>
            </a:r>
          </a:p>
        </p:txBody>
      </p:sp>
      <p:sp>
        <p:nvSpPr>
          <p:cNvPr id="121859" name="Rectangle 3"/>
          <p:cNvSpPr>
            <a:spLocks noGrp="1" noChangeArrowheads="1"/>
          </p:cNvSpPr>
          <p:nvPr>
            <p:ph type="body" idx="1"/>
          </p:nvPr>
        </p:nvSpPr>
        <p:spPr/>
        <p:txBody>
          <a:bodyPr/>
          <a:lstStyle/>
          <a:p>
            <a:r>
              <a:rPr lang="en-US"/>
              <a:t>&lt;?php</a:t>
            </a:r>
          </a:p>
          <a:p>
            <a:pPr lvl="1"/>
            <a:r>
              <a:rPr lang="en-US"/>
              <a:t>$author = “Trevor Adams”;</a:t>
            </a:r>
          </a:p>
          <a:p>
            <a:pPr lvl="1"/>
            <a:r>
              <a:rPr lang="en-US"/>
              <a:t>$msg = “Hello world!”;</a:t>
            </a:r>
          </a:p>
          <a:p>
            <a:pPr lvl="1"/>
            <a:r>
              <a:rPr lang="en-US"/>
              <a:t>echo $author . “ says ” . $msg;</a:t>
            </a:r>
          </a:p>
          <a:p>
            <a:r>
              <a:rPr lang="en-US"/>
              <a:t>?&gt;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r>
              <a:rPr lang="en-US"/>
              <a:t>PHP - Constants</a:t>
            </a:r>
          </a:p>
        </p:txBody>
      </p:sp>
      <p:sp>
        <p:nvSpPr>
          <p:cNvPr id="105475" name="Rectangle 3"/>
          <p:cNvSpPr>
            <a:spLocks noGrp="1" noChangeArrowheads="1"/>
          </p:cNvSpPr>
          <p:nvPr>
            <p:ph type="body" idx="1"/>
          </p:nvPr>
        </p:nvSpPr>
        <p:spPr/>
        <p:txBody>
          <a:bodyPr/>
          <a:lstStyle/>
          <a:p>
            <a:r>
              <a:rPr lang="en-US"/>
              <a:t>Constants are special variables that cannot be changed</a:t>
            </a:r>
          </a:p>
          <a:p>
            <a:r>
              <a:rPr lang="en-US"/>
              <a:t>Use them for named items that will not change</a:t>
            </a:r>
          </a:p>
          <a:p>
            <a:r>
              <a:rPr lang="en-US"/>
              <a:t>Created using a define function</a:t>
            </a:r>
          </a:p>
          <a:p>
            <a:pPr lvl="1"/>
            <a:r>
              <a:rPr lang="en-US"/>
              <a:t>define(‘milestokm’, 1.6);</a:t>
            </a:r>
          </a:p>
          <a:p>
            <a:pPr lvl="1"/>
            <a:r>
              <a:rPr lang="en-US"/>
              <a:t>Used without $</a:t>
            </a:r>
          </a:p>
          <a:p>
            <a:pPr lvl="1"/>
            <a:r>
              <a:rPr lang="en-US"/>
              <a:t>$km = 5 * milestokm;</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r>
              <a:rPr lang="en-US"/>
              <a:t>PHP - Operators</a:t>
            </a:r>
          </a:p>
        </p:txBody>
      </p:sp>
      <p:sp>
        <p:nvSpPr>
          <p:cNvPr id="106499" name="Rectangle 3"/>
          <p:cNvSpPr>
            <a:spLocks noGrp="1" noChangeArrowheads="1"/>
          </p:cNvSpPr>
          <p:nvPr>
            <p:ph type="body" idx="1"/>
          </p:nvPr>
        </p:nvSpPr>
        <p:spPr/>
        <p:txBody>
          <a:bodyPr/>
          <a:lstStyle/>
          <a:p>
            <a:pPr>
              <a:lnSpc>
                <a:spcPct val="90000"/>
              </a:lnSpc>
            </a:pPr>
            <a:r>
              <a:rPr lang="en-US"/>
              <a:t>Standard mathematical operators</a:t>
            </a:r>
          </a:p>
          <a:p>
            <a:pPr lvl="1">
              <a:lnSpc>
                <a:spcPct val="90000"/>
              </a:lnSpc>
            </a:pPr>
            <a:r>
              <a:rPr lang="en-US"/>
              <a:t>+, -, *, / and % (modulus)</a:t>
            </a:r>
          </a:p>
          <a:p>
            <a:pPr>
              <a:lnSpc>
                <a:spcPct val="90000"/>
              </a:lnSpc>
            </a:pPr>
            <a:r>
              <a:rPr lang="en-US"/>
              <a:t>String concatenation with a period (.)</a:t>
            </a:r>
          </a:p>
          <a:p>
            <a:pPr lvl="1">
              <a:lnSpc>
                <a:spcPct val="90000"/>
              </a:lnSpc>
            </a:pPr>
            <a:r>
              <a:rPr lang="en-US"/>
              <a:t>$car = “SEAT” . “ Altea”;</a:t>
            </a:r>
          </a:p>
          <a:p>
            <a:pPr lvl="1">
              <a:lnSpc>
                <a:spcPct val="90000"/>
              </a:lnSpc>
            </a:pPr>
            <a:r>
              <a:rPr lang="en-US"/>
              <a:t>echo $car; would output “SEAT Altea”</a:t>
            </a:r>
          </a:p>
          <a:p>
            <a:pPr>
              <a:lnSpc>
                <a:spcPct val="90000"/>
              </a:lnSpc>
            </a:pPr>
            <a:r>
              <a:rPr lang="en-US"/>
              <a:t>Basic Boolean comparison with “==”</a:t>
            </a:r>
          </a:p>
          <a:p>
            <a:pPr lvl="1">
              <a:lnSpc>
                <a:spcPct val="90000"/>
              </a:lnSpc>
            </a:pPr>
            <a:r>
              <a:rPr lang="en-US"/>
              <a:t>Using only = will overwrite a variable value</a:t>
            </a:r>
          </a:p>
          <a:p>
            <a:pPr lvl="1">
              <a:lnSpc>
                <a:spcPct val="90000"/>
              </a:lnSpc>
            </a:pPr>
            <a:r>
              <a:rPr lang="en-US"/>
              <a:t>Less than &lt; and greater than &gt;</a:t>
            </a:r>
          </a:p>
          <a:p>
            <a:pPr lvl="1">
              <a:lnSpc>
                <a:spcPct val="90000"/>
              </a:lnSpc>
            </a:pPr>
            <a:r>
              <a:rPr lang="en-US"/>
              <a:t>&lt;= and &gt;= as above but include equality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r>
              <a:rPr lang="en-US"/>
              <a:t>PHP - Data Types</a:t>
            </a:r>
          </a:p>
        </p:txBody>
      </p:sp>
      <p:sp>
        <p:nvSpPr>
          <p:cNvPr id="107523" name="Rectangle 3"/>
          <p:cNvSpPr>
            <a:spLocks noGrp="1" noChangeArrowheads="1"/>
          </p:cNvSpPr>
          <p:nvPr>
            <p:ph type="body" idx="1"/>
          </p:nvPr>
        </p:nvSpPr>
        <p:spPr/>
        <p:txBody>
          <a:bodyPr/>
          <a:lstStyle/>
          <a:p>
            <a:pPr>
              <a:lnSpc>
                <a:spcPct val="90000"/>
              </a:lnSpc>
            </a:pPr>
            <a:r>
              <a:rPr lang="en-US" sz="2600"/>
              <a:t>PHP is </a:t>
            </a:r>
            <a:r>
              <a:rPr lang="en-US" sz="2600" b="1"/>
              <a:t>not</a:t>
            </a:r>
            <a:r>
              <a:rPr lang="en-US" sz="2600"/>
              <a:t> strictly typed</a:t>
            </a:r>
          </a:p>
          <a:p>
            <a:pPr lvl="1">
              <a:lnSpc>
                <a:spcPct val="90000"/>
              </a:lnSpc>
            </a:pPr>
            <a:r>
              <a:rPr lang="en-US" sz="2200"/>
              <a:t>Different to JAVA where all variables are declared</a:t>
            </a:r>
          </a:p>
          <a:p>
            <a:pPr>
              <a:lnSpc>
                <a:spcPct val="90000"/>
              </a:lnSpc>
            </a:pPr>
            <a:r>
              <a:rPr lang="en-US" sz="2600"/>
              <a:t>A data type is either text or numeric</a:t>
            </a:r>
          </a:p>
          <a:p>
            <a:pPr lvl="1">
              <a:lnSpc>
                <a:spcPct val="90000"/>
              </a:lnSpc>
            </a:pPr>
            <a:r>
              <a:rPr lang="en-US" sz="2200"/>
              <a:t>PHP decides what type a variable is</a:t>
            </a:r>
          </a:p>
          <a:p>
            <a:pPr lvl="1">
              <a:lnSpc>
                <a:spcPct val="90000"/>
              </a:lnSpc>
            </a:pPr>
            <a:r>
              <a:rPr lang="en-US" sz="2200"/>
              <a:t>PHP can use variables in an appropriate way automatically</a:t>
            </a:r>
          </a:p>
          <a:p>
            <a:pPr>
              <a:lnSpc>
                <a:spcPct val="90000"/>
              </a:lnSpc>
            </a:pPr>
            <a:r>
              <a:rPr lang="en-US" sz="2600"/>
              <a:t>E.g.</a:t>
            </a:r>
          </a:p>
          <a:p>
            <a:pPr lvl="1">
              <a:lnSpc>
                <a:spcPct val="90000"/>
              </a:lnSpc>
            </a:pPr>
            <a:r>
              <a:rPr lang="en-US" sz="2200"/>
              <a:t>$vat_rate = 0.175; /* VAT Rate is numeric */</a:t>
            </a:r>
          </a:p>
          <a:p>
            <a:pPr lvl="1">
              <a:lnSpc>
                <a:spcPct val="90000"/>
              </a:lnSpc>
            </a:pPr>
            <a:r>
              <a:rPr lang="en-US" sz="2200"/>
              <a:t>echo $vat_rate * 100 . “%”; //outputs “17.5%”</a:t>
            </a:r>
          </a:p>
          <a:p>
            <a:pPr lvl="1">
              <a:lnSpc>
                <a:spcPct val="90000"/>
              </a:lnSpc>
            </a:pPr>
            <a:r>
              <a:rPr lang="en-US" sz="2200"/>
              <a:t>$vat_rate is converted to a string for the purpose of the echo statement</a:t>
            </a:r>
          </a:p>
          <a:p>
            <a:pPr>
              <a:lnSpc>
                <a:spcPct val="90000"/>
              </a:lnSpc>
            </a:pPr>
            <a:r>
              <a:rPr lang="en-US" sz="2600"/>
              <a:t>Object, Array and unknown also exist as types, Be aware of them but we shall not explore them today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r>
              <a:rPr lang="en-US" dirty="0"/>
              <a:t>PHP - </a:t>
            </a:r>
            <a:r>
              <a:rPr lang="en-US" dirty="0" smtClean="0"/>
              <a:t>Arrays</a:t>
            </a:r>
            <a:endParaRPr lang="en-US" dirty="0"/>
          </a:p>
        </p:txBody>
      </p:sp>
      <p:sp>
        <p:nvSpPr>
          <p:cNvPr id="107523" name="Rectangle 3"/>
          <p:cNvSpPr>
            <a:spLocks noGrp="1" noChangeArrowheads="1"/>
          </p:cNvSpPr>
          <p:nvPr>
            <p:ph type="body" idx="1"/>
          </p:nvPr>
        </p:nvSpPr>
        <p:spPr/>
        <p:txBody>
          <a:bodyPr/>
          <a:lstStyle/>
          <a:p>
            <a:pPr>
              <a:lnSpc>
                <a:spcPct val="90000"/>
              </a:lnSpc>
            </a:pPr>
            <a:r>
              <a:rPr lang="en-US" sz="2600" dirty="0" smtClean="0"/>
              <a:t>&lt;?</a:t>
            </a:r>
            <a:r>
              <a:rPr lang="en-US" sz="2600" dirty="0" err="1" smtClean="0"/>
              <a:t>php</a:t>
            </a:r>
            <a:endParaRPr lang="en-US" sz="2600" dirty="0" smtClean="0"/>
          </a:p>
          <a:p>
            <a:pPr>
              <a:lnSpc>
                <a:spcPct val="90000"/>
              </a:lnSpc>
            </a:pPr>
            <a:r>
              <a:rPr lang="en-US" sz="2600" dirty="0" smtClean="0"/>
              <a:t>$student = array("Lee", "Cain", "Bill", "Tom");</a:t>
            </a:r>
          </a:p>
          <a:p>
            <a:pPr>
              <a:lnSpc>
                <a:spcPct val="90000"/>
              </a:lnSpc>
            </a:pPr>
            <a:r>
              <a:rPr lang="en-US" sz="2600" dirty="0" smtClean="0"/>
              <a:t>echo "The student that came is " . $student[2] ;</a:t>
            </a:r>
          </a:p>
          <a:p>
            <a:pPr>
              <a:lnSpc>
                <a:spcPct val="90000"/>
              </a:lnSpc>
            </a:pPr>
            <a:r>
              <a:rPr lang="en-US" sz="2600" dirty="0" smtClean="0"/>
              <a:t>?&gt;</a:t>
            </a:r>
            <a:endParaRPr lang="en-US" sz="2600" dirty="0"/>
          </a:p>
        </p:txBody>
      </p:sp>
    </p:spTree>
    <p:extLst>
      <p:ext uri="{BB962C8B-B14F-4D97-AF65-F5344CB8AC3E}">
        <p14:creationId xmlns:p14="http://schemas.microsoft.com/office/powerpoint/2010/main" val="1054178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r>
              <a:rPr lang="en-US" dirty="0"/>
              <a:t>PHP </a:t>
            </a:r>
            <a:r>
              <a:rPr lang="en-US" dirty="0" smtClean="0"/>
              <a:t>– Associative Arrays</a:t>
            </a:r>
            <a:endParaRPr lang="en-US" dirty="0"/>
          </a:p>
        </p:txBody>
      </p:sp>
      <p:sp>
        <p:nvSpPr>
          <p:cNvPr id="107523" name="Rectangle 3"/>
          <p:cNvSpPr>
            <a:spLocks noGrp="1" noChangeArrowheads="1"/>
          </p:cNvSpPr>
          <p:nvPr>
            <p:ph type="body" idx="1"/>
          </p:nvPr>
        </p:nvSpPr>
        <p:spPr/>
        <p:txBody>
          <a:bodyPr/>
          <a:lstStyle/>
          <a:p>
            <a:pPr>
              <a:lnSpc>
                <a:spcPct val="90000"/>
              </a:lnSpc>
            </a:pPr>
            <a:r>
              <a:rPr lang="en-US" sz="2800" dirty="0"/>
              <a:t>arrays that use named keys that you assign to them</a:t>
            </a:r>
            <a:endParaRPr lang="en-US" sz="2800" dirty="0" smtClean="0"/>
          </a:p>
          <a:p>
            <a:pPr>
              <a:lnSpc>
                <a:spcPct val="90000"/>
              </a:lnSpc>
            </a:pPr>
            <a:endParaRPr lang="en-US" sz="2800" dirty="0"/>
          </a:p>
          <a:p>
            <a:pPr>
              <a:lnSpc>
                <a:spcPct val="90000"/>
              </a:lnSpc>
            </a:pPr>
            <a:r>
              <a:rPr lang="en-US" sz="2800" dirty="0" smtClean="0"/>
              <a:t>$</a:t>
            </a:r>
            <a:r>
              <a:rPr lang="en-US" sz="2800" dirty="0"/>
              <a:t>age = array</a:t>
            </a:r>
            <a:r>
              <a:rPr lang="en-US" sz="2800" dirty="0" smtClean="0"/>
              <a:t>("</a:t>
            </a:r>
            <a:r>
              <a:rPr lang="en-US" sz="2800" dirty="0" err="1" smtClean="0"/>
              <a:t>Muzo</a:t>
            </a:r>
            <a:r>
              <a:rPr lang="en-US" sz="2800" dirty="0" smtClean="0"/>
              <a:t>"=&gt;“45</a:t>
            </a:r>
            <a:r>
              <a:rPr lang="en-US" sz="2800" dirty="0"/>
              <a:t>", </a:t>
            </a:r>
            <a:r>
              <a:rPr lang="en-US" sz="2800" dirty="0" smtClean="0"/>
              <a:t>“JK"=&gt;“27</a:t>
            </a:r>
            <a:r>
              <a:rPr lang="en-US" sz="2800" dirty="0"/>
              <a:t>", </a:t>
            </a:r>
            <a:r>
              <a:rPr lang="en-US" sz="2800" dirty="0" smtClean="0"/>
              <a:t>“Prof Joe</a:t>
            </a:r>
            <a:r>
              <a:rPr lang="en-US" sz="2800" dirty="0"/>
              <a:t>"=&gt;"</a:t>
            </a:r>
            <a:r>
              <a:rPr lang="en-US" sz="2800" dirty="0" smtClean="0"/>
              <a:t>40");</a:t>
            </a:r>
          </a:p>
          <a:p>
            <a:pPr>
              <a:lnSpc>
                <a:spcPct val="90000"/>
              </a:lnSpc>
            </a:pPr>
            <a:r>
              <a:rPr lang="en-US" sz="2800" dirty="0" smtClean="0"/>
              <a:t>OR</a:t>
            </a:r>
          </a:p>
          <a:p>
            <a:pPr>
              <a:lnSpc>
                <a:spcPct val="90000"/>
              </a:lnSpc>
            </a:pPr>
            <a:r>
              <a:rPr lang="en-US" sz="2800" dirty="0"/>
              <a:t>$age</a:t>
            </a:r>
            <a:r>
              <a:rPr lang="en-US" sz="2800" dirty="0" smtClean="0"/>
              <a:t>['</a:t>
            </a:r>
            <a:r>
              <a:rPr lang="en-US" sz="2800" dirty="0" err="1" smtClean="0"/>
              <a:t>Muzo</a:t>
            </a:r>
            <a:r>
              <a:rPr lang="en-US" sz="2800" dirty="0" smtClean="0"/>
              <a:t>'] </a:t>
            </a:r>
            <a:r>
              <a:rPr lang="en-US" sz="2800" dirty="0"/>
              <a:t>= </a:t>
            </a:r>
            <a:r>
              <a:rPr lang="en-US" sz="2800" dirty="0" smtClean="0"/>
              <a:t>“45</a:t>
            </a:r>
            <a:r>
              <a:rPr lang="en-US" sz="2800" dirty="0"/>
              <a:t>";</a:t>
            </a:r>
            <a:r>
              <a:rPr lang="en-US" sz="2800" dirty="0" smtClean="0"/>
              <a:t/>
            </a:r>
            <a:br>
              <a:rPr lang="en-US" sz="2800" dirty="0" smtClean="0"/>
            </a:br>
            <a:r>
              <a:rPr lang="en-US" sz="2800" dirty="0"/>
              <a:t>$age</a:t>
            </a:r>
            <a:r>
              <a:rPr lang="en-US" sz="2800" dirty="0" smtClean="0"/>
              <a:t>[‘JK'] </a:t>
            </a:r>
            <a:r>
              <a:rPr lang="en-US" sz="2800" dirty="0"/>
              <a:t>= </a:t>
            </a:r>
            <a:r>
              <a:rPr lang="en-US" sz="2800" dirty="0" smtClean="0"/>
              <a:t>“27</a:t>
            </a:r>
            <a:r>
              <a:rPr lang="en-US" sz="2800" dirty="0"/>
              <a:t>";</a:t>
            </a:r>
            <a:r>
              <a:rPr lang="en-US" sz="2800" dirty="0" smtClean="0"/>
              <a:t/>
            </a:r>
            <a:br>
              <a:rPr lang="en-US" sz="2800" dirty="0" smtClean="0"/>
            </a:br>
            <a:r>
              <a:rPr lang="en-US" sz="2800" dirty="0"/>
              <a:t>$age['Joe'] = "</a:t>
            </a:r>
            <a:r>
              <a:rPr lang="en-US" sz="2800" dirty="0" smtClean="0"/>
              <a:t>40";</a:t>
            </a:r>
            <a:endParaRPr lang="en-US" sz="2600" dirty="0"/>
          </a:p>
        </p:txBody>
      </p:sp>
    </p:spTree>
    <p:extLst>
      <p:ext uri="{BB962C8B-B14F-4D97-AF65-F5344CB8AC3E}">
        <p14:creationId xmlns:p14="http://schemas.microsoft.com/office/powerpoint/2010/main" val="3522077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r>
              <a:rPr lang="en-US" dirty="0"/>
              <a:t>PHP </a:t>
            </a:r>
            <a:r>
              <a:rPr lang="en-US" dirty="0" smtClean="0"/>
              <a:t>– Multidimensional Arrays</a:t>
            </a:r>
            <a:endParaRPr lang="en-US" dirty="0"/>
          </a:p>
        </p:txBody>
      </p:sp>
      <p:sp>
        <p:nvSpPr>
          <p:cNvPr id="107523" name="Rectangle 3"/>
          <p:cNvSpPr>
            <a:spLocks noGrp="1" noChangeArrowheads="1"/>
          </p:cNvSpPr>
          <p:nvPr>
            <p:ph type="body" idx="1"/>
          </p:nvPr>
        </p:nvSpPr>
        <p:spPr/>
        <p:txBody>
          <a:bodyPr/>
          <a:lstStyle/>
          <a:p>
            <a:pPr>
              <a:lnSpc>
                <a:spcPct val="90000"/>
              </a:lnSpc>
            </a:pPr>
            <a:endParaRPr lang="en-US" sz="2800" dirty="0" smtClean="0"/>
          </a:p>
          <a:p>
            <a:pPr>
              <a:lnSpc>
                <a:spcPct val="90000"/>
              </a:lnSpc>
            </a:pPr>
            <a:endParaRPr lang="en-US" sz="2800" dirty="0"/>
          </a:p>
          <a:p>
            <a:pPr>
              <a:lnSpc>
                <a:spcPct val="90000"/>
              </a:lnSpc>
            </a:pPr>
            <a:endParaRPr lang="en-US" sz="2800" dirty="0" smtClean="0"/>
          </a:p>
          <a:p>
            <a:pPr>
              <a:lnSpc>
                <a:spcPct val="90000"/>
              </a:lnSpc>
            </a:pPr>
            <a:endParaRPr lang="en-US" sz="2800" dirty="0"/>
          </a:p>
          <a:p>
            <a:pPr>
              <a:lnSpc>
                <a:spcPct val="90000"/>
              </a:lnSpc>
            </a:pPr>
            <a:endParaRPr lang="en-US" sz="2800" dirty="0" smtClean="0"/>
          </a:p>
          <a:p>
            <a:pPr>
              <a:lnSpc>
                <a:spcPct val="90000"/>
              </a:lnSpc>
            </a:pPr>
            <a:r>
              <a:rPr lang="en-US" sz="2800" dirty="0"/>
              <a:t>$cars = array (</a:t>
            </a:r>
            <a:r>
              <a:rPr lang="en-US" sz="2800" dirty="0" smtClean="0"/>
              <a:t/>
            </a:r>
            <a:br>
              <a:rPr lang="en-US" sz="2800" dirty="0" smtClean="0"/>
            </a:br>
            <a:r>
              <a:rPr lang="en-US" sz="2800" dirty="0"/>
              <a:t>  array("Volvo",22,18),</a:t>
            </a:r>
            <a:r>
              <a:rPr lang="en-US" sz="2800" dirty="0" smtClean="0"/>
              <a:t/>
            </a:r>
            <a:br>
              <a:rPr lang="en-US" sz="2800" dirty="0" smtClean="0"/>
            </a:br>
            <a:r>
              <a:rPr lang="en-US" sz="2800" dirty="0"/>
              <a:t>  array("BMW",15,13),</a:t>
            </a:r>
            <a:r>
              <a:rPr lang="en-US" sz="2800" dirty="0" smtClean="0"/>
              <a:t/>
            </a:r>
            <a:br>
              <a:rPr lang="en-US" sz="2800" dirty="0" smtClean="0"/>
            </a:br>
            <a:r>
              <a:rPr lang="en-US" sz="2800" dirty="0"/>
              <a:t>  array("Saab",5,2),</a:t>
            </a:r>
            <a:r>
              <a:rPr lang="en-US" sz="2800" dirty="0" smtClean="0"/>
              <a:t/>
            </a:r>
            <a:br>
              <a:rPr lang="en-US" sz="2800" dirty="0" smtClean="0"/>
            </a:br>
            <a:r>
              <a:rPr lang="en-US" sz="2800" dirty="0"/>
              <a:t>  array("Land Rover",17,15)</a:t>
            </a:r>
            <a:r>
              <a:rPr lang="en-US" sz="2800" dirty="0" smtClean="0"/>
              <a:t/>
            </a:r>
            <a:br>
              <a:rPr lang="en-US" sz="2800" dirty="0" smtClean="0"/>
            </a:br>
            <a:r>
              <a:rPr lang="en-US" sz="2800" dirty="0"/>
              <a:t>);</a:t>
            </a:r>
            <a:r>
              <a:rPr lang="en-US" sz="2800" dirty="0" smtClean="0"/>
              <a:t>.</a:t>
            </a:r>
          </a:p>
          <a:p>
            <a:pPr>
              <a:lnSpc>
                <a:spcPct val="90000"/>
              </a:lnSpc>
            </a:pPr>
            <a:endParaRPr lang="en-US" sz="2800" dirty="0"/>
          </a:p>
          <a:p>
            <a:pPr>
              <a:lnSpc>
                <a:spcPct val="90000"/>
              </a:lnSpc>
            </a:pPr>
            <a:endParaRPr lang="en-US" sz="2800" dirty="0" smtClean="0"/>
          </a:p>
          <a:p>
            <a:pPr>
              <a:lnSpc>
                <a:spcPct val="90000"/>
              </a:lnSpc>
            </a:pPr>
            <a:endParaRPr lang="en-US" sz="2800" dirty="0"/>
          </a:p>
          <a:p>
            <a:pPr>
              <a:lnSpc>
                <a:spcPct val="90000"/>
              </a:lnSpc>
            </a:pPr>
            <a:endParaRPr lang="en-US" sz="2600" dirty="0"/>
          </a:p>
        </p:txBody>
      </p:sp>
      <p:pic>
        <p:nvPicPr>
          <p:cNvPr id="2" name="Picture 1"/>
          <p:cNvPicPr>
            <a:picLocks noChangeAspect="1"/>
          </p:cNvPicPr>
          <p:nvPr/>
        </p:nvPicPr>
        <p:blipFill>
          <a:blip r:embed="rId3"/>
          <a:stretch>
            <a:fillRect/>
          </a:stretch>
        </p:blipFill>
        <p:spPr>
          <a:xfrm>
            <a:off x="1100137" y="1688783"/>
            <a:ext cx="6943725" cy="1905000"/>
          </a:xfrm>
          <a:prstGeom prst="rect">
            <a:avLst/>
          </a:prstGeom>
        </p:spPr>
      </p:pic>
    </p:spTree>
    <p:extLst>
      <p:ext uri="{BB962C8B-B14F-4D97-AF65-F5344CB8AC3E}">
        <p14:creationId xmlns:p14="http://schemas.microsoft.com/office/powerpoint/2010/main" val="41057870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1026"/>
          <p:cNvSpPr>
            <a:spLocks noGrp="1" noChangeArrowheads="1"/>
          </p:cNvSpPr>
          <p:nvPr>
            <p:ph type="title"/>
          </p:nvPr>
        </p:nvSpPr>
        <p:spPr/>
        <p:txBody>
          <a:bodyPr/>
          <a:lstStyle/>
          <a:p>
            <a:r>
              <a:rPr lang="en-US"/>
              <a:t>PHP - embedded language</a:t>
            </a:r>
          </a:p>
        </p:txBody>
      </p:sp>
      <p:sp>
        <p:nvSpPr>
          <p:cNvPr id="124931" name="Rectangle 1027"/>
          <p:cNvSpPr>
            <a:spLocks noGrp="1" noChangeArrowheads="1"/>
          </p:cNvSpPr>
          <p:nvPr>
            <p:ph type="body" idx="1"/>
          </p:nvPr>
        </p:nvSpPr>
        <p:spPr/>
        <p:txBody>
          <a:bodyPr/>
          <a:lstStyle/>
          <a:p>
            <a:r>
              <a:rPr lang="en-US"/>
              <a:t>PHP can be placed directly inside HTML E.g.</a:t>
            </a:r>
          </a:p>
          <a:p>
            <a:r>
              <a:rPr lang="en-US"/>
              <a:t>&lt;html&gt;</a:t>
            </a:r>
          </a:p>
          <a:p>
            <a:pPr lvl="1"/>
            <a:r>
              <a:rPr lang="en-US"/>
              <a:t>&lt;head&gt;&lt;title&gt;Basic PHP page&lt;/title&gt;&lt;/head&gt;</a:t>
            </a:r>
          </a:p>
          <a:p>
            <a:pPr lvl="1"/>
            <a:r>
              <a:rPr lang="en-US"/>
              <a:t>&lt;body&gt;</a:t>
            </a:r>
          </a:p>
          <a:p>
            <a:pPr lvl="1"/>
            <a:r>
              <a:rPr lang="en-US"/>
              <a:t>&lt;h1&gt;&lt;?php echo “Hello World!; ?&gt;&lt;/h1&gt;</a:t>
            </a:r>
          </a:p>
          <a:p>
            <a:pPr lvl="1"/>
            <a:r>
              <a:rPr lang="en-US"/>
              <a:t>&lt;/body&gt;</a:t>
            </a:r>
          </a:p>
          <a:p>
            <a:r>
              <a:rPr lang="en-US"/>
              <a:t>&lt;/html&gt;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r>
              <a:rPr lang="en-US"/>
              <a:t>Decision Making - Basics</a:t>
            </a:r>
          </a:p>
        </p:txBody>
      </p:sp>
      <p:sp>
        <p:nvSpPr>
          <p:cNvPr id="108547" name="Rectangle 3"/>
          <p:cNvSpPr>
            <a:spLocks noGrp="1" noChangeArrowheads="1"/>
          </p:cNvSpPr>
          <p:nvPr>
            <p:ph type="body" idx="1"/>
          </p:nvPr>
        </p:nvSpPr>
        <p:spPr/>
        <p:txBody>
          <a:bodyPr/>
          <a:lstStyle/>
          <a:p>
            <a:pPr>
              <a:lnSpc>
                <a:spcPct val="90000"/>
              </a:lnSpc>
            </a:pPr>
            <a:r>
              <a:rPr lang="en-US"/>
              <a:t>Decision making involves evaluating Boolean expressions (true / false)</a:t>
            </a:r>
          </a:p>
          <a:p>
            <a:pPr>
              <a:lnSpc>
                <a:spcPct val="90000"/>
              </a:lnSpc>
            </a:pPr>
            <a:r>
              <a:rPr lang="en-US"/>
              <a:t>If($catishungry) { /* feed cat */ }</a:t>
            </a:r>
          </a:p>
          <a:p>
            <a:pPr>
              <a:lnSpc>
                <a:spcPct val="90000"/>
              </a:lnSpc>
            </a:pPr>
            <a:r>
              <a:rPr lang="en-US"/>
              <a:t>“true” and “false” are reserved words</a:t>
            </a:r>
          </a:p>
          <a:p>
            <a:pPr>
              <a:lnSpc>
                <a:spcPct val="90000"/>
              </a:lnSpc>
            </a:pPr>
            <a:r>
              <a:rPr lang="en-GB"/>
              <a:t>Initialise</a:t>
            </a:r>
            <a:r>
              <a:rPr lang="en-US"/>
              <a:t> as $valid = false;</a:t>
            </a:r>
          </a:p>
          <a:p>
            <a:pPr>
              <a:lnSpc>
                <a:spcPct val="90000"/>
              </a:lnSpc>
            </a:pPr>
            <a:r>
              <a:rPr lang="en-US"/>
              <a:t>Compare with ==</a:t>
            </a:r>
          </a:p>
          <a:p>
            <a:pPr>
              <a:lnSpc>
                <a:spcPct val="90000"/>
              </a:lnSpc>
            </a:pPr>
            <a:r>
              <a:rPr lang="en-US"/>
              <a:t>AND and OR for combinations</a:t>
            </a:r>
          </a:p>
          <a:p>
            <a:pPr lvl="1">
              <a:lnSpc>
                <a:spcPct val="90000"/>
              </a:lnSpc>
            </a:pPr>
            <a:r>
              <a:rPr lang="en-US"/>
              <a:t>E.g. if($catishungry AND $havefood) {/* feed cat*/}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p:txBody>
          <a:bodyPr/>
          <a:lstStyle/>
          <a:p>
            <a:r>
              <a:rPr lang="en-US"/>
              <a:t>Topics Covered</a:t>
            </a:r>
          </a:p>
        </p:txBody>
      </p:sp>
      <p:sp>
        <p:nvSpPr>
          <p:cNvPr id="1027" name="Rectangle 3"/>
          <p:cNvSpPr>
            <a:spLocks noGrp="1" noChangeArrowheads="1"/>
          </p:cNvSpPr>
          <p:nvPr>
            <p:ph type="body" idx="1"/>
          </p:nvPr>
        </p:nvSpPr>
        <p:spPr/>
        <p:txBody>
          <a:bodyPr/>
          <a:lstStyle/>
          <a:p>
            <a:pPr>
              <a:lnSpc>
                <a:spcPct val="90000"/>
              </a:lnSpc>
            </a:pPr>
            <a:r>
              <a:rPr lang="en-US" dirty="0"/>
              <a:t>Server side web programming</a:t>
            </a:r>
          </a:p>
          <a:p>
            <a:pPr lvl="1">
              <a:lnSpc>
                <a:spcPct val="90000"/>
              </a:lnSpc>
            </a:pPr>
            <a:r>
              <a:rPr lang="en-US" dirty="0"/>
              <a:t>Client/Server systems</a:t>
            </a:r>
          </a:p>
          <a:p>
            <a:pPr lvl="1">
              <a:lnSpc>
                <a:spcPct val="90000"/>
              </a:lnSpc>
            </a:pPr>
            <a:r>
              <a:rPr lang="en-US" dirty="0"/>
              <a:t>Comparison with static HTML</a:t>
            </a:r>
          </a:p>
          <a:p>
            <a:pPr>
              <a:lnSpc>
                <a:spcPct val="90000"/>
              </a:lnSpc>
            </a:pPr>
            <a:r>
              <a:rPr lang="en-US" dirty="0"/>
              <a:t>PHP - what is it? What does it do?</a:t>
            </a:r>
          </a:p>
          <a:p>
            <a:pPr>
              <a:lnSpc>
                <a:spcPct val="90000"/>
              </a:lnSpc>
            </a:pPr>
            <a:r>
              <a:rPr lang="en-US" dirty="0"/>
              <a:t>PHP Language basics</a:t>
            </a:r>
          </a:p>
          <a:p>
            <a:pPr lvl="1">
              <a:lnSpc>
                <a:spcPct val="90000"/>
              </a:lnSpc>
            </a:pPr>
            <a:r>
              <a:rPr lang="en-US" dirty="0"/>
              <a:t>Syntax</a:t>
            </a:r>
          </a:p>
          <a:p>
            <a:pPr lvl="1">
              <a:lnSpc>
                <a:spcPct val="90000"/>
              </a:lnSpc>
            </a:pPr>
            <a:r>
              <a:rPr lang="en-US" dirty="0"/>
              <a:t>Variables, Constants, Operators</a:t>
            </a:r>
          </a:p>
          <a:p>
            <a:pPr lvl="1">
              <a:lnSpc>
                <a:spcPct val="90000"/>
              </a:lnSpc>
            </a:pPr>
            <a:r>
              <a:rPr lang="en-US" dirty="0"/>
              <a:t>Decision making</a:t>
            </a:r>
          </a:p>
          <a:p>
            <a:pPr>
              <a:lnSpc>
                <a:spcPct val="90000"/>
              </a:lnSpc>
            </a:pPr>
            <a:r>
              <a:rPr lang="en-US" dirty="0"/>
              <a:t>PHP and the client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p:txBody>
          <a:bodyPr/>
          <a:lstStyle/>
          <a:p>
            <a:r>
              <a:rPr lang="en-US"/>
              <a:t>PHP - IF statement</a:t>
            </a:r>
          </a:p>
        </p:txBody>
      </p:sp>
      <p:sp>
        <p:nvSpPr>
          <p:cNvPr id="123907" name="Rectangle 3"/>
          <p:cNvSpPr>
            <a:spLocks noGrp="1" noChangeArrowheads="1"/>
          </p:cNvSpPr>
          <p:nvPr>
            <p:ph type="body" idx="1"/>
          </p:nvPr>
        </p:nvSpPr>
        <p:spPr/>
        <p:txBody>
          <a:bodyPr/>
          <a:lstStyle/>
          <a:p>
            <a:r>
              <a:rPr lang="en-US"/>
              <a:t>Used to perform a conditional branch</a:t>
            </a:r>
          </a:p>
          <a:p>
            <a:r>
              <a:rPr lang="en-US"/>
              <a:t>If (Boolean expression) {</a:t>
            </a:r>
          </a:p>
          <a:p>
            <a:pPr lvl="1"/>
            <a:r>
              <a:rPr lang="en-US"/>
              <a:t>// one or more commands if true</a:t>
            </a:r>
          </a:p>
          <a:p>
            <a:r>
              <a:rPr lang="en-US"/>
              <a:t>} else {</a:t>
            </a:r>
          </a:p>
          <a:p>
            <a:pPr lvl="1"/>
            <a:r>
              <a:rPr lang="en-US"/>
              <a:t>// one or more commands if false</a:t>
            </a:r>
          </a:p>
          <a:p>
            <a:r>
              <a:rPr lang="en-US"/>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p:txBody>
          <a:bodyPr/>
          <a:lstStyle/>
          <a:p>
            <a:r>
              <a:rPr lang="en-US"/>
              <a:t>PHP - Switch Statements</a:t>
            </a:r>
          </a:p>
        </p:txBody>
      </p:sp>
      <p:sp>
        <p:nvSpPr>
          <p:cNvPr id="126979" name="Rectangle 3"/>
          <p:cNvSpPr>
            <a:spLocks noGrp="1" noChangeArrowheads="1"/>
          </p:cNvSpPr>
          <p:nvPr>
            <p:ph type="body" idx="1"/>
          </p:nvPr>
        </p:nvSpPr>
        <p:spPr/>
        <p:txBody>
          <a:bodyPr/>
          <a:lstStyle/>
          <a:p>
            <a:r>
              <a:rPr lang="en-US"/>
              <a:t>Useful when a Boolean expression may have many options E.g.</a:t>
            </a:r>
          </a:p>
          <a:p>
            <a:r>
              <a:rPr lang="en-US"/>
              <a:t>switch($choice) {</a:t>
            </a:r>
          </a:p>
          <a:p>
            <a:pPr lvl="1"/>
            <a:r>
              <a:rPr lang="en-US"/>
              <a:t>case 0: { /* do things if choice equal 0 */ }</a:t>
            </a:r>
          </a:p>
          <a:p>
            <a:pPr lvl="1"/>
            <a:r>
              <a:rPr lang="en-US"/>
              <a:t>Case 1: {/* do things if choice equal 1 */ }</a:t>
            </a:r>
          </a:p>
          <a:p>
            <a:pPr lvl="1"/>
            <a:r>
              <a:rPr lang="en-US"/>
              <a:t>Case 2: {/* do things if choice equal 2 */ }</a:t>
            </a:r>
          </a:p>
          <a:p>
            <a:pPr lvl="1"/>
            <a:r>
              <a:rPr lang="en-US"/>
              <a:t>Default: {/* do if choice is none of the above */}</a:t>
            </a:r>
          </a:p>
          <a:p>
            <a:r>
              <a:rPr lang="en-US"/>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p:txBody>
          <a:bodyPr/>
          <a:lstStyle/>
          <a:p>
            <a:r>
              <a:rPr lang="en-US" dirty="0"/>
              <a:t>PHP - Switch </a:t>
            </a:r>
            <a:r>
              <a:rPr lang="en-US" dirty="0" smtClean="0"/>
              <a:t>Statements example</a:t>
            </a:r>
            <a:endParaRPr lang="en-US" dirty="0"/>
          </a:p>
        </p:txBody>
      </p:sp>
      <p:sp>
        <p:nvSpPr>
          <p:cNvPr id="126979" name="Rectangle 3"/>
          <p:cNvSpPr>
            <a:spLocks noGrp="1" noChangeArrowheads="1"/>
          </p:cNvSpPr>
          <p:nvPr>
            <p:ph type="body" idx="1"/>
          </p:nvPr>
        </p:nvSpPr>
        <p:spPr/>
        <p:txBody>
          <a:bodyPr/>
          <a:lstStyle/>
          <a:p>
            <a:r>
              <a:rPr lang="en-US" dirty="0" smtClean="0"/>
              <a:t>$score = "80";</a:t>
            </a:r>
          </a:p>
          <a:p>
            <a:r>
              <a:rPr lang="en-US" dirty="0" smtClean="0"/>
              <a:t>switch ($score) {  </a:t>
            </a:r>
          </a:p>
          <a:p>
            <a:r>
              <a:rPr lang="en-US" dirty="0" smtClean="0"/>
              <a:t>case "80":    </a:t>
            </a:r>
          </a:p>
          <a:p>
            <a:r>
              <a:rPr lang="en-US" dirty="0" smtClean="0"/>
              <a:t>echo "A";    </a:t>
            </a:r>
          </a:p>
          <a:p>
            <a:r>
              <a:rPr lang="en-US" dirty="0" smtClean="0"/>
              <a:t>break;  </a:t>
            </a:r>
          </a:p>
          <a:p>
            <a:r>
              <a:rPr lang="en-US" dirty="0" smtClean="0"/>
              <a:t>default:    echo "FAIL";</a:t>
            </a:r>
            <a:endParaRPr lang="en-US" dirty="0"/>
          </a:p>
        </p:txBody>
      </p:sp>
    </p:spTree>
    <p:extLst>
      <p:ext uri="{BB962C8B-B14F-4D97-AF65-F5344CB8AC3E}">
        <p14:creationId xmlns:p14="http://schemas.microsoft.com/office/powerpoint/2010/main" val="17791548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p:txBody>
          <a:bodyPr/>
          <a:lstStyle/>
          <a:p>
            <a:r>
              <a:rPr lang="en-US"/>
              <a:t>PHP - one small step for man…</a:t>
            </a:r>
          </a:p>
        </p:txBody>
      </p:sp>
      <p:sp>
        <p:nvSpPr>
          <p:cNvPr id="128003" name="Rectangle 3"/>
          <p:cNvSpPr>
            <a:spLocks noGrp="1" noChangeArrowheads="1"/>
          </p:cNvSpPr>
          <p:nvPr>
            <p:ph type="body" idx="1"/>
          </p:nvPr>
        </p:nvSpPr>
        <p:spPr/>
        <p:txBody>
          <a:bodyPr/>
          <a:lstStyle/>
          <a:p>
            <a:r>
              <a:rPr lang="en-US"/>
              <a:t>… One giant leap for level 1 students</a:t>
            </a:r>
          </a:p>
          <a:p>
            <a:r>
              <a:rPr lang="en-US"/>
              <a:t>First few steps are crucial - topics covered:</a:t>
            </a:r>
          </a:p>
          <a:p>
            <a:pPr lvl="1"/>
            <a:r>
              <a:rPr lang="en-US"/>
              <a:t>Basic structure and syntax</a:t>
            </a:r>
          </a:p>
          <a:p>
            <a:pPr lvl="1"/>
            <a:r>
              <a:rPr lang="en-US"/>
              <a:t>Variables, constants and operators</a:t>
            </a:r>
          </a:p>
          <a:p>
            <a:pPr lvl="1"/>
            <a:r>
              <a:rPr lang="en-US"/>
              <a:t>Data types and conversions</a:t>
            </a:r>
          </a:p>
          <a:p>
            <a:pPr lvl="1"/>
            <a:r>
              <a:rPr lang="en-US"/>
              <a:t>Decision making</a:t>
            </a:r>
          </a:p>
          <a:p>
            <a:r>
              <a:rPr lang="en-US"/>
              <a:t>Any questions so far?</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r>
              <a:rPr lang="en-US"/>
              <a:t>PHP - Dealing with the Client</a:t>
            </a:r>
          </a:p>
        </p:txBody>
      </p:sp>
      <p:sp>
        <p:nvSpPr>
          <p:cNvPr id="129027" name="Rectangle 3"/>
          <p:cNvSpPr>
            <a:spLocks noGrp="1" noChangeArrowheads="1"/>
          </p:cNvSpPr>
          <p:nvPr>
            <p:ph type="body" idx="1"/>
          </p:nvPr>
        </p:nvSpPr>
        <p:spPr/>
        <p:txBody>
          <a:bodyPr/>
          <a:lstStyle/>
          <a:p>
            <a:r>
              <a:rPr lang="en-US"/>
              <a:t>All very nice but …</a:t>
            </a:r>
          </a:p>
          <a:p>
            <a:r>
              <a:rPr lang="en-US"/>
              <a:t>… How is it useful in your web site?</a:t>
            </a:r>
          </a:p>
          <a:p>
            <a:r>
              <a:rPr lang="en-US"/>
              <a:t>PHP allows you to use HTML forms</a:t>
            </a:r>
          </a:p>
          <a:p>
            <a:r>
              <a:rPr lang="en-US"/>
              <a:t>Forms require technology at the server to process them</a:t>
            </a:r>
          </a:p>
          <a:p>
            <a:r>
              <a:rPr lang="en-US"/>
              <a:t>PHP is a feasible and good choice for the processing of HTML forms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r>
              <a:rPr lang="en-US"/>
              <a:t>PHP - Dealing with the client</a:t>
            </a:r>
          </a:p>
        </p:txBody>
      </p:sp>
      <p:sp>
        <p:nvSpPr>
          <p:cNvPr id="130051" name="Rectangle 3"/>
          <p:cNvSpPr>
            <a:spLocks noGrp="1" noChangeArrowheads="1"/>
          </p:cNvSpPr>
          <p:nvPr>
            <p:ph type="body" idx="1"/>
          </p:nvPr>
        </p:nvSpPr>
        <p:spPr>
          <a:xfrm>
            <a:off x="457200" y="1719263"/>
            <a:ext cx="8153400" cy="4411662"/>
          </a:xfrm>
        </p:spPr>
        <p:txBody>
          <a:bodyPr/>
          <a:lstStyle/>
          <a:p>
            <a:r>
              <a:rPr lang="en-US"/>
              <a:t>Quick re-cap on forms</a:t>
            </a:r>
          </a:p>
          <a:p>
            <a:r>
              <a:rPr lang="en-US"/>
              <a:t>Implemented with a &lt;form&gt; element in HTML</a:t>
            </a:r>
          </a:p>
          <a:p>
            <a:r>
              <a:rPr lang="en-US"/>
              <a:t>Contains other input, text area, list controls and options</a:t>
            </a:r>
          </a:p>
          <a:p>
            <a:r>
              <a:rPr lang="en-US"/>
              <a:t>Has some method of submitting</a:t>
            </a:r>
          </a:p>
          <a:p>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p:txBody>
          <a:bodyPr/>
          <a:lstStyle/>
          <a:p>
            <a:r>
              <a:rPr lang="en-US"/>
              <a:t>PHP - Dealing with the client</a:t>
            </a:r>
          </a:p>
        </p:txBody>
      </p:sp>
      <p:sp>
        <p:nvSpPr>
          <p:cNvPr id="131075" name="Rectangle 3"/>
          <p:cNvSpPr>
            <a:spLocks noGrp="1" noChangeArrowheads="1"/>
          </p:cNvSpPr>
          <p:nvPr>
            <p:ph type="body" idx="1"/>
          </p:nvPr>
        </p:nvSpPr>
        <p:spPr/>
        <p:txBody>
          <a:bodyPr/>
          <a:lstStyle/>
          <a:p>
            <a:r>
              <a:rPr lang="en-US"/>
              <a:t>Text fields</a:t>
            </a:r>
          </a:p>
          <a:p>
            <a:r>
              <a:rPr lang="en-US"/>
              <a:t>Checkbox</a:t>
            </a:r>
          </a:p>
          <a:p>
            <a:r>
              <a:rPr lang="en-US"/>
              <a:t>Radio button</a:t>
            </a:r>
          </a:p>
          <a:p>
            <a:r>
              <a:rPr lang="en-US"/>
              <a:t>List boxes</a:t>
            </a:r>
          </a:p>
          <a:p>
            <a:r>
              <a:rPr lang="en-US"/>
              <a:t>Hidden form fields</a:t>
            </a:r>
          </a:p>
          <a:p>
            <a:r>
              <a:rPr lang="en-US"/>
              <a:t>Password box</a:t>
            </a:r>
          </a:p>
          <a:p>
            <a:r>
              <a:rPr lang="en-US"/>
              <a:t>Submit and reset buttons</a:t>
            </a:r>
          </a:p>
          <a:p>
            <a:endParaRPr lang="en-US"/>
          </a:p>
        </p:txBody>
      </p:sp>
      <p:pic>
        <p:nvPicPr>
          <p:cNvPr id="131076" name="Picture 4" descr="OperaBasicFor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1752600"/>
            <a:ext cx="3962400" cy="28606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p:txBody>
          <a:bodyPr/>
          <a:lstStyle/>
          <a:p>
            <a:r>
              <a:rPr lang="en-US"/>
              <a:t>PHP - Dealing with the client</a:t>
            </a:r>
          </a:p>
        </p:txBody>
      </p:sp>
      <p:sp>
        <p:nvSpPr>
          <p:cNvPr id="132099" name="Rectangle 3"/>
          <p:cNvSpPr>
            <a:spLocks noGrp="1" noChangeArrowheads="1"/>
          </p:cNvSpPr>
          <p:nvPr>
            <p:ph type="body" idx="1"/>
          </p:nvPr>
        </p:nvSpPr>
        <p:spPr>
          <a:xfrm>
            <a:off x="381000" y="1719263"/>
            <a:ext cx="8458200" cy="4411662"/>
          </a:xfrm>
        </p:spPr>
        <p:txBody>
          <a:bodyPr/>
          <a:lstStyle/>
          <a:p>
            <a:pPr>
              <a:lnSpc>
                <a:spcPct val="90000"/>
              </a:lnSpc>
            </a:pPr>
            <a:r>
              <a:rPr lang="en-US" sz="2600"/>
              <a:t>&lt;form method=“post” action=“file.php” name=“frmid” &gt;</a:t>
            </a:r>
          </a:p>
          <a:p>
            <a:pPr lvl="1">
              <a:lnSpc>
                <a:spcPct val="90000"/>
              </a:lnSpc>
            </a:pPr>
            <a:r>
              <a:rPr lang="en-US" sz="2200"/>
              <a:t>Method specifies how the data will be sent</a:t>
            </a:r>
          </a:p>
          <a:p>
            <a:pPr lvl="1">
              <a:lnSpc>
                <a:spcPct val="90000"/>
              </a:lnSpc>
            </a:pPr>
            <a:r>
              <a:rPr lang="en-US" sz="2200"/>
              <a:t>Action specifies the file to go to. E.g. file.php</a:t>
            </a:r>
          </a:p>
          <a:p>
            <a:pPr lvl="1">
              <a:lnSpc>
                <a:spcPct val="90000"/>
              </a:lnSpc>
            </a:pPr>
            <a:r>
              <a:rPr lang="en-US" sz="2200"/>
              <a:t>id gives the form a unique name</a:t>
            </a:r>
          </a:p>
          <a:p>
            <a:pPr>
              <a:lnSpc>
                <a:spcPct val="90000"/>
              </a:lnSpc>
            </a:pPr>
            <a:r>
              <a:rPr lang="en-US" sz="2600"/>
              <a:t>Post method sends all contents of a form with basically hidden headers (not easily visible to users)</a:t>
            </a:r>
          </a:p>
          <a:p>
            <a:pPr>
              <a:lnSpc>
                <a:spcPct val="90000"/>
              </a:lnSpc>
            </a:pPr>
            <a:r>
              <a:rPr lang="en-US" sz="2600"/>
              <a:t>Get method sends all form input in the URL requested using name=value pairs separated by ampersands (&amp;)</a:t>
            </a:r>
          </a:p>
          <a:p>
            <a:pPr lvl="1">
              <a:lnSpc>
                <a:spcPct val="90000"/>
              </a:lnSpc>
            </a:pPr>
            <a:r>
              <a:rPr lang="en-US" sz="2200"/>
              <a:t>E.g. process.php?name=trevor&amp;number=345</a:t>
            </a:r>
          </a:p>
          <a:p>
            <a:pPr lvl="1">
              <a:lnSpc>
                <a:spcPct val="90000"/>
              </a:lnSpc>
            </a:pPr>
            <a:r>
              <a:rPr lang="en-US" sz="2200"/>
              <a:t>Is visible in the URL shown in the browser</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p:txBody>
          <a:bodyPr/>
          <a:lstStyle/>
          <a:p>
            <a:r>
              <a:rPr lang="en-US"/>
              <a:t>PHP - Dealing with the client</a:t>
            </a:r>
          </a:p>
        </p:txBody>
      </p:sp>
      <p:sp>
        <p:nvSpPr>
          <p:cNvPr id="133123" name="Rectangle 3"/>
          <p:cNvSpPr>
            <a:spLocks noGrp="1" noChangeArrowheads="1"/>
          </p:cNvSpPr>
          <p:nvPr>
            <p:ph type="body" idx="1"/>
          </p:nvPr>
        </p:nvSpPr>
        <p:spPr/>
        <p:txBody>
          <a:bodyPr/>
          <a:lstStyle/>
          <a:p>
            <a:r>
              <a:rPr lang="en-US" sz="2600"/>
              <a:t>All form values are placed into an array</a:t>
            </a:r>
          </a:p>
          <a:p>
            <a:r>
              <a:rPr lang="en-US" sz="2600"/>
              <a:t>Assume a form contains one textbox called “txtName” and the form is submitted using the post method, invoking process.php</a:t>
            </a:r>
          </a:p>
          <a:p>
            <a:r>
              <a:rPr lang="en-US" sz="2600"/>
              <a:t>process.php could access the form data using:</a:t>
            </a:r>
          </a:p>
          <a:p>
            <a:pPr lvl="1"/>
            <a:r>
              <a:rPr lang="en-US" sz="2200"/>
              <a:t> $_POST[‘txtName’]</a:t>
            </a:r>
          </a:p>
          <a:p>
            <a:r>
              <a:rPr lang="en-US" sz="2600"/>
              <a:t>If the form used the get method, the form data would be available as:</a:t>
            </a:r>
          </a:p>
          <a:p>
            <a:pPr lvl="1"/>
            <a:r>
              <a:rPr lang="en-US" sz="2200"/>
              <a:t>$_GET[‘txtName’]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p:txBody>
          <a:bodyPr/>
          <a:lstStyle/>
          <a:p>
            <a:r>
              <a:rPr lang="en-US"/>
              <a:t>PHP - Dealing with the client</a:t>
            </a:r>
          </a:p>
        </p:txBody>
      </p:sp>
      <p:sp>
        <p:nvSpPr>
          <p:cNvPr id="134147" name="Rectangle 3"/>
          <p:cNvSpPr>
            <a:spLocks noGrp="1" noChangeArrowheads="1"/>
          </p:cNvSpPr>
          <p:nvPr>
            <p:ph type="body" idx="1"/>
          </p:nvPr>
        </p:nvSpPr>
        <p:spPr/>
        <p:txBody>
          <a:bodyPr/>
          <a:lstStyle/>
          <a:p>
            <a:r>
              <a:rPr lang="en-US"/>
              <a:t>For example, an HTML form:</a:t>
            </a:r>
          </a:p>
          <a:p>
            <a:pPr lvl="1"/>
            <a:r>
              <a:rPr lang="en-US"/>
              <a:t>&lt;form id=“showmsg” action=“show.php” method=“post”&gt;</a:t>
            </a:r>
          </a:p>
          <a:p>
            <a:pPr lvl="2"/>
            <a:r>
              <a:rPr lang="en-US"/>
              <a:t>&lt;input type=“text” id=“txtMsg” value=“Hello World” /&gt;</a:t>
            </a:r>
          </a:p>
          <a:p>
            <a:pPr lvl="2"/>
            <a:r>
              <a:rPr lang="en-US"/>
              <a:t>&lt;input type=“submit” id=“submit” value=“Submit”&gt;</a:t>
            </a:r>
          </a:p>
          <a:p>
            <a:pPr lvl="1"/>
            <a:r>
              <a:rPr lang="en-US"/>
              <a:t>&lt;/form&gt;</a:t>
            </a:r>
          </a:p>
        </p:txBody>
      </p:sp>
      <p:pic>
        <p:nvPicPr>
          <p:cNvPr id="134148" name="Picture 4" descr="messagefor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4876800"/>
            <a:ext cx="4191000" cy="8413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en-US"/>
              <a:t>Client/Server on the WWW</a:t>
            </a:r>
          </a:p>
        </p:txBody>
      </p:sp>
      <p:sp>
        <p:nvSpPr>
          <p:cNvPr id="86019" name="Rectangle 3"/>
          <p:cNvSpPr>
            <a:spLocks noGrp="1" noChangeArrowheads="1"/>
          </p:cNvSpPr>
          <p:nvPr>
            <p:ph type="body" idx="1"/>
          </p:nvPr>
        </p:nvSpPr>
        <p:spPr/>
        <p:txBody>
          <a:bodyPr/>
          <a:lstStyle/>
          <a:p>
            <a:r>
              <a:rPr lang="en-US"/>
              <a:t>Standard web sites operate on a request/response basis</a:t>
            </a:r>
          </a:p>
          <a:p>
            <a:r>
              <a:rPr lang="en-US"/>
              <a:t>A user requests a resource E.g. HTML document</a:t>
            </a:r>
          </a:p>
          <a:p>
            <a:r>
              <a:rPr lang="en-US"/>
              <a:t>Server responds by delivering the document to the client</a:t>
            </a:r>
          </a:p>
          <a:p>
            <a:r>
              <a:rPr lang="en-US"/>
              <a:t>The client processes the document and displays it to user</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p:txBody>
          <a:bodyPr/>
          <a:lstStyle/>
          <a:p>
            <a:r>
              <a:rPr lang="en-US"/>
              <a:t>PHP - Dealing with the client</a:t>
            </a:r>
          </a:p>
        </p:txBody>
      </p:sp>
      <p:sp>
        <p:nvSpPr>
          <p:cNvPr id="135171" name="Rectangle 3"/>
          <p:cNvSpPr>
            <a:spLocks noGrp="1" noChangeArrowheads="1"/>
          </p:cNvSpPr>
          <p:nvPr>
            <p:ph type="body" idx="1"/>
          </p:nvPr>
        </p:nvSpPr>
        <p:spPr/>
        <p:txBody>
          <a:bodyPr/>
          <a:lstStyle/>
          <a:p>
            <a:pPr>
              <a:lnSpc>
                <a:spcPct val="90000"/>
              </a:lnSpc>
            </a:pPr>
            <a:r>
              <a:rPr lang="en-US"/>
              <a:t>A file called show.php would receive the submitted data</a:t>
            </a:r>
          </a:p>
          <a:p>
            <a:pPr>
              <a:lnSpc>
                <a:spcPct val="90000"/>
              </a:lnSpc>
            </a:pPr>
            <a:r>
              <a:rPr lang="en-US"/>
              <a:t>It could output the message, for example:</a:t>
            </a:r>
          </a:p>
          <a:p>
            <a:pPr>
              <a:lnSpc>
                <a:spcPct val="90000"/>
              </a:lnSpc>
            </a:pPr>
            <a:r>
              <a:rPr lang="en-US"/>
              <a:t>&lt;html&gt;</a:t>
            </a:r>
          </a:p>
          <a:p>
            <a:pPr lvl="1">
              <a:lnSpc>
                <a:spcPct val="90000"/>
              </a:lnSpc>
            </a:pPr>
            <a:r>
              <a:rPr lang="en-US"/>
              <a:t>&lt;head&gt;&lt;title&gt;Show Message&lt;/title&gt;&lt;/head&gt;</a:t>
            </a:r>
          </a:p>
          <a:p>
            <a:pPr lvl="1">
              <a:lnSpc>
                <a:spcPct val="90000"/>
              </a:lnSpc>
            </a:pPr>
            <a:r>
              <a:rPr lang="en-US"/>
              <a:t>&lt;body&gt;</a:t>
            </a:r>
          </a:p>
          <a:p>
            <a:pPr lvl="2">
              <a:lnSpc>
                <a:spcPct val="90000"/>
              </a:lnSpc>
            </a:pPr>
            <a:r>
              <a:rPr lang="en-US"/>
              <a:t>&lt;h1&gt;&lt;?php echo $_POST[“txtMsg”]; ?&gt;&lt;/h1&gt;</a:t>
            </a:r>
          </a:p>
          <a:p>
            <a:pPr lvl="1">
              <a:lnSpc>
                <a:spcPct val="90000"/>
              </a:lnSpc>
            </a:pPr>
            <a:r>
              <a:rPr lang="en-US"/>
              <a:t>&lt;/body&gt;</a:t>
            </a:r>
          </a:p>
          <a:p>
            <a:pPr>
              <a:lnSpc>
                <a:spcPct val="90000"/>
              </a:lnSpc>
            </a:pPr>
            <a:r>
              <a:rPr lang="en-US"/>
              <a:t>&lt;/html&gt;</a:t>
            </a:r>
          </a:p>
        </p:txBody>
      </p:sp>
      <p:pic>
        <p:nvPicPr>
          <p:cNvPr id="135172" name="Picture 4" descr="Mess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9600" y="5334000"/>
            <a:ext cx="3581400" cy="9286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p:txBody>
          <a:bodyPr/>
          <a:lstStyle/>
          <a:p>
            <a:r>
              <a:rPr lang="en-US"/>
              <a:t>PHP - Dealing with the client</a:t>
            </a:r>
          </a:p>
        </p:txBody>
      </p:sp>
      <p:sp>
        <p:nvSpPr>
          <p:cNvPr id="136195" name="Rectangle 3"/>
          <p:cNvSpPr>
            <a:spLocks noGrp="1" noChangeArrowheads="1"/>
          </p:cNvSpPr>
          <p:nvPr>
            <p:ph type="body" idx="1"/>
          </p:nvPr>
        </p:nvSpPr>
        <p:spPr/>
        <p:txBody>
          <a:bodyPr/>
          <a:lstStyle/>
          <a:p>
            <a:pPr>
              <a:lnSpc>
                <a:spcPct val="90000"/>
              </a:lnSpc>
            </a:pPr>
            <a:r>
              <a:rPr lang="en-US"/>
              <a:t>Summary</a:t>
            </a:r>
          </a:p>
          <a:p>
            <a:pPr lvl="1">
              <a:lnSpc>
                <a:spcPct val="90000"/>
              </a:lnSpc>
            </a:pPr>
            <a:r>
              <a:rPr lang="en-US"/>
              <a:t>Form elements contain input elements</a:t>
            </a:r>
          </a:p>
          <a:p>
            <a:pPr lvl="1">
              <a:lnSpc>
                <a:spcPct val="90000"/>
              </a:lnSpc>
            </a:pPr>
            <a:r>
              <a:rPr lang="en-US"/>
              <a:t>Each input element has an id</a:t>
            </a:r>
          </a:p>
          <a:p>
            <a:pPr lvl="1">
              <a:lnSpc>
                <a:spcPct val="90000"/>
              </a:lnSpc>
            </a:pPr>
            <a:r>
              <a:rPr lang="en-US"/>
              <a:t>If a form is posted, the file stated as the action can use:</a:t>
            </a:r>
          </a:p>
          <a:p>
            <a:pPr lvl="2">
              <a:lnSpc>
                <a:spcPct val="90000"/>
              </a:lnSpc>
            </a:pPr>
            <a:r>
              <a:rPr lang="en-US"/>
              <a:t>$_POST[“inputid”]</a:t>
            </a:r>
          </a:p>
          <a:p>
            <a:pPr lvl="1">
              <a:lnSpc>
                <a:spcPct val="90000"/>
              </a:lnSpc>
            </a:pPr>
            <a:r>
              <a:rPr lang="en-US"/>
              <a:t>If a form uses the get method:</a:t>
            </a:r>
          </a:p>
          <a:p>
            <a:pPr lvl="2">
              <a:lnSpc>
                <a:spcPct val="90000"/>
              </a:lnSpc>
            </a:pPr>
            <a:r>
              <a:rPr lang="en-US"/>
              <a:t>$_GET[“inputid”]</a:t>
            </a:r>
          </a:p>
          <a:p>
            <a:pPr>
              <a:lnSpc>
                <a:spcPct val="90000"/>
              </a:lnSpc>
            </a:pPr>
            <a:r>
              <a:rPr lang="en-US"/>
              <a:t>Ensure you set all id attributes for form elements and their contents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p:txBody>
          <a:bodyPr/>
          <a:lstStyle/>
          <a:p>
            <a:r>
              <a:rPr lang="en-US"/>
              <a:t>PHP Introduction - Summary</a:t>
            </a:r>
          </a:p>
        </p:txBody>
      </p:sp>
      <p:sp>
        <p:nvSpPr>
          <p:cNvPr id="137219" name="Rectangle 3"/>
          <p:cNvSpPr>
            <a:spLocks noGrp="1" noChangeArrowheads="1"/>
          </p:cNvSpPr>
          <p:nvPr>
            <p:ph type="body" idx="1"/>
          </p:nvPr>
        </p:nvSpPr>
        <p:spPr/>
        <p:txBody>
          <a:bodyPr/>
          <a:lstStyle/>
          <a:p>
            <a:r>
              <a:rPr lang="en-US"/>
              <a:t>Topics covered</a:t>
            </a:r>
          </a:p>
          <a:p>
            <a:pPr lvl="1"/>
            <a:r>
              <a:rPr lang="en-US"/>
              <a:t>Server side architecture brief overview</a:t>
            </a:r>
          </a:p>
          <a:p>
            <a:pPr lvl="1"/>
            <a:r>
              <a:rPr lang="en-US"/>
              <a:t>Basic PHP language topics</a:t>
            </a:r>
          </a:p>
          <a:p>
            <a:pPr lvl="2"/>
            <a:r>
              <a:rPr lang="en-US"/>
              <a:t>Syntax</a:t>
            </a:r>
          </a:p>
          <a:p>
            <a:pPr lvl="2"/>
            <a:r>
              <a:rPr lang="en-US"/>
              <a:t>Variables, Constants and Operators</a:t>
            </a:r>
          </a:p>
          <a:p>
            <a:pPr lvl="2"/>
            <a:r>
              <a:rPr lang="en-US"/>
              <a:t>Decision making, IF and Switch statements</a:t>
            </a:r>
          </a:p>
          <a:p>
            <a:pPr lvl="2"/>
            <a:r>
              <a:rPr lang="en-US"/>
              <a:t>Dealing with the client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p:txBody>
          <a:bodyPr/>
          <a:lstStyle/>
          <a:p>
            <a:r>
              <a:rPr lang="en-US"/>
              <a:t>Useful Links and Further Study</a:t>
            </a:r>
          </a:p>
        </p:txBody>
      </p:sp>
      <p:sp>
        <p:nvSpPr>
          <p:cNvPr id="138243" name="Rectangle 3"/>
          <p:cNvSpPr>
            <a:spLocks noGrp="1" noChangeArrowheads="1"/>
          </p:cNvSpPr>
          <p:nvPr>
            <p:ph type="body" idx="1"/>
          </p:nvPr>
        </p:nvSpPr>
        <p:spPr/>
        <p:txBody>
          <a:bodyPr/>
          <a:lstStyle/>
          <a:p>
            <a:r>
              <a:rPr lang="en-US" sz="2600"/>
              <a:t>W3 Schools - </a:t>
            </a:r>
            <a:r>
              <a:rPr lang="en-US" sz="2600">
                <a:hlinkClick r:id="rId2"/>
              </a:rPr>
              <a:t>http://www.w3schools.com/php/</a:t>
            </a:r>
            <a:endParaRPr lang="en-US" sz="2600"/>
          </a:p>
          <a:p>
            <a:r>
              <a:rPr lang="en-US" sz="2600"/>
              <a:t>PHP web site - </a:t>
            </a:r>
            <a:r>
              <a:rPr lang="en-US" sz="2600">
                <a:hlinkClick r:id="rId3"/>
              </a:rPr>
              <a:t>http://www.php.net/</a:t>
            </a:r>
            <a:endParaRPr lang="en-US" sz="2600"/>
          </a:p>
          <a:p>
            <a:r>
              <a:rPr lang="en-US" sz="2600"/>
              <a:t>Choi, W. (2000) Beginning PHP4, Wrox Press, ISBN: 1-861003-73-0</a:t>
            </a:r>
          </a:p>
          <a:p>
            <a:r>
              <a:rPr lang="en-US" sz="2600">
                <a:hlinkClick r:id="rId4"/>
              </a:rPr>
              <a:t>http://www.fcet.staffs.ac.uk/tja1/</a:t>
            </a:r>
            <a:endParaRPr lang="en-US" sz="2600"/>
          </a:p>
          <a:p>
            <a:pPr lvl="1"/>
            <a:r>
              <a:rPr lang="en-US" sz="2200"/>
              <a:t>Web site will be updated before accompanying tutorial session</a:t>
            </a:r>
          </a:p>
          <a:p>
            <a:pPr lvl="1"/>
            <a:r>
              <a:rPr lang="en-US" sz="2200"/>
              <a:t>Will contain a useful supplement to tutorial content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n-US"/>
              <a:t>Server Side Programming</a:t>
            </a:r>
          </a:p>
        </p:txBody>
      </p:sp>
      <p:sp>
        <p:nvSpPr>
          <p:cNvPr id="87043" name="Rectangle 3"/>
          <p:cNvSpPr>
            <a:spLocks noGrp="1" noChangeArrowheads="1"/>
          </p:cNvSpPr>
          <p:nvPr>
            <p:ph type="body" idx="1"/>
          </p:nvPr>
        </p:nvSpPr>
        <p:spPr/>
        <p:txBody>
          <a:bodyPr/>
          <a:lstStyle/>
          <a:p>
            <a:r>
              <a:rPr lang="en-US" sz="2600"/>
              <a:t>Provides web site developers to </a:t>
            </a:r>
            <a:r>
              <a:rPr lang="en-GB" sz="2600"/>
              <a:t>utilise</a:t>
            </a:r>
            <a:r>
              <a:rPr lang="en-US" sz="2600"/>
              <a:t> resources on the web server</a:t>
            </a:r>
          </a:p>
          <a:p>
            <a:r>
              <a:rPr lang="en-US" sz="2600"/>
              <a:t>Non-public resources do not require direct access from the clients</a:t>
            </a:r>
          </a:p>
          <a:p>
            <a:r>
              <a:rPr lang="en-US" sz="2600"/>
              <a:t>Allows web sites to be client agnostic (unless JavaScript is used also)</a:t>
            </a:r>
          </a:p>
          <a:p>
            <a:r>
              <a:rPr lang="en-US" sz="2600"/>
              <a:t>Most server side programming script is embedded within markup (although does not have to be, sometimes better not to)</a:t>
            </a:r>
          </a:p>
          <a:p>
            <a:endParaRPr lang="en-US" sz="260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en-US"/>
              <a:t>PHP - What is it / does it do?</a:t>
            </a:r>
          </a:p>
        </p:txBody>
      </p:sp>
      <p:sp>
        <p:nvSpPr>
          <p:cNvPr id="88067" name="Rectangle 3"/>
          <p:cNvSpPr>
            <a:spLocks noGrp="1" noChangeArrowheads="1"/>
          </p:cNvSpPr>
          <p:nvPr>
            <p:ph type="body" idx="1"/>
          </p:nvPr>
        </p:nvSpPr>
        <p:spPr/>
        <p:txBody>
          <a:bodyPr/>
          <a:lstStyle/>
          <a:p>
            <a:pPr>
              <a:lnSpc>
                <a:spcPct val="90000"/>
              </a:lnSpc>
            </a:pPr>
            <a:r>
              <a:rPr lang="en-US"/>
              <a:t>PHP: </a:t>
            </a:r>
            <a:r>
              <a:rPr lang="en-US" b="1" u="sng"/>
              <a:t>P</a:t>
            </a:r>
            <a:r>
              <a:rPr lang="en-US"/>
              <a:t>HP </a:t>
            </a:r>
            <a:r>
              <a:rPr lang="en-US" b="1" u="sng"/>
              <a:t>H</a:t>
            </a:r>
            <a:r>
              <a:rPr lang="en-US"/>
              <a:t>ypertext </a:t>
            </a:r>
            <a:r>
              <a:rPr lang="en-US" b="1" u="sng"/>
              <a:t>P</a:t>
            </a:r>
            <a:r>
              <a:rPr lang="en-US"/>
              <a:t>re-processor</a:t>
            </a:r>
          </a:p>
          <a:p>
            <a:pPr>
              <a:lnSpc>
                <a:spcPct val="90000"/>
              </a:lnSpc>
            </a:pPr>
            <a:r>
              <a:rPr lang="en-US"/>
              <a:t>Programming language that is interpreted and executed on the server</a:t>
            </a:r>
          </a:p>
          <a:p>
            <a:pPr>
              <a:lnSpc>
                <a:spcPct val="90000"/>
              </a:lnSpc>
            </a:pPr>
            <a:r>
              <a:rPr lang="en-US"/>
              <a:t>Execution is done before delivering content to the client</a:t>
            </a:r>
          </a:p>
          <a:p>
            <a:pPr>
              <a:lnSpc>
                <a:spcPct val="90000"/>
              </a:lnSpc>
            </a:pPr>
            <a:r>
              <a:rPr lang="en-US"/>
              <a:t>Contains a </a:t>
            </a:r>
            <a:r>
              <a:rPr lang="en-US" b="1" u="sng"/>
              <a:t>vast</a:t>
            </a:r>
            <a:r>
              <a:rPr lang="en-US"/>
              <a:t> library of functionality that programmers can harness</a:t>
            </a:r>
          </a:p>
          <a:p>
            <a:pPr>
              <a:lnSpc>
                <a:spcPct val="90000"/>
              </a:lnSpc>
            </a:pPr>
            <a:r>
              <a:rPr lang="en-US"/>
              <a:t>Executes entirely on the server, requiring no specific features from the client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r>
              <a:rPr lang="en-US"/>
              <a:t>PHP - What is it / does it do?</a:t>
            </a:r>
          </a:p>
        </p:txBody>
      </p:sp>
      <p:sp>
        <p:nvSpPr>
          <p:cNvPr id="90115" name="Rectangle 3"/>
          <p:cNvSpPr>
            <a:spLocks noGrp="1" noChangeArrowheads="1"/>
          </p:cNvSpPr>
          <p:nvPr>
            <p:ph type="body" sz="half" idx="1"/>
          </p:nvPr>
        </p:nvSpPr>
        <p:spPr/>
        <p:txBody>
          <a:bodyPr/>
          <a:lstStyle/>
          <a:p>
            <a:pPr>
              <a:lnSpc>
                <a:spcPct val="90000"/>
              </a:lnSpc>
            </a:pPr>
            <a:r>
              <a:rPr lang="en-US" sz="2200"/>
              <a:t>Static resources such as regular HTML are simply output to the client from the server</a:t>
            </a:r>
          </a:p>
          <a:p>
            <a:pPr>
              <a:lnSpc>
                <a:spcPct val="90000"/>
              </a:lnSpc>
            </a:pPr>
            <a:r>
              <a:rPr lang="en-US" sz="2200"/>
              <a:t>Dynamic resources such as PHP scripts are processed on the server prior to being output to the client</a:t>
            </a:r>
          </a:p>
          <a:p>
            <a:pPr>
              <a:lnSpc>
                <a:spcPct val="90000"/>
              </a:lnSpc>
            </a:pPr>
            <a:r>
              <a:rPr lang="en-US" sz="2200"/>
              <a:t>PHP has the capability of connecting to many database systems making the entire process transparent to the client</a:t>
            </a:r>
          </a:p>
        </p:txBody>
      </p:sp>
      <p:pic>
        <p:nvPicPr>
          <p:cNvPr id="90118" name="Picture 6"/>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68313" y="4221163"/>
            <a:ext cx="1673225" cy="1784350"/>
          </a:xfrm>
          <a:noFill/>
          <a:ln/>
        </p:spPr>
      </p:pic>
      <p:pic>
        <p:nvPicPr>
          <p:cNvPr id="90119"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35375" y="4365625"/>
            <a:ext cx="1727200" cy="157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0120" name="Oval 8"/>
          <p:cNvSpPr>
            <a:spLocks noChangeArrowheads="1"/>
          </p:cNvSpPr>
          <p:nvPr/>
        </p:nvSpPr>
        <p:spPr bwMode="auto">
          <a:xfrm>
            <a:off x="7308850" y="4868863"/>
            <a:ext cx="1368425" cy="576262"/>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sz="1200"/>
              <a:t>PHP Engine – </a:t>
            </a:r>
          </a:p>
          <a:p>
            <a:pPr algn="ctr"/>
            <a:r>
              <a:rPr lang="en-GB" sz="1200"/>
              <a:t>Run Script</a:t>
            </a:r>
          </a:p>
        </p:txBody>
      </p:sp>
      <p:sp>
        <p:nvSpPr>
          <p:cNvPr id="90121" name="AutoShape 9"/>
          <p:cNvSpPr>
            <a:spLocks noChangeArrowheads="1"/>
          </p:cNvSpPr>
          <p:nvPr/>
        </p:nvSpPr>
        <p:spPr bwMode="auto">
          <a:xfrm>
            <a:off x="2051050" y="4365625"/>
            <a:ext cx="2232025" cy="504825"/>
          </a:xfrm>
          <a:prstGeom prst="rightArrow">
            <a:avLst>
              <a:gd name="adj1" fmla="val 50000"/>
              <a:gd name="adj2" fmla="val 110535"/>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sz="1600"/>
              <a:t>Web Page Request</a:t>
            </a:r>
          </a:p>
        </p:txBody>
      </p:sp>
      <p:sp>
        <p:nvSpPr>
          <p:cNvPr id="90122" name="AutoShape 10"/>
          <p:cNvSpPr>
            <a:spLocks noChangeArrowheads="1"/>
          </p:cNvSpPr>
          <p:nvPr/>
        </p:nvSpPr>
        <p:spPr bwMode="auto">
          <a:xfrm>
            <a:off x="5364163" y="4364038"/>
            <a:ext cx="2232025" cy="504825"/>
          </a:xfrm>
          <a:prstGeom prst="rightArrow">
            <a:avLst>
              <a:gd name="adj1" fmla="val 50000"/>
              <a:gd name="adj2" fmla="val 110535"/>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sz="1600"/>
              <a:t>Load PHP File</a:t>
            </a:r>
          </a:p>
        </p:txBody>
      </p:sp>
      <p:sp>
        <p:nvSpPr>
          <p:cNvPr id="90123" name="AutoShape 11"/>
          <p:cNvSpPr>
            <a:spLocks noChangeArrowheads="1"/>
          </p:cNvSpPr>
          <p:nvPr/>
        </p:nvSpPr>
        <p:spPr bwMode="auto">
          <a:xfrm>
            <a:off x="5292725" y="5302250"/>
            <a:ext cx="2160588" cy="503238"/>
          </a:xfrm>
          <a:prstGeom prst="leftArrow">
            <a:avLst>
              <a:gd name="adj1" fmla="val 50000"/>
              <a:gd name="adj2" fmla="val 107334"/>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sz="1600"/>
              <a:t>PHP Results</a:t>
            </a:r>
          </a:p>
        </p:txBody>
      </p:sp>
      <p:sp>
        <p:nvSpPr>
          <p:cNvPr id="90124" name="AutoShape 12"/>
          <p:cNvSpPr>
            <a:spLocks noChangeArrowheads="1"/>
          </p:cNvSpPr>
          <p:nvPr/>
        </p:nvSpPr>
        <p:spPr bwMode="auto">
          <a:xfrm>
            <a:off x="2051050" y="5280025"/>
            <a:ext cx="2160588" cy="503238"/>
          </a:xfrm>
          <a:prstGeom prst="leftArrow">
            <a:avLst>
              <a:gd name="adj1" fmla="val 50000"/>
              <a:gd name="adj2" fmla="val 107334"/>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sz="1600"/>
              <a:t>HTML Response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90118"/>
                                        </p:tgtEl>
                                        <p:attrNameLst>
                                          <p:attrName>style.visibility</p:attrName>
                                        </p:attrNameLst>
                                      </p:cBhvr>
                                      <p:to>
                                        <p:strVal val="visible"/>
                                      </p:to>
                                    </p:set>
                                    <p:animEffect transition="in" filter="checkerboard(across)">
                                      <p:cBhvr>
                                        <p:cTn id="7" dur="500"/>
                                        <p:tgtEl>
                                          <p:spTgt spid="901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90119"/>
                                        </p:tgtEl>
                                        <p:attrNameLst>
                                          <p:attrName>style.visibility</p:attrName>
                                        </p:attrNameLst>
                                      </p:cBhvr>
                                      <p:to>
                                        <p:strVal val="visible"/>
                                      </p:to>
                                    </p:set>
                                    <p:animEffect transition="in" filter="blinds(horizontal)">
                                      <p:cBhvr>
                                        <p:cTn id="12" dur="500"/>
                                        <p:tgtEl>
                                          <p:spTgt spid="9011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90121"/>
                                        </p:tgtEl>
                                        <p:attrNameLst>
                                          <p:attrName>style.visibility</p:attrName>
                                        </p:attrNameLst>
                                      </p:cBhvr>
                                      <p:to>
                                        <p:strVal val="visible"/>
                                      </p:to>
                                    </p:set>
                                    <p:animEffect transition="in" filter="box(in)">
                                      <p:cBhvr>
                                        <p:cTn id="17" dur="500"/>
                                        <p:tgtEl>
                                          <p:spTgt spid="9012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90124"/>
                                        </p:tgtEl>
                                        <p:attrNameLst>
                                          <p:attrName>style.visibility</p:attrName>
                                        </p:attrNameLst>
                                      </p:cBhvr>
                                      <p:to>
                                        <p:strVal val="visible"/>
                                      </p:to>
                                    </p:set>
                                    <p:animEffect transition="in" filter="box(in)">
                                      <p:cBhvr>
                                        <p:cTn id="22" dur="500"/>
                                        <p:tgtEl>
                                          <p:spTgt spid="9012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xit" presetSubtype="16" fill="hold" grpId="3" nodeType="clickEffect">
                                  <p:stCondLst>
                                    <p:cond delay="0"/>
                                  </p:stCondLst>
                                  <p:childTnLst>
                                    <p:animEffect transition="out" filter="box(in)">
                                      <p:cBhvr>
                                        <p:cTn id="26" dur="500"/>
                                        <p:tgtEl>
                                          <p:spTgt spid="90121"/>
                                        </p:tgtEl>
                                      </p:cBhvr>
                                    </p:animEffect>
                                    <p:set>
                                      <p:cBhvr>
                                        <p:cTn id="27" dur="1" fill="hold">
                                          <p:stCondLst>
                                            <p:cond delay="499"/>
                                          </p:stCondLst>
                                        </p:cTn>
                                        <p:tgtEl>
                                          <p:spTgt spid="90121"/>
                                        </p:tgtEl>
                                        <p:attrNameLst>
                                          <p:attrName>style.visibility</p:attrName>
                                        </p:attrNameLst>
                                      </p:cBhvr>
                                      <p:to>
                                        <p:strVal val="hidden"/>
                                      </p:to>
                                    </p:set>
                                  </p:childTnLst>
                                </p:cTn>
                              </p:par>
                              <p:par>
                                <p:cTn id="28" presetID="4" presetClass="exit" presetSubtype="16" fill="hold" grpId="3" nodeType="withEffect">
                                  <p:stCondLst>
                                    <p:cond delay="0"/>
                                  </p:stCondLst>
                                  <p:childTnLst>
                                    <p:animEffect transition="out" filter="box(in)">
                                      <p:cBhvr>
                                        <p:cTn id="29" dur="500"/>
                                        <p:tgtEl>
                                          <p:spTgt spid="90124"/>
                                        </p:tgtEl>
                                      </p:cBhvr>
                                    </p:animEffect>
                                    <p:set>
                                      <p:cBhvr>
                                        <p:cTn id="30" dur="1" fill="hold">
                                          <p:stCondLst>
                                            <p:cond delay="499"/>
                                          </p:stCondLst>
                                        </p:cTn>
                                        <p:tgtEl>
                                          <p:spTgt spid="90124"/>
                                        </p:tgtEl>
                                        <p:attrNameLst>
                                          <p:attrName>style.visibility</p:attrName>
                                        </p:attrNameLst>
                                      </p:cBhvr>
                                      <p:to>
                                        <p:strVal val="hidden"/>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90120"/>
                                        </p:tgtEl>
                                        <p:attrNameLst>
                                          <p:attrName>style.visibility</p:attrName>
                                        </p:attrNameLst>
                                      </p:cBhvr>
                                      <p:to>
                                        <p:strVal val="visible"/>
                                      </p:to>
                                    </p:set>
                                    <p:animEffect transition="in" filter="blinds(horizontal)">
                                      <p:cBhvr>
                                        <p:cTn id="35" dur="500"/>
                                        <p:tgtEl>
                                          <p:spTgt spid="90120"/>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4" presetClass="entr" presetSubtype="16" fill="hold" grpId="2" nodeType="clickEffect">
                                  <p:stCondLst>
                                    <p:cond delay="0"/>
                                  </p:stCondLst>
                                  <p:childTnLst>
                                    <p:set>
                                      <p:cBhvr>
                                        <p:cTn id="39" dur="1" fill="hold">
                                          <p:stCondLst>
                                            <p:cond delay="0"/>
                                          </p:stCondLst>
                                        </p:cTn>
                                        <p:tgtEl>
                                          <p:spTgt spid="90121"/>
                                        </p:tgtEl>
                                        <p:attrNameLst>
                                          <p:attrName>style.visibility</p:attrName>
                                        </p:attrNameLst>
                                      </p:cBhvr>
                                      <p:to>
                                        <p:strVal val="visible"/>
                                      </p:to>
                                    </p:set>
                                    <p:animEffect transition="in" filter="box(in)">
                                      <p:cBhvr>
                                        <p:cTn id="40" dur="500"/>
                                        <p:tgtEl>
                                          <p:spTgt spid="90121"/>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4" presetClass="entr" presetSubtype="16" fill="hold" grpId="0" nodeType="clickEffect">
                                  <p:stCondLst>
                                    <p:cond delay="0"/>
                                  </p:stCondLst>
                                  <p:childTnLst>
                                    <p:set>
                                      <p:cBhvr>
                                        <p:cTn id="44" dur="1" fill="hold">
                                          <p:stCondLst>
                                            <p:cond delay="0"/>
                                          </p:stCondLst>
                                        </p:cTn>
                                        <p:tgtEl>
                                          <p:spTgt spid="90122"/>
                                        </p:tgtEl>
                                        <p:attrNameLst>
                                          <p:attrName>style.visibility</p:attrName>
                                        </p:attrNameLst>
                                      </p:cBhvr>
                                      <p:to>
                                        <p:strVal val="visible"/>
                                      </p:to>
                                    </p:set>
                                    <p:animEffect transition="in" filter="box(in)">
                                      <p:cBhvr>
                                        <p:cTn id="45" dur="500"/>
                                        <p:tgtEl>
                                          <p:spTgt spid="90122"/>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4" presetClass="entr" presetSubtype="16" fill="hold" grpId="0" nodeType="clickEffect">
                                  <p:stCondLst>
                                    <p:cond delay="0"/>
                                  </p:stCondLst>
                                  <p:childTnLst>
                                    <p:set>
                                      <p:cBhvr>
                                        <p:cTn id="49" dur="1" fill="hold">
                                          <p:stCondLst>
                                            <p:cond delay="0"/>
                                          </p:stCondLst>
                                        </p:cTn>
                                        <p:tgtEl>
                                          <p:spTgt spid="90123"/>
                                        </p:tgtEl>
                                        <p:attrNameLst>
                                          <p:attrName>style.visibility</p:attrName>
                                        </p:attrNameLst>
                                      </p:cBhvr>
                                      <p:to>
                                        <p:strVal val="visible"/>
                                      </p:to>
                                    </p:set>
                                    <p:animEffect transition="in" filter="box(in)">
                                      <p:cBhvr>
                                        <p:cTn id="50" dur="500"/>
                                        <p:tgtEl>
                                          <p:spTgt spid="90123"/>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4" presetClass="entr" presetSubtype="16" fill="hold" grpId="2" nodeType="clickEffect">
                                  <p:stCondLst>
                                    <p:cond delay="0"/>
                                  </p:stCondLst>
                                  <p:childTnLst>
                                    <p:set>
                                      <p:cBhvr>
                                        <p:cTn id="54" dur="1" fill="hold">
                                          <p:stCondLst>
                                            <p:cond delay="0"/>
                                          </p:stCondLst>
                                        </p:cTn>
                                        <p:tgtEl>
                                          <p:spTgt spid="90124"/>
                                        </p:tgtEl>
                                        <p:attrNameLst>
                                          <p:attrName>style.visibility</p:attrName>
                                        </p:attrNameLst>
                                      </p:cBhvr>
                                      <p:to>
                                        <p:strVal val="visible"/>
                                      </p:to>
                                    </p:set>
                                    <p:animEffect transition="in" filter="box(in)">
                                      <p:cBhvr>
                                        <p:cTn id="55" dur="500"/>
                                        <p:tgtEl>
                                          <p:spTgt spid="901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20" grpId="0" animBg="1"/>
      <p:bldP spid="90121" grpId="0" animBg="1"/>
      <p:bldP spid="90121" grpId="2" animBg="1"/>
      <p:bldP spid="90121" grpId="3" animBg="1"/>
      <p:bldP spid="90122" grpId="0" animBg="1"/>
      <p:bldP spid="90123" grpId="0" animBg="1"/>
      <p:bldP spid="90124" grpId="0" animBg="1"/>
      <p:bldP spid="90124" grpId="2" animBg="1"/>
      <p:bldP spid="90124" grpId="3"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r>
              <a:rPr lang="en-US"/>
              <a:t>PHP Summary</a:t>
            </a:r>
          </a:p>
        </p:txBody>
      </p:sp>
      <p:sp>
        <p:nvSpPr>
          <p:cNvPr id="92163" name="Rectangle 3"/>
          <p:cNvSpPr>
            <a:spLocks noGrp="1" noChangeArrowheads="1"/>
          </p:cNvSpPr>
          <p:nvPr>
            <p:ph type="body" idx="1"/>
          </p:nvPr>
        </p:nvSpPr>
        <p:spPr/>
        <p:txBody>
          <a:bodyPr/>
          <a:lstStyle/>
          <a:p>
            <a:r>
              <a:rPr lang="en-US"/>
              <a:t>PHP: </a:t>
            </a:r>
            <a:r>
              <a:rPr lang="en-US" b="1" u="sng"/>
              <a:t>P</a:t>
            </a:r>
            <a:r>
              <a:rPr lang="en-US"/>
              <a:t>HP </a:t>
            </a:r>
            <a:r>
              <a:rPr lang="en-US" b="1" u="sng"/>
              <a:t>H</a:t>
            </a:r>
            <a:r>
              <a:rPr lang="en-US"/>
              <a:t>ypertext </a:t>
            </a:r>
            <a:r>
              <a:rPr lang="en-US" b="1" u="sng"/>
              <a:t>P</a:t>
            </a:r>
            <a:r>
              <a:rPr lang="en-US"/>
              <a:t>re-processor</a:t>
            </a:r>
          </a:p>
          <a:p>
            <a:r>
              <a:rPr lang="en-US"/>
              <a:t>Interpreted and executed by the server on page request</a:t>
            </a:r>
          </a:p>
          <a:p>
            <a:r>
              <a:rPr lang="en-US"/>
              <a:t>Returns simple output to the client</a:t>
            </a:r>
          </a:p>
          <a:p>
            <a:r>
              <a:rPr lang="en-US"/>
              <a:t>Provides a tremendous amount of functionality to programmers</a:t>
            </a:r>
          </a:p>
          <a:p>
            <a:r>
              <a:rPr lang="en-US"/>
              <a:t>Can connect transparently to many database systems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r>
              <a:rPr lang="en-US"/>
              <a:t>PHP Language Basics</a:t>
            </a:r>
          </a:p>
        </p:txBody>
      </p:sp>
      <p:sp>
        <p:nvSpPr>
          <p:cNvPr id="93187" name="Rectangle 3"/>
          <p:cNvSpPr>
            <a:spLocks noGrp="1" noChangeArrowheads="1"/>
          </p:cNvSpPr>
          <p:nvPr>
            <p:ph type="body" idx="1"/>
          </p:nvPr>
        </p:nvSpPr>
        <p:spPr/>
        <p:txBody>
          <a:bodyPr/>
          <a:lstStyle/>
          <a:p>
            <a:r>
              <a:rPr lang="en-US"/>
              <a:t>Look at the building blocks of the PHP language</a:t>
            </a:r>
          </a:p>
          <a:p>
            <a:pPr lvl="1"/>
            <a:r>
              <a:rPr lang="en-US"/>
              <a:t>Syntax and structure</a:t>
            </a:r>
          </a:p>
          <a:p>
            <a:pPr lvl="1"/>
            <a:r>
              <a:rPr lang="en-US"/>
              <a:t>Variables, constants and operators</a:t>
            </a:r>
          </a:p>
          <a:p>
            <a:pPr lvl="1"/>
            <a:r>
              <a:rPr lang="en-US"/>
              <a:t>Data types and conversions</a:t>
            </a:r>
          </a:p>
          <a:p>
            <a:pPr lvl="1"/>
            <a:r>
              <a:rPr lang="en-US"/>
              <a:t>Decision making IF and switch</a:t>
            </a:r>
          </a:p>
          <a:p>
            <a:pPr lvl="1"/>
            <a:r>
              <a:rPr lang="en-US"/>
              <a:t>Interacting with the client application (HTML forms)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en-US"/>
              <a:t>PHP - Syntax and Structure</a:t>
            </a:r>
          </a:p>
        </p:txBody>
      </p:sp>
      <p:sp>
        <p:nvSpPr>
          <p:cNvPr id="104451" name="Rectangle 3"/>
          <p:cNvSpPr>
            <a:spLocks noGrp="1" noChangeArrowheads="1"/>
          </p:cNvSpPr>
          <p:nvPr>
            <p:ph type="body" idx="1"/>
          </p:nvPr>
        </p:nvSpPr>
        <p:spPr/>
        <p:txBody>
          <a:bodyPr/>
          <a:lstStyle/>
          <a:p>
            <a:pPr>
              <a:lnSpc>
                <a:spcPct val="90000"/>
              </a:lnSpc>
            </a:pPr>
            <a:r>
              <a:rPr lang="en-US" sz="2600"/>
              <a:t>PHP is similar to C</a:t>
            </a:r>
          </a:p>
          <a:p>
            <a:pPr>
              <a:lnSpc>
                <a:spcPct val="90000"/>
              </a:lnSpc>
            </a:pPr>
            <a:r>
              <a:rPr lang="en-US" sz="2600"/>
              <a:t>All scripts start with &lt;?php and with with ?&gt;</a:t>
            </a:r>
          </a:p>
          <a:p>
            <a:pPr>
              <a:lnSpc>
                <a:spcPct val="90000"/>
              </a:lnSpc>
            </a:pPr>
            <a:r>
              <a:rPr lang="en-US" sz="2600"/>
              <a:t>Line separator: ; (semi-colon)</a:t>
            </a:r>
          </a:p>
          <a:p>
            <a:pPr>
              <a:lnSpc>
                <a:spcPct val="90000"/>
              </a:lnSpc>
            </a:pPr>
            <a:r>
              <a:rPr lang="en-US" sz="2600"/>
              <a:t>Code block: { //code here } (brace brackets)</a:t>
            </a:r>
          </a:p>
          <a:p>
            <a:pPr>
              <a:lnSpc>
                <a:spcPct val="90000"/>
              </a:lnSpc>
            </a:pPr>
            <a:r>
              <a:rPr lang="en-US" sz="2600"/>
              <a:t>White space is generally ignored (not in strings)</a:t>
            </a:r>
          </a:p>
          <a:p>
            <a:pPr>
              <a:lnSpc>
                <a:spcPct val="90000"/>
              </a:lnSpc>
            </a:pPr>
            <a:r>
              <a:rPr lang="en-US" sz="2600"/>
              <a:t>Comments are created using:</a:t>
            </a:r>
          </a:p>
          <a:p>
            <a:pPr lvl="1">
              <a:lnSpc>
                <a:spcPct val="90000"/>
              </a:lnSpc>
            </a:pPr>
            <a:r>
              <a:rPr lang="en-US" sz="2200"/>
              <a:t>// single line quote</a:t>
            </a:r>
          </a:p>
          <a:p>
            <a:pPr lvl="1">
              <a:lnSpc>
                <a:spcPct val="90000"/>
              </a:lnSpc>
            </a:pPr>
            <a:r>
              <a:rPr lang="en-US" sz="2200"/>
              <a:t>/* Multiple line block quote */</a:t>
            </a:r>
          </a:p>
          <a:p>
            <a:pPr>
              <a:lnSpc>
                <a:spcPct val="90000"/>
              </a:lnSpc>
            </a:pPr>
            <a:r>
              <a:rPr lang="en-US" sz="2600"/>
              <a:t>Precedence</a:t>
            </a:r>
          </a:p>
          <a:p>
            <a:pPr lvl="1">
              <a:lnSpc>
                <a:spcPct val="90000"/>
              </a:lnSpc>
            </a:pPr>
            <a:r>
              <a:rPr lang="en-US" sz="2200"/>
              <a:t>Enforced using parentheses</a:t>
            </a:r>
          </a:p>
          <a:p>
            <a:pPr lvl="1">
              <a:lnSpc>
                <a:spcPct val="90000"/>
              </a:lnSpc>
            </a:pPr>
            <a:r>
              <a:rPr lang="en-US" sz="2200"/>
              <a:t>E.g. $sum = 5 + 3 * 6; // would equal 23</a:t>
            </a:r>
          </a:p>
          <a:p>
            <a:pPr lvl="1">
              <a:lnSpc>
                <a:spcPct val="90000"/>
              </a:lnSpc>
            </a:pPr>
            <a:r>
              <a:rPr lang="en-US" sz="2200"/>
              <a:t>$sum = (5 + 3) * 6; // would equal 48</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34" charset="-128"/>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Macintosh HD:Applications:Microsoft Office 2004:Templates:Presentations:Designs:Network</Template>
  <TotalTime>634</TotalTime>
  <Words>1866</Words>
  <Application>Microsoft Office PowerPoint</Application>
  <PresentationFormat>On-screen Show (4:3)</PresentationFormat>
  <Paragraphs>267</Paragraphs>
  <Slides>33</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ＭＳ Ｐゴシック</vt:lpstr>
      <vt:lpstr>Arial</vt:lpstr>
      <vt:lpstr>Wingdings</vt:lpstr>
      <vt:lpstr>Network</vt:lpstr>
      <vt:lpstr>PHP: Introduction</vt:lpstr>
      <vt:lpstr>Topics Covered</vt:lpstr>
      <vt:lpstr>Client/Server on the WWW</vt:lpstr>
      <vt:lpstr>Server Side Programming</vt:lpstr>
      <vt:lpstr>PHP - What is it / does it do?</vt:lpstr>
      <vt:lpstr>PHP - What is it / does it do?</vt:lpstr>
      <vt:lpstr>PHP Summary</vt:lpstr>
      <vt:lpstr>PHP Language Basics</vt:lpstr>
      <vt:lpstr>PHP - Syntax and Structure</vt:lpstr>
      <vt:lpstr>PHP - Variables</vt:lpstr>
      <vt:lpstr>PHP - Example Script</vt:lpstr>
      <vt:lpstr>PHP - Constants</vt:lpstr>
      <vt:lpstr>PHP - Operators</vt:lpstr>
      <vt:lpstr>PHP - Data Types</vt:lpstr>
      <vt:lpstr>PHP - Arrays</vt:lpstr>
      <vt:lpstr>PHP – Associative Arrays</vt:lpstr>
      <vt:lpstr>PHP – Multidimensional Arrays</vt:lpstr>
      <vt:lpstr>PHP - embedded language</vt:lpstr>
      <vt:lpstr>Decision Making - Basics</vt:lpstr>
      <vt:lpstr>PHP - IF statement</vt:lpstr>
      <vt:lpstr>PHP - Switch Statements</vt:lpstr>
      <vt:lpstr>PHP - Switch Statements example</vt:lpstr>
      <vt:lpstr>PHP - one small step for man…</vt:lpstr>
      <vt:lpstr>PHP - Dealing with the Client</vt:lpstr>
      <vt:lpstr>PHP - Dealing with the client</vt:lpstr>
      <vt:lpstr>PHP - Dealing with the client</vt:lpstr>
      <vt:lpstr>PHP - Dealing with the client</vt:lpstr>
      <vt:lpstr>PHP - Dealing with the client</vt:lpstr>
      <vt:lpstr>PHP - Dealing with the client</vt:lpstr>
      <vt:lpstr>PHP - Dealing with the client</vt:lpstr>
      <vt:lpstr>PHP - Dealing with the client</vt:lpstr>
      <vt:lpstr>PHP Introduction - Summary</vt:lpstr>
      <vt:lpstr>Useful Links and Further Study</vt:lpstr>
    </vt:vector>
  </TitlesOfParts>
  <Manager>Dr. Russell Campion</Manager>
  <Company>Staffordshire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PHP</dc:title>
  <dc:subject>Web Design &amp; Development</dc:subject>
  <dc:creator>Trevor Adams</dc:creator>
  <cp:lastModifiedBy>PK</cp:lastModifiedBy>
  <cp:revision>66</cp:revision>
  <dcterms:created xsi:type="dcterms:W3CDTF">2005-10-02T15:23:33Z</dcterms:created>
  <dcterms:modified xsi:type="dcterms:W3CDTF">2022-10-09T14:44:54Z</dcterms:modified>
</cp:coreProperties>
</file>